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7.jpg" ContentType="image/png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365" r:id="rId4"/>
    <p:sldId id="269" r:id="rId5"/>
    <p:sldId id="298" r:id="rId6"/>
    <p:sldId id="366" r:id="rId7"/>
    <p:sldId id="367" r:id="rId8"/>
    <p:sldId id="368" r:id="rId9"/>
    <p:sldId id="369" r:id="rId10"/>
    <p:sldId id="26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1" r:id="rId30"/>
    <p:sldId id="392" r:id="rId31"/>
    <p:sldId id="270" r:id="rId32"/>
    <p:sldId id="393" r:id="rId33"/>
    <p:sldId id="394" r:id="rId34"/>
    <p:sldId id="395" r:id="rId35"/>
    <p:sldId id="396" r:id="rId36"/>
    <p:sldId id="397" r:id="rId37"/>
    <p:sldId id="271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267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FF"/>
    <a:srgbClr val="008CD6"/>
    <a:srgbClr val="0083CC"/>
    <a:srgbClr val="656566"/>
    <a:srgbClr val="717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43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EA83-0267-CF42-9B66-8425B0EDC522}" type="datetimeFigureOut">
              <a:rPr kumimoji="1" lang="zh-CN" altLang="en-US" smtClean="0"/>
              <a:t>2018/6/25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0047-FDE3-9F43-8057-D987EA89E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4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B11BAB-C2FB-544A-8014-347D156293E9}" type="datetimeFigureOut">
              <a:rPr kumimoji="1" lang="zh-CN" altLang="en-US" smtClean="0"/>
              <a:t>2018/6/25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BFA34F-3F46-D944-BAEE-69A4B6828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31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3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75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5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57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9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07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04636" y="0"/>
            <a:ext cx="11387364" cy="809625"/>
          </a:xfrm>
          <a:prstGeom prst="rect">
            <a:avLst/>
          </a:prstGeom>
          <a:gradFill>
            <a:gsLst>
              <a:gs pos="0">
                <a:srgbClr val="0083CC"/>
              </a:gs>
              <a:gs pos="40000">
                <a:srgbClr val="4BBFFF"/>
              </a:gs>
              <a:gs pos="81650">
                <a:schemeClr val="bg1"/>
              </a:gs>
              <a:gs pos="100000">
                <a:schemeClr val="bg1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0"/>
            <a:ext cx="819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2" y="199474"/>
            <a:ext cx="9183755" cy="43273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7632" y="189797"/>
            <a:ext cx="1696041" cy="43003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360000">
              <a:lnSpc>
                <a:spcPct val="150000"/>
              </a:lnSpc>
              <a:buFont typeface="微软雅黑" panose="020B0503020204020204" pitchFamily="34" charset="-122"/>
              <a:buChar char="−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3995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44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1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311" y="6061712"/>
            <a:ext cx="1696041" cy="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3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88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8712-5EAB-4DA6-B56D-D7E1DBDB40B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CD7F-4C06-485F-B0F7-051C853E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1567543" y="1981316"/>
            <a:ext cx="9550400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华云慧通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OGG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安装运维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311" y="6061712"/>
            <a:ext cx="1696041" cy="4300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137" y="5814974"/>
            <a:ext cx="240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神夕</a:t>
            </a:r>
            <a:endParaRPr lang="en-US" altLang="zh-CN" dirty="0">
              <a:solidFill>
                <a:srgbClr val="008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14969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</a:t>
            </a:r>
            <a:r>
              <a:rPr lang="en-US" altLang="zh-CN" dirty="0"/>
              <a:t>oracle</a:t>
            </a:r>
            <a:r>
              <a:rPr lang="zh-CN" altLang="en-US" dirty="0"/>
              <a:t>官网搜索</a:t>
            </a:r>
            <a:r>
              <a:rPr lang="en-US" altLang="zh-CN" dirty="0"/>
              <a:t>OGG</a:t>
            </a:r>
            <a:r>
              <a:rPr lang="zh-CN" altLang="en-US" dirty="0"/>
              <a:t>下载对应的版本，需要注册的有</a:t>
            </a:r>
            <a:r>
              <a:rPr lang="en-US" altLang="zh-CN" dirty="0"/>
              <a:t>oracle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源端建议版本</a:t>
            </a:r>
            <a:r>
              <a:rPr lang="en-US" altLang="zh-CN" dirty="0"/>
              <a:t>Oracle </a:t>
            </a:r>
            <a:r>
              <a:rPr lang="en-US" altLang="zh-CN" dirty="0" err="1"/>
              <a:t>GoldenGate</a:t>
            </a:r>
            <a:r>
              <a:rPr lang="en-US" altLang="zh-CN" dirty="0"/>
              <a:t> V12.1.2.1</a:t>
            </a:r>
            <a:r>
              <a:rPr lang="zh-CN" altLang="en-US" dirty="0"/>
              <a:t>，以数据库实际版本为准</a:t>
            </a:r>
            <a:endParaRPr lang="en-US" altLang="zh-CN" dirty="0"/>
          </a:p>
          <a:p>
            <a:r>
              <a:rPr lang="zh-CN" altLang="en-US" dirty="0"/>
              <a:t>目标端建议版本</a:t>
            </a:r>
            <a:r>
              <a:rPr lang="en-US" altLang="zh-CN" dirty="0"/>
              <a:t>Oracle </a:t>
            </a:r>
            <a:r>
              <a:rPr lang="en-US" altLang="zh-CN" dirty="0" err="1"/>
              <a:t>GoldenGate</a:t>
            </a:r>
            <a:r>
              <a:rPr lang="en-US" altLang="zh-CN" dirty="0"/>
              <a:t> Application Adapters 12.1.2.1</a:t>
            </a:r>
          </a:p>
          <a:p>
            <a:r>
              <a:rPr lang="en-US" altLang="zh-CN" dirty="0"/>
              <a:t>OGG</a:t>
            </a:r>
            <a:r>
              <a:rPr lang="zh-CN" altLang="en-US" dirty="0"/>
              <a:t>网址：</a:t>
            </a:r>
            <a:r>
              <a:rPr lang="en-US" altLang="zh-CN" dirty="0"/>
              <a:t>http://www.oracle.com/technetwork/middleware/goldengate/downloads/index.html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51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61491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操作系统安装准备 </a:t>
            </a:r>
            <a:r>
              <a:rPr lang="en-US" altLang="zh-CN" dirty="0"/>
              <a:t>–</a:t>
            </a:r>
            <a:r>
              <a:rPr lang="zh-CN" altLang="en-US" dirty="0"/>
              <a:t>准备用户</a:t>
            </a:r>
            <a:endParaRPr lang="en-US" altLang="zh-CN" dirty="0"/>
          </a:p>
          <a:p>
            <a:r>
              <a:rPr lang="zh-CN" altLang="en-US" dirty="0"/>
              <a:t>准备安装和运行用户</a:t>
            </a:r>
          </a:p>
          <a:p>
            <a:pPr marL="0" indent="0">
              <a:buNone/>
            </a:pPr>
            <a:r>
              <a:rPr lang="zh-CN" altLang="en-US" dirty="0"/>
              <a:t>        建议使用</a:t>
            </a:r>
            <a:r>
              <a:rPr lang="en-US" altLang="zh-CN" dirty="0"/>
              <a:t>Oracle</a:t>
            </a:r>
            <a:r>
              <a:rPr lang="zh-CN" altLang="en-US" dirty="0"/>
              <a:t>用户，也可使用新建用户，但需做以下配置</a:t>
            </a:r>
          </a:p>
          <a:p>
            <a:pPr marL="0" indent="0">
              <a:buNone/>
            </a:pPr>
            <a:r>
              <a:rPr lang="zh-CN" altLang="en-US" dirty="0"/>
              <a:t>               该用户必须加入到</a:t>
            </a:r>
            <a:r>
              <a:rPr lang="en-US" altLang="zh-CN" dirty="0" err="1"/>
              <a:t>oinstall</a:t>
            </a:r>
            <a:r>
              <a:rPr lang="zh-CN" altLang="en-US" dirty="0"/>
              <a:t>组</a:t>
            </a:r>
          </a:p>
          <a:p>
            <a:pPr marL="0" indent="0">
              <a:buNone/>
            </a:pPr>
            <a:r>
              <a:rPr lang="zh-CN" altLang="en-US" dirty="0"/>
              <a:t>               该用户使用与</a:t>
            </a:r>
            <a:r>
              <a:rPr lang="en-US" altLang="zh-CN" dirty="0"/>
              <a:t>oracle</a:t>
            </a:r>
            <a:r>
              <a:rPr lang="zh-CN" altLang="en-US" dirty="0"/>
              <a:t>相同的</a:t>
            </a:r>
            <a:r>
              <a:rPr lang="en-US" altLang="zh-CN" dirty="0"/>
              <a:t>profile</a:t>
            </a:r>
            <a:r>
              <a:rPr lang="zh-CN" altLang="en-US" dirty="0"/>
              <a:t>文件</a:t>
            </a:r>
          </a:p>
          <a:p>
            <a:pPr marL="0" indent="0">
              <a:buNone/>
            </a:pPr>
            <a:r>
              <a:rPr lang="zh-CN" altLang="en-US" dirty="0"/>
              <a:t>               操作系统必须为该用户开放一定的</a:t>
            </a:r>
            <a:r>
              <a:rPr lang="en-US" altLang="zh-CN" dirty="0"/>
              <a:t>CPU</a:t>
            </a:r>
            <a:r>
              <a:rPr lang="zh-CN" altLang="en-US" dirty="0"/>
              <a:t>、内存等资源限制，建议在  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/security/</a:t>
            </a:r>
            <a:r>
              <a:rPr lang="en-US" altLang="zh-CN" dirty="0" err="1"/>
              <a:t>limits.conf</a:t>
            </a:r>
            <a:r>
              <a:rPr lang="en-US" altLang="zh-CN" dirty="0"/>
              <a:t> </a:t>
            </a:r>
            <a:r>
              <a:rPr lang="zh-CN" altLang="en-US" dirty="0"/>
              <a:t>中设置为该</a:t>
            </a:r>
            <a:r>
              <a:rPr lang="en-US" altLang="zh-CN" dirty="0"/>
              <a:t>oracle</a:t>
            </a:r>
            <a:r>
              <a:rPr lang="zh-CN" altLang="en-US" dirty="0"/>
              <a:t>用户一致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63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18490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操作系统安装准备 </a:t>
            </a:r>
            <a:r>
              <a:rPr lang="en-US" altLang="zh-CN" dirty="0"/>
              <a:t>–</a:t>
            </a:r>
            <a:r>
              <a:rPr lang="zh-CN" altLang="en-US" dirty="0"/>
              <a:t>准备用户</a:t>
            </a:r>
            <a:endParaRPr lang="en-US" altLang="zh-CN" dirty="0"/>
          </a:p>
          <a:p>
            <a:r>
              <a:rPr lang="zh-CN" altLang="en-US" dirty="0"/>
              <a:t>准备安装位置和空间</a:t>
            </a:r>
          </a:p>
          <a:p>
            <a:pPr marL="0" indent="0">
              <a:buNone/>
            </a:pPr>
            <a:r>
              <a:rPr lang="en-US" altLang="zh-CN" dirty="0"/>
              <a:t>     OGG</a:t>
            </a:r>
            <a:r>
              <a:rPr lang="zh-CN" altLang="en-US" dirty="0"/>
              <a:t>可以安装于任意位置</a:t>
            </a:r>
          </a:p>
          <a:p>
            <a:r>
              <a:rPr lang="zh-CN" altLang="en-US" dirty="0"/>
              <a:t>分配空间</a:t>
            </a:r>
          </a:p>
          <a:p>
            <a:pPr marL="0" indent="0">
              <a:buNone/>
            </a:pPr>
            <a:r>
              <a:rPr lang="zh-CN" altLang="en-US" dirty="0"/>
              <a:t>     软件本身所需空间约为</a:t>
            </a:r>
            <a:r>
              <a:rPr lang="en-US" altLang="zh-CN" dirty="0"/>
              <a:t>200M</a:t>
            </a:r>
            <a:r>
              <a:rPr lang="zh-CN" altLang="en-US" dirty="0"/>
              <a:t>以下</a:t>
            </a:r>
          </a:p>
          <a:p>
            <a:pPr marL="0" indent="0">
              <a:buNone/>
            </a:pPr>
            <a:r>
              <a:rPr lang="zh-CN" altLang="en-US" dirty="0"/>
              <a:t>     为缓存数据建议保留相当于</a:t>
            </a:r>
            <a:r>
              <a:rPr lang="en-US" altLang="zh-CN" dirty="0"/>
              <a:t>1-3</a:t>
            </a:r>
            <a:r>
              <a:rPr lang="zh-CN" altLang="en-US" dirty="0"/>
              <a:t>天归档日志的存储空间</a:t>
            </a:r>
          </a:p>
          <a:p>
            <a:pPr marL="0" indent="0">
              <a:buNone/>
            </a:pPr>
            <a:r>
              <a:rPr lang="zh-CN" altLang="en-US" dirty="0"/>
              <a:t>     将安装目录的</a:t>
            </a:r>
            <a:r>
              <a:rPr lang="en-US" altLang="zh-CN" dirty="0"/>
              <a:t>owner</a:t>
            </a:r>
            <a:r>
              <a:rPr lang="zh-CN" altLang="en-US" dirty="0"/>
              <a:t>修改为</a:t>
            </a:r>
            <a:r>
              <a:rPr lang="en-US" altLang="zh-CN" dirty="0"/>
              <a:t>OGG</a:t>
            </a:r>
            <a:r>
              <a:rPr lang="zh-CN" altLang="en-US" dirty="0"/>
              <a:t>运行用户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7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操作系统安装准备 </a:t>
            </a:r>
            <a:r>
              <a:rPr lang="en-US" altLang="zh-CN" dirty="0"/>
              <a:t>–</a:t>
            </a:r>
            <a:r>
              <a:rPr lang="zh-CN" altLang="en-US" dirty="0"/>
              <a:t>准备数据库</a:t>
            </a:r>
            <a:endParaRPr lang="en-US" altLang="zh-CN" dirty="0"/>
          </a:p>
          <a:p>
            <a:r>
              <a:rPr lang="zh-CN" altLang="en-US" sz="1600" dirty="0"/>
              <a:t>数据库必须打开归档模式</a:t>
            </a:r>
          </a:p>
          <a:p>
            <a:pPr marL="0" indent="0">
              <a:buNone/>
            </a:pPr>
            <a:r>
              <a:rPr lang="en-US" altLang="zh-CN" sz="1600" dirty="0"/>
              <a:t>         OGG</a:t>
            </a:r>
            <a:r>
              <a:rPr lang="zh-CN" altLang="en-US" sz="1600" dirty="0"/>
              <a:t>重启时需要读取未提交交易开始时的日志</a:t>
            </a:r>
          </a:p>
          <a:p>
            <a:r>
              <a:rPr lang="zh-CN" altLang="en-US" sz="1600" dirty="0"/>
              <a:t>验证未使用并行日志（只针对</a:t>
            </a:r>
            <a:r>
              <a:rPr lang="en-US" altLang="zh-CN" sz="1600" dirty="0"/>
              <a:t>9i </a:t>
            </a:r>
            <a:r>
              <a:rPr lang="zh-CN" altLang="en-US" sz="1600" dirty="0"/>
              <a:t>）</a:t>
            </a:r>
          </a:p>
          <a:p>
            <a:pPr marL="0" indent="0"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&gt; show parameter LOG_PARALLELISM</a:t>
            </a:r>
            <a:r>
              <a:rPr lang="zh-CN" altLang="en-US" sz="1600" dirty="0"/>
              <a:t>。如结果为</a:t>
            </a:r>
            <a:r>
              <a:rPr lang="en-US" altLang="zh-CN" sz="1600" dirty="0"/>
              <a:t>1</a:t>
            </a:r>
            <a:r>
              <a:rPr lang="zh-CN" altLang="en-US" sz="1600" dirty="0"/>
              <a:t>，无需修改；否则需要修改为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打开数据库最小附加日志</a:t>
            </a:r>
          </a:p>
          <a:p>
            <a:pPr marL="0" indent="0">
              <a:buNone/>
            </a:pPr>
            <a:r>
              <a:rPr lang="en-US" altLang="zh-CN" sz="1600" dirty="0"/>
              <a:t>         SQL&gt;select </a:t>
            </a:r>
            <a:r>
              <a:rPr lang="en-US" altLang="zh-CN" sz="1600" dirty="0" err="1"/>
              <a:t>supplemental_log_data_min</a:t>
            </a:r>
            <a:r>
              <a:rPr lang="en-US" altLang="zh-CN" sz="1600" dirty="0"/>
              <a:t> from </a:t>
            </a:r>
            <a:r>
              <a:rPr lang="en-US" altLang="zh-CN" sz="1600" dirty="0" err="1"/>
              <a:t>v$database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zh-CN" altLang="en-US" sz="1600" dirty="0"/>
              <a:t>         结果为</a:t>
            </a:r>
            <a:r>
              <a:rPr lang="en-US" altLang="zh-CN" sz="1600" dirty="0"/>
              <a:t>NO</a:t>
            </a:r>
            <a:r>
              <a:rPr lang="zh-CN" altLang="en-US" sz="1600" dirty="0"/>
              <a:t>，表示没有打开附加日志。使用以下命令将数据库附加日志打开：</a:t>
            </a:r>
          </a:p>
          <a:p>
            <a:pPr marL="0" indent="0">
              <a:buNone/>
            </a:pPr>
            <a:r>
              <a:rPr lang="en-US" altLang="zh-CN" sz="1600" dirty="0"/>
              <a:t>         SQL&gt;alter database add supplemental log data;</a:t>
            </a:r>
          </a:p>
          <a:p>
            <a:pPr marL="0" indent="0">
              <a:buNone/>
            </a:pPr>
            <a:r>
              <a:rPr lang="zh-CN" altLang="en-US" sz="1600" dirty="0"/>
              <a:t>         切换日志以使附加日志生效：</a:t>
            </a:r>
          </a:p>
          <a:p>
            <a:pPr marL="0" indent="0">
              <a:buNone/>
            </a:pPr>
            <a:r>
              <a:rPr lang="en-US" altLang="zh-CN" sz="1600" dirty="0"/>
              <a:t>         SQL〉ALTER SYSTEM ARCHIVE LOG CURRENT;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57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805077"/>
            <a:ext cx="10972800" cy="605292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备注说明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为什么要打开附加日志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缺省情况下</a:t>
            </a:r>
            <a:r>
              <a:rPr lang="en-US" altLang="zh-CN" sz="2000" dirty="0"/>
              <a:t>Oracle</a:t>
            </a:r>
            <a:r>
              <a:rPr lang="zh-CN" altLang="en-US" sz="2000" dirty="0"/>
              <a:t>只在日志中记录</a:t>
            </a:r>
            <a:r>
              <a:rPr lang="en-US" altLang="zh-CN" sz="2000" dirty="0"/>
              <a:t>Update</a:t>
            </a:r>
            <a:r>
              <a:rPr lang="zh-CN" altLang="en-US" sz="2000" dirty="0"/>
              <a:t>对应的</a:t>
            </a:r>
            <a:r>
              <a:rPr lang="en-US" altLang="zh-CN" sz="2000" dirty="0" err="1"/>
              <a:t>rowid</a:t>
            </a:r>
            <a:r>
              <a:rPr lang="zh-CN" altLang="en-US" sz="2000" dirty="0"/>
              <a:t>，在</a:t>
            </a:r>
            <a:r>
              <a:rPr lang="en-US" altLang="zh-CN" sz="2000" dirty="0"/>
              <a:t>OGG</a:t>
            </a:r>
            <a:r>
              <a:rPr lang="zh-CN" altLang="en-US" sz="2000" dirty="0"/>
              <a:t>复制的目标端同一行的</a:t>
            </a:r>
            <a:r>
              <a:rPr lang="en-US" altLang="zh-CN" sz="2000" dirty="0" err="1"/>
              <a:t>rowid</a:t>
            </a:r>
            <a:r>
              <a:rPr lang="zh-CN" altLang="en-US" sz="2000" dirty="0"/>
              <a:t>会与源端不同，无法实现记录的一一对应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OGG</a:t>
            </a:r>
            <a:r>
              <a:rPr lang="zh-CN" altLang="en-US" sz="2000" dirty="0"/>
              <a:t>使用主键</a:t>
            </a:r>
            <a:r>
              <a:rPr lang="en-US" altLang="zh-CN" sz="2000" dirty="0"/>
              <a:t>/</a:t>
            </a:r>
            <a:r>
              <a:rPr lang="zh-CN" altLang="en-US" sz="2000" dirty="0"/>
              <a:t>唯一索引（或者全部列）作为行标识进行对应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需要通过附加日志在数据库日志中加入这些额外的标识信息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数据库级附加日志 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 err="1"/>
              <a:t>v$database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nn-NO" altLang="en-US" sz="2000" dirty="0"/>
              <a:t>SUPPLEMENTAL_LOG_DATA_MIN</a:t>
            </a:r>
            <a:r>
              <a:rPr lang="zh-CN" altLang="en-US" sz="2000" dirty="0"/>
              <a:t>，附加日志开关</a:t>
            </a:r>
            <a:endParaRPr lang="nn-NO" altLang="en-US" sz="2000" dirty="0"/>
          </a:p>
          <a:p>
            <a:pPr lvl="1">
              <a:lnSpc>
                <a:spcPct val="90000"/>
              </a:lnSpc>
            </a:pPr>
            <a:r>
              <a:rPr lang="nn-NO" altLang="en-US" sz="2000" dirty="0"/>
              <a:t>SUPPLEMENTAL_LOG_DATA_PK</a:t>
            </a:r>
            <a:r>
              <a:rPr lang="zh-CN" altLang="en-US" sz="2000" dirty="0"/>
              <a:t>，记录所有主键到日志</a:t>
            </a:r>
            <a:endParaRPr lang="nn-NO" altLang="en-US" sz="2000" dirty="0"/>
          </a:p>
          <a:p>
            <a:pPr lvl="1">
              <a:lnSpc>
                <a:spcPct val="90000"/>
              </a:lnSpc>
            </a:pPr>
            <a:r>
              <a:rPr lang="nn-NO" altLang="en-US" sz="2000" dirty="0"/>
              <a:t>SUPPLEMENTAL_LOG_DATA_UI</a:t>
            </a:r>
            <a:r>
              <a:rPr lang="zh-CN" altLang="en-US" sz="2000" dirty="0"/>
              <a:t>，记录所有唯一索引到日志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nn-NO" altLang="en-US" sz="2000" dirty="0"/>
              <a:t>SUPPLEMENTAL_LOG_DATA_FK</a:t>
            </a:r>
            <a:r>
              <a:rPr lang="zh-CN" altLang="en-US" sz="2000" dirty="0"/>
              <a:t>，记录所有外键到日志</a:t>
            </a:r>
            <a:endParaRPr lang="nn-NO" altLang="en-US" sz="2000" dirty="0"/>
          </a:p>
          <a:p>
            <a:pPr lvl="1">
              <a:lnSpc>
                <a:spcPct val="90000"/>
              </a:lnSpc>
            </a:pPr>
            <a:r>
              <a:rPr lang="nn-NO" altLang="en-US" sz="2000" dirty="0"/>
              <a:t>SUPPLEMENTAL_LOG_DATA_ALL</a:t>
            </a:r>
            <a:r>
              <a:rPr lang="zh-CN" altLang="en-US" sz="2000" dirty="0"/>
              <a:t>，记录每个表所有列到日志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表级附加日志 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 err="1"/>
              <a:t>dba_log_groups</a:t>
            </a:r>
            <a:r>
              <a:rPr lang="en-US" altLang="zh-CN" sz="2000" dirty="0"/>
              <a:t>(</a:t>
            </a:r>
            <a:r>
              <a:rPr lang="zh-CN" altLang="en-US" sz="2000" dirty="0"/>
              <a:t>针对</a:t>
            </a:r>
            <a:r>
              <a:rPr lang="en-US" altLang="zh-CN" sz="2000" dirty="0"/>
              <a:t>9i</a:t>
            </a:r>
            <a:r>
              <a:rPr lang="zh-CN" altLang="en-US" sz="2000" dirty="0"/>
              <a:t>库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针对每一个表设定在日志中所要额外记录的列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Alter table &lt;table&gt; add supplemental log group &lt;group&gt; (column,..) always;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OGG</a:t>
            </a:r>
            <a:r>
              <a:rPr lang="zh-CN" altLang="en-US" sz="2000" dirty="0"/>
              <a:t>提供了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trandata</a:t>
            </a:r>
            <a:r>
              <a:rPr lang="zh-CN" altLang="en-US" sz="2000" dirty="0"/>
              <a:t>命令，无需手工写</a:t>
            </a:r>
            <a:r>
              <a:rPr lang="en-US" altLang="zh-CN" sz="2000" dirty="0" err="1"/>
              <a:t>sql</a:t>
            </a:r>
            <a:endParaRPr lang="nn-NO" altLang="en-US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3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源端数据库安装 一</a:t>
            </a:r>
            <a:endParaRPr lang="en-US" altLang="zh-CN" dirty="0"/>
          </a:p>
          <a:p>
            <a:r>
              <a:rPr lang="zh-CN" altLang="en-US" sz="1400" dirty="0"/>
              <a:t>在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系统里解压下载好的</a:t>
            </a:r>
            <a:r>
              <a:rPr lang="en-US" altLang="zh-CN" sz="1400" dirty="0" err="1"/>
              <a:t>ogg</a:t>
            </a:r>
            <a:r>
              <a:rPr lang="zh-CN" altLang="en-US" sz="1400" dirty="0"/>
              <a:t>压缩包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</a:t>
            </a:r>
            <a:r>
              <a:rPr lang="zh-CN" altLang="en-US" sz="1400" dirty="0"/>
              <a:t>我们选择静默安装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         源端配置</a:t>
            </a:r>
            <a:r>
              <a:rPr lang="en-US" altLang="zh-CN" sz="1400" dirty="0"/>
              <a:t>/response/</a:t>
            </a:r>
            <a:r>
              <a:rPr lang="en-US" altLang="zh-CN" sz="1400" dirty="0" err="1"/>
              <a:t>oggcore.rsp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</a:t>
            </a:r>
            <a:r>
              <a:rPr lang="zh-CN" altLang="en-US" sz="1400" dirty="0"/>
              <a:t>按右图配置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18979C-35A0-4F00-B7FB-87F9BF63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53" y="1563756"/>
            <a:ext cx="6175512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源端数据库安装 二</a:t>
            </a:r>
            <a:endParaRPr lang="en-US" altLang="zh-CN" dirty="0"/>
          </a:p>
          <a:p>
            <a:r>
              <a:rPr lang="zh-CN" altLang="zh-CN" sz="1800" dirty="0"/>
              <a:t>有两个需要注意的地方</a:t>
            </a:r>
          </a:p>
          <a:p>
            <a:pPr marL="0" indent="0">
              <a:buNone/>
            </a:pPr>
            <a:r>
              <a:rPr lang="en-US" altLang="zh-CN" sz="1800" dirty="0"/>
              <a:t>      INSTALL_OPTION=ORA11g    --oracle</a:t>
            </a:r>
            <a:r>
              <a:rPr lang="zh-CN" altLang="zh-CN" sz="1800" dirty="0"/>
              <a:t>版本是多少就填多少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UNIX_GROUP_NAME=</a:t>
            </a:r>
            <a:r>
              <a:rPr lang="en-US" altLang="zh-CN" sz="1800" dirty="0" err="1"/>
              <a:t>oinstall</a:t>
            </a:r>
            <a:r>
              <a:rPr lang="en-US" altLang="zh-CN" sz="1800" dirty="0"/>
              <a:t>  --</a:t>
            </a:r>
            <a:r>
              <a:rPr lang="zh-CN" altLang="zh-CN" sz="1800" dirty="0"/>
              <a:t>这个组名需要填对，可以通过</a:t>
            </a:r>
            <a:r>
              <a:rPr lang="en-US" altLang="zh-CN" sz="1800" dirty="0" err="1"/>
              <a:t>ll</a:t>
            </a:r>
            <a:r>
              <a:rPr lang="zh-CN" altLang="zh-CN" sz="1800" dirty="0"/>
              <a:t>命令查看文件夹属性组名，否则会报错，还有每次重新安装时都要把以前生成的文件全部</a:t>
            </a:r>
            <a:r>
              <a:rPr lang="en-US" altLang="zh-CN" sz="1800" dirty="0"/>
              <a:t>del</a:t>
            </a:r>
            <a:r>
              <a:rPr lang="zh-CN" altLang="zh-CN" sz="1800" dirty="0"/>
              <a:t>掉，不然会报错</a:t>
            </a:r>
          </a:p>
          <a:p>
            <a:r>
              <a:rPr lang="zh-CN" altLang="zh-CN" sz="1800" dirty="0"/>
              <a:t>静默安装步骤：</a:t>
            </a:r>
          </a:p>
          <a:p>
            <a:pPr marL="0" indent="0">
              <a:buNone/>
            </a:pPr>
            <a:r>
              <a:rPr lang="en-US" altLang="zh-CN" sz="1800" dirty="0"/>
              <a:t>     ./</a:t>
            </a:r>
            <a:r>
              <a:rPr lang="en-US" altLang="zh-CN" sz="1800" dirty="0" err="1"/>
              <a:t>runInstaller</a:t>
            </a:r>
            <a:r>
              <a:rPr lang="en-US" altLang="zh-CN" sz="1800" dirty="0"/>
              <a:t> -silent -</a:t>
            </a:r>
            <a:r>
              <a:rPr lang="en-US" altLang="zh-CN" sz="1800" dirty="0" err="1"/>
              <a:t>responseFile</a:t>
            </a:r>
            <a:r>
              <a:rPr lang="en-US" altLang="zh-CN" sz="1800" dirty="0"/>
              <a:t> {YOUR_OGG_INSTALL_FILE_PATH}/response/</a:t>
            </a:r>
            <a:r>
              <a:rPr lang="en-US" altLang="zh-CN" sz="1800" dirty="0" err="1"/>
              <a:t>oggcore.rsp</a:t>
            </a:r>
            <a:endParaRPr lang="zh-CN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17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源端数据库配置 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>以</a:t>
            </a:r>
            <a:r>
              <a:rPr lang="en-US" altLang="zh-CN" sz="1400" dirty="0"/>
              <a:t>dba</a:t>
            </a:r>
            <a:r>
              <a:rPr lang="zh-CN" altLang="en-US" sz="1400" dirty="0"/>
              <a:t>身份进入数据库：</a:t>
            </a:r>
            <a:r>
              <a:rPr lang="en-US" altLang="zh-CN" sz="1400" dirty="0" err="1"/>
              <a:t>sqlplus</a:t>
            </a:r>
            <a:r>
              <a:rPr lang="en-US" altLang="zh-CN" sz="1400" dirty="0"/>
              <a:t> / as </a:t>
            </a:r>
            <a:r>
              <a:rPr lang="en-US" altLang="zh-CN" sz="1400" dirty="0" err="1"/>
              <a:t>sysdba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创建独立的表空间，这个路径根据自己安装的</a:t>
            </a:r>
            <a:r>
              <a:rPr lang="en-US" altLang="zh-CN" sz="1400" dirty="0"/>
              <a:t>oracle</a:t>
            </a:r>
            <a:r>
              <a:rPr lang="zh-CN" altLang="en-US" sz="1400" dirty="0"/>
              <a:t>路径填写</a:t>
            </a:r>
          </a:p>
          <a:p>
            <a:pPr marL="0" indent="0">
              <a:buNone/>
            </a:pPr>
            <a:r>
              <a:rPr lang="en-US" altLang="zh-CN" sz="1400" dirty="0"/>
              <a:t>create tablespace ATMV datafile '/home/oracle/app/</a:t>
            </a:r>
            <a:r>
              <a:rPr lang="en-US" altLang="zh-CN" sz="1400" dirty="0" err="1"/>
              <a:t>ATMV.dbf</a:t>
            </a:r>
            <a:r>
              <a:rPr lang="en-US" altLang="zh-CN" sz="1400" dirty="0"/>
              <a:t>' size 1000m </a:t>
            </a:r>
            <a:r>
              <a:rPr lang="en-US" altLang="zh-CN" sz="1400" dirty="0" err="1"/>
              <a:t>autoextend</a:t>
            </a:r>
            <a:r>
              <a:rPr lang="en-US" altLang="zh-CN" sz="1400" dirty="0"/>
              <a:t> on next 50m </a:t>
            </a:r>
            <a:r>
              <a:rPr lang="en-US" altLang="zh-CN" sz="1400" dirty="0" err="1"/>
              <a:t>maxsize</a:t>
            </a:r>
            <a:r>
              <a:rPr lang="en-US" altLang="zh-CN" sz="1400" dirty="0"/>
              <a:t> unlimited;</a:t>
            </a:r>
          </a:p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创建</a:t>
            </a:r>
            <a:r>
              <a:rPr lang="en-US" altLang="zh-CN" sz="1400" dirty="0" err="1"/>
              <a:t>ogg_test</a:t>
            </a:r>
            <a:r>
              <a:rPr lang="en-US" altLang="zh-CN" sz="1400" dirty="0"/>
              <a:t>(</a:t>
            </a:r>
            <a:r>
              <a:rPr lang="zh-CN" altLang="en-US" sz="1400" dirty="0"/>
              <a:t>可自行设定</a:t>
            </a:r>
            <a:r>
              <a:rPr lang="en-US" altLang="zh-CN" sz="1400" dirty="0"/>
              <a:t>)</a:t>
            </a:r>
            <a:r>
              <a:rPr lang="zh-CN" altLang="en-US" sz="1400" dirty="0"/>
              <a:t>用户，密码为</a:t>
            </a:r>
            <a:r>
              <a:rPr lang="en-US" altLang="zh-CN" sz="1400" dirty="0" err="1"/>
              <a:t>ogg_test</a:t>
            </a:r>
            <a:r>
              <a:rPr lang="en-US" altLang="zh-CN" sz="1400" dirty="0"/>
              <a:t>(</a:t>
            </a:r>
            <a:r>
              <a:rPr lang="zh-CN" altLang="en-US" sz="1400" dirty="0"/>
              <a:t>可自行设定</a:t>
            </a:r>
            <a:r>
              <a:rPr lang="en-US" altLang="zh-CN" sz="1400" dirty="0"/>
              <a:t>)</a:t>
            </a:r>
            <a:r>
              <a:rPr lang="zh-CN" altLang="en-US" sz="1400" dirty="0"/>
              <a:t>，也可以不用创建新用户，但是一定要给使用</a:t>
            </a:r>
            <a:r>
              <a:rPr lang="en-US" altLang="zh-CN" sz="1400" dirty="0"/>
              <a:t>OGG</a:t>
            </a:r>
            <a:r>
              <a:rPr lang="zh-CN" altLang="en-US" sz="1400" dirty="0"/>
              <a:t>的用户赋予</a:t>
            </a:r>
            <a:r>
              <a:rPr lang="en-US" altLang="zh-CN" sz="1400" dirty="0"/>
              <a:t>OGG</a:t>
            </a:r>
            <a:r>
              <a:rPr lang="zh-CN" altLang="en-US" sz="1400" dirty="0"/>
              <a:t>需要使用的权限</a:t>
            </a:r>
          </a:p>
          <a:p>
            <a:pPr marL="0" indent="0">
              <a:buNone/>
            </a:pPr>
            <a:r>
              <a:rPr lang="en-US" altLang="zh-CN" sz="1400" dirty="0"/>
              <a:t>create user </a:t>
            </a:r>
            <a:r>
              <a:rPr lang="en-US" altLang="zh-CN" sz="1400" dirty="0" err="1"/>
              <a:t>ogg_test</a:t>
            </a:r>
            <a:r>
              <a:rPr lang="en-US" altLang="zh-CN" sz="1400" dirty="0"/>
              <a:t> identified by </a:t>
            </a:r>
            <a:r>
              <a:rPr lang="en-US" altLang="zh-CN" sz="1400" dirty="0" err="1"/>
              <a:t>ogg_test</a:t>
            </a:r>
            <a:r>
              <a:rPr lang="en-US" altLang="zh-CN" sz="1400" dirty="0"/>
              <a:t> default tablespace ATMV;</a:t>
            </a:r>
          </a:p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给</a:t>
            </a:r>
            <a:r>
              <a:rPr lang="en-US" altLang="zh-CN" sz="1400" dirty="0" err="1"/>
              <a:t>ogg</a:t>
            </a:r>
            <a:r>
              <a:rPr lang="zh-CN" altLang="en-US" sz="1400" dirty="0"/>
              <a:t>用户赋予权限以便</a:t>
            </a:r>
            <a:r>
              <a:rPr lang="en-US" altLang="zh-CN" sz="1400" dirty="0" err="1"/>
              <a:t>ogg</a:t>
            </a:r>
            <a:r>
              <a:rPr lang="zh-CN" altLang="en-US" sz="1400" dirty="0"/>
              <a:t>正常使用</a:t>
            </a:r>
            <a:r>
              <a:rPr lang="en-US" altLang="zh-CN" sz="1400" dirty="0"/>
              <a:t>(</a:t>
            </a:r>
            <a:r>
              <a:rPr lang="zh-CN" altLang="en-US" sz="1400" dirty="0"/>
              <a:t>有些权限在</a:t>
            </a:r>
            <a:r>
              <a:rPr lang="en-US" altLang="zh-CN" sz="1400" dirty="0"/>
              <a:t>9i</a:t>
            </a:r>
            <a:r>
              <a:rPr lang="zh-CN" altLang="en-US" sz="1400" dirty="0"/>
              <a:t>里没有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GRANT CREATE SESSION ,ALTER SESSION , RESOURCE,CONNECT,SELECT ANY DICTIONARY,SELECT ANY TRANSACTION TO OGG_TEST;</a:t>
            </a:r>
          </a:p>
          <a:p>
            <a:pPr marL="0" indent="0">
              <a:buNone/>
            </a:pPr>
            <a:r>
              <a:rPr lang="en-US" altLang="zh-CN" sz="1400" dirty="0"/>
              <a:t>GRANT FLASHBACK ANY TABLE,SELECT ANY TABLE TO OGG_TEST;</a:t>
            </a:r>
          </a:p>
          <a:p>
            <a:pPr marL="0" indent="0">
              <a:buNone/>
            </a:pPr>
            <a:r>
              <a:rPr lang="en-US" altLang="zh-CN" sz="1400" dirty="0"/>
              <a:t>GRANT EXECUTE ON </a:t>
            </a:r>
            <a:r>
              <a:rPr lang="en-US" altLang="zh-CN" sz="1400" dirty="0" err="1"/>
              <a:t>dbms_flashback</a:t>
            </a:r>
            <a:r>
              <a:rPr lang="en-US" altLang="zh-CN" sz="1400" dirty="0"/>
              <a:t> to OGG_TEST;</a:t>
            </a:r>
          </a:p>
        </p:txBody>
      </p:sp>
    </p:spTree>
    <p:extLst>
      <p:ext uri="{BB962C8B-B14F-4D97-AF65-F5344CB8AC3E}">
        <p14:creationId xmlns:p14="http://schemas.microsoft.com/office/powerpoint/2010/main" val="3823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源端数据库配置 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检查附加日志情况，若是返回</a:t>
            </a:r>
            <a:r>
              <a:rPr lang="en-US" altLang="zh-CN" sz="1200" dirty="0"/>
              <a:t>YES</a:t>
            </a:r>
            <a:r>
              <a:rPr lang="zh-CN" altLang="en-US" sz="1200" dirty="0"/>
              <a:t>则代表日志已开启最小补全日志，若不是</a:t>
            </a:r>
            <a:r>
              <a:rPr lang="en-US" altLang="zh-CN" sz="1200" dirty="0"/>
              <a:t>YES</a:t>
            </a:r>
            <a:r>
              <a:rPr lang="zh-CN" altLang="en-US" sz="1200" dirty="0"/>
              <a:t>，则执行下面的步骤，执行完之后要重新确认都返回</a:t>
            </a:r>
            <a:r>
              <a:rPr lang="en-US" altLang="zh-CN" sz="1200" dirty="0"/>
              <a:t>YES(</a:t>
            </a:r>
            <a:r>
              <a:rPr lang="zh-CN" altLang="en-US" sz="1200" dirty="0"/>
              <a:t>部分日志情况</a:t>
            </a:r>
            <a:r>
              <a:rPr lang="en-US" altLang="zh-CN" sz="1200" dirty="0"/>
              <a:t>9i</a:t>
            </a:r>
            <a:r>
              <a:rPr lang="zh-CN" altLang="en-US" sz="1200" dirty="0"/>
              <a:t>没有</a:t>
            </a:r>
            <a:r>
              <a:rPr lang="en-US" altLang="zh-CN" sz="1200" dirty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Select SUPPLEMENTAL_LOG_DATA_MIN, SUPPLEMENTAL_LOG_DATA_PK, SUPPLEMENTAL_LOG_DATA_UI, SUPPLEMENTAL_LOG_DATA_FK, SUPPLEMENTAL_LOG_DATA_ALL from </a:t>
            </a:r>
            <a:r>
              <a:rPr lang="en-US" altLang="zh-CN" sz="1200" dirty="0" err="1"/>
              <a:t>v$database</a:t>
            </a:r>
            <a:r>
              <a:rPr lang="en-US" altLang="zh-CN" sz="1200" dirty="0"/>
              <a:t>;</a:t>
            </a:r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增加数据库附加日志，可以指示数据库在日志中添加额外信息到日志流中，以支持基于日志的工具如</a:t>
            </a:r>
            <a:r>
              <a:rPr lang="en-US" altLang="zh-CN" sz="1200" dirty="0" err="1"/>
              <a:t>ogg</a:t>
            </a:r>
            <a:r>
              <a:rPr lang="zh-CN" altLang="en-US" sz="1200" dirty="0"/>
              <a:t>，帮助</a:t>
            </a:r>
            <a:r>
              <a:rPr lang="en-US" altLang="zh-CN" sz="1200" dirty="0" err="1"/>
              <a:t>ogg</a:t>
            </a:r>
            <a:r>
              <a:rPr lang="zh-CN" altLang="en-US" sz="1200" dirty="0"/>
              <a:t>目标端分析识别修改的数据</a:t>
            </a:r>
          </a:p>
          <a:p>
            <a:pPr marL="0" indent="0">
              <a:buNone/>
            </a:pPr>
            <a:r>
              <a:rPr lang="en-US" altLang="zh-CN" sz="1200" dirty="0"/>
              <a:t>alter database add supplemental log data;</a:t>
            </a:r>
          </a:p>
          <a:p>
            <a:pPr marL="0" indent="0">
              <a:buNone/>
            </a:pPr>
            <a:r>
              <a:rPr lang="en-US" altLang="zh-CN" sz="1200" dirty="0"/>
              <a:t>alter database add supplemental log data (primary key, </a:t>
            </a:r>
            <a:r>
              <a:rPr lang="en-US" altLang="zh-CN" sz="1200" dirty="0" err="1"/>
              <a:t>unique,foreign</a:t>
            </a:r>
            <a:r>
              <a:rPr lang="en-US" altLang="zh-CN" sz="1200" dirty="0"/>
              <a:t> key) columns;</a:t>
            </a:r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全字段模式，开启补全日志</a:t>
            </a:r>
          </a:p>
          <a:p>
            <a:pPr marL="0" indent="0">
              <a:buNone/>
            </a:pPr>
            <a:r>
              <a:rPr lang="en-US" altLang="zh-CN" sz="1200" dirty="0"/>
              <a:t>ALTER DATABASE ADD SUPPLEMENTAL LOG DATA (ALL) COLUMNS;</a:t>
            </a:r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开启数据库强制日志模式，无论什么操作都进行</a:t>
            </a:r>
            <a:r>
              <a:rPr lang="en-US" altLang="zh-CN" sz="1200" dirty="0"/>
              <a:t>redo</a:t>
            </a:r>
            <a:r>
              <a:rPr lang="zh-CN" altLang="en-US" sz="1200" dirty="0"/>
              <a:t>的写入，一些</a:t>
            </a:r>
            <a:r>
              <a:rPr lang="en-US" altLang="zh-CN" sz="1200" dirty="0" err="1"/>
              <a:t>nologging</a:t>
            </a:r>
            <a:r>
              <a:rPr lang="zh-CN" altLang="en-US" sz="1200" dirty="0"/>
              <a:t>的操作也会写如日志</a:t>
            </a:r>
          </a:p>
          <a:p>
            <a:pPr marL="0" indent="0">
              <a:buNone/>
            </a:pPr>
            <a:r>
              <a:rPr lang="en-US" altLang="zh-CN" sz="1200" dirty="0"/>
              <a:t>alter database force logging;</a:t>
            </a:r>
          </a:p>
          <a:p>
            <a:pPr marL="0" indent="0">
              <a:buNone/>
            </a:pPr>
            <a:r>
              <a:rPr lang="en-US" altLang="zh-CN" sz="1200" dirty="0"/>
              <a:t>#</a:t>
            </a:r>
            <a:r>
              <a:rPr lang="zh-CN" altLang="en-US" sz="1200" dirty="0"/>
              <a:t>添加主键附加日志</a:t>
            </a:r>
          </a:p>
          <a:p>
            <a:pPr marL="0" indent="0">
              <a:buNone/>
            </a:pPr>
            <a:r>
              <a:rPr lang="en-US" altLang="zh-CN" sz="1200" dirty="0"/>
              <a:t>alter table </a:t>
            </a:r>
            <a:r>
              <a:rPr lang="en-US" altLang="zh-CN" sz="1200" dirty="0" err="1"/>
              <a:t>sys.seq</a:t>
            </a:r>
            <a:r>
              <a:rPr lang="en-US" altLang="zh-CN" sz="1200" dirty="0"/>
              <a:t>$ add supplemental log data (primary key) columns;</a:t>
            </a:r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05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源端数据库配置 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执行</a:t>
            </a:r>
            <a:r>
              <a:rPr lang="en-US" altLang="zh-CN" sz="1200" dirty="0" err="1"/>
              <a:t>marker_setup.sql</a:t>
            </a:r>
            <a:r>
              <a:rPr lang="en-US" altLang="zh-CN" sz="1200" dirty="0"/>
              <a:t> </a:t>
            </a:r>
            <a:r>
              <a:rPr lang="zh-CN" altLang="en-US" sz="1200" dirty="0"/>
              <a:t>脚本，会让你填写用户名，这些脚本在</a:t>
            </a:r>
            <a:r>
              <a:rPr lang="en-US" altLang="zh-CN" sz="1200" dirty="0" err="1"/>
              <a:t>ogg</a:t>
            </a:r>
            <a:r>
              <a:rPr lang="zh-CN" altLang="en-US" sz="1200" dirty="0"/>
              <a:t>源端安装文件夹里</a:t>
            </a:r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marker_setup.sql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ddl_setup.sql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role_setup.sql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执行脚本，开启</a:t>
            </a:r>
            <a:r>
              <a:rPr lang="en-US" altLang="zh-CN" sz="1200" dirty="0"/>
              <a:t>DDL trigger</a:t>
            </a:r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ddl_enable.sql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执行优化脚本</a:t>
            </a:r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ddl_pin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ogg_test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安装</a:t>
            </a:r>
            <a:r>
              <a:rPr lang="en-US" altLang="zh-CN" sz="1200" dirty="0"/>
              <a:t>sequence support</a:t>
            </a:r>
            <a:r>
              <a:rPr lang="zh-CN" altLang="en-US" sz="1200" dirty="0"/>
              <a:t>序列支持</a:t>
            </a:r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sequence.sql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# </a:t>
            </a:r>
            <a:r>
              <a:rPr lang="zh-CN" altLang="en-US" sz="1200" dirty="0"/>
              <a:t>赋予角色权限</a:t>
            </a:r>
          </a:p>
          <a:p>
            <a:pPr marL="0" indent="0">
              <a:buNone/>
            </a:pPr>
            <a:r>
              <a:rPr lang="en-US" altLang="zh-CN" sz="1200" dirty="0"/>
              <a:t>GRANT GGS_GGSUSER_ROLE to OGG_TEST;</a:t>
            </a:r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238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09168" y="1474611"/>
            <a:ext cx="6031932" cy="523220"/>
            <a:chOff x="5309168" y="1474611"/>
            <a:chExt cx="6031932" cy="523220"/>
          </a:xfrm>
        </p:grpSpPr>
        <p:sp>
          <p:nvSpPr>
            <p:cNvPr id="10" name="文本框 9"/>
            <p:cNvSpPr txBox="1"/>
            <p:nvPr/>
          </p:nvSpPr>
          <p:spPr>
            <a:xfrm>
              <a:off x="6375997" y="1474611"/>
              <a:ext cx="4965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800" dirty="0" err="1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GoldenGate</a:t>
              </a:r>
              <a:r>
                <a:rPr kumimoji="1" lang="en-US" altLang="zh-CN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zh-CN" altLang="en-US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工作原理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56566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09168" y="147461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B86C5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rPr>
                <a:t>01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86C5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9168" y="2413661"/>
            <a:ext cx="6031932" cy="523220"/>
            <a:chOff x="5309168" y="1474611"/>
            <a:chExt cx="6031932" cy="523220"/>
          </a:xfrm>
        </p:grpSpPr>
        <p:sp>
          <p:nvSpPr>
            <p:cNvPr id="19" name="文本框 9"/>
            <p:cNvSpPr txBox="1"/>
            <p:nvPr/>
          </p:nvSpPr>
          <p:spPr>
            <a:xfrm>
              <a:off x="6375997" y="1474611"/>
              <a:ext cx="4965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800" dirty="0" err="1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GoldenGate</a:t>
              </a:r>
              <a:r>
                <a:rPr kumimoji="1" lang="en-US" altLang="zh-CN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zh-CN" altLang="en-US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安装配置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56566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文本框 13"/>
            <p:cNvSpPr txBox="1"/>
            <p:nvPr/>
          </p:nvSpPr>
          <p:spPr>
            <a:xfrm>
              <a:off x="5309168" y="147461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B86C5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rPr>
                <a:t>02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86C5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09168" y="3352711"/>
            <a:ext cx="6031932" cy="523220"/>
            <a:chOff x="5309168" y="1474611"/>
            <a:chExt cx="6031932" cy="523220"/>
          </a:xfrm>
        </p:grpSpPr>
        <p:sp>
          <p:nvSpPr>
            <p:cNvPr id="22" name="文本框 9"/>
            <p:cNvSpPr txBox="1"/>
            <p:nvPr/>
          </p:nvSpPr>
          <p:spPr>
            <a:xfrm>
              <a:off x="6375997" y="1474611"/>
              <a:ext cx="4965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800" dirty="0" err="1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GoldenGate</a:t>
              </a:r>
              <a:r>
                <a:rPr kumimoji="1" lang="en-US" altLang="zh-CN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zh-CN" altLang="en-US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常用命令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56566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文本框 13"/>
            <p:cNvSpPr txBox="1"/>
            <p:nvPr/>
          </p:nvSpPr>
          <p:spPr>
            <a:xfrm>
              <a:off x="5309168" y="147461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B86C5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rPr>
                <a:t>03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86C5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09168" y="4291761"/>
            <a:ext cx="6031932" cy="523220"/>
            <a:chOff x="5309168" y="1474611"/>
            <a:chExt cx="6031932" cy="523220"/>
          </a:xfrm>
        </p:grpSpPr>
        <p:sp>
          <p:nvSpPr>
            <p:cNvPr id="25" name="文本框 9"/>
            <p:cNvSpPr txBox="1"/>
            <p:nvPr/>
          </p:nvSpPr>
          <p:spPr>
            <a:xfrm>
              <a:off x="6375997" y="1474611"/>
              <a:ext cx="4965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800" dirty="0" err="1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GoldenGate</a:t>
              </a:r>
              <a:r>
                <a:rPr kumimoji="1" lang="en-US" altLang="zh-CN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zh-CN" altLang="en-US" sz="2800" dirty="0">
                  <a:solidFill>
                    <a:srgbClr val="656566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日常维护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56566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文本框 13"/>
            <p:cNvSpPr txBox="1"/>
            <p:nvPr/>
          </p:nvSpPr>
          <p:spPr>
            <a:xfrm>
              <a:off x="5309168" y="147461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B86C5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rPr>
                <a:t>04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86C5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6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91234"/>
            <a:ext cx="10972800" cy="606676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</a:t>
            </a:r>
            <a:r>
              <a:rPr lang="en-US" altLang="zh-CN" dirty="0"/>
              <a:t>MGR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zh-CN" sz="1200" dirty="0"/>
              <a:t>通过</a:t>
            </a:r>
            <a:r>
              <a:rPr lang="en-US" altLang="zh-CN" sz="1200" dirty="0"/>
              <a:t>./</a:t>
            </a:r>
            <a:r>
              <a:rPr lang="en-US" altLang="zh-CN" sz="1200" dirty="0" err="1"/>
              <a:t>ggsci</a:t>
            </a:r>
            <a:r>
              <a:rPr lang="en-US" altLang="zh-CN" sz="1200" dirty="0"/>
              <a:t> </a:t>
            </a:r>
            <a:r>
              <a:rPr lang="zh-CN" altLang="zh-CN" sz="1200" dirty="0"/>
              <a:t>进入命令行模式</a:t>
            </a:r>
          </a:p>
          <a:p>
            <a:pPr marL="0" indent="0">
              <a:buNone/>
            </a:pPr>
            <a:r>
              <a:rPr lang="en-US" altLang="zh-CN" sz="1200" dirty="0"/>
              <a:t>      </a:t>
            </a:r>
            <a:r>
              <a:rPr lang="zh-CN" altLang="zh-CN" sz="1200" dirty="0"/>
              <a:t>创建必须目录</a:t>
            </a:r>
            <a:r>
              <a:rPr lang="en-US" altLang="zh-CN" sz="1200" dirty="0"/>
              <a:t>  GGSCI&gt;create subdirs</a:t>
            </a:r>
            <a:endParaRPr lang="zh-CN" altLang="zh-CN" sz="1200" dirty="0"/>
          </a:p>
          <a:p>
            <a:pPr marL="0" indent="0">
              <a:buNone/>
            </a:pPr>
            <a:r>
              <a:rPr lang="zh-CN" altLang="zh-CN" sz="1200" dirty="0"/>
              <a:t>源端配置要配置好</a:t>
            </a:r>
            <a:r>
              <a:rPr lang="en-US" altLang="zh-CN" sz="1200" dirty="0" err="1"/>
              <a:t>mgr</a:t>
            </a:r>
            <a:r>
              <a:rPr lang="en-US" altLang="zh-CN" sz="1200" dirty="0"/>
              <a:t>(</a:t>
            </a:r>
            <a:r>
              <a:rPr lang="zh-CN" altLang="zh-CN" sz="1200" dirty="0"/>
              <a:t>类似于主机的</a:t>
            </a:r>
            <a:r>
              <a:rPr lang="en-US" altLang="zh-CN" sz="1200" dirty="0" err="1"/>
              <a:t>cpu</a:t>
            </a:r>
            <a:r>
              <a:rPr lang="en-US" altLang="zh-CN" sz="1200" dirty="0"/>
              <a:t>)</a:t>
            </a:r>
            <a:r>
              <a:rPr lang="zh-CN" altLang="zh-CN" sz="1200" dirty="0"/>
              <a:t>，</a:t>
            </a:r>
            <a:r>
              <a:rPr lang="en-US" altLang="zh-CN" sz="1200" dirty="0"/>
              <a:t>extract(</a:t>
            </a:r>
            <a:r>
              <a:rPr lang="zh-CN" altLang="zh-CN" sz="1200" dirty="0"/>
              <a:t>进程</a:t>
            </a:r>
            <a:r>
              <a:rPr lang="en-US" altLang="zh-CN" sz="1200" dirty="0"/>
              <a:t>)</a:t>
            </a:r>
            <a:r>
              <a:rPr lang="zh-CN" altLang="zh-CN" sz="1200" dirty="0"/>
              <a:t>和</a:t>
            </a:r>
            <a:r>
              <a:rPr lang="en-US" altLang="zh-CN" sz="1200" dirty="0"/>
              <a:t>pump(</a:t>
            </a:r>
            <a:r>
              <a:rPr lang="zh-CN" altLang="zh-CN" sz="1200" dirty="0"/>
              <a:t>策略</a:t>
            </a:r>
            <a:r>
              <a:rPr lang="en-US" altLang="zh-CN" sz="1200" dirty="0"/>
              <a:t>)</a:t>
            </a:r>
            <a:endParaRPr lang="zh-CN" altLang="zh-CN" sz="1200" dirty="0"/>
          </a:p>
          <a:p>
            <a:pPr marL="0" lvl="0" indent="0">
              <a:buNone/>
            </a:pPr>
            <a:r>
              <a:rPr lang="zh-CN" altLang="zh-CN" sz="1200" dirty="0"/>
              <a:t>配置</a:t>
            </a:r>
            <a:r>
              <a:rPr lang="en-US" altLang="zh-CN" sz="1200" dirty="0" err="1"/>
              <a:t>mgr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GGSCI&gt; edit 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mgr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PORT 7839          --</a:t>
            </a:r>
            <a:r>
              <a:rPr lang="zh-CN" altLang="zh-CN" sz="1200" dirty="0"/>
              <a:t>端口号可以随意配置，本机传本机端口号要不同</a:t>
            </a:r>
          </a:p>
          <a:p>
            <a:pPr marL="0" indent="0">
              <a:buNone/>
            </a:pPr>
            <a:r>
              <a:rPr lang="en-US" altLang="zh-CN" sz="1200" dirty="0"/>
              <a:t>DYNAMICPORTLIST  7840-7849  --</a:t>
            </a:r>
            <a:r>
              <a:rPr lang="zh-CN" altLang="zh-CN" sz="1200" dirty="0"/>
              <a:t>允许的端口号区间</a:t>
            </a:r>
          </a:p>
          <a:p>
            <a:pPr marL="0" indent="0">
              <a:buNone/>
            </a:pPr>
            <a:r>
              <a:rPr lang="en-US" altLang="zh-CN" sz="1200" dirty="0"/>
              <a:t>AUTORESTART ER *, RETRIES 5, WAITMINUTES 3   --</a:t>
            </a:r>
            <a:r>
              <a:rPr lang="zh-CN" altLang="zh-CN" sz="1200" dirty="0"/>
              <a:t>自动开启所有进程</a:t>
            </a:r>
          </a:p>
          <a:p>
            <a:pPr marL="0" indent="0">
              <a:buNone/>
            </a:pPr>
            <a:r>
              <a:rPr lang="en-US" altLang="zh-CN" sz="1200" dirty="0"/>
              <a:t>PURGEOLDEXTRACTS ./</a:t>
            </a:r>
            <a:r>
              <a:rPr lang="en-US" altLang="zh-CN" sz="1200" dirty="0" err="1"/>
              <a:t>dirdat</a:t>
            </a:r>
            <a:r>
              <a:rPr lang="en-US" altLang="zh-CN" sz="1200" dirty="0"/>
              <a:t>/*, USECHECKPOINTS, MINKEEPDAYS 7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--trail</a:t>
            </a:r>
            <a:r>
              <a:rPr lang="zh-CN" altLang="zh-CN" sz="1200" dirty="0"/>
              <a:t>文件推送位置，使用过后的</a:t>
            </a:r>
            <a:r>
              <a:rPr lang="en-US" altLang="zh-CN" sz="1200" dirty="0"/>
              <a:t>trail</a:t>
            </a:r>
            <a:r>
              <a:rPr lang="zh-CN" altLang="zh-CN" sz="1200" dirty="0"/>
              <a:t>文件，最短保存</a:t>
            </a:r>
            <a:r>
              <a:rPr lang="en-US" altLang="zh-CN" sz="1200" dirty="0"/>
              <a:t>7</a:t>
            </a:r>
            <a:r>
              <a:rPr lang="zh-CN" altLang="zh-CN" sz="1200" dirty="0"/>
              <a:t>天</a:t>
            </a:r>
          </a:p>
          <a:p>
            <a:pPr marL="0" indent="0">
              <a:buNone/>
            </a:pPr>
            <a:r>
              <a:rPr lang="en-US" altLang="zh-CN" sz="1200" dirty="0"/>
              <a:t>LAGREPORTHOURS 1       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LAGINFOMINUTES 30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LAGCRITICALMINUTES 45     --</a:t>
            </a:r>
            <a:r>
              <a:rPr lang="zh-CN" altLang="zh-CN" sz="1200" dirty="0"/>
              <a:t>必选的三个参数，出现</a:t>
            </a:r>
            <a:r>
              <a:rPr lang="en-US" altLang="zh-CN" sz="1200" dirty="0"/>
              <a:t>report</a:t>
            </a:r>
            <a:r>
              <a:rPr lang="zh-CN" altLang="zh-CN" sz="1200" dirty="0"/>
              <a:t>，</a:t>
            </a:r>
            <a:r>
              <a:rPr lang="en-US" altLang="zh-CN" sz="1200" dirty="0"/>
              <a:t>info</a:t>
            </a:r>
            <a:r>
              <a:rPr lang="zh-CN" altLang="zh-CN" sz="1200" dirty="0"/>
              <a:t>等的时间</a:t>
            </a:r>
            <a:endParaRPr lang="en-US" altLang="zh-CN" sz="1200" dirty="0"/>
          </a:p>
          <a:p>
            <a:pPr marL="0" indent="0">
              <a:buNone/>
            </a:pPr>
            <a:endParaRPr lang="zh-CN" altLang="zh-CN" sz="12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24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834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</a:t>
            </a:r>
            <a:r>
              <a:rPr lang="en-US" altLang="zh-CN" dirty="0"/>
              <a:t>EXTRACT</a:t>
            </a:r>
            <a:r>
              <a:rPr lang="zh-CN" altLang="en-US" dirty="0"/>
              <a:t>配置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配置好</a:t>
            </a:r>
            <a:r>
              <a:rPr lang="en-US" altLang="zh-CN" dirty="0" err="1"/>
              <a:t>mgr</a:t>
            </a:r>
            <a:r>
              <a:rPr lang="zh-CN" altLang="en-US" dirty="0"/>
              <a:t>，要</a:t>
            </a:r>
            <a:r>
              <a:rPr lang="en-US" altLang="zh-CN" dirty="0"/>
              <a:t>start </a:t>
            </a:r>
            <a:r>
              <a:rPr lang="en-US" altLang="zh-CN" dirty="0" err="1"/>
              <a:t>mgr</a:t>
            </a:r>
            <a:r>
              <a:rPr lang="zh-CN" altLang="en-US" dirty="0"/>
              <a:t>开启运行，然后开始配置进程</a:t>
            </a:r>
            <a:r>
              <a:rPr lang="en-US" altLang="zh-CN" dirty="0"/>
              <a:t>EXTRACT</a:t>
            </a:r>
          </a:p>
          <a:p>
            <a:pPr marL="0" indent="0">
              <a:buNone/>
            </a:pPr>
            <a:r>
              <a:rPr lang="zh-CN" altLang="en-US" dirty="0"/>
              <a:t>源端进程分为两步，抽取进程和投递进程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一个增量文件的产生：抽取</a:t>
            </a:r>
            <a:r>
              <a:rPr lang="en-US" altLang="zh-CN" dirty="0"/>
              <a:t>--</a:t>
            </a:r>
            <a:r>
              <a:rPr lang="zh-CN" altLang="en-US" dirty="0"/>
              <a:t>投递</a:t>
            </a:r>
            <a:r>
              <a:rPr lang="en-US" altLang="zh-CN" dirty="0"/>
              <a:t>--</a:t>
            </a:r>
            <a:r>
              <a:rPr lang="zh-CN" altLang="en-US" dirty="0"/>
              <a:t>接收，这三个步骤是串联式流程，所以后续新增表时表要在这三个进程里都添加上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143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</a:t>
            </a:r>
            <a:r>
              <a:rPr lang="en-US" altLang="zh-CN" dirty="0"/>
              <a:t>EXTRACT—</a:t>
            </a:r>
            <a:r>
              <a:rPr lang="zh-CN" altLang="en-US" dirty="0"/>
              <a:t>抽取配置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GGSCI&gt; edit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hxnol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GGSCI&gt; add extract </a:t>
            </a:r>
            <a:r>
              <a:rPr lang="en-US" altLang="zh-CN" sz="1400" dirty="0" err="1"/>
              <a:t>hxnol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tranlog,begin</a:t>
            </a:r>
            <a:r>
              <a:rPr lang="en-US" altLang="zh-CN" sz="1400" dirty="0"/>
              <a:t> now</a:t>
            </a:r>
          </a:p>
          <a:p>
            <a:pPr marL="0" indent="0">
              <a:buNone/>
            </a:pPr>
            <a:r>
              <a:rPr lang="en-US" altLang="zh-CN" sz="1400" dirty="0"/>
              <a:t>GGSCI&gt; add </a:t>
            </a:r>
            <a:r>
              <a:rPr lang="en-US" altLang="zh-CN" sz="1400" dirty="0" err="1"/>
              <a:t>exttrail</a:t>
            </a:r>
            <a:r>
              <a:rPr lang="en-US" altLang="zh-CN" sz="1400" dirty="0"/>
              <a:t> ./</a:t>
            </a:r>
            <a:r>
              <a:rPr lang="en-US" altLang="zh-CN" sz="1400" dirty="0" err="1"/>
              <a:t>dirdat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no,extract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hxnol,megabytes</a:t>
            </a:r>
            <a:r>
              <a:rPr lang="en-US" altLang="zh-CN" sz="1400" dirty="0"/>
              <a:t> 100</a:t>
            </a:r>
          </a:p>
          <a:p>
            <a:pPr marL="0" indent="0">
              <a:buNone/>
            </a:pPr>
            <a:r>
              <a:rPr lang="zh-CN" altLang="en-US" sz="1400" dirty="0"/>
              <a:t>进程配置在左图</a:t>
            </a:r>
            <a:endParaRPr lang="en-US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37E6E1-2A0B-4BEF-B419-EBEFAB4C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5" y="1577009"/>
            <a:ext cx="5552660" cy="52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37599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源端</a:t>
            </a:r>
            <a:r>
              <a:rPr lang="en-US" altLang="zh-CN" dirty="0"/>
              <a:t>EXTRACT—</a:t>
            </a:r>
            <a:r>
              <a:rPr lang="zh-CN" altLang="en-US" dirty="0"/>
              <a:t>投递配置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GGSCI&gt; edit 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pdsjsyx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GGSCI&gt; add extract </a:t>
            </a:r>
            <a:r>
              <a:rPr lang="en-US" altLang="zh-CN" sz="1400" dirty="0" err="1"/>
              <a:t>pdsjsyx,exttrailsource</a:t>
            </a:r>
            <a:r>
              <a:rPr lang="en-US" altLang="zh-CN" sz="1400" dirty="0"/>
              <a:t> ./</a:t>
            </a:r>
            <a:r>
              <a:rPr lang="en-US" altLang="zh-CN" sz="1400" dirty="0" err="1"/>
              <a:t>dirdat</a:t>
            </a:r>
            <a:r>
              <a:rPr lang="en-US" altLang="zh-CN" sz="1400" dirty="0"/>
              <a:t>/no</a:t>
            </a:r>
          </a:p>
          <a:p>
            <a:pPr marL="0" indent="0">
              <a:buNone/>
            </a:pPr>
            <a:r>
              <a:rPr lang="en-US" altLang="zh-CN" sz="1400" dirty="0"/>
              <a:t>GGSCI&gt; add </a:t>
            </a:r>
            <a:r>
              <a:rPr lang="en-US" altLang="zh-CN" sz="1400" dirty="0" err="1"/>
              <a:t>rmttrail</a:t>
            </a:r>
            <a:r>
              <a:rPr lang="en-US" altLang="zh-CN" sz="1400" dirty="0"/>
              <a:t> ./</a:t>
            </a:r>
            <a:r>
              <a:rPr lang="en-US" altLang="zh-CN" sz="1400" dirty="0" err="1"/>
              <a:t>dirdat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no,extract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pdsjsyx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进程配置在左图</a:t>
            </a:r>
            <a:endParaRPr lang="en-US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A62ECA-D269-4352-9731-519FF46E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17" y="1457504"/>
            <a:ext cx="5380383" cy="52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8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def</a:t>
            </a:r>
            <a:r>
              <a:rPr lang="zh-CN" altLang="en-US" dirty="0"/>
              <a:t>表定义文件</a:t>
            </a:r>
            <a:endParaRPr lang="en-US" altLang="zh-CN" dirty="0"/>
          </a:p>
          <a:p>
            <a:r>
              <a:rPr lang="zh-CN" altLang="zh-CN" sz="2000" dirty="0"/>
              <a:t>编辑</a:t>
            </a:r>
            <a:r>
              <a:rPr lang="en-US" altLang="zh-CN" sz="2000" dirty="0" err="1"/>
              <a:t>defgen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GGSCI&gt; edit </a:t>
            </a:r>
            <a:r>
              <a:rPr lang="en-US" altLang="zh-CN" sz="2000" dirty="0" err="1"/>
              <a:t>params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defgen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DEFSFILE ./</a:t>
            </a:r>
            <a:r>
              <a:rPr lang="en-US" altLang="zh-CN" sz="2000" dirty="0" err="1"/>
              <a:t>dirdef</a:t>
            </a:r>
            <a:r>
              <a:rPr lang="en-US" altLang="zh-CN" sz="2000" dirty="0"/>
              <a:t>/ogg.def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USERID </a:t>
            </a:r>
            <a:r>
              <a:rPr lang="en-US" altLang="zh-CN" sz="2000" dirty="0" err="1"/>
              <a:t>ogg</a:t>
            </a:r>
            <a:r>
              <a:rPr lang="en-US" altLang="zh-CN" sz="2000" dirty="0"/>
              <a:t>, PASSWORD </a:t>
            </a:r>
            <a:r>
              <a:rPr lang="en-US" altLang="zh-CN" sz="2000" dirty="0" err="1"/>
              <a:t>ogg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TABLE OGG.*;</a:t>
            </a:r>
            <a:endParaRPr lang="zh-CN" altLang="zh-CN" sz="2000" dirty="0"/>
          </a:p>
          <a:p>
            <a:r>
              <a:rPr lang="zh-CN" altLang="zh-CN" sz="2000" dirty="0"/>
              <a:t>在</a:t>
            </a:r>
            <a:r>
              <a:rPr lang="en-US" altLang="zh-CN" sz="2000" dirty="0"/>
              <a:t>shell</a:t>
            </a:r>
            <a:r>
              <a:rPr lang="zh-CN" altLang="zh-CN" sz="2000" dirty="0"/>
              <a:t>中执行如下命令，生成</a:t>
            </a:r>
            <a:r>
              <a:rPr lang="en-US" altLang="zh-CN" sz="2000" dirty="0"/>
              <a:t>ogg.def</a:t>
            </a:r>
            <a:r>
              <a:rPr lang="zh-CN" altLang="zh-CN" sz="2000" dirty="0"/>
              <a:t>，并把这个</a:t>
            </a:r>
            <a:r>
              <a:rPr lang="en-US" altLang="zh-CN" sz="2000" dirty="0"/>
              <a:t>ogg.def </a:t>
            </a:r>
            <a:r>
              <a:rPr lang="zh-CN" altLang="zh-CN" sz="2000" dirty="0"/>
              <a:t>拷贝到目标端</a:t>
            </a:r>
            <a:r>
              <a:rPr lang="en-US" altLang="zh-CN" sz="2000" dirty="0" err="1"/>
              <a:t>dirdef</a:t>
            </a:r>
            <a:r>
              <a:rPr lang="zh-CN" altLang="zh-CN" sz="2000" dirty="0"/>
              <a:t>下</a:t>
            </a:r>
          </a:p>
          <a:p>
            <a:pPr marL="0" indent="0">
              <a:buNone/>
            </a:pPr>
            <a:r>
              <a:rPr lang="en-US" altLang="zh-CN" sz="2000" dirty="0"/>
              <a:t>         ./</a:t>
            </a:r>
            <a:r>
              <a:rPr lang="en-US" altLang="zh-CN" sz="2000" dirty="0" err="1"/>
              <a:t>defgen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paramfile</a:t>
            </a:r>
            <a:r>
              <a:rPr lang="en-US" altLang="zh-CN" sz="2000" dirty="0"/>
              <a:t> ./</a:t>
            </a:r>
            <a:r>
              <a:rPr lang="en-US" altLang="zh-CN" sz="2000" dirty="0" err="1"/>
              <a:t>dirprm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defgen.prm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03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3616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目标端配置并开启 一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/>
              <a:t>解压</a:t>
            </a:r>
            <a:r>
              <a:rPr lang="en-US" altLang="zh-CN" sz="1400" dirty="0"/>
              <a:t>Ada</a:t>
            </a:r>
            <a:r>
              <a:rPr lang="zh-CN" altLang="en-US" sz="1400" dirty="0"/>
              <a:t>文件并运行</a:t>
            </a:r>
            <a:r>
              <a:rPr lang="en-US" altLang="zh-CN" sz="1400" dirty="0"/>
              <a:t>./</a:t>
            </a:r>
            <a:r>
              <a:rPr lang="en-US" altLang="zh-CN" sz="1400" dirty="0" err="1"/>
              <a:t>ggsci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/>
              <a:t>GGSCI&gt;create subdirs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/>
              <a:t>配置</a:t>
            </a:r>
            <a:r>
              <a:rPr lang="en-US" altLang="zh-CN" sz="1400" dirty="0" err="1"/>
              <a:t>mgr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GGSCI&gt; edit 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mgr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PORT 7809               -- </a:t>
            </a:r>
            <a:r>
              <a:rPr lang="zh-CN" altLang="en-US" sz="1400" dirty="0"/>
              <a:t>端口号可以随意配置</a:t>
            </a:r>
          </a:p>
          <a:p>
            <a:pPr marL="0" indent="0">
              <a:buNone/>
            </a:pPr>
            <a:r>
              <a:rPr lang="en-US" altLang="zh-CN" sz="1400" dirty="0" err="1"/>
              <a:t>dynamicportlist</a:t>
            </a:r>
            <a:r>
              <a:rPr lang="en-US" altLang="zh-CN" sz="1400" dirty="0"/>
              <a:t> 8100-8200</a:t>
            </a:r>
          </a:p>
          <a:p>
            <a:pPr marL="0" indent="0">
              <a:buNone/>
            </a:pPr>
            <a:r>
              <a:rPr lang="en-US" altLang="zh-CN" sz="1400" dirty="0" err="1"/>
              <a:t>autorestart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er</a:t>
            </a:r>
            <a:r>
              <a:rPr lang="en-US" altLang="zh-CN" sz="1400" dirty="0"/>
              <a:t> *, retries 5, </a:t>
            </a:r>
            <a:r>
              <a:rPr lang="en-US" altLang="zh-CN" sz="1400" dirty="0" err="1"/>
              <a:t>waitminutes</a:t>
            </a:r>
            <a:r>
              <a:rPr lang="en-US" altLang="zh-CN" sz="1400" dirty="0"/>
              <a:t> 3</a:t>
            </a:r>
          </a:p>
          <a:p>
            <a:pPr marL="0" indent="0">
              <a:buNone/>
            </a:pPr>
            <a:r>
              <a:rPr lang="en-US" altLang="zh-CN" sz="1400" dirty="0" err="1"/>
              <a:t>purgeoldextracts</a:t>
            </a:r>
            <a:r>
              <a:rPr lang="en-US" altLang="zh-CN" sz="1400" dirty="0"/>
              <a:t> ./</a:t>
            </a:r>
            <a:r>
              <a:rPr lang="en-US" altLang="zh-CN" sz="1400" dirty="0" err="1"/>
              <a:t>dirdat</a:t>
            </a:r>
            <a:r>
              <a:rPr lang="en-US" altLang="zh-CN" sz="1400" dirty="0"/>
              <a:t>/*,</a:t>
            </a:r>
            <a:r>
              <a:rPr lang="en-US" altLang="zh-CN" sz="1400" dirty="0" err="1"/>
              <a:t>usecheckpoints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minkeepdays</a:t>
            </a:r>
            <a:r>
              <a:rPr lang="en-US" altLang="zh-CN" sz="1400" dirty="0"/>
              <a:t> 10</a:t>
            </a:r>
          </a:p>
          <a:p>
            <a:pPr marL="0" indent="0">
              <a:buNone/>
            </a:pPr>
            <a:r>
              <a:rPr lang="en-US" altLang="zh-CN" sz="1400" dirty="0"/>
              <a:t>LAGREPORTHOURS 5</a:t>
            </a:r>
          </a:p>
          <a:p>
            <a:pPr marL="0" indent="0">
              <a:buNone/>
            </a:pPr>
            <a:r>
              <a:rPr lang="en-US" altLang="zh-CN" sz="1400" dirty="0"/>
              <a:t>LAGINFOMINUTES 10</a:t>
            </a:r>
          </a:p>
          <a:p>
            <a:pPr marL="0" indent="0">
              <a:buNone/>
            </a:pPr>
            <a:r>
              <a:rPr lang="en-US" altLang="zh-CN" sz="1400" dirty="0"/>
              <a:t>LAGCRITICALMINUTES 15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5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目标端配置并开启 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配置接收进程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GGSCI&gt; ADD EXTRACT </a:t>
            </a:r>
            <a:r>
              <a:rPr lang="en-US" altLang="zh-CN" sz="2000" dirty="0" err="1"/>
              <a:t>dznolob</a:t>
            </a:r>
            <a:r>
              <a:rPr lang="en-US" altLang="zh-CN" sz="2000" dirty="0"/>
              <a:t>, EXTTRAILSOURCE ./</a:t>
            </a:r>
            <a:r>
              <a:rPr lang="en-US" altLang="zh-CN" sz="2000" dirty="0" err="1"/>
              <a:t>dirdat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st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GGSCI&gt; edit 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dznolob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748CA-71BF-47E8-9CC9-36B65ED6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2" y="3429000"/>
            <a:ext cx="11141992" cy="27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目标端配置并开启 三</a:t>
            </a:r>
            <a:endParaRPr lang="en-US" altLang="zh-CN" dirty="0"/>
          </a:p>
          <a:p>
            <a:pPr lvl="0"/>
            <a:r>
              <a:rPr lang="zh-CN" altLang="zh-CN" dirty="0"/>
              <a:t>把源端生成的</a:t>
            </a:r>
            <a:r>
              <a:rPr lang="en-US" altLang="zh-CN" dirty="0"/>
              <a:t>ogg.def </a:t>
            </a:r>
            <a:r>
              <a:rPr lang="zh-CN" altLang="zh-CN" dirty="0"/>
              <a:t>拷贝到目标端</a:t>
            </a:r>
            <a:r>
              <a:rPr lang="en-US" altLang="zh-CN" dirty="0" err="1"/>
              <a:t>dirdef</a:t>
            </a:r>
            <a:r>
              <a:rPr lang="zh-CN" altLang="zh-CN" dirty="0"/>
              <a:t>文件夹下</a:t>
            </a:r>
          </a:p>
          <a:p>
            <a:pPr lvl="0"/>
            <a:r>
              <a:rPr lang="zh-CN" altLang="zh-CN" dirty="0"/>
              <a:t>把目标端下这个文件</a:t>
            </a:r>
            <a:r>
              <a:rPr lang="en-US" altLang="zh-CN" dirty="0"/>
              <a:t>/</a:t>
            </a:r>
            <a:r>
              <a:rPr lang="en-US" altLang="zh-CN" dirty="0" err="1"/>
              <a:t>AdapterExamples</a:t>
            </a:r>
            <a:r>
              <a:rPr lang="en-US" altLang="zh-CN" dirty="0"/>
              <a:t>/file-writer/ </a:t>
            </a:r>
            <a:r>
              <a:rPr lang="en-US" altLang="zh-CN" dirty="0" err="1"/>
              <a:t>ffue.properties</a:t>
            </a:r>
            <a:r>
              <a:rPr lang="zh-CN" altLang="zh-CN" dirty="0"/>
              <a:t>拷贝到目标端</a:t>
            </a:r>
            <a:r>
              <a:rPr lang="en-US" altLang="zh-CN" dirty="0" err="1"/>
              <a:t>dirprm</a:t>
            </a:r>
            <a:r>
              <a:rPr lang="zh-CN" altLang="zh-CN" dirty="0"/>
              <a:t>文件夹下</a:t>
            </a:r>
            <a:r>
              <a:rPr lang="en-US" altLang="zh-CN" dirty="0"/>
              <a:t>,</a:t>
            </a:r>
            <a:r>
              <a:rPr lang="zh-CN" altLang="zh-CN" dirty="0"/>
              <a:t>或者从别处复制一个</a:t>
            </a:r>
            <a:r>
              <a:rPr lang="en-US" altLang="zh-CN" dirty="0"/>
              <a:t>.properties</a:t>
            </a:r>
            <a:r>
              <a:rPr lang="zh-CN" altLang="zh-CN" dirty="0"/>
              <a:t>文件</a:t>
            </a:r>
          </a:p>
          <a:p>
            <a:pPr lvl="0"/>
            <a:r>
              <a:rPr lang="zh-CN" altLang="zh-CN" dirty="0"/>
              <a:t>启动</a:t>
            </a:r>
            <a:r>
              <a:rPr lang="en-US" altLang="zh-CN" dirty="0" err="1"/>
              <a:t>mgr</a:t>
            </a:r>
            <a:r>
              <a:rPr lang="zh-CN" altLang="zh-CN" dirty="0"/>
              <a:t>：</a:t>
            </a:r>
            <a:r>
              <a:rPr lang="en-US" altLang="zh-CN" dirty="0"/>
              <a:t>start </a:t>
            </a:r>
            <a:r>
              <a:rPr lang="en-US" altLang="zh-CN" dirty="0" err="1"/>
              <a:t>mgr</a:t>
            </a:r>
            <a:endParaRPr lang="zh-CN" altLang="zh-CN" dirty="0"/>
          </a:p>
          <a:p>
            <a:pPr lvl="0"/>
            <a:r>
              <a:rPr lang="zh-CN" altLang="zh-CN" dirty="0"/>
              <a:t>启动进程：</a:t>
            </a:r>
            <a:r>
              <a:rPr lang="en-US" altLang="zh-CN" dirty="0"/>
              <a:t>start </a:t>
            </a:r>
            <a:r>
              <a:rPr lang="en-US" altLang="zh-CN" dirty="0" err="1"/>
              <a:t>dznolob</a:t>
            </a:r>
            <a:endParaRPr lang="zh-CN" altLang="zh-CN" dirty="0"/>
          </a:p>
          <a:p>
            <a:r>
              <a:rPr lang="zh-CN" altLang="zh-CN" dirty="0"/>
              <a:t>当看到</a:t>
            </a:r>
            <a:r>
              <a:rPr lang="en-US" altLang="zh-CN" dirty="0" err="1"/>
              <a:t>mgr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 err="1"/>
              <a:t>dznolob</a:t>
            </a:r>
            <a:r>
              <a:rPr lang="zh-CN" altLang="zh-CN" dirty="0"/>
              <a:t>状态都是</a:t>
            </a:r>
            <a:r>
              <a:rPr lang="en-US" altLang="zh-CN" dirty="0"/>
              <a:t>running</a:t>
            </a:r>
            <a:r>
              <a:rPr lang="zh-CN" altLang="zh-CN" dirty="0"/>
              <a:t>时，说明目标端配置完成，现在可以去调整源端进行测试</a:t>
            </a:r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3B61A2-6483-4D6D-908E-6DCD5C4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29" y="5906942"/>
            <a:ext cx="5169856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双端流程测试</a:t>
            </a:r>
            <a:endParaRPr lang="en-US" altLang="zh-CN" dirty="0"/>
          </a:p>
          <a:p>
            <a:r>
              <a:rPr lang="zh-CN" altLang="zh-CN" sz="2000" dirty="0"/>
              <a:t>在</a:t>
            </a:r>
            <a:r>
              <a:rPr lang="en-US" altLang="zh-CN" sz="2000" dirty="0" err="1"/>
              <a:t>pl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里插入</a:t>
            </a:r>
            <a:r>
              <a:rPr lang="en-US" altLang="zh-CN" sz="2000" dirty="0" err="1"/>
              <a:t>ogg.test</a:t>
            </a:r>
            <a:r>
              <a:rPr lang="zh-CN" altLang="zh-CN" sz="2000" dirty="0"/>
              <a:t>表一行数据，并点击提交</a:t>
            </a:r>
            <a:r>
              <a:rPr lang="en-US" altLang="zh-CN" sz="2000" dirty="0"/>
              <a:t>commit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000" dirty="0"/>
              <a:t>然后在目标端</a:t>
            </a:r>
            <a:r>
              <a:rPr lang="en-US" altLang="zh-CN" sz="2000" dirty="0" err="1"/>
              <a:t>dirout</a:t>
            </a:r>
            <a:r>
              <a:rPr lang="zh-CN" altLang="zh-CN" sz="2000" dirty="0"/>
              <a:t>文件夹下就可以看到有文件传进来，文件是由时间戳来命名的</a:t>
            </a:r>
          </a:p>
          <a:p>
            <a:endParaRPr lang="zh-CN" altLang="zh-CN" dirty="0"/>
          </a:p>
          <a:p>
            <a:r>
              <a:rPr lang="en-US" altLang="zh-CN" sz="2000" dirty="0"/>
              <a:t>Strings/cat/more/</a:t>
            </a:r>
            <a:r>
              <a:rPr lang="zh-CN" altLang="en-US" sz="2000" dirty="0"/>
              <a:t>等命令查看该</a:t>
            </a:r>
            <a:r>
              <a:rPr lang="en-US" altLang="zh-CN" sz="2000" dirty="0" err="1"/>
              <a:t>dsv</a:t>
            </a:r>
            <a:r>
              <a:rPr lang="zh-CN" altLang="en-US" sz="2000" dirty="0"/>
              <a:t>文件，即可得到更改讯息事件</a:t>
            </a:r>
            <a:r>
              <a:rPr lang="en-US" altLang="zh-CN" sz="2000" dirty="0"/>
              <a:t>id</a:t>
            </a:r>
            <a:r>
              <a:rPr lang="zh-CN" altLang="en-US" sz="2000" dirty="0"/>
              <a:t>，事件类型，发生时间，表，表数据等，其中事件类型有四类（</a:t>
            </a:r>
            <a:r>
              <a:rPr lang="en-US" altLang="zh-CN" sz="2000" dirty="0"/>
              <a:t>I:insert</a:t>
            </a:r>
            <a:r>
              <a:rPr lang="zh-CN" altLang="en-US" sz="2000" dirty="0"/>
              <a:t>，</a:t>
            </a:r>
            <a:r>
              <a:rPr lang="en-US" altLang="zh-CN" sz="2000" dirty="0"/>
              <a:t>D:delete, U:update,K:pk record</a:t>
            </a:r>
            <a:r>
              <a:rPr lang="zh-CN" altLang="en-US" sz="2000" dirty="0"/>
              <a:t>），这个文件也可以通过</a:t>
            </a:r>
            <a:r>
              <a:rPr lang="en-US" altLang="zh-CN" sz="2000" dirty="0" err="1"/>
              <a:t>datax</a:t>
            </a:r>
            <a:r>
              <a:rPr lang="zh-CN" altLang="en-US" sz="2000" dirty="0"/>
              <a:t>配置</a:t>
            </a:r>
            <a:r>
              <a:rPr lang="en-US" altLang="zh-CN" sz="2000" dirty="0"/>
              <a:t>path</a:t>
            </a:r>
            <a:r>
              <a:rPr lang="zh-CN" altLang="en-US" sz="2000" dirty="0"/>
              <a:t>路径上云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en-US" altLang="zh-CN" sz="1400" dirty="0"/>
              <a:t>tips:</a:t>
            </a:r>
            <a:r>
              <a:rPr lang="zh-CN" altLang="en-US" sz="1400" dirty="0"/>
              <a:t>主键表涉及到主键变更的在</a:t>
            </a:r>
            <a:r>
              <a:rPr lang="en-US" altLang="zh-CN" sz="1400" dirty="0" err="1"/>
              <a:t>dsv</a:t>
            </a:r>
            <a:r>
              <a:rPr lang="zh-CN" altLang="en-US" sz="1400" dirty="0"/>
              <a:t>文件中都是</a:t>
            </a:r>
            <a:r>
              <a:rPr lang="en-US" altLang="zh-CN" sz="1400" dirty="0"/>
              <a:t>K</a:t>
            </a:r>
            <a:r>
              <a:rPr lang="zh-CN" altLang="en-US" sz="1400" dirty="0"/>
              <a:t>标识，非主键变化是</a:t>
            </a:r>
            <a:r>
              <a:rPr lang="en-US" altLang="zh-CN" sz="1400" dirty="0"/>
              <a:t>U</a:t>
            </a:r>
            <a:r>
              <a:rPr lang="zh-CN" altLang="en-US" sz="1400" dirty="0"/>
              <a:t>标识，非主键表任何字段变化都是</a:t>
            </a:r>
            <a:r>
              <a:rPr lang="en-US" altLang="zh-CN" sz="1400" dirty="0"/>
              <a:t>K,</a:t>
            </a:r>
            <a:r>
              <a:rPr lang="zh-CN" altLang="en-US" sz="1400" dirty="0"/>
              <a:t>字段值不变化是</a:t>
            </a:r>
            <a:r>
              <a:rPr lang="en-US" altLang="zh-CN" sz="1400" dirty="0"/>
              <a:t>U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5A7309-6F82-4233-A77A-C8DFF01440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2057400"/>
            <a:ext cx="7010400" cy="1371600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19383D-4366-4B67-8CFA-19770F190E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27" y="3950335"/>
            <a:ext cx="5320403" cy="939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8392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安装配置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 关联属性文件</a:t>
            </a:r>
            <a:endParaRPr lang="en-US" altLang="zh-CN" dirty="0"/>
          </a:p>
          <a:p>
            <a:r>
              <a:rPr lang="en-US" altLang="zh-CN" dirty="0" err="1"/>
              <a:t>GoldenGate</a:t>
            </a:r>
            <a:r>
              <a:rPr lang="en-US" altLang="zh-CN" dirty="0"/>
              <a:t> File Adapter</a:t>
            </a:r>
            <a:r>
              <a:rPr lang="zh-CN" altLang="en-US" dirty="0"/>
              <a:t>提供了两个文件，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用来生成数据文件。其中</a:t>
            </a:r>
            <a:r>
              <a:rPr lang="en-US" altLang="zh-CN" dirty="0"/>
              <a:t>properties</a:t>
            </a:r>
            <a:r>
              <a:rPr lang="zh-CN" altLang="en-US" dirty="0"/>
              <a:t>中有多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个文件格式控制属性，通过设置这些属性，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即可以控制生成文件的格式，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它的文件属性如左图：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D1797B-AB1B-40A8-BF16-C75859CF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33" y="990360"/>
            <a:ext cx="2657846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004911" y="2573331"/>
            <a:ext cx="4584575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2033047" y="3534456"/>
            <a:ext cx="4788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"/>
          <p:cNvSpPr txBox="1"/>
          <p:nvPr/>
        </p:nvSpPr>
        <p:spPr>
          <a:xfrm>
            <a:off x="2004911" y="3621094"/>
            <a:ext cx="45845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总述</a:t>
            </a:r>
            <a:r>
              <a:rPr lang="en-US" altLang="zh-CN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\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分类介绍</a:t>
            </a:r>
            <a:endParaRPr lang="en-US" altLang="zh-CN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53" y="2830844"/>
            <a:ext cx="1204291" cy="12042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55" y="2971324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kumimoji="1" lang="zh-CN" altLang="en-US" sz="5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9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004911" y="2573331"/>
            <a:ext cx="4584575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2033047" y="3534456"/>
            <a:ext cx="4788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53" y="2830844"/>
            <a:ext cx="1204291" cy="12042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55" y="2971324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kumimoji="1" lang="zh-CN" altLang="en-US" sz="5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86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常用命令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OGG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##</a:t>
            </a:r>
            <a:r>
              <a:rPr lang="zh-CN" altLang="zh-CN" sz="1800" dirty="0"/>
              <a:t>源端添加抽取进程</a:t>
            </a:r>
          </a:p>
          <a:p>
            <a:pPr marL="0" indent="0">
              <a:buNone/>
            </a:pPr>
            <a:r>
              <a:rPr lang="en-US" altLang="zh-CN" sz="1800" dirty="0"/>
              <a:t>add extract </a:t>
            </a:r>
            <a:r>
              <a:rPr lang="en-US" altLang="zh-CN" sz="1800" dirty="0" err="1"/>
              <a:t>dznolob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tranlog,begin</a:t>
            </a:r>
            <a:r>
              <a:rPr lang="en-US" altLang="zh-CN" sz="1800" dirty="0"/>
              <a:t> now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add </a:t>
            </a:r>
            <a:r>
              <a:rPr lang="en-US" altLang="zh-CN" sz="1800" dirty="0" err="1"/>
              <a:t>exttrail</a:t>
            </a:r>
            <a:r>
              <a:rPr lang="en-US" altLang="zh-CN" sz="1800" dirty="0"/>
              <a:t> ./</a:t>
            </a:r>
            <a:r>
              <a:rPr lang="en-US" altLang="zh-CN" sz="1800" dirty="0" err="1"/>
              <a:t>dirdat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no,extract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dznolob,megabytes</a:t>
            </a:r>
            <a:r>
              <a:rPr lang="en-US" altLang="zh-CN" sz="1800" dirty="0"/>
              <a:t> 100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edit 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dznolob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##</a:t>
            </a:r>
            <a:r>
              <a:rPr lang="zh-CN" altLang="zh-CN" sz="1800" dirty="0"/>
              <a:t>源端添加投递进程</a:t>
            </a:r>
          </a:p>
          <a:p>
            <a:pPr marL="0" indent="0">
              <a:buNone/>
            </a:pPr>
            <a:r>
              <a:rPr lang="en-US" altLang="zh-CN" sz="1800" dirty="0"/>
              <a:t>add extract </a:t>
            </a:r>
            <a:r>
              <a:rPr lang="en-US" altLang="zh-CN" sz="1800" dirty="0" err="1"/>
              <a:t>pdzlob,exttrailsource</a:t>
            </a:r>
            <a:r>
              <a:rPr lang="en-US" altLang="zh-CN" sz="1800" dirty="0"/>
              <a:t> ./</a:t>
            </a:r>
            <a:r>
              <a:rPr lang="en-US" altLang="zh-CN" sz="1800" dirty="0" err="1"/>
              <a:t>dirdat</a:t>
            </a:r>
            <a:r>
              <a:rPr lang="en-US" altLang="zh-CN" sz="1800" dirty="0"/>
              <a:t>/no --</a:t>
            </a:r>
            <a:r>
              <a:rPr lang="zh-CN" altLang="zh-CN" sz="1800" dirty="0"/>
              <a:t>读取抽取位置</a:t>
            </a:r>
          </a:p>
          <a:p>
            <a:pPr marL="0" indent="0">
              <a:buNone/>
            </a:pPr>
            <a:r>
              <a:rPr lang="en-US" altLang="zh-CN" sz="1800" dirty="0"/>
              <a:t>add </a:t>
            </a:r>
            <a:r>
              <a:rPr lang="en-US" altLang="zh-CN" sz="1800" dirty="0" err="1"/>
              <a:t>rmttrail</a:t>
            </a:r>
            <a:r>
              <a:rPr lang="en-US" altLang="zh-CN" sz="1800" dirty="0"/>
              <a:t> ./</a:t>
            </a:r>
            <a:r>
              <a:rPr lang="en-US" altLang="zh-CN" sz="1800" dirty="0" err="1"/>
              <a:t>dirdat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no,extract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pdzlob</a:t>
            </a:r>
            <a:r>
              <a:rPr lang="en-US" altLang="zh-CN" sz="1800" dirty="0"/>
              <a:t>   --</a:t>
            </a:r>
            <a:r>
              <a:rPr lang="zh-CN" altLang="zh-CN" sz="1800" dirty="0"/>
              <a:t>传送到目标文件位置</a:t>
            </a:r>
          </a:p>
          <a:p>
            <a:pPr marL="0" indent="0">
              <a:buNone/>
            </a:pPr>
            <a:r>
              <a:rPr lang="en-US" altLang="zh-CN" sz="1800" dirty="0"/>
              <a:t>edit 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dznolob</a:t>
            </a:r>
            <a:endParaRPr lang="zh-CN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35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常用命令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OGG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##</a:t>
            </a:r>
            <a:r>
              <a:rPr lang="zh-CN" altLang="zh-CN" sz="1200" dirty="0"/>
              <a:t>目标端添加接收进程</a:t>
            </a:r>
          </a:p>
          <a:p>
            <a:pPr marL="0" indent="0">
              <a:buNone/>
            </a:pPr>
            <a:r>
              <a:rPr lang="en-US" altLang="zh-CN" sz="1200" dirty="0"/>
              <a:t>add extract </a:t>
            </a:r>
            <a:r>
              <a:rPr lang="en-US" altLang="zh-CN" sz="1200" dirty="0" err="1"/>
              <a:t>dznolob,exttrailsource</a:t>
            </a:r>
            <a:r>
              <a:rPr lang="en-US" altLang="zh-CN" sz="1200" dirty="0"/>
              <a:t> ./</a:t>
            </a:r>
            <a:r>
              <a:rPr lang="en-US" altLang="zh-CN" sz="1200" dirty="0" err="1"/>
              <a:t>dirdat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dz</a:t>
            </a:r>
            <a:r>
              <a:rPr lang="en-US" altLang="zh-CN" sz="1200" dirty="0"/>
              <a:t>/no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##</a:t>
            </a:r>
            <a:r>
              <a:rPr lang="zh-CN" altLang="zh-CN" sz="1200" dirty="0"/>
              <a:t>改变目标端读取的检查点</a:t>
            </a:r>
          </a:p>
          <a:p>
            <a:pPr marL="0" indent="0">
              <a:buNone/>
            </a:pPr>
            <a:r>
              <a:rPr lang="en-US" altLang="zh-CN" sz="1200" dirty="0"/>
              <a:t>ALTER EXTRACT </a:t>
            </a:r>
            <a:r>
              <a:rPr lang="zh-CN" altLang="zh-CN" sz="1200" dirty="0"/>
              <a:t>进程名</a:t>
            </a:r>
            <a:r>
              <a:rPr lang="en-US" altLang="zh-CN" sz="1200" dirty="0"/>
              <a:t>, EXTSEQNO 299, EXTRBA 231719936 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--299</a:t>
            </a:r>
            <a:r>
              <a:rPr lang="zh-CN" altLang="zh-CN" sz="1200" dirty="0"/>
              <a:t>是日志序号，</a:t>
            </a:r>
            <a:r>
              <a:rPr lang="en-US" altLang="zh-CN" sz="1200" dirty="0" err="1"/>
              <a:t>rba</a:t>
            </a:r>
            <a:r>
              <a:rPr lang="zh-CN" altLang="zh-CN" sz="1200" dirty="0"/>
              <a:t>推荐是</a:t>
            </a:r>
            <a:r>
              <a:rPr lang="en-US" altLang="zh-CN" sz="1200" dirty="0"/>
              <a:t>0</a:t>
            </a:r>
            <a:r>
              <a:rPr lang="zh-CN" altLang="zh-CN" sz="1200" dirty="0"/>
              <a:t>，</a:t>
            </a:r>
            <a:r>
              <a:rPr lang="en-US" altLang="zh-CN" sz="1200" dirty="0"/>
              <a:t>info </a:t>
            </a:r>
            <a:r>
              <a:rPr lang="en-US" altLang="zh-CN" sz="1200" dirty="0" err="1"/>
              <a:t>ext</a:t>
            </a:r>
            <a:r>
              <a:rPr lang="zh-CN" altLang="zh-CN" sz="1200" dirty="0"/>
              <a:t>看截断点也行</a:t>
            </a:r>
          </a:p>
          <a:p>
            <a:pPr marL="0" indent="0">
              <a:buNone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##</a:t>
            </a:r>
            <a:r>
              <a:rPr lang="zh-CN" altLang="zh-CN" sz="1200" dirty="0"/>
              <a:t>常用的语句</a:t>
            </a:r>
          </a:p>
          <a:p>
            <a:pPr marL="0" indent="0">
              <a:buNone/>
            </a:pPr>
            <a:r>
              <a:rPr lang="en-US" altLang="zh-CN" sz="1200" dirty="0"/>
              <a:t>./</a:t>
            </a:r>
            <a:r>
              <a:rPr lang="en-US" altLang="zh-CN" sz="1200" dirty="0" err="1"/>
              <a:t>ggsci</a:t>
            </a:r>
            <a:r>
              <a:rPr lang="en-US" altLang="zh-CN" sz="1200" dirty="0"/>
              <a:t>     ./</a:t>
            </a:r>
            <a:r>
              <a:rPr lang="en-US" altLang="zh-CN" sz="1200" dirty="0" err="1"/>
              <a:t>logdump</a:t>
            </a:r>
            <a:r>
              <a:rPr lang="en-US" altLang="zh-CN" sz="1200" dirty="0"/>
              <a:t>       </a:t>
            </a:r>
            <a:r>
              <a:rPr lang="zh-CN" altLang="zh-CN" sz="1200" dirty="0"/>
              <a:t>进入到交互模式和日志模式</a:t>
            </a:r>
          </a:p>
          <a:p>
            <a:pPr marL="0" indent="0">
              <a:buNone/>
            </a:pPr>
            <a:r>
              <a:rPr lang="en-US" altLang="zh-CN" sz="1200" dirty="0"/>
              <a:t>info all      delete</a:t>
            </a:r>
            <a:r>
              <a:rPr lang="zh-CN" altLang="zh-CN" sz="1200" dirty="0"/>
              <a:t>进程名</a:t>
            </a:r>
            <a:r>
              <a:rPr lang="en-US" altLang="zh-CN" sz="1200" dirty="0"/>
              <a:t>     view report </a:t>
            </a:r>
            <a:r>
              <a:rPr lang="zh-CN" altLang="zh-CN" sz="1200" dirty="0"/>
              <a:t>进程名</a:t>
            </a:r>
          </a:p>
          <a:p>
            <a:pPr marL="0" indent="0">
              <a:buNone/>
            </a:pPr>
            <a:r>
              <a:rPr lang="en-US" altLang="zh-CN" sz="1200" dirty="0" err="1"/>
              <a:t>dirdat</a:t>
            </a:r>
            <a:r>
              <a:rPr lang="zh-CN" altLang="zh-CN" sz="1200" dirty="0"/>
              <a:t>存储传过来的日志</a:t>
            </a:r>
          </a:p>
          <a:p>
            <a:pPr marL="0" indent="0">
              <a:buNone/>
            </a:pPr>
            <a:r>
              <a:rPr lang="en-US" altLang="zh-CN" sz="1200" dirty="0" err="1"/>
              <a:t>dirprm</a:t>
            </a:r>
            <a:r>
              <a:rPr lang="zh-CN" altLang="zh-CN" sz="1200" dirty="0"/>
              <a:t>存放配置信息</a:t>
            </a:r>
          </a:p>
          <a:p>
            <a:pPr marL="0" indent="0">
              <a:buNone/>
            </a:pPr>
            <a:r>
              <a:rPr lang="en-US" altLang="zh-CN" sz="1200" dirty="0" err="1"/>
              <a:t>dirrpt</a:t>
            </a:r>
            <a:r>
              <a:rPr lang="zh-CN" altLang="zh-CN" sz="1200" dirty="0"/>
              <a:t>存放日志，一般是最新的十个，如需更久的日志，可进入到</a:t>
            </a:r>
            <a:r>
              <a:rPr lang="en-US" altLang="zh-CN" sz="1200" dirty="0" err="1"/>
              <a:t>logdump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53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常用命令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581438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OGG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##</a:t>
            </a:r>
            <a:r>
              <a:rPr lang="zh-CN" altLang="en-US" sz="1600" dirty="0"/>
              <a:t>生成</a:t>
            </a:r>
            <a:r>
              <a:rPr lang="en-US" altLang="zh-CN" sz="1600" dirty="0"/>
              <a:t>def</a:t>
            </a:r>
            <a:r>
              <a:rPr lang="zh-CN" altLang="en-US" sz="1600" dirty="0"/>
              <a:t>文件</a:t>
            </a:r>
          </a:p>
          <a:p>
            <a:pPr marL="0" indent="0">
              <a:buNone/>
            </a:pPr>
            <a:r>
              <a:rPr lang="en-US" altLang="zh-CN" sz="1600" dirty="0"/>
              <a:t>GGSCI&gt; edit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defgen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DEFSFILE ./</a:t>
            </a:r>
            <a:r>
              <a:rPr lang="en-US" altLang="zh-CN" sz="1600" dirty="0" err="1"/>
              <a:t>dirdef</a:t>
            </a:r>
            <a:r>
              <a:rPr lang="en-US" altLang="zh-CN" sz="1600" dirty="0"/>
              <a:t>/test.def</a:t>
            </a:r>
          </a:p>
          <a:p>
            <a:pPr marL="0" indent="0">
              <a:buNone/>
            </a:pPr>
            <a:r>
              <a:rPr lang="en-US" altLang="zh-CN" sz="1600" dirty="0"/>
              <a:t>USERID </a:t>
            </a:r>
            <a:r>
              <a:rPr lang="en-US" altLang="zh-CN" sz="1600" dirty="0" err="1"/>
              <a:t>ogg</a:t>
            </a:r>
            <a:r>
              <a:rPr lang="en-US" altLang="zh-CN" sz="1600" dirty="0"/>
              <a:t>, PASSWORD </a:t>
            </a:r>
            <a:r>
              <a:rPr lang="en-US" altLang="zh-CN" sz="1600" dirty="0" err="1"/>
              <a:t>ogg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table OGG.*;</a:t>
            </a:r>
          </a:p>
          <a:p>
            <a:pPr marL="0" indent="0">
              <a:buNone/>
            </a:pPr>
            <a:r>
              <a:rPr lang="en-US" altLang="zh-CN" sz="1600" dirty="0"/>
              <a:t>➢ </a:t>
            </a:r>
            <a:r>
              <a:rPr lang="zh-CN" altLang="en-US" sz="1600" dirty="0"/>
              <a:t>在 </a:t>
            </a:r>
            <a:r>
              <a:rPr lang="en-US" altLang="zh-CN" sz="1600" dirty="0"/>
              <a:t>shell</a:t>
            </a:r>
            <a:r>
              <a:rPr lang="zh-CN" altLang="en-US" sz="1600" dirty="0"/>
              <a:t>中执行如下命令，生成 中执行如下命令，生成 </a:t>
            </a:r>
            <a:r>
              <a:rPr lang="en-US" altLang="zh-CN" sz="1600" dirty="0"/>
              <a:t>ogg.def</a:t>
            </a:r>
            <a:r>
              <a:rPr lang="zh-CN" altLang="en-US" sz="1600" dirty="0"/>
              <a:t>，并把这个 ，并把这个 </a:t>
            </a:r>
            <a:r>
              <a:rPr lang="en-US" altLang="zh-CN" sz="1600" dirty="0"/>
              <a:t>ogg.def </a:t>
            </a:r>
            <a:r>
              <a:rPr lang="zh-CN" altLang="en-US" sz="1600" dirty="0"/>
              <a:t>拷贝到目标 拷贝到目标 端 </a:t>
            </a:r>
            <a:r>
              <a:rPr lang="en-US" altLang="zh-CN" sz="1600" dirty="0" err="1"/>
              <a:t>dirdef</a:t>
            </a:r>
            <a:r>
              <a:rPr lang="zh-CN" altLang="en-US" sz="1600" dirty="0"/>
              <a:t>下</a:t>
            </a:r>
          </a:p>
          <a:p>
            <a:pPr marL="0" indent="0">
              <a:buNone/>
            </a:pPr>
            <a:r>
              <a:rPr lang="en-US" altLang="zh-CN" sz="1600" dirty="0"/>
              <a:t>./</a:t>
            </a:r>
            <a:r>
              <a:rPr lang="en-US" altLang="zh-CN" sz="1600" dirty="0" err="1"/>
              <a:t>defgen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paramfile</a:t>
            </a:r>
            <a:r>
              <a:rPr lang="en-US" altLang="zh-CN" sz="1600" dirty="0"/>
              <a:t> ./</a:t>
            </a:r>
            <a:r>
              <a:rPr lang="en-US" altLang="zh-CN" sz="1600" dirty="0" err="1"/>
              <a:t>dirprm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test.prm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089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常用命令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OGG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##</a:t>
            </a:r>
            <a:r>
              <a:rPr lang="zh-CN" altLang="zh-CN" sz="1600" dirty="0"/>
              <a:t>进入日志模式，可查看</a:t>
            </a:r>
            <a:r>
              <a:rPr lang="en-US" altLang="zh-CN" sz="1600" dirty="0"/>
              <a:t>trail</a:t>
            </a:r>
            <a:r>
              <a:rPr lang="zh-CN" altLang="zh-CN" sz="1600" dirty="0"/>
              <a:t>文件</a:t>
            </a:r>
          </a:p>
          <a:p>
            <a:pPr marL="0" indent="0">
              <a:buNone/>
            </a:pPr>
            <a:r>
              <a:rPr lang="en-US" altLang="zh-CN" sz="1600" dirty="0"/>
              <a:t>./</a:t>
            </a:r>
            <a:r>
              <a:rPr lang="en-US" altLang="zh-CN" sz="1600" dirty="0" err="1"/>
              <a:t>logdump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</a:t>
            </a:r>
            <a:r>
              <a:rPr lang="en-US" altLang="zh-CN" sz="1600" dirty="0" err="1"/>
              <a:t>ghdr</a:t>
            </a:r>
            <a:r>
              <a:rPr lang="en-US" altLang="zh-CN" sz="1600" dirty="0"/>
              <a:t> on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&gt;detail on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&gt;detail data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</a:t>
            </a:r>
            <a:r>
              <a:rPr lang="en-US" altLang="zh-CN" sz="1600" dirty="0" err="1"/>
              <a:t>usertoken</a:t>
            </a:r>
            <a:r>
              <a:rPr lang="en-US" altLang="zh-CN" sz="1600" dirty="0"/>
              <a:t> on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&gt;OPEN ./</a:t>
            </a:r>
            <a:r>
              <a:rPr lang="en-US" altLang="zh-CN" sz="1600" dirty="0" err="1"/>
              <a:t>dirdat</a:t>
            </a:r>
            <a:r>
              <a:rPr lang="en-US" altLang="zh-CN" sz="1600" dirty="0"/>
              <a:t>/no000000006   --</a:t>
            </a:r>
            <a:r>
              <a:rPr lang="zh-CN" altLang="zh-CN" sz="1600" dirty="0"/>
              <a:t>打开一个</a:t>
            </a:r>
            <a:r>
              <a:rPr lang="en-US" altLang="zh-CN" sz="1600" dirty="0"/>
              <a:t>trail</a:t>
            </a:r>
            <a:r>
              <a:rPr lang="zh-CN" altLang="zh-CN" sz="1600" dirty="0"/>
              <a:t>文件</a:t>
            </a:r>
          </a:p>
          <a:p>
            <a:pPr marL="0" indent="0">
              <a:buNone/>
            </a:pPr>
            <a:r>
              <a:rPr lang="en-US" altLang="zh-CN" sz="1600" dirty="0"/>
              <a:t>&gt;n    --</a:t>
            </a:r>
            <a:r>
              <a:rPr lang="zh-CN" altLang="zh-CN" sz="1600" dirty="0"/>
              <a:t>开始下一步即展现</a:t>
            </a:r>
          </a:p>
          <a:p>
            <a:pPr marL="0" indent="0">
              <a:buNone/>
            </a:pPr>
            <a:r>
              <a:rPr lang="en-US" altLang="zh-CN" sz="1600" dirty="0"/>
              <a:t>&gt;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 2239       --</a:t>
            </a:r>
            <a:r>
              <a:rPr lang="zh-CN" altLang="zh-CN" sz="1600" dirty="0"/>
              <a:t>指定该</a:t>
            </a:r>
            <a:r>
              <a:rPr lang="en-US" altLang="zh-CN" sz="1600" dirty="0"/>
              <a:t>trail</a:t>
            </a:r>
            <a:r>
              <a:rPr lang="zh-CN" altLang="zh-CN" sz="1600" dirty="0"/>
              <a:t>文件里的某个</a:t>
            </a:r>
            <a:r>
              <a:rPr lang="en-US" altLang="zh-CN" sz="1600" dirty="0"/>
              <a:t>RBA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</a:t>
            </a:r>
            <a:r>
              <a:rPr lang="en-US" altLang="zh-CN" sz="1600" dirty="0" err="1"/>
              <a:t>env</a:t>
            </a:r>
            <a:r>
              <a:rPr lang="en-US" altLang="zh-CN" sz="1600" dirty="0"/>
              <a:t>      --</a:t>
            </a:r>
            <a:r>
              <a:rPr lang="zh-CN" altLang="zh-CN" sz="1600" dirty="0"/>
              <a:t>查看环境变量</a:t>
            </a:r>
          </a:p>
          <a:p>
            <a:pPr marL="0" indent="0">
              <a:buNone/>
            </a:pPr>
            <a:r>
              <a:rPr lang="en-US" altLang="zh-CN" sz="1600" dirty="0"/>
              <a:t>&gt;show  x    --</a:t>
            </a:r>
            <a:r>
              <a:rPr lang="zh-CN" altLang="zh-CN" sz="1600" dirty="0"/>
              <a:t>展示</a:t>
            </a:r>
            <a:r>
              <a:rPr lang="en-US" altLang="zh-CN" sz="1600" dirty="0"/>
              <a:t>xxx</a:t>
            </a:r>
            <a:endParaRPr lang="zh-CN" altLang="zh-CN" sz="1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5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常用命令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数据库常用命令</a:t>
            </a:r>
            <a:endParaRPr lang="en-US" altLang="zh-CN" dirty="0"/>
          </a:p>
          <a:p>
            <a:r>
              <a:rPr lang="zh-CN" altLang="en-US" sz="1800" dirty="0"/>
              <a:t>数据库命令：</a:t>
            </a:r>
          </a:p>
          <a:p>
            <a:pPr marL="0" indent="0">
              <a:buNone/>
            </a:pPr>
            <a:r>
              <a:rPr lang="en-US" altLang="zh-CN" sz="1800" dirty="0"/>
              <a:t>DBLOGIN USERID </a:t>
            </a:r>
            <a:r>
              <a:rPr lang="en-US" altLang="zh-CN" sz="1800" dirty="0" err="1"/>
              <a:t>ggs</a:t>
            </a:r>
            <a:r>
              <a:rPr lang="en-US" altLang="zh-CN" sz="1800" dirty="0"/>
              <a:t>, PASSWORD ggs123</a:t>
            </a:r>
            <a:r>
              <a:rPr lang="zh-CN" altLang="en-US" sz="1800" dirty="0"/>
              <a:t>；登录到数据库</a:t>
            </a:r>
          </a:p>
          <a:p>
            <a:pPr marL="0" indent="0">
              <a:buNone/>
            </a:pPr>
            <a:r>
              <a:rPr lang="en-US" altLang="zh-CN" sz="1800" dirty="0"/>
              <a:t>ENCRYPT PASSWORD </a:t>
            </a:r>
            <a:r>
              <a:rPr lang="en-US" altLang="zh-CN" sz="1800" dirty="0" err="1"/>
              <a:t>mypasswd</a:t>
            </a:r>
            <a:r>
              <a:rPr lang="en-US" altLang="zh-CN" sz="1800" dirty="0"/>
              <a:t> ENCRYPTKEY </a:t>
            </a:r>
            <a:r>
              <a:rPr lang="en-US" altLang="zh-CN" sz="1800" dirty="0" err="1"/>
              <a:t>mykey</a:t>
            </a:r>
            <a:r>
              <a:rPr lang="en-US" altLang="zh-CN" sz="1800" dirty="0"/>
              <a:t>;</a:t>
            </a:r>
            <a:r>
              <a:rPr lang="zh-CN" altLang="en-US" sz="1800" dirty="0"/>
              <a:t>密码加密</a:t>
            </a:r>
          </a:p>
          <a:p>
            <a:r>
              <a:rPr lang="zh-CN" altLang="en-US" sz="1800" dirty="0"/>
              <a:t>附加日志命令</a:t>
            </a:r>
          </a:p>
          <a:p>
            <a:pPr marL="0" indent="0">
              <a:buNone/>
            </a:pPr>
            <a:r>
              <a:rPr lang="en-US" altLang="zh-CN" sz="1800" dirty="0"/>
              <a:t>Add </a:t>
            </a:r>
            <a:r>
              <a:rPr lang="en-US" altLang="zh-CN" sz="1800" dirty="0" err="1"/>
              <a:t>trandata</a:t>
            </a:r>
            <a:r>
              <a:rPr lang="en-US" altLang="zh-CN" sz="1800" dirty="0"/>
              <a:t> &lt;table&gt;</a:t>
            </a:r>
            <a:r>
              <a:rPr lang="zh-CN" altLang="en-US" sz="1800" dirty="0"/>
              <a:t>；为表打开附加日志</a:t>
            </a:r>
          </a:p>
          <a:p>
            <a:pPr marL="0" indent="0">
              <a:buNone/>
            </a:pPr>
            <a:r>
              <a:rPr lang="en-US" altLang="zh-CN" sz="1800" dirty="0"/>
              <a:t>Delete </a:t>
            </a:r>
            <a:r>
              <a:rPr lang="en-US" altLang="zh-CN" sz="1800" dirty="0" err="1"/>
              <a:t>trandata</a:t>
            </a:r>
            <a:r>
              <a:rPr lang="en-US" altLang="zh-CN" sz="1800" dirty="0"/>
              <a:t> &lt;table&gt;; </a:t>
            </a:r>
            <a:r>
              <a:rPr lang="zh-CN" altLang="en-US" sz="1800" dirty="0"/>
              <a:t>禁止表附加日志</a:t>
            </a:r>
          </a:p>
          <a:p>
            <a:pPr marL="0" indent="0">
              <a:buNone/>
            </a:pPr>
            <a:r>
              <a:rPr lang="en-US" altLang="zh-CN" sz="1800" dirty="0"/>
              <a:t>Info </a:t>
            </a:r>
            <a:r>
              <a:rPr lang="en-US" altLang="zh-CN" sz="1800" dirty="0" err="1"/>
              <a:t>trandata</a:t>
            </a:r>
            <a:r>
              <a:rPr lang="en-US" altLang="zh-CN" sz="1800" dirty="0"/>
              <a:t> &lt;table&gt;</a:t>
            </a:r>
            <a:r>
              <a:rPr lang="zh-CN" altLang="en-US" sz="1800" dirty="0"/>
              <a:t>；查看表附加日志</a:t>
            </a:r>
          </a:p>
          <a:p>
            <a:pPr marL="0" indent="0">
              <a:buNone/>
            </a:pPr>
            <a:r>
              <a:rPr lang="zh-CN" altLang="en-US" sz="1800" dirty="0"/>
              <a:t>可通过*进行表的匹配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602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004911" y="2573331"/>
            <a:ext cx="4584575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日常维护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2033047" y="3534456"/>
            <a:ext cx="4788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53" y="2830844"/>
            <a:ext cx="1204291" cy="12042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55" y="2971324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kumimoji="1" lang="zh-CN" altLang="en-US" sz="5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6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日常维护概要</a:t>
            </a:r>
            <a:endParaRPr lang="en-US" altLang="zh-CN" dirty="0"/>
          </a:p>
          <a:p>
            <a:r>
              <a:rPr lang="zh-CN" altLang="en-US" sz="1600" dirty="0">
                <a:latin typeface="LF_Kai" pitchFamily="1" charset="-122"/>
              </a:rPr>
              <a:t>启动</a:t>
            </a:r>
            <a:r>
              <a:rPr lang="en-US" altLang="zh-CN" sz="1600" dirty="0" err="1">
                <a:latin typeface="LF_Kai" pitchFamily="1" charset="-122"/>
              </a:rPr>
              <a:t>GoldenGate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常用状态查看命令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停止</a:t>
            </a:r>
            <a:r>
              <a:rPr lang="en-US" altLang="zh-CN" sz="1600" dirty="0" err="1">
                <a:latin typeface="LF_Kai" pitchFamily="1" charset="-122"/>
              </a:rPr>
              <a:t>GoldenGate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长交易处理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配置自动删除队列文件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配置</a:t>
            </a:r>
            <a:r>
              <a:rPr lang="en-US" altLang="zh-CN" sz="1600" dirty="0" err="1">
                <a:latin typeface="LF_Kai" pitchFamily="1" charset="-122"/>
              </a:rPr>
              <a:t>mgr</a:t>
            </a:r>
            <a:r>
              <a:rPr lang="zh-CN" altLang="en-US" sz="1600" dirty="0">
                <a:latin typeface="LF_Kai" pitchFamily="1" charset="-122"/>
              </a:rPr>
              <a:t>定时自动重启</a:t>
            </a:r>
            <a:r>
              <a:rPr lang="en-US" altLang="zh-CN" sz="1600" dirty="0">
                <a:latin typeface="LF_Kai" pitchFamily="1" charset="-122"/>
              </a:rPr>
              <a:t>extract</a:t>
            </a:r>
            <a:r>
              <a:rPr lang="zh-CN" altLang="en-US" sz="1600" dirty="0">
                <a:latin typeface="LF_Kai" pitchFamily="1" charset="-122"/>
              </a:rPr>
              <a:t>和</a:t>
            </a:r>
            <a:r>
              <a:rPr lang="en-US" altLang="zh-CN" sz="1600" dirty="0" err="1">
                <a:latin typeface="LF_Kai" pitchFamily="1" charset="-122"/>
              </a:rPr>
              <a:t>replicat</a:t>
            </a:r>
            <a:r>
              <a:rPr lang="zh-CN" altLang="en-US" sz="1600" dirty="0">
                <a:latin typeface="LF_Kai" pitchFamily="1" charset="-122"/>
              </a:rPr>
              <a:t>进程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配置密码加密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修改表结构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zh-CN" altLang="en-US" sz="1600" dirty="0">
                <a:latin typeface="LF_Kai" pitchFamily="1" charset="-122"/>
              </a:rPr>
              <a:t>源端和目标端数据库增减复制表</a:t>
            </a:r>
            <a:endParaRPr lang="en-US" altLang="zh-CN" sz="1600" dirty="0">
              <a:latin typeface="LF_Kai" pitchFamily="1" charset="-122"/>
            </a:endParaRPr>
          </a:p>
          <a:p>
            <a:r>
              <a:rPr lang="en-US" altLang="zh-CN" sz="1600" dirty="0">
                <a:latin typeface="LF_Kai" pitchFamily="1" charset="-122"/>
              </a:rPr>
              <a:t>GGS</a:t>
            </a:r>
            <a:r>
              <a:rPr lang="zh-CN" altLang="en-US" sz="1600" dirty="0">
                <a:latin typeface="LF_Kai" pitchFamily="1" charset="-122"/>
              </a:rPr>
              <a:t>问题处理步骤</a:t>
            </a:r>
            <a:endParaRPr lang="en-US" altLang="zh-CN" sz="1600" dirty="0">
              <a:latin typeface="LF_Kai" pitchFamily="1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77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启动</a:t>
            </a:r>
            <a:r>
              <a:rPr lang="en-US" altLang="zh-CN" dirty="0" err="1">
                <a:latin typeface="LF_Kai" pitchFamily="1" charset="-122"/>
              </a:rPr>
              <a:t>GoldenGate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latin typeface="LF_Kai" pitchFamily="1" charset="-122"/>
              </a:rPr>
              <a:t>以</a:t>
            </a:r>
            <a:r>
              <a:rPr lang="en-US" altLang="zh-CN" sz="1800" dirty="0">
                <a:latin typeface="LF_Kai" pitchFamily="1" charset="-122"/>
              </a:rPr>
              <a:t>oracle</a:t>
            </a:r>
            <a:r>
              <a:rPr lang="zh-CN" altLang="en-US" sz="1800" dirty="0">
                <a:latin typeface="LF_Kai" pitchFamily="1" charset="-122"/>
              </a:rPr>
              <a:t>用户登录系统，进入</a:t>
            </a:r>
            <a:r>
              <a:rPr lang="en-US" altLang="zh-CN" sz="1800" dirty="0">
                <a:latin typeface="LF_Kai" pitchFamily="1" charset="-122"/>
              </a:rPr>
              <a:t>OGG</a:t>
            </a:r>
            <a:r>
              <a:rPr lang="zh-CN" altLang="en-US" sz="1800" dirty="0">
                <a:latin typeface="LF_Kai" pitchFamily="1" charset="-122"/>
              </a:rPr>
              <a:t>安装目录</a:t>
            </a:r>
            <a:endParaRPr lang="en-US" altLang="zh-CN" sz="1800" dirty="0">
              <a:latin typeface="LF_Kai" pitchFamily="1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LF_Kai" pitchFamily="1" charset="-122"/>
              </a:rPr>
              <a:t>执行</a:t>
            </a:r>
            <a:r>
              <a:rPr lang="en-US" altLang="zh-CN" sz="1800" dirty="0">
                <a:latin typeface="LF_Kai" pitchFamily="1" charset="-122"/>
              </a:rPr>
              <a:t>./</a:t>
            </a:r>
            <a:r>
              <a:rPr lang="en-US" altLang="zh-CN" sz="1800" dirty="0" err="1">
                <a:latin typeface="LF_Kai" pitchFamily="1" charset="-122"/>
              </a:rPr>
              <a:t>ggsci</a:t>
            </a:r>
            <a:r>
              <a:rPr lang="zh-CN" altLang="en-US" sz="1800" dirty="0">
                <a:latin typeface="LF_Kai" pitchFamily="1" charset="-122"/>
              </a:rPr>
              <a:t>进入命令行界面</a:t>
            </a:r>
            <a:endParaRPr lang="en-US" altLang="zh-CN" sz="1800" dirty="0">
              <a:latin typeface="LF_Kai" pitchFamily="1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LF_Kai" pitchFamily="1" charset="-122"/>
              </a:rPr>
              <a:t>执行</a:t>
            </a:r>
            <a:r>
              <a:rPr lang="en-US" altLang="zh-CN" sz="1800" dirty="0">
                <a:latin typeface="LF_Kai" pitchFamily="1" charset="-122"/>
              </a:rPr>
              <a:t>start</a:t>
            </a:r>
            <a:r>
              <a:rPr lang="zh-CN" altLang="en-US" sz="1800" dirty="0">
                <a:latin typeface="LF_Kai" pitchFamily="1" charset="-122"/>
              </a:rPr>
              <a:t> </a:t>
            </a:r>
            <a:r>
              <a:rPr lang="en-US" altLang="zh-CN" sz="1800" dirty="0" err="1">
                <a:latin typeface="LF_Kai" pitchFamily="1" charset="-122"/>
              </a:rPr>
              <a:t>mgr</a:t>
            </a:r>
            <a:r>
              <a:rPr lang="zh-CN" altLang="en-US" sz="1800" dirty="0">
                <a:latin typeface="LF_Kai" pitchFamily="1" charset="-122"/>
              </a:rPr>
              <a:t>命令启动</a:t>
            </a:r>
            <a:r>
              <a:rPr lang="en-US" altLang="zh-CN" sz="1800" dirty="0" err="1">
                <a:latin typeface="LF_Kai" pitchFamily="1" charset="-122"/>
              </a:rPr>
              <a:t>mgr</a:t>
            </a:r>
            <a:endParaRPr lang="en-US" altLang="zh-CN" sz="1800" dirty="0">
              <a:latin typeface="LF_Kai" pitchFamily="1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LF_Kai" pitchFamily="1" charset="-122"/>
              </a:rPr>
              <a:t>选择执行以下命令启动各进程</a:t>
            </a:r>
            <a:endParaRPr lang="en-US" altLang="zh-CN" sz="1800" dirty="0">
              <a:latin typeface="LF_Kai" pitchFamily="1" charset="-122"/>
            </a:endParaRPr>
          </a:p>
          <a:p>
            <a:pPr marL="325800" lvl="1" indent="0">
              <a:buNone/>
            </a:pPr>
            <a:r>
              <a:rPr lang="en-US" altLang="zh-CN" sz="1800" dirty="0">
                <a:latin typeface="LF_Kai" pitchFamily="1" charset="-122"/>
              </a:rPr>
              <a:t>Start </a:t>
            </a:r>
            <a:r>
              <a:rPr lang="en-US" altLang="zh-CN" sz="1800" dirty="0" err="1">
                <a:latin typeface="LF_Kai" pitchFamily="1" charset="-122"/>
              </a:rPr>
              <a:t>er</a:t>
            </a:r>
            <a:r>
              <a:rPr lang="en-US" altLang="zh-CN" sz="1800" dirty="0">
                <a:latin typeface="LF_Kai" pitchFamily="1" charset="-122"/>
              </a:rPr>
              <a:t> *  //</a:t>
            </a:r>
            <a:r>
              <a:rPr lang="zh-CN" altLang="en-US" sz="1800" dirty="0">
                <a:latin typeface="LF_Kai" pitchFamily="1" charset="-122"/>
              </a:rPr>
              <a:t>启动所有抽取和复制进程</a:t>
            </a:r>
            <a:endParaRPr lang="en-US" altLang="zh-CN" sz="1800" dirty="0">
              <a:latin typeface="LF_Kai" pitchFamily="1" charset="-122"/>
            </a:endParaRPr>
          </a:p>
          <a:p>
            <a:pPr marL="325800" lvl="1" indent="0">
              <a:buNone/>
            </a:pPr>
            <a:r>
              <a:rPr lang="en-US" altLang="zh-CN" sz="1800" dirty="0">
                <a:latin typeface="LF_Kai" pitchFamily="1" charset="-122"/>
              </a:rPr>
              <a:t>Start </a:t>
            </a:r>
            <a:r>
              <a:rPr lang="en-US" altLang="zh-CN" sz="1800" dirty="0" err="1">
                <a:latin typeface="LF_Kai" pitchFamily="1" charset="-122"/>
              </a:rPr>
              <a:t>exta</a:t>
            </a:r>
            <a:r>
              <a:rPr lang="en-US" altLang="zh-CN" sz="1800" dirty="0">
                <a:latin typeface="LF_Kai" pitchFamily="1" charset="-122"/>
              </a:rPr>
              <a:t>/</a:t>
            </a:r>
            <a:r>
              <a:rPr lang="en-US" altLang="zh-CN" sz="1800" dirty="0" err="1">
                <a:latin typeface="LF_Kai" pitchFamily="1" charset="-122"/>
              </a:rPr>
              <a:t>dpea</a:t>
            </a:r>
            <a:r>
              <a:rPr lang="en-US" altLang="zh-CN" sz="1800" dirty="0">
                <a:latin typeface="LF_Kai" pitchFamily="1" charset="-122"/>
              </a:rPr>
              <a:t>/</a:t>
            </a:r>
            <a:r>
              <a:rPr lang="en-US" altLang="zh-CN" sz="1800" dirty="0" err="1">
                <a:latin typeface="LF_Kai" pitchFamily="1" charset="-122"/>
              </a:rPr>
              <a:t>repa</a:t>
            </a:r>
            <a:r>
              <a:rPr lang="zh-CN" altLang="en-US" sz="1800" dirty="0">
                <a:latin typeface="LF_Kai" pitchFamily="1" charset="-122"/>
              </a:rPr>
              <a:t> </a:t>
            </a:r>
            <a:r>
              <a:rPr lang="en-US" altLang="zh-CN" sz="1800" dirty="0">
                <a:latin typeface="LF_Kai" pitchFamily="1" charset="-122"/>
              </a:rPr>
              <a:t>//</a:t>
            </a:r>
            <a:r>
              <a:rPr lang="zh-CN" altLang="en-US" sz="1800" dirty="0">
                <a:latin typeface="LF_Kai" pitchFamily="1" charset="-122"/>
              </a:rPr>
              <a:t>单独启动某个进程</a:t>
            </a:r>
            <a:endParaRPr lang="en-US" altLang="zh-CN" sz="1800" dirty="0">
              <a:latin typeface="LF_Kai" pitchFamily="1" charset="-122"/>
            </a:endParaRPr>
          </a:p>
          <a:p>
            <a:pPr marL="325800" lvl="1" indent="0">
              <a:buNone/>
            </a:pPr>
            <a:r>
              <a:rPr lang="en-US" altLang="zh-CN" sz="1800" dirty="0">
                <a:latin typeface="LF_Kai" pitchFamily="1" charset="-122"/>
              </a:rPr>
              <a:t>Start extract */ start </a:t>
            </a:r>
            <a:r>
              <a:rPr lang="en-US" altLang="zh-CN" sz="1800" dirty="0" err="1">
                <a:latin typeface="LF_Kai" pitchFamily="1" charset="-122"/>
              </a:rPr>
              <a:t>replicat</a:t>
            </a:r>
            <a:r>
              <a:rPr lang="en-US" altLang="zh-CN" sz="1800" dirty="0">
                <a:latin typeface="LF_Kai" pitchFamily="1" charset="-122"/>
              </a:rPr>
              <a:t> *</a:t>
            </a:r>
            <a:r>
              <a:rPr lang="zh-CN" altLang="en-US" sz="1800" dirty="0">
                <a:latin typeface="LF_Kai" pitchFamily="1" charset="-122"/>
              </a:rPr>
              <a:t> </a:t>
            </a:r>
            <a:r>
              <a:rPr lang="en-US" altLang="zh-CN" sz="1800" dirty="0">
                <a:latin typeface="LF_Kai" pitchFamily="1" charset="-122"/>
              </a:rPr>
              <a:t>//</a:t>
            </a:r>
            <a:r>
              <a:rPr lang="zh-CN" altLang="en-US" sz="1800" dirty="0">
                <a:latin typeface="LF_Kai" pitchFamily="1" charset="-122"/>
              </a:rPr>
              <a:t>启动所有的</a:t>
            </a:r>
            <a:r>
              <a:rPr lang="en-US" altLang="zh-CN" sz="1800" dirty="0">
                <a:latin typeface="LF_Kai" pitchFamily="1" charset="-122"/>
              </a:rPr>
              <a:t>extract</a:t>
            </a:r>
            <a:r>
              <a:rPr lang="zh-CN" altLang="en-US" sz="1800" dirty="0">
                <a:latin typeface="LF_Kai" pitchFamily="1" charset="-122"/>
              </a:rPr>
              <a:t>或者</a:t>
            </a:r>
            <a:r>
              <a:rPr lang="en-US" altLang="zh-CN" sz="1800" dirty="0" err="1">
                <a:latin typeface="LF_Kai" pitchFamily="1" charset="-122"/>
              </a:rPr>
              <a:t>replicat</a:t>
            </a:r>
            <a:endParaRPr lang="en-US" altLang="zh-CN" sz="1800" dirty="0">
              <a:latin typeface="LF_Kai" pitchFamily="1" charset="-122"/>
            </a:endParaRPr>
          </a:p>
          <a:p>
            <a:pPr marL="325800" lvl="1" indent="0">
              <a:buNone/>
            </a:pPr>
            <a:endParaRPr lang="en-US" altLang="zh-CN" sz="1800" dirty="0">
              <a:latin typeface="LF_Kai" pitchFamily="1" charset="-122"/>
            </a:endParaRPr>
          </a:p>
          <a:p>
            <a:pPr marL="325800" lvl="1" indent="0">
              <a:buNone/>
            </a:pPr>
            <a:r>
              <a:rPr lang="zh-CN" altLang="en-US" sz="1800" dirty="0">
                <a:latin typeface="LF_Kai" pitchFamily="1" charset="-122"/>
              </a:rPr>
              <a:t>说明：可以使用</a:t>
            </a:r>
            <a:r>
              <a:rPr lang="en-US" altLang="zh-CN" sz="1800" dirty="0">
                <a:latin typeface="LF_Kai" pitchFamily="1" charset="-122"/>
              </a:rPr>
              <a:t>*</a:t>
            </a:r>
            <a:r>
              <a:rPr lang="zh-CN" altLang="en-US" sz="1800" dirty="0">
                <a:latin typeface="LF_Kai" pitchFamily="1" charset="-122"/>
              </a:rPr>
              <a:t>匹配进程名。例如</a:t>
            </a:r>
            <a:r>
              <a:rPr lang="en-US" altLang="zh-CN" sz="1800" dirty="0" err="1">
                <a:latin typeface="LF_Kai" pitchFamily="1" charset="-122"/>
              </a:rPr>
              <a:t>ext</a:t>
            </a:r>
            <a:r>
              <a:rPr lang="en-US" altLang="zh-CN" sz="1800" dirty="0">
                <a:latin typeface="LF_Kai" pitchFamily="1" charset="-122"/>
              </a:rPr>
              <a:t>*</a:t>
            </a:r>
            <a:r>
              <a:rPr lang="zh-CN" altLang="en-US" sz="1800" dirty="0">
                <a:latin typeface="LF_Kai" pitchFamily="1" charset="-122"/>
              </a:rPr>
              <a:t>代表所有以</a:t>
            </a:r>
            <a:r>
              <a:rPr lang="en-US" altLang="zh-CN" sz="1800" dirty="0" err="1">
                <a:latin typeface="LF_Kai" pitchFamily="1" charset="-122"/>
              </a:rPr>
              <a:t>ext</a:t>
            </a:r>
            <a:r>
              <a:rPr lang="zh-CN" altLang="en-US" sz="1800" dirty="0">
                <a:latin typeface="LF_Kai" pitchFamily="1" charset="-122"/>
              </a:rPr>
              <a:t>开头的进程。</a:t>
            </a:r>
            <a:endParaRPr lang="en-US" altLang="zh-CN" sz="1800" dirty="0">
              <a:latin typeface="LF_Kai" pitchFamily="1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74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LF_Kai" pitchFamily="1" charset="-122"/>
              </a:rPr>
              <a:t>常用状态查看命令</a:t>
            </a:r>
            <a:endParaRPr lang="en-US" altLang="zh-CN" dirty="0">
              <a:latin typeface="LF_Kai" pitchFamily="1" charset="-122"/>
            </a:endParaRPr>
          </a:p>
          <a:p>
            <a:r>
              <a:rPr lang="zh-CN" altLang="en-US" sz="1800" dirty="0">
                <a:latin typeface="LF_Kai" pitchFamily="1" charset="-122"/>
              </a:rPr>
              <a:t>进程有三种状态</a:t>
            </a:r>
            <a:endParaRPr lang="en-US" altLang="zh-CN" sz="1800" dirty="0">
              <a:latin typeface="LF_Kai" pitchFamily="1" charset="-122"/>
            </a:endParaRPr>
          </a:p>
          <a:p>
            <a:pPr lvl="1"/>
            <a:r>
              <a:rPr lang="en-US" altLang="zh-CN" sz="1800" dirty="0">
                <a:latin typeface="LF_Kai" pitchFamily="1" charset="-122"/>
              </a:rPr>
              <a:t>Running</a:t>
            </a:r>
            <a:r>
              <a:rPr lang="zh-CN" altLang="en-US" sz="1800" dirty="0">
                <a:latin typeface="LF_Kai" pitchFamily="1" charset="-122"/>
              </a:rPr>
              <a:t>：正常运行</a:t>
            </a:r>
          </a:p>
          <a:p>
            <a:pPr lvl="1"/>
            <a:r>
              <a:rPr lang="en-US" altLang="zh-CN" sz="1800" dirty="0">
                <a:latin typeface="LF_Kai" pitchFamily="1" charset="-122"/>
              </a:rPr>
              <a:t>Stopped</a:t>
            </a:r>
            <a:r>
              <a:rPr lang="zh-CN" altLang="en-US" sz="1800" dirty="0">
                <a:latin typeface="LF_Kai" pitchFamily="1" charset="-122"/>
              </a:rPr>
              <a:t>：正常停止或未能启动</a:t>
            </a:r>
          </a:p>
          <a:p>
            <a:pPr lvl="1"/>
            <a:r>
              <a:rPr lang="en-US" altLang="zh-CN" sz="1800" dirty="0">
                <a:latin typeface="LF_Kai" pitchFamily="1" charset="-122"/>
              </a:rPr>
              <a:t>Abended</a:t>
            </a:r>
            <a:r>
              <a:rPr lang="zh-CN" altLang="en-US" sz="1800" dirty="0">
                <a:latin typeface="LF_Kai" pitchFamily="1" charset="-122"/>
              </a:rPr>
              <a:t>：异常中断，需要通过以下命令查看报告，找出出错原因</a:t>
            </a:r>
            <a:endParaRPr lang="en-US" altLang="zh-CN" sz="1800" dirty="0">
              <a:latin typeface="LF_Kai" pitchFamily="1" charset="-122"/>
            </a:endParaRPr>
          </a:p>
          <a:p>
            <a:r>
              <a:rPr lang="zh-CN" altLang="en-US" sz="1800" dirty="0">
                <a:latin typeface="LF_Kai" pitchFamily="1" charset="-122"/>
              </a:rPr>
              <a:t>查看进程状态</a:t>
            </a:r>
            <a:endParaRPr lang="en-US" altLang="zh-CN" sz="1800" dirty="0">
              <a:latin typeface="LF_Kai" pitchFamily="1" charset="-122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LF_Kai" pitchFamily="1" charset="-122"/>
              </a:rPr>
              <a:t>Info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LF_Kai" pitchFamily="1" charset="-122"/>
              </a:rPr>
              <a:t>all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dirty="0">
                <a:latin typeface="LF_Kai" pitchFamily="1" charset="-122"/>
              </a:rPr>
              <a:t>//</a:t>
            </a:r>
            <a:r>
              <a:rPr lang="zh-CN" altLang="en-US" sz="1800" dirty="0">
                <a:latin typeface="LF_Kai" pitchFamily="1" charset="-122"/>
              </a:rPr>
              <a:t>查看所有进程运行状态</a:t>
            </a:r>
            <a:endParaRPr lang="en-US" altLang="zh-CN" sz="1800" dirty="0">
              <a:latin typeface="LF_Kai" pitchFamily="1" charset="-122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LF_Kai" pitchFamily="1" charset="-122"/>
              </a:rPr>
              <a:t>Info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LF_Kai" pitchFamily="1" charset="-122"/>
              </a:rPr>
              <a:t>repa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dirty="0">
                <a:latin typeface="LF_Kai" pitchFamily="1" charset="-122"/>
              </a:rPr>
              <a:t>//</a:t>
            </a:r>
            <a:r>
              <a:rPr lang="zh-CN" altLang="en-US" sz="1800" dirty="0">
                <a:latin typeface="LF_Kai" pitchFamily="1" charset="-122"/>
              </a:rPr>
              <a:t>查看某个进程运行状态</a:t>
            </a:r>
            <a:endParaRPr lang="en-US" altLang="zh-CN" sz="1800" dirty="0">
              <a:latin typeface="LF_Kai" pitchFamily="1" charset="-122"/>
            </a:endParaRPr>
          </a:p>
          <a:p>
            <a:r>
              <a:rPr lang="zh-CN" altLang="en-US" sz="1800" dirty="0">
                <a:latin typeface="LF_Kai" pitchFamily="1" charset="-122"/>
              </a:rPr>
              <a:t>查看进程详细信息</a:t>
            </a:r>
            <a:endParaRPr lang="en-US" altLang="zh-CN" sz="1800" dirty="0">
              <a:latin typeface="LF_Kai" pitchFamily="1" charset="-122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LF_Kai" pitchFamily="1" charset="-122"/>
              </a:rPr>
              <a:t>Info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i="1" dirty="0" err="1">
                <a:solidFill>
                  <a:srgbClr val="0070C0"/>
                </a:solidFill>
                <a:latin typeface="LF_Kai" pitchFamily="1" charset="-122"/>
              </a:rPr>
              <a:t>exta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LF_Kai" pitchFamily="1" charset="-122"/>
              </a:rPr>
              <a:t>detail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dirty="0">
                <a:latin typeface="LF_Kai" pitchFamily="1" charset="-122"/>
              </a:rPr>
              <a:t>//</a:t>
            </a:r>
            <a:r>
              <a:rPr lang="zh-CN" altLang="en-US" sz="1800" dirty="0">
                <a:latin typeface="LF_Kai" pitchFamily="1" charset="-122"/>
              </a:rPr>
              <a:t>查看指定进程详细信息</a:t>
            </a:r>
            <a:endParaRPr lang="en-US" altLang="zh-CN" sz="1800" dirty="0">
              <a:latin typeface="LF_Kai" pitchFamily="1" charset="-122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LF_Kai" pitchFamily="1" charset="-122"/>
              </a:rPr>
              <a:t>Info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i="1" dirty="0" err="1">
                <a:solidFill>
                  <a:srgbClr val="0070C0"/>
                </a:solidFill>
                <a:latin typeface="LF_Kai" pitchFamily="1" charset="-122"/>
              </a:rPr>
              <a:t>exta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，</a:t>
            </a:r>
            <a:r>
              <a:rPr lang="en-US" altLang="zh-CN" sz="1800" dirty="0" err="1">
                <a:solidFill>
                  <a:srgbClr val="0070C0"/>
                </a:solidFill>
                <a:latin typeface="LF_Kai" pitchFamily="1" charset="-122"/>
              </a:rPr>
              <a:t>showch</a:t>
            </a:r>
            <a:r>
              <a:rPr lang="zh-CN" altLang="en-US" sz="1800" dirty="0">
                <a:solidFill>
                  <a:srgbClr val="0070C0"/>
                </a:solidFill>
                <a:latin typeface="LF_Kai" pitchFamily="1" charset="-122"/>
              </a:rPr>
              <a:t> </a:t>
            </a:r>
            <a:r>
              <a:rPr lang="en-US" altLang="zh-CN" sz="1800" dirty="0">
                <a:latin typeface="LF_Kai" pitchFamily="1" charset="-122"/>
              </a:rPr>
              <a:t>//</a:t>
            </a:r>
            <a:r>
              <a:rPr lang="zh-CN" altLang="en-US" sz="1800" dirty="0">
                <a:latin typeface="LF_Kai" pitchFamily="1" charset="-122"/>
              </a:rPr>
              <a:t>查看某个进程的检查点信息，当需要重启时有用</a:t>
            </a:r>
            <a:endParaRPr lang="en-US" altLang="zh-CN" sz="1800" dirty="0">
              <a:latin typeface="LF_Kai" pitchFamily="1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6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工作原理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9B2F4A-5F43-469A-8ABF-90560563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14" y="858206"/>
            <a:ext cx="8155254" cy="59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59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LF_Kai" pitchFamily="1" charset="-122"/>
              </a:rPr>
              <a:t>常用状态查看命令 续</a:t>
            </a:r>
            <a:endParaRPr lang="en-US" altLang="zh-CN" dirty="0"/>
          </a:p>
          <a:p>
            <a:r>
              <a:rPr lang="zh-CN" altLang="en-US" sz="1600" dirty="0"/>
              <a:t>查看进程运行报告</a:t>
            </a:r>
          </a:p>
          <a:p>
            <a:pPr marL="0" indent="0">
              <a:buNone/>
            </a:pPr>
            <a:r>
              <a:rPr lang="en-US" altLang="zh-CN" sz="1600" dirty="0"/>
              <a:t>View report </a:t>
            </a:r>
            <a:r>
              <a:rPr lang="en-US" altLang="zh-CN" sz="1600" dirty="0" err="1"/>
              <a:t>exta</a:t>
            </a:r>
            <a:r>
              <a:rPr lang="en-US" altLang="zh-CN" sz="1600" dirty="0"/>
              <a:t> //</a:t>
            </a:r>
            <a:r>
              <a:rPr lang="zh-CN" altLang="en-US" sz="1600" dirty="0"/>
              <a:t>查看指定进程运行报告。如果出现</a:t>
            </a:r>
            <a:r>
              <a:rPr lang="en-US" altLang="zh-CN" sz="1600" dirty="0"/>
              <a:t>abend</a:t>
            </a:r>
            <a:r>
              <a:rPr lang="zh-CN" altLang="en-US" sz="1600" dirty="0"/>
              <a:t>一般要查看报告找出错误信息。进程报告存放在</a:t>
            </a:r>
            <a:r>
              <a:rPr lang="en-US" altLang="zh-CN" sz="1600" dirty="0" err="1"/>
              <a:t>dirrpt</a:t>
            </a:r>
            <a:r>
              <a:rPr lang="zh-CN" altLang="en-US" sz="1600" dirty="0"/>
              <a:t>目录下，以进程名大写开头，以</a:t>
            </a:r>
            <a:r>
              <a:rPr lang="en-US" altLang="zh-CN" sz="1600" dirty="0" err="1"/>
              <a:t>rpt</a:t>
            </a:r>
            <a:r>
              <a:rPr lang="zh-CN" altLang="en-US" sz="1600" dirty="0"/>
              <a:t>为后缀。</a:t>
            </a:r>
          </a:p>
          <a:p>
            <a:r>
              <a:rPr lang="zh-CN" altLang="en-US" sz="1600" dirty="0"/>
              <a:t>查看进程延时</a:t>
            </a:r>
          </a:p>
          <a:p>
            <a:pPr marL="0" indent="0">
              <a:buNone/>
            </a:pPr>
            <a:r>
              <a:rPr lang="en-US" altLang="zh-CN" sz="1600" dirty="0"/>
              <a:t>LAG </a:t>
            </a:r>
            <a:r>
              <a:rPr lang="en-US" altLang="zh-CN" sz="1600" dirty="0" err="1"/>
              <a:t>exta</a:t>
            </a:r>
            <a:r>
              <a:rPr lang="en-US" altLang="zh-CN" sz="1600" dirty="0"/>
              <a:t> //</a:t>
            </a:r>
            <a:r>
              <a:rPr lang="zh-CN" altLang="en-US" sz="1600" dirty="0"/>
              <a:t>查看指定进程复制延迟</a:t>
            </a:r>
          </a:p>
          <a:p>
            <a:r>
              <a:rPr lang="zh-CN" altLang="en-US" sz="1600" dirty="0"/>
              <a:t>检查点信息解读</a:t>
            </a:r>
          </a:p>
          <a:p>
            <a:pPr marL="0" indent="0">
              <a:buNone/>
            </a:pPr>
            <a:r>
              <a:rPr lang="en-US" altLang="zh-CN" sz="1600" dirty="0" err="1"/>
              <a:t>Ggsci</a:t>
            </a:r>
            <a:r>
              <a:rPr lang="en-US" altLang="zh-CN" sz="1600" dirty="0"/>
              <a:t>&gt;Info </a:t>
            </a:r>
            <a:r>
              <a:rPr lang="en-US" altLang="zh-CN" sz="1600" dirty="0" err="1"/>
              <a:t>exta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showch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EXTRACT    EXTGA     Last Started 2010-02-10 17:54   Status STOPPED</a:t>
            </a:r>
          </a:p>
          <a:p>
            <a:pPr marL="0" indent="0">
              <a:buNone/>
            </a:pPr>
            <a:r>
              <a:rPr lang="en-US" altLang="zh-CN" sz="1600" dirty="0"/>
              <a:t>Checkpoint Lag       00:00:00 (updated 306:56:35 ago)</a:t>
            </a:r>
          </a:p>
          <a:p>
            <a:pPr marL="0" indent="0">
              <a:buNone/>
            </a:pPr>
            <a:r>
              <a:rPr lang="en-US" altLang="zh-CN" sz="1600" dirty="0"/>
              <a:t>Log Read Checkpoint  Oracle Redo Logs</a:t>
            </a:r>
          </a:p>
          <a:p>
            <a:pPr marL="0" indent="0">
              <a:buNone/>
            </a:pPr>
            <a:r>
              <a:rPr lang="en-US" altLang="zh-CN" sz="1600" dirty="0"/>
              <a:t>                     2010-02-10 18:07:51  </a:t>
            </a:r>
            <a:r>
              <a:rPr lang="en-US" altLang="zh-CN" sz="1600" dirty="0" err="1"/>
              <a:t>Seqno</a:t>
            </a:r>
            <a:r>
              <a:rPr lang="en-US" altLang="zh-CN" sz="1600" dirty="0"/>
              <a:t> 44, RBA 25725440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4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长交易的处理</a:t>
            </a:r>
            <a:endParaRPr lang="en-US" altLang="zh-CN" dirty="0"/>
          </a:p>
          <a:p>
            <a:r>
              <a:rPr lang="en-US" altLang="zh-CN" sz="1200" dirty="0" err="1">
                <a:latin typeface="LF_Kai" pitchFamily="1" charset="-122"/>
              </a:rPr>
              <a:t>GoldenGate</a:t>
            </a:r>
            <a:r>
              <a:rPr lang="zh-CN" altLang="en-US" sz="1200" dirty="0">
                <a:latin typeface="LF_Kai" pitchFamily="1" charset="-122"/>
              </a:rPr>
              <a:t>在提交前将交易缓存在内存和硬盘中，一旦进程停止则会丢弃这些信息，重启时根据检查点重新读取</a:t>
            </a:r>
            <a:endParaRPr lang="en-US" altLang="zh-CN" sz="1200" dirty="0">
              <a:latin typeface="LF_Kai" pitchFamily="1" charset="-122"/>
            </a:endParaRPr>
          </a:p>
          <a:p>
            <a:r>
              <a:rPr lang="en-US" altLang="zh-CN" sz="1200" dirty="0" err="1">
                <a:latin typeface="LF_Kai" pitchFamily="1" charset="-122"/>
              </a:rPr>
              <a:t>GoldenGate</a:t>
            </a:r>
            <a:r>
              <a:rPr lang="zh-CN" altLang="en-US" sz="1200" dirty="0">
                <a:latin typeface="LF_Kai" pitchFamily="1" charset="-122"/>
              </a:rPr>
              <a:t>提供了一些命令来查看和处理这些长交易</a:t>
            </a:r>
            <a:endParaRPr lang="en-US" altLang="zh-CN" sz="1200" dirty="0">
              <a:latin typeface="LF_Kai" pitchFamily="1" charset="-122"/>
            </a:endParaRPr>
          </a:p>
          <a:p>
            <a:pPr lvl="1"/>
            <a:r>
              <a:rPr lang="zh-CN" altLang="en-US" sz="1200" dirty="0">
                <a:latin typeface="LF_Kai" pitchFamily="1" charset="-122"/>
              </a:rPr>
              <a:t>查看长交易的方法</a:t>
            </a:r>
          </a:p>
          <a:p>
            <a:pPr>
              <a:buNone/>
            </a:pPr>
            <a:r>
              <a:rPr lang="en-US" altLang="zh-CN" sz="1200" i="1" dirty="0" err="1">
                <a:solidFill>
                  <a:srgbClr val="0070C0"/>
                </a:solidFill>
                <a:latin typeface="LF_Kai" pitchFamily="1" charset="-122"/>
              </a:rPr>
              <a:t>Ggsci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 send extract &lt;</a:t>
            </a:r>
            <a:r>
              <a:rPr lang="zh-CN" altLang="en-US" sz="1200" i="1" dirty="0">
                <a:solidFill>
                  <a:srgbClr val="0070C0"/>
                </a:solidFill>
                <a:latin typeface="LF_Kai" pitchFamily="1" charset="-122"/>
              </a:rPr>
              <a:t>进程名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 , </a:t>
            </a:r>
            <a:r>
              <a:rPr lang="en-US" altLang="zh-CN" sz="1200" b="1" i="1" dirty="0" err="1">
                <a:solidFill>
                  <a:srgbClr val="0070C0"/>
                </a:solidFill>
                <a:latin typeface="LF_Kai" pitchFamily="1" charset="-122"/>
              </a:rPr>
              <a:t>showtrans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 [thread n] [count n]</a:t>
            </a:r>
          </a:p>
          <a:p>
            <a:pPr>
              <a:buNone/>
            </a:pPr>
            <a:r>
              <a:rPr lang="zh-CN" altLang="en-US" sz="1200" dirty="0">
                <a:latin typeface="LF_Kai" pitchFamily="1" charset="-122"/>
              </a:rPr>
              <a:t>其中，</a:t>
            </a:r>
            <a:r>
              <a:rPr lang="en-US" altLang="zh-CN" sz="1200" dirty="0">
                <a:latin typeface="LF_Kai" pitchFamily="1" charset="-122"/>
              </a:rPr>
              <a:t>&lt;</a:t>
            </a:r>
            <a:r>
              <a:rPr lang="zh-CN" altLang="en-US" sz="1200" dirty="0">
                <a:latin typeface="LF_Kai" pitchFamily="1" charset="-122"/>
              </a:rPr>
              <a:t>进程名</a:t>
            </a:r>
            <a:r>
              <a:rPr lang="en-US" altLang="zh-CN" sz="1200" dirty="0">
                <a:latin typeface="LF_Kai" pitchFamily="1" charset="-122"/>
              </a:rPr>
              <a:t>&gt;</a:t>
            </a:r>
            <a:r>
              <a:rPr lang="zh-CN" altLang="en-US" sz="1200" dirty="0">
                <a:latin typeface="LF_Kai" pitchFamily="1" charset="-122"/>
              </a:rPr>
              <a:t>为所要察看的进程名，如</a:t>
            </a:r>
            <a:r>
              <a:rPr lang="en-US" altLang="zh-CN" sz="1200" dirty="0" err="1">
                <a:latin typeface="LF_Kai" pitchFamily="1" charset="-122"/>
              </a:rPr>
              <a:t>exta</a:t>
            </a:r>
            <a:r>
              <a:rPr lang="en-US" altLang="zh-CN" sz="1200" dirty="0">
                <a:latin typeface="LF_Kai" pitchFamily="1" charset="-122"/>
              </a:rPr>
              <a:t>/</a:t>
            </a:r>
            <a:r>
              <a:rPr lang="en-US" altLang="zh-CN" sz="1200" dirty="0" err="1">
                <a:latin typeface="LF_Kai" pitchFamily="1" charset="-122"/>
              </a:rPr>
              <a:t>dpea</a:t>
            </a:r>
            <a:r>
              <a:rPr lang="en-US" altLang="zh-CN" sz="1200" dirty="0">
                <a:latin typeface="LF_Kai" pitchFamily="1" charset="-122"/>
              </a:rPr>
              <a:t>/</a:t>
            </a:r>
            <a:r>
              <a:rPr lang="en-US" altLang="zh-CN" sz="1200" dirty="0" err="1">
                <a:latin typeface="LF_Kai" pitchFamily="1" charset="-122"/>
              </a:rPr>
              <a:t>repa</a:t>
            </a:r>
            <a:r>
              <a:rPr lang="zh-CN" altLang="en-US" sz="1200" dirty="0">
                <a:latin typeface="LF_Kai" pitchFamily="1" charset="-122"/>
              </a:rPr>
              <a:t>等；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70C0"/>
                </a:solidFill>
                <a:latin typeface="LF_Kai" pitchFamily="1" charset="-122"/>
              </a:rPr>
              <a:t>Thread n</a:t>
            </a:r>
            <a:r>
              <a:rPr lang="zh-CN" altLang="en-US" sz="1200" dirty="0">
                <a:latin typeface="LF_Kai" pitchFamily="1" charset="-122"/>
              </a:rPr>
              <a:t>是可选的，表示只查看其中一个节点上的未提交交易，只用于</a:t>
            </a:r>
            <a:r>
              <a:rPr lang="en-US" altLang="zh-CN" sz="1200" dirty="0">
                <a:latin typeface="LF_Kai" pitchFamily="1" charset="-122"/>
              </a:rPr>
              <a:t>RAC</a:t>
            </a:r>
            <a:r>
              <a:rPr lang="zh-CN" altLang="en-US" sz="1200" dirty="0">
                <a:latin typeface="LF_Kai" pitchFamily="1" charset="-122"/>
              </a:rPr>
              <a:t>；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70C0"/>
                </a:solidFill>
                <a:latin typeface="LF_Kai" pitchFamily="1" charset="-122"/>
              </a:rPr>
              <a:t>Count n</a:t>
            </a:r>
            <a:r>
              <a:rPr lang="zh-CN" altLang="en-US" sz="1200" dirty="0">
                <a:latin typeface="LF_Kai" pitchFamily="1" charset="-122"/>
              </a:rPr>
              <a:t>也是可选的，表示只显示</a:t>
            </a:r>
            <a:r>
              <a:rPr lang="en-US" altLang="zh-CN" sz="1200" dirty="0">
                <a:latin typeface="LF_Kai" pitchFamily="1" charset="-122"/>
              </a:rPr>
              <a:t>n</a:t>
            </a:r>
            <a:r>
              <a:rPr lang="zh-CN" altLang="en-US" sz="1200" dirty="0">
                <a:latin typeface="LF_Kai" pitchFamily="1" charset="-122"/>
              </a:rPr>
              <a:t>条记录。例如</a:t>
            </a:r>
            <a:r>
              <a:rPr lang="en-US" altLang="zh-CN" sz="1200" dirty="0">
                <a:latin typeface="LF_Kai" pitchFamily="1" charset="-122"/>
              </a:rPr>
              <a:t>,</a:t>
            </a:r>
            <a:r>
              <a:rPr lang="zh-CN" altLang="en-US" sz="1200" dirty="0">
                <a:latin typeface="LF_Kai" pitchFamily="1" charset="-122"/>
              </a:rPr>
              <a:t>查看</a:t>
            </a:r>
            <a:r>
              <a:rPr lang="en-US" altLang="zh-CN" sz="1200" dirty="0" err="1">
                <a:latin typeface="LF_Kai" pitchFamily="1" charset="-122"/>
              </a:rPr>
              <a:t>extsz</a:t>
            </a:r>
            <a:r>
              <a:rPr lang="zh-CN" altLang="en-US" sz="1200" dirty="0">
                <a:latin typeface="LF_Kai" pitchFamily="1" charset="-122"/>
              </a:rPr>
              <a:t>进程中节点</a:t>
            </a:r>
            <a:r>
              <a:rPr lang="en-US" altLang="zh-CN" sz="1200" dirty="0">
                <a:latin typeface="LF_Kai" pitchFamily="1" charset="-122"/>
              </a:rPr>
              <a:t>1</a:t>
            </a:r>
            <a:r>
              <a:rPr lang="zh-CN" altLang="en-US" sz="1200" dirty="0">
                <a:latin typeface="LF_Kai" pitchFamily="1" charset="-122"/>
              </a:rPr>
              <a:t>上最长的</a:t>
            </a:r>
            <a:r>
              <a:rPr lang="en-US" altLang="zh-CN" sz="1200" dirty="0">
                <a:latin typeface="LF_Kai" pitchFamily="1" charset="-122"/>
              </a:rPr>
              <a:t>10</a:t>
            </a:r>
            <a:r>
              <a:rPr lang="zh-CN" altLang="en-US" sz="1200" dirty="0">
                <a:latin typeface="LF_Kai" pitchFamily="1" charset="-122"/>
              </a:rPr>
              <a:t>个交易，可以通过下列命令：</a:t>
            </a:r>
          </a:p>
          <a:p>
            <a:pPr>
              <a:buNone/>
            </a:pPr>
            <a:r>
              <a:rPr lang="en-US" altLang="zh-CN" sz="1200" i="1" dirty="0" err="1">
                <a:solidFill>
                  <a:srgbClr val="0070C0"/>
                </a:solidFill>
                <a:latin typeface="LF_Kai" pitchFamily="1" charset="-122"/>
              </a:rPr>
              <a:t>Ggsci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 send extract </a:t>
            </a:r>
            <a:r>
              <a:rPr lang="en-US" altLang="zh-CN" sz="1200" i="1" dirty="0" err="1">
                <a:solidFill>
                  <a:srgbClr val="0070C0"/>
                </a:solidFill>
                <a:latin typeface="LF_Kai" pitchFamily="1" charset="-122"/>
              </a:rPr>
              <a:t>exta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 [, </a:t>
            </a:r>
            <a:r>
              <a:rPr lang="en-US" altLang="zh-CN" sz="1200" i="1" dirty="0" err="1">
                <a:solidFill>
                  <a:srgbClr val="0070C0"/>
                </a:solidFill>
                <a:latin typeface="LF_Kai" pitchFamily="1" charset="-122"/>
              </a:rPr>
              <a:t>showtrans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 thread 1  count 10]</a:t>
            </a:r>
          </a:p>
          <a:p>
            <a:pPr lvl="1"/>
            <a:r>
              <a:rPr lang="zh-CN" altLang="en-US" sz="1200" dirty="0">
                <a:latin typeface="LF_Kai" pitchFamily="1" charset="-122"/>
              </a:rPr>
              <a:t>强制提交或者回滚指定事务</a:t>
            </a:r>
          </a:p>
          <a:p>
            <a:pPr>
              <a:buNone/>
            </a:pPr>
            <a:r>
              <a:rPr lang="en-US" altLang="zh-CN" sz="1200" i="1" dirty="0" err="1">
                <a:solidFill>
                  <a:srgbClr val="0070C0"/>
                </a:solidFill>
                <a:latin typeface="LF_Kai" pitchFamily="1" charset="-122"/>
              </a:rPr>
              <a:t>Ggsci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 SEND EXTRACT &lt;</a:t>
            </a:r>
            <a:r>
              <a:rPr lang="zh-CN" altLang="en-US" sz="1200" i="1" dirty="0">
                <a:solidFill>
                  <a:srgbClr val="0070C0"/>
                </a:solidFill>
                <a:latin typeface="LF_Kai" pitchFamily="1" charset="-122"/>
              </a:rPr>
              <a:t>进程名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&gt;, </a:t>
            </a:r>
            <a:r>
              <a:rPr lang="en-US" altLang="zh-CN" sz="1200" b="1" i="1" dirty="0">
                <a:solidFill>
                  <a:srgbClr val="0070C0"/>
                </a:solidFill>
                <a:latin typeface="LF_Kai" pitchFamily="1" charset="-122"/>
              </a:rPr>
              <a:t>SKIPTRANS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 &lt;5.17.27634&gt; [THREAD &lt;2&gt;]</a:t>
            </a:r>
            <a:r>
              <a:rPr lang="en-US" altLang="zh-CN" sz="1200" dirty="0">
                <a:latin typeface="LF_Kai" pitchFamily="1" charset="-122"/>
              </a:rPr>
              <a:t>//</a:t>
            </a:r>
            <a:r>
              <a:rPr lang="zh-CN" altLang="en-US" sz="1200" dirty="0">
                <a:latin typeface="LF_Kai" pitchFamily="1" charset="-122"/>
              </a:rPr>
              <a:t>跳过交易</a:t>
            </a:r>
          </a:p>
          <a:p>
            <a:pPr>
              <a:buNone/>
            </a:pPr>
            <a:r>
              <a:rPr lang="en-US" altLang="zh-CN" sz="1200" i="1" dirty="0" err="1">
                <a:solidFill>
                  <a:srgbClr val="0070C0"/>
                </a:solidFill>
                <a:latin typeface="LF_Kai" pitchFamily="1" charset="-122"/>
              </a:rPr>
              <a:t>Ggsci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&gt;SEND EXTRACT &lt;</a:t>
            </a:r>
            <a:r>
              <a:rPr lang="zh-CN" altLang="en-US" sz="1200" i="1" dirty="0">
                <a:solidFill>
                  <a:srgbClr val="0070C0"/>
                </a:solidFill>
                <a:latin typeface="LF_Kai" pitchFamily="1" charset="-122"/>
              </a:rPr>
              <a:t>进程名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&gt;, </a:t>
            </a:r>
            <a:r>
              <a:rPr lang="en-US" altLang="zh-CN" sz="1200" b="1" i="1" dirty="0">
                <a:solidFill>
                  <a:srgbClr val="0070C0"/>
                </a:solidFill>
                <a:latin typeface="LF_Kai" pitchFamily="1" charset="-122"/>
              </a:rPr>
              <a:t>FORCETRANS </a:t>
            </a:r>
            <a:r>
              <a:rPr lang="en-US" altLang="zh-CN" sz="1200" i="1" dirty="0">
                <a:solidFill>
                  <a:srgbClr val="0070C0"/>
                </a:solidFill>
                <a:latin typeface="LF_Kai" pitchFamily="1" charset="-122"/>
              </a:rPr>
              <a:t>&lt;5.17.27634&gt; [THREAD &lt;1&gt;] </a:t>
            </a:r>
            <a:r>
              <a:rPr lang="en-US" altLang="zh-CN" sz="1200" dirty="0">
                <a:latin typeface="LF_Kai" pitchFamily="1" charset="-122"/>
              </a:rPr>
              <a:t>//</a:t>
            </a:r>
            <a:r>
              <a:rPr lang="zh-CN" altLang="en-US" sz="1200" dirty="0">
                <a:latin typeface="LF_Kai" pitchFamily="1" charset="-122"/>
              </a:rPr>
              <a:t>强制提交</a:t>
            </a:r>
          </a:p>
          <a:p>
            <a:pPr>
              <a:buNone/>
            </a:pPr>
            <a:r>
              <a:rPr lang="zh-CN" altLang="en-US" sz="1200" dirty="0">
                <a:latin typeface="LF_Kai" pitchFamily="1" charset="-122"/>
              </a:rPr>
              <a:t>说明：使用这些命令只会让</a:t>
            </a:r>
            <a:r>
              <a:rPr lang="en-US" altLang="zh-CN" sz="1200" dirty="0" err="1">
                <a:latin typeface="LF_Kai" pitchFamily="1" charset="-122"/>
              </a:rPr>
              <a:t>GoldenGate</a:t>
            </a:r>
            <a:r>
              <a:rPr lang="zh-CN" altLang="en-US" sz="1200" dirty="0">
                <a:latin typeface="LF_Kai" pitchFamily="1" charset="-122"/>
              </a:rPr>
              <a:t>进程跳过或者认为该交易已经提交，但并不改变数据库中的交易，他们依旧存在于数据库中。因此，</a:t>
            </a:r>
            <a:r>
              <a:rPr lang="zh-CN" altLang="en-US" sz="1200" b="1" dirty="0">
                <a:latin typeface="LF_Kai" pitchFamily="1" charset="-122"/>
              </a:rPr>
              <a:t>强烈建议使用数据库中提交或者回滚交易</a:t>
            </a:r>
            <a:r>
              <a:rPr lang="zh-CN" altLang="en-US" sz="1200" dirty="0">
                <a:latin typeface="LF_Kai" pitchFamily="1" charset="-122"/>
              </a:rPr>
              <a:t>而不是使用</a:t>
            </a:r>
            <a:r>
              <a:rPr lang="en-US" altLang="zh-CN" sz="1200" dirty="0" err="1">
                <a:latin typeface="LF_Kai" pitchFamily="1" charset="-122"/>
              </a:rPr>
              <a:t>GoldenGate</a:t>
            </a:r>
            <a:r>
              <a:rPr lang="zh-CN" altLang="en-US" sz="1200" dirty="0">
                <a:latin typeface="LF_Kai" pitchFamily="1" charset="-122"/>
              </a:rPr>
              <a:t>处理。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413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长交易的处理 续</a:t>
            </a:r>
            <a:endParaRPr lang="en-US" altLang="zh-CN" dirty="0"/>
          </a:p>
          <a:p>
            <a:r>
              <a:rPr lang="zh-CN" altLang="en-US" sz="1400" dirty="0">
                <a:latin typeface="LF_Kai" pitchFamily="1" charset="-122"/>
              </a:rPr>
              <a:t>可在</a:t>
            </a:r>
            <a:r>
              <a:rPr lang="en-US" altLang="zh-CN" sz="1400" dirty="0">
                <a:latin typeface="LF_Kai" pitchFamily="1" charset="-122"/>
              </a:rPr>
              <a:t>extract</a:t>
            </a:r>
            <a:r>
              <a:rPr lang="zh-CN" altLang="en-US" sz="1400" dirty="0">
                <a:latin typeface="LF_Kai" pitchFamily="1" charset="-122"/>
              </a:rPr>
              <a:t>进程中配置长交易告警</a:t>
            </a:r>
          </a:p>
          <a:p>
            <a:pPr>
              <a:buNone/>
            </a:pPr>
            <a:r>
              <a:rPr lang="en-US" altLang="zh-CN" sz="1400" dirty="0">
                <a:latin typeface="LF_Kai" pitchFamily="1" charset="-122"/>
              </a:rPr>
              <a:t>extract </a:t>
            </a:r>
            <a:r>
              <a:rPr lang="en-US" altLang="zh-CN" sz="1400" dirty="0" err="1">
                <a:latin typeface="LF_Kai" pitchFamily="1" charset="-122"/>
              </a:rPr>
              <a:t>exta</a:t>
            </a:r>
            <a:endParaRPr lang="en-US" altLang="zh-CN" sz="1400" dirty="0">
              <a:latin typeface="LF_Kai" pitchFamily="1" charset="-122"/>
            </a:endParaRPr>
          </a:p>
          <a:p>
            <a:pPr>
              <a:buNone/>
            </a:pPr>
            <a:r>
              <a:rPr lang="en-US" altLang="zh-CN" sz="1400" dirty="0">
                <a:latin typeface="LF_Kai" pitchFamily="1" charset="-122"/>
              </a:rPr>
              <a:t>……</a:t>
            </a:r>
          </a:p>
          <a:p>
            <a:pPr>
              <a:buNone/>
            </a:pPr>
            <a:r>
              <a:rPr lang="en-US" altLang="zh-CN" sz="1400" b="1" dirty="0" err="1">
                <a:solidFill>
                  <a:srgbClr val="0070C0"/>
                </a:solidFill>
                <a:latin typeface="LF_Kai" pitchFamily="1" charset="-122"/>
              </a:rPr>
              <a:t>warnlongtrans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 12h, 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checkintervals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 10m</a:t>
            </a:r>
          </a:p>
          <a:p>
            <a:pPr>
              <a:buNone/>
            </a:pPr>
            <a:r>
              <a:rPr lang="en-US" altLang="zh-CN" sz="1400" dirty="0" err="1">
                <a:latin typeface="LF_Kai" pitchFamily="1" charset="-122"/>
              </a:rPr>
              <a:t>exttrail</a:t>
            </a:r>
            <a:r>
              <a:rPr lang="en-US" altLang="zh-CN" sz="1400" dirty="0">
                <a:latin typeface="LF_Kai" pitchFamily="1" charset="-122"/>
              </a:rPr>
              <a:t> /backup/</a:t>
            </a:r>
            <a:r>
              <a:rPr lang="en-US" altLang="zh-CN" sz="1400" dirty="0" err="1">
                <a:latin typeface="LF_Kai" pitchFamily="1" charset="-122"/>
              </a:rPr>
              <a:t>goldengate</a:t>
            </a:r>
            <a:r>
              <a:rPr lang="en-US" altLang="zh-CN" sz="1400" dirty="0">
                <a:latin typeface="LF_Kai" pitchFamily="1" charset="-122"/>
              </a:rPr>
              <a:t>/</a:t>
            </a:r>
            <a:r>
              <a:rPr lang="en-US" altLang="zh-CN" sz="1400" dirty="0" err="1">
                <a:latin typeface="LF_Kai" pitchFamily="1" charset="-122"/>
              </a:rPr>
              <a:t>dirdat</a:t>
            </a:r>
            <a:r>
              <a:rPr lang="en-US" altLang="zh-CN" sz="1400" dirty="0">
                <a:latin typeface="LF_Kai" pitchFamily="1" charset="-122"/>
              </a:rPr>
              <a:t>/</a:t>
            </a:r>
            <a:r>
              <a:rPr lang="en-US" altLang="zh-CN" sz="1400" dirty="0" err="1">
                <a:latin typeface="LF_Kai" pitchFamily="1" charset="-122"/>
              </a:rPr>
              <a:t>ra</a:t>
            </a:r>
            <a:endParaRPr lang="en-US" altLang="zh-CN" sz="1400" dirty="0">
              <a:latin typeface="LF_Kai" pitchFamily="1" charset="-122"/>
            </a:endParaRPr>
          </a:p>
          <a:p>
            <a:pPr>
              <a:buNone/>
            </a:pPr>
            <a:r>
              <a:rPr lang="en-US" altLang="zh-CN" sz="1400" dirty="0">
                <a:latin typeface="LF_Kai" pitchFamily="1" charset="-122"/>
              </a:rPr>
              <a:t>….</a:t>
            </a:r>
          </a:p>
          <a:p>
            <a:pPr>
              <a:buNone/>
            </a:pPr>
            <a:r>
              <a:rPr lang="zh-CN" altLang="en-US" sz="1400" dirty="0">
                <a:latin typeface="LF_Kai" pitchFamily="1" charset="-122"/>
              </a:rPr>
              <a:t>以上表示</a:t>
            </a:r>
            <a:r>
              <a:rPr lang="en-US" altLang="zh-CN" sz="1400" dirty="0" err="1">
                <a:latin typeface="LF_Kai" pitchFamily="1" charset="-122"/>
              </a:rPr>
              <a:t>GoldenGate</a:t>
            </a:r>
            <a:r>
              <a:rPr lang="zh-CN" altLang="en-US" sz="1400" dirty="0">
                <a:latin typeface="LF_Kai" pitchFamily="1" charset="-122"/>
              </a:rPr>
              <a:t>会每隔</a:t>
            </a:r>
            <a:r>
              <a:rPr lang="en-US" altLang="zh-CN" sz="1400" dirty="0">
                <a:latin typeface="LF_Kai" pitchFamily="1" charset="-122"/>
              </a:rPr>
              <a:t>10</a:t>
            </a:r>
            <a:r>
              <a:rPr lang="zh-CN" altLang="en-US" sz="1400" dirty="0">
                <a:latin typeface="LF_Kai" pitchFamily="1" charset="-122"/>
              </a:rPr>
              <a:t>分钟检查一下长交易，如果有超过</a:t>
            </a:r>
            <a:r>
              <a:rPr lang="en-US" altLang="zh-CN" sz="1400" dirty="0">
                <a:latin typeface="LF_Kai" pitchFamily="1" charset="-122"/>
              </a:rPr>
              <a:t>12</a:t>
            </a:r>
            <a:r>
              <a:rPr lang="zh-CN" altLang="en-US" sz="1400" dirty="0">
                <a:latin typeface="LF_Kai" pitchFamily="1" charset="-122"/>
              </a:rPr>
              <a:t>个小时的长交易，</a:t>
            </a:r>
            <a:r>
              <a:rPr lang="en-US" altLang="zh-CN" sz="1400" dirty="0" err="1">
                <a:latin typeface="LF_Kai" pitchFamily="1" charset="-122"/>
              </a:rPr>
              <a:t>GoldenGate</a:t>
            </a:r>
            <a:r>
              <a:rPr lang="zh-CN" altLang="en-US" sz="1400" dirty="0">
                <a:latin typeface="LF_Kai" pitchFamily="1" charset="-122"/>
              </a:rPr>
              <a:t>会在根目录下的</a:t>
            </a:r>
            <a:r>
              <a:rPr lang="en-US" altLang="zh-CN" sz="1400" dirty="0">
                <a:latin typeface="LF_Kai" pitchFamily="1" charset="-122"/>
              </a:rPr>
              <a:t>ggserr.log</a:t>
            </a:r>
            <a:r>
              <a:rPr lang="zh-CN" altLang="en-US" sz="1400" dirty="0">
                <a:latin typeface="LF_Kai" pitchFamily="1" charset="-122"/>
              </a:rPr>
              <a:t>里面加入一条告警信息。可以通过察看</a:t>
            </a:r>
            <a:r>
              <a:rPr lang="en-US" altLang="zh-CN" sz="1400" dirty="0">
                <a:latin typeface="LF_Kai" pitchFamily="1" charset="-122"/>
              </a:rPr>
              <a:t>ggserr.log</a:t>
            </a:r>
            <a:r>
              <a:rPr lang="zh-CN" altLang="en-US" sz="1400" dirty="0">
                <a:latin typeface="LF_Kai" pitchFamily="1" charset="-122"/>
              </a:rPr>
              <a:t>或者在</a:t>
            </a:r>
            <a:r>
              <a:rPr lang="en-US" altLang="zh-CN" sz="1400" dirty="0" err="1">
                <a:latin typeface="LF_Kai" pitchFamily="1" charset="-122"/>
              </a:rPr>
              <a:t>ggsci</a:t>
            </a:r>
            <a:r>
              <a:rPr lang="zh-CN" altLang="en-US" sz="1400" dirty="0">
                <a:latin typeface="LF_Kai" pitchFamily="1" charset="-122"/>
              </a:rPr>
              <a:t>中执行</a:t>
            </a:r>
            <a:r>
              <a:rPr lang="en-US" altLang="zh-CN" sz="1400" dirty="0">
                <a:latin typeface="LF_Kai" pitchFamily="1" charset="-122"/>
              </a:rPr>
              <a:t>view </a:t>
            </a:r>
            <a:r>
              <a:rPr lang="en-US" altLang="zh-CN" sz="1400" dirty="0" err="1">
                <a:latin typeface="LF_Kai" pitchFamily="1" charset="-122"/>
              </a:rPr>
              <a:t>ggsevt</a:t>
            </a:r>
            <a:r>
              <a:rPr lang="zh-CN" altLang="en-US" sz="1400" dirty="0">
                <a:latin typeface="LF_Kai" pitchFamily="1" charset="-122"/>
              </a:rPr>
              <a:t>命令查看这些告警信息。以上配置可以有助于及时发现长交易并予以处理。</a:t>
            </a:r>
            <a:endParaRPr lang="en-US" altLang="zh-CN" sz="1400" dirty="0">
              <a:latin typeface="LF_Kai" pitchFamily="1" charset="-122"/>
            </a:endParaRPr>
          </a:p>
          <a:p>
            <a:pPr>
              <a:buNone/>
            </a:pPr>
            <a:endParaRPr lang="en-US" altLang="zh-CN" sz="1400" dirty="0">
              <a:latin typeface="LF_Kai" pitchFamily="1" charset="-122"/>
            </a:endParaRPr>
          </a:p>
          <a:p>
            <a:pPr>
              <a:buNone/>
            </a:pPr>
            <a:r>
              <a:rPr lang="zh-CN" altLang="en-US" sz="1400" dirty="0">
                <a:latin typeface="LF_Kai" pitchFamily="1" charset="-122"/>
              </a:rPr>
              <a:t>注意：</a:t>
            </a:r>
            <a:r>
              <a:rPr lang="en-US" altLang="zh-CN" sz="1400" dirty="0">
                <a:latin typeface="LF_Kai" pitchFamily="1" charset="-122"/>
              </a:rPr>
              <a:t> ggserr.log</a:t>
            </a:r>
            <a:r>
              <a:rPr lang="zh-CN" altLang="en-US" sz="1400" dirty="0">
                <a:latin typeface="LF_Kai" pitchFamily="1" charset="-122"/>
              </a:rPr>
              <a:t>保存了自</a:t>
            </a:r>
            <a:r>
              <a:rPr lang="en-US" altLang="zh-CN" sz="1400" dirty="0" err="1">
                <a:latin typeface="LF_Kai" pitchFamily="1" charset="-122"/>
              </a:rPr>
              <a:t>mgr</a:t>
            </a:r>
            <a:r>
              <a:rPr lang="zh-CN" altLang="en-US" sz="1400" dirty="0">
                <a:latin typeface="LF_Kai" pitchFamily="1" charset="-122"/>
              </a:rPr>
              <a:t>启动以来所有的命令历史记录，以及进程启动和终止的信息。可以通过查看它检查命令是否正确，也可通过监控它有没有</a:t>
            </a:r>
            <a:r>
              <a:rPr lang="en-US" altLang="zh-CN" sz="1400" dirty="0">
                <a:latin typeface="LF_Kai" pitchFamily="1" charset="-122"/>
              </a:rPr>
              <a:t>ERROR</a:t>
            </a:r>
            <a:r>
              <a:rPr lang="zh-CN" altLang="en-US" sz="1400" dirty="0">
                <a:latin typeface="LF_Kai" pitchFamily="1" charset="-122"/>
              </a:rPr>
              <a:t>字样监控复制是否正常运行。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967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配置自动删除队列</a:t>
            </a:r>
            <a:r>
              <a:rPr lang="en-US" altLang="zh-CN" dirty="0"/>
              <a:t>trail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sz="1400" dirty="0">
                <a:latin typeface="LF_Kai" pitchFamily="1" charset="-122"/>
              </a:rPr>
              <a:t>以</a:t>
            </a:r>
            <a:r>
              <a:rPr lang="en-US" altLang="zh-CN" sz="1400" dirty="0" err="1">
                <a:latin typeface="LF_Kai" pitchFamily="1" charset="-122"/>
              </a:rPr>
              <a:t>goldengate</a:t>
            </a:r>
            <a:r>
              <a:rPr lang="zh-CN" altLang="en-US" sz="1400" dirty="0">
                <a:latin typeface="LF_Kai" pitchFamily="1" charset="-122"/>
              </a:rPr>
              <a:t>用户登录系统，进入安装目录执行</a:t>
            </a:r>
            <a:r>
              <a:rPr lang="en-US" altLang="zh-CN" sz="1400" dirty="0">
                <a:latin typeface="LF_Kai" pitchFamily="1" charset="-122"/>
              </a:rPr>
              <a:t>./</a:t>
            </a:r>
            <a:r>
              <a:rPr lang="en-US" altLang="zh-CN" sz="1400" dirty="0" err="1">
                <a:latin typeface="LF_Kai" pitchFamily="1" charset="-122"/>
              </a:rPr>
              <a:t>ggsci</a:t>
            </a:r>
            <a:r>
              <a:rPr lang="zh-CN" altLang="en-US" sz="1400" dirty="0">
                <a:latin typeface="LF_Kai" pitchFamily="1" charset="-122"/>
              </a:rPr>
              <a:t>；</a:t>
            </a:r>
          </a:p>
          <a:p>
            <a:r>
              <a:rPr lang="zh-CN" altLang="en-US" sz="1400" dirty="0">
                <a:latin typeface="LF_Kai" pitchFamily="1" charset="-122"/>
              </a:rPr>
              <a:t>执行</a:t>
            </a:r>
            <a:r>
              <a:rPr lang="en-US" altLang="zh-CN" sz="1400" dirty="0">
                <a:latin typeface="LF_Kai" pitchFamily="1" charset="-122"/>
              </a:rPr>
              <a:t>edit </a:t>
            </a:r>
            <a:r>
              <a:rPr lang="en-US" altLang="zh-CN" sz="1400" dirty="0" err="1">
                <a:latin typeface="LF_Kai" pitchFamily="1" charset="-122"/>
              </a:rPr>
              <a:t>param</a:t>
            </a:r>
            <a:r>
              <a:rPr lang="en-US" altLang="zh-CN" sz="1400" dirty="0">
                <a:latin typeface="LF_Kai" pitchFamily="1" charset="-122"/>
              </a:rPr>
              <a:t> </a:t>
            </a:r>
            <a:r>
              <a:rPr lang="en-US" altLang="zh-CN" sz="1400" dirty="0" err="1">
                <a:latin typeface="LF_Kai" pitchFamily="1" charset="-122"/>
              </a:rPr>
              <a:t>mgr</a:t>
            </a:r>
            <a:r>
              <a:rPr lang="zh-CN" altLang="en-US" sz="1400" dirty="0">
                <a:latin typeface="LF_Kai" pitchFamily="1" charset="-122"/>
              </a:rPr>
              <a:t>编辑管理进程参数，加入或修改以下行</a:t>
            </a:r>
          </a:p>
          <a:p>
            <a:pPr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purgeoldextracts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 &lt;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my_ogg_path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&gt;/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dirdat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/*, 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usecheckpoints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, 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minkeepdays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 2</a:t>
            </a:r>
          </a:p>
          <a:p>
            <a:pPr>
              <a:buNone/>
            </a:pPr>
            <a:r>
              <a:rPr lang="zh-CN" altLang="en-US" sz="1400" dirty="0">
                <a:latin typeface="LF_Kai" pitchFamily="1" charset="-122"/>
              </a:rPr>
              <a:t>其中，第一个参数为队列位置，*可匹配备份中心所有队列文件；第二个参数表示是根据检查点计算时间；第三个参数表示最小保留多少天，后面的数字为天数。例如，如果希望只保留队列</a:t>
            </a:r>
            <a:r>
              <a:rPr lang="en-US" altLang="zh-CN" sz="1400" dirty="0">
                <a:latin typeface="LF_Kai" pitchFamily="1" charset="-122"/>
              </a:rPr>
              <a:t>/</a:t>
            </a:r>
            <a:r>
              <a:rPr lang="en-US" altLang="zh-CN" sz="1400" dirty="0" err="1">
                <a:latin typeface="LF_Kai" pitchFamily="1" charset="-122"/>
              </a:rPr>
              <a:t>ggs</a:t>
            </a:r>
            <a:r>
              <a:rPr lang="en-US" altLang="zh-CN" sz="1400" dirty="0">
                <a:latin typeface="LF_Kai" pitchFamily="1" charset="-122"/>
              </a:rPr>
              <a:t>/</a:t>
            </a:r>
            <a:r>
              <a:rPr lang="en-US" altLang="zh-CN" sz="1400" dirty="0" err="1">
                <a:latin typeface="LF_Kai" pitchFamily="1" charset="-122"/>
              </a:rPr>
              <a:t>dirdat</a:t>
            </a:r>
            <a:r>
              <a:rPr lang="en-US" altLang="zh-CN" sz="1400" dirty="0">
                <a:latin typeface="LF_Kai" pitchFamily="1" charset="-122"/>
              </a:rPr>
              <a:t>/</a:t>
            </a:r>
            <a:r>
              <a:rPr lang="en-US" altLang="zh-CN" sz="1400" dirty="0" err="1">
                <a:latin typeface="LF_Kai" pitchFamily="1" charset="-122"/>
              </a:rPr>
              <a:t>rt</a:t>
            </a:r>
            <a:r>
              <a:rPr lang="zh-CN" altLang="en-US" sz="1400" dirty="0">
                <a:latin typeface="LF_Kai" pitchFamily="1" charset="-122"/>
              </a:rPr>
              <a:t>文件</a:t>
            </a:r>
            <a:r>
              <a:rPr lang="en-US" altLang="zh-CN" sz="1400" dirty="0">
                <a:latin typeface="LF_Kai" pitchFamily="1" charset="-122"/>
              </a:rPr>
              <a:t>10</a:t>
            </a:r>
            <a:r>
              <a:rPr lang="zh-CN" altLang="en-US" sz="1400" dirty="0">
                <a:latin typeface="LF_Kai" pitchFamily="1" charset="-122"/>
              </a:rPr>
              <a:t>天，可以配置如下：</a:t>
            </a:r>
          </a:p>
          <a:p>
            <a:pPr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purgeoldextracts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 &lt;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my_ogg_path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&gt;/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dirdat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/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rt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, 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usecheckpoints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, </a:t>
            </a:r>
            <a:r>
              <a:rPr lang="en-US" altLang="zh-CN" sz="1400" dirty="0" err="1">
                <a:solidFill>
                  <a:srgbClr val="0070C0"/>
                </a:solidFill>
                <a:latin typeface="LF_Kai" pitchFamily="1" charset="-122"/>
              </a:rPr>
              <a:t>minkeepdays</a:t>
            </a:r>
            <a:r>
              <a:rPr lang="en-US" altLang="zh-CN" sz="1400" dirty="0">
                <a:solidFill>
                  <a:srgbClr val="0070C0"/>
                </a:solidFill>
                <a:latin typeface="LF_Kai" pitchFamily="1" charset="-122"/>
              </a:rPr>
              <a:t> 10</a:t>
            </a:r>
          </a:p>
          <a:p>
            <a:r>
              <a:rPr lang="zh-CN" altLang="en-US" sz="1400" dirty="0">
                <a:latin typeface="LF_Kai" pitchFamily="1" charset="-122"/>
              </a:rPr>
              <a:t>重启</a:t>
            </a:r>
            <a:r>
              <a:rPr lang="en-US" altLang="zh-CN" sz="1400" dirty="0" err="1">
                <a:latin typeface="LF_Kai" pitchFamily="1" charset="-122"/>
              </a:rPr>
              <a:t>mgr</a:t>
            </a:r>
            <a:r>
              <a:rPr lang="zh-CN" altLang="en-US" sz="1400" dirty="0">
                <a:latin typeface="LF_Kai" pitchFamily="1" charset="-122"/>
              </a:rPr>
              <a:t>进程</a:t>
            </a:r>
          </a:p>
          <a:p>
            <a:pPr>
              <a:buNone/>
            </a:pPr>
            <a:r>
              <a:rPr lang="en-US" altLang="zh-CN" sz="1400" dirty="0">
                <a:latin typeface="LF_Kai" pitchFamily="1" charset="-122"/>
              </a:rPr>
              <a:t>GGSCI &gt; stop </a:t>
            </a:r>
            <a:r>
              <a:rPr lang="en-US" altLang="zh-CN" sz="1400" dirty="0" err="1">
                <a:latin typeface="LF_Kai" pitchFamily="1" charset="-122"/>
              </a:rPr>
              <a:t>mgr</a:t>
            </a:r>
            <a:endParaRPr lang="en-US" altLang="zh-CN" sz="1400" dirty="0">
              <a:latin typeface="LF_Kai" pitchFamily="1" charset="-122"/>
            </a:endParaRPr>
          </a:p>
          <a:p>
            <a:pPr>
              <a:buNone/>
            </a:pPr>
            <a:r>
              <a:rPr lang="zh-CN" altLang="en-US" sz="1400" dirty="0">
                <a:latin typeface="LF_Kai" pitchFamily="1" charset="-122"/>
              </a:rPr>
              <a:t>输入</a:t>
            </a:r>
            <a:r>
              <a:rPr lang="en-US" altLang="zh-CN" sz="1400" dirty="0">
                <a:latin typeface="LF_Kai" pitchFamily="1" charset="-122"/>
              </a:rPr>
              <a:t>y</a:t>
            </a:r>
            <a:r>
              <a:rPr lang="zh-CN" altLang="en-US" sz="1400" dirty="0">
                <a:latin typeface="LF_Kai" pitchFamily="1" charset="-122"/>
              </a:rPr>
              <a:t>确认停止</a:t>
            </a:r>
          </a:p>
          <a:p>
            <a:pPr>
              <a:buNone/>
            </a:pPr>
            <a:r>
              <a:rPr lang="en-US" altLang="zh-CN" sz="1400" dirty="0">
                <a:latin typeface="LF_Kai" pitchFamily="1" charset="-122"/>
              </a:rPr>
              <a:t>GGSCI &gt; start </a:t>
            </a:r>
            <a:r>
              <a:rPr lang="en-US" altLang="zh-CN" sz="1400" dirty="0" err="1">
                <a:latin typeface="LF_Kai" pitchFamily="1" charset="-122"/>
              </a:rPr>
              <a:t>mgr</a:t>
            </a:r>
            <a:endParaRPr lang="en-US" altLang="zh-CN" sz="1400" dirty="0">
              <a:latin typeface="LF_Kai" pitchFamily="1" charset="-122"/>
            </a:endParaRPr>
          </a:p>
          <a:p>
            <a:pPr>
              <a:buNone/>
            </a:pPr>
            <a:r>
              <a:rPr lang="zh-CN" altLang="en-US" sz="1400" dirty="0">
                <a:latin typeface="LF_Kai" pitchFamily="1" charset="-122"/>
              </a:rPr>
              <a:t>注：临时停止</a:t>
            </a:r>
            <a:r>
              <a:rPr lang="en-US" altLang="zh-CN" sz="1400" dirty="0" err="1">
                <a:latin typeface="LF_Kai" pitchFamily="1" charset="-122"/>
              </a:rPr>
              <a:t>mgr</a:t>
            </a:r>
            <a:r>
              <a:rPr lang="zh-CN" altLang="en-US" sz="1400" dirty="0">
                <a:latin typeface="LF_Kai" pitchFamily="1" charset="-122"/>
              </a:rPr>
              <a:t>进程并不影响数据复制进程。</a:t>
            </a:r>
            <a:endParaRPr lang="en-US" altLang="zh-CN" sz="1400" dirty="0">
              <a:latin typeface="LF_Kai" pitchFamily="1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547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问题处理</a:t>
            </a:r>
            <a:endParaRPr lang="en-US" altLang="zh-CN" dirty="0"/>
          </a:p>
          <a:p>
            <a:r>
              <a:rPr lang="zh-CN" altLang="en-US" sz="1800" dirty="0">
                <a:latin typeface="LF_Kai" pitchFamily="1" charset="-122"/>
              </a:rPr>
              <a:t>如果</a:t>
            </a:r>
            <a:r>
              <a:rPr lang="en-US" altLang="zh-CN" sz="1800" dirty="0" err="1">
                <a:latin typeface="LF_Kai" pitchFamily="1" charset="-122"/>
              </a:rPr>
              <a:t>GoldenGate</a:t>
            </a:r>
            <a:r>
              <a:rPr lang="zh-CN" altLang="en-US" sz="1800" dirty="0">
                <a:latin typeface="LF_Kai" pitchFamily="1" charset="-122"/>
              </a:rPr>
              <a:t>复制出现异常，可以通过以下步骤尝试解决问题：</a:t>
            </a:r>
          </a:p>
          <a:p>
            <a:pPr lvl="1"/>
            <a:r>
              <a:rPr lang="zh-CN" altLang="en-US" sz="1800" dirty="0">
                <a:latin typeface="LF_Kai" pitchFamily="1" charset="-122"/>
              </a:rPr>
              <a:t>通过</a:t>
            </a:r>
            <a:r>
              <a:rPr lang="en-US" altLang="zh-CN" sz="1800" dirty="0" err="1">
                <a:latin typeface="LF_Kai" pitchFamily="1" charset="-122"/>
              </a:rPr>
              <a:t>ggsci</a:t>
            </a:r>
            <a:r>
              <a:rPr lang="en-US" altLang="zh-CN" sz="1800" dirty="0">
                <a:latin typeface="LF_Kai" pitchFamily="1" charset="-122"/>
              </a:rPr>
              <a:t>&gt;view </a:t>
            </a:r>
            <a:r>
              <a:rPr lang="en-US" altLang="zh-CN" sz="1800" dirty="0" err="1">
                <a:latin typeface="LF_Kai" pitchFamily="1" charset="-122"/>
              </a:rPr>
              <a:t>ggsevt</a:t>
            </a:r>
            <a:r>
              <a:rPr lang="zh-CN" altLang="en-US" sz="1800" dirty="0">
                <a:latin typeface="LF_Kai" pitchFamily="1" charset="-122"/>
              </a:rPr>
              <a:t>查看告警日志信息；</a:t>
            </a:r>
          </a:p>
          <a:p>
            <a:pPr lvl="1"/>
            <a:r>
              <a:rPr lang="zh-CN" altLang="en-US" sz="1800" dirty="0">
                <a:latin typeface="LF_Kai" pitchFamily="1" charset="-122"/>
              </a:rPr>
              <a:t>通过</a:t>
            </a:r>
            <a:r>
              <a:rPr lang="en-US" altLang="zh-CN" sz="1800" dirty="0" err="1">
                <a:latin typeface="LF_Kai" pitchFamily="1" charset="-122"/>
              </a:rPr>
              <a:t>ggsci</a:t>
            </a:r>
            <a:r>
              <a:rPr lang="en-US" altLang="zh-CN" sz="1800" dirty="0">
                <a:latin typeface="LF_Kai" pitchFamily="1" charset="-122"/>
              </a:rPr>
              <a:t>&gt;view report</a:t>
            </a:r>
            <a:r>
              <a:rPr lang="zh-CN" altLang="en-US" sz="1800" dirty="0">
                <a:latin typeface="LF_Kai" pitchFamily="1" charset="-122"/>
              </a:rPr>
              <a:t>命令查找</a:t>
            </a:r>
            <a:r>
              <a:rPr lang="en-US" altLang="zh-CN" sz="1800" dirty="0">
                <a:latin typeface="LF_Kai" pitchFamily="1" charset="-122"/>
              </a:rPr>
              <a:t>ERROR</a:t>
            </a:r>
            <a:r>
              <a:rPr lang="zh-CN" altLang="en-US" sz="1800" dirty="0">
                <a:latin typeface="LF_Kai" pitchFamily="1" charset="-122"/>
              </a:rPr>
              <a:t>字样，确定错误原因并根据其信息进行排除；</a:t>
            </a:r>
          </a:p>
          <a:p>
            <a:pPr lvl="1"/>
            <a:r>
              <a:rPr lang="zh-CN" altLang="en-US" sz="1800" dirty="0">
                <a:latin typeface="LF_Kai" pitchFamily="1" charset="-122"/>
              </a:rPr>
              <a:t>检查两端数据库是否正常运行，网络是否连通；</a:t>
            </a:r>
          </a:p>
          <a:p>
            <a:pPr lvl="1"/>
            <a:r>
              <a:rPr lang="zh-CN" altLang="en-US" sz="1800" dirty="0">
                <a:latin typeface="LF_Kai" pitchFamily="1" charset="-122"/>
              </a:rPr>
              <a:t>重新启动进程察看是否能正常复制；</a:t>
            </a:r>
          </a:p>
          <a:p>
            <a:pPr lvl="1"/>
            <a:r>
              <a:rPr lang="zh-CN" altLang="en-US" sz="1800" dirty="0">
                <a:latin typeface="LF_Kai" pitchFamily="1" charset="-122"/>
              </a:rPr>
              <a:t>如不能确定错误原因，则可以寻求技术支持，需要提供以下信息：</a:t>
            </a:r>
          </a:p>
          <a:p>
            <a:pPr lvl="2"/>
            <a:r>
              <a:rPr lang="zh-CN" altLang="en-US" sz="1800" dirty="0">
                <a:latin typeface="LF_Kai" pitchFamily="1" charset="-122"/>
              </a:rPr>
              <a:t>操作系统、数据库、</a:t>
            </a:r>
            <a:r>
              <a:rPr lang="en-US" altLang="zh-CN" sz="1800" dirty="0">
                <a:latin typeface="LF_Kai" pitchFamily="1" charset="-122"/>
              </a:rPr>
              <a:t>GGS</a:t>
            </a:r>
            <a:r>
              <a:rPr lang="zh-CN" altLang="en-US" sz="1800" dirty="0">
                <a:latin typeface="LF_Kai" pitchFamily="1" charset="-122"/>
              </a:rPr>
              <a:t>版本</a:t>
            </a:r>
          </a:p>
          <a:p>
            <a:pPr lvl="2"/>
            <a:r>
              <a:rPr lang="zh-CN" altLang="en-US" sz="1800" dirty="0">
                <a:latin typeface="LF_Kai" pitchFamily="1" charset="-122"/>
              </a:rPr>
              <a:t>错误描述</a:t>
            </a:r>
          </a:p>
          <a:p>
            <a:pPr lvl="2"/>
            <a:r>
              <a:rPr lang="zh-CN" altLang="en-US" sz="1800" dirty="0">
                <a:latin typeface="LF_Kai" pitchFamily="1" charset="-122"/>
              </a:rPr>
              <a:t>进程报告，位于</a:t>
            </a:r>
            <a:r>
              <a:rPr lang="en-US" altLang="zh-CN" sz="1800" dirty="0" err="1">
                <a:latin typeface="LF_Kai" pitchFamily="1" charset="-122"/>
              </a:rPr>
              <a:t>dirrpt</a:t>
            </a:r>
            <a:r>
              <a:rPr lang="zh-CN" altLang="en-US" sz="1800" dirty="0">
                <a:latin typeface="LF_Kai" pitchFamily="1" charset="-122"/>
              </a:rPr>
              <a:t>下以进程名字大写开头加一个序列号，以</a:t>
            </a:r>
            <a:r>
              <a:rPr lang="en-US" altLang="zh-CN" sz="1800" dirty="0">
                <a:latin typeface="LF_Kai" pitchFamily="1" charset="-122"/>
              </a:rPr>
              <a:t>.</a:t>
            </a:r>
            <a:r>
              <a:rPr lang="en-US" altLang="zh-CN" sz="1800" dirty="0" err="1">
                <a:latin typeface="LF_Kai" pitchFamily="1" charset="-122"/>
              </a:rPr>
              <a:t>rpt</a:t>
            </a:r>
            <a:r>
              <a:rPr lang="zh-CN" altLang="en-US" sz="1800" dirty="0">
                <a:latin typeface="LF_Kai" pitchFamily="1" charset="-122"/>
              </a:rPr>
              <a:t>结尾；</a:t>
            </a:r>
          </a:p>
          <a:p>
            <a:pPr lvl="2"/>
            <a:r>
              <a:rPr lang="en-US" altLang="zh-CN" sz="1800" dirty="0">
                <a:latin typeface="LF_Kai" pitchFamily="1" charset="-122"/>
              </a:rPr>
              <a:t>GGS</a:t>
            </a:r>
            <a:r>
              <a:rPr lang="zh-CN" altLang="en-US" sz="1800" dirty="0">
                <a:latin typeface="LF_Kai" pitchFamily="1" charset="-122"/>
              </a:rPr>
              <a:t>日志</a:t>
            </a:r>
            <a:r>
              <a:rPr lang="en-US" altLang="zh-CN" sz="1800" dirty="0">
                <a:latin typeface="LF_Kai" pitchFamily="1" charset="-122"/>
              </a:rPr>
              <a:t>ggserr.log</a:t>
            </a:r>
            <a:r>
              <a:rPr lang="zh-CN" altLang="en-US" sz="1800" dirty="0">
                <a:latin typeface="LF_Kai" pitchFamily="1" charset="-122"/>
              </a:rPr>
              <a:t>，位于</a:t>
            </a:r>
            <a:r>
              <a:rPr lang="en-US" altLang="zh-CN" sz="1800" dirty="0">
                <a:latin typeface="LF_Kai" pitchFamily="1" charset="-122"/>
              </a:rPr>
              <a:t>GGS</a:t>
            </a:r>
            <a:r>
              <a:rPr lang="zh-CN" altLang="en-US" sz="1800" dirty="0">
                <a:latin typeface="LF_Kai" pitchFamily="1" charset="-122"/>
              </a:rPr>
              <a:t>主目录下；</a:t>
            </a:r>
          </a:p>
          <a:p>
            <a:pPr lvl="2"/>
            <a:r>
              <a:rPr lang="en-US" altLang="zh-CN" sz="1800" dirty="0" err="1">
                <a:latin typeface="LF_Kai" pitchFamily="1" charset="-122"/>
              </a:rPr>
              <a:t>Ggsci</a:t>
            </a:r>
            <a:r>
              <a:rPr lang="zh-CN" altLang="en-US" sz="1800" dirty="0">
                <a:latin typeface="LF_Kai" pitchFamily="1" charset="-122"/>
              </a:rPr>
              <a:t>中对出错进程执行“</a:t>
            </a:r>
            <a:r>
              <a:rPr lang="en-US" altLang="zh-CN" sz="1800" dirty="0">
                <a:latin typeface="LF_Kai" pitchFamily="1" charset="-122"/>
              </a:rPr>
              <a:t>info </a:t>
            </a:r>
            <a:r>
              <a:rPr lang="zh-CN" altLang="en-US" sz="1800" dirty="0">
                <a:latin typeface="LF_Kai" pitchFamily="1" charset="-122"/>
              </a:rPr>
              <a:t>进程名</a:t>
            </a:r>
            <a:r>
              <a:rPr lang="en-US" altLang="zh-CN" sz="1800" dirty="0">
                <a:latin typeface="LF_Kai" pitchFamily="1" charset="-122"/>
              </a:rPr>
              <a:t>,</a:t>
            </a:r>
            <a:r>
              <a:rPr lang="en-US" altLang="zh-CN" sz="1800" dirty="0" err="1">
                <a:latin typeface="LF_Kai" pitchFamily="1" charset="-122"/>
              </a:rPr>
              <a:t>showch</a:t>
            </a:r>
            <a:r>
              <a:rPr lang="en-US" altLang="zh-CN" sz="1800" dirty="0">
                <a:latin typeface="LF_Kai" pitchFamily="1" charset="-122"/>
              </a:rPr>
              <a:t>”</a:t>
            </a:r>
            <a:r>
              <a:rPr lang="zh-CN" altLang="en-US" sz="1800" dirty="0">
                <a:latin typeface="LF_Kai" pitchFamily="1" charset="-122"/>
              </a:rPr>
              <a:t>，将输入放到文本里提供给技术支持。</a:t>
            </a:r>
            <a:endParaRPr lang="en-US" altLang="zh-CN" sz="1800" dirty="0">
              <a:latin typeface="LF_Kai" pitchFamily="1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35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日常维护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E34C-B838-43B0-AE4F-4755C1B7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4142"/>
            <a:ext cx="10972800" cy="60138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常见问题解决方法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232810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3936" y="5777289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电话：</a:t>
            </a:r>
            <a:r>
              <a:rPr kumimoji="1"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010-58090018</a:t>
            </a:r>
            <a:endParaRPr kumimoji="1" lang="zh-CN" altLang="en-US" sz="1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8728" y="6249150"/>
            <a:ext cx="282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邮箱：</a:t>
            </a:r>
            <a:r>
              <a:rPr kumimoji="1" lang="en-US" altLang="zh-CN" sz="1400" b="1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postmaster@ihyht.com</a:t>
            </a:r>
            <a:endParaRPr kumimoji="1" lang="zh-CN" altLang="en-US" sz="1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3512" y="5305427"/>
            <a:ext cx="497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地址：北京市朝阳区望京街</a:t>
            </a:r>
            <a:r>
              <a:rPr kumimoji="1"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号望京</a:t>
            </a:r>
            <a:r>
              <a:rPr kumimoji="1"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SOHO - T1C</a:t>
            </a:r>
            <a:r>
              <a:rPr kumimoji="1" lang="zh-CN" altLang="en-US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座</a:t>
            </a:r>
            <a:r>
              <a:rPr kumimoji="1"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2506</a:t>
            </a:r>
            <a:r>
              <a:rPr kumimoji="1" lang="zh-CN" altLang="en-US" sz="1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室</a:t>
            </a:r>
            <a:endParaRPr kumimoji="1" lang="zh-CN" altLang="en-US" sz="1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725" y="3935582"/>
            <a:ext cx="2144386" cy="543708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3483429" y="3332514"/>
            <a:ext cx="534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330864" y="1719118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b="1" dirty="0">
                <a:solidFill>
                  <a:srgbClr val="008CD6"/>
                </a:solidFill>
                <a:latin typeface="Microsoft YaHei" charset="0"/>
                <a:ea typeface="Microsoft YaHei" charset="0"/>
                <a:cs typeface="Microsoft YaHei" charset="0"/>
              </a:rPr>
              <a:t>感谢您的聆听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13977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2D2E8E-A150-4A0E-932F-583ABA72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6" y="892483"/>
            <a:ext cx="9183755" cy="59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668F0-371B-4618-A6D7-430E3F6B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184" y="881271"/>
            <a:ext cx="8391632" cy="58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FFAFA1-F69F-4F59-BC34-0B69BD935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76" y="841064"/>
            <a:ext cx="8022581" cy="60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GoldenGate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959739-456E-481B-A57A-55E10A52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835" y="834887"/>
            <a:ext cx="7542694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004911" y="2573331"/>
            <a:ext cx="4584575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安装配置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2033047" y="3534456"/>
            <a:ext cx="4788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53" y="2830844"/>
            <a:ext cx="1204291" cy="12042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955" y="2971324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kumimoji="1" lang="zh-CN" altLang="en-US" sz="5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3373</Words>
  <Application>Microsoft Office PowerPoint</Application>
  <PresentationFormat>宽屏</PresentationFormat>
  <Paragraphs>379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LF_Kai</vt:lpstr>
      <vt:lpstr>黑体</vt:lpstr>
      <vt:lpstr>宋体</vt:lpstr>
      <vt:lpstr>微软雅黑</vt:lpstr>
      <vt:lpstr>微软雅黑</vt:lpstr>
      <vt:lpstr>Arial</vt:lpstr>
      <vt:lpstr>Calibri</vt:lpstr>
      <vt:lpstr>Franklin Gothic Book</vt:lpstr>
      <vt:lpstr>Franklin Gothic Medium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GoldenGate工作原理</vt:lpstr>
      <vt:lpstr>GoldenGate工作原理</vt:lpstr>
      <vt:lpstr>GoldenGate工作原理</vt:lpstr>
      <vt:lpstr>GoldenGate工作原理</vt:lpstr>
      <vt:lpstr>GoldenGate工作原理</vt:lpstr>
      <vt:lpstr>PowerPoint 演示文稿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GoldenGate安装配置</vt:lpstr>
      <vt:lpstr>PowerPoint 演示文稿</vt:lpstr>
      <vt:lpstr>GoldenGate常用命令</vt:lpstr>
      <vt:lpstr>GoldenGate常用命令</vt:lpstr>
      <vt:lpstr>GoldenGate常用命令</vt:lpstr>
      <vt:lpstr>GoldenGate常用命令</vt:lpstr>
      <vt:lpstr>GoldenGate常用命令</vt:lpstr>
      <vt:lpstr>PowerPoint 演示文稿</vt:lpstr>
      <vt:lpstr>GoldenGate日常维护</vt:lpstr>
      <vt:lpstr>GoldenGate日常维护</vt:lpstr>
      <vt:lpstr>GoldenGate日常维护</vt:lpstr>
      <vt:lpstr>GoldenGate日常维护</vt:lpstr>
      <vt:lpstr>GoldenGate日常维护</vt:lpstr>
      <vt:lpstr>GoldenGate日常维护</vt:lpstr>
      <vt:lpstr>GoldenGate日常维护</vt:lpstr>
      <vt:lpstr>GoldenGate日常维护</vt:lpstr>
      <vt:lpstr>GoldenGate日常维护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李 秋标</cp:lastModifiedBy>
  <cp:revision>265</cp:revision>
  <dcterms:created xsi:type="dcterms:W3CDTF">2017-05-14T07:47:44Z</dcterms:created>
  <dcterms:modified xsi:type="dcterms:W3CDTF">2018-06-25T13:47:38Z</dcterms:modified>
</cp:coreProperties>
</file>