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8" r:id="rId3"/>
    <p:sldId id="286" r:id="rId4"/>
    <p:sldId id="287" r:id="rId5"/>
    <p:sldId id="305" r:id="rId6"/>
    <p:sldId id="288" r:id="rId7"/>
    <p:sldId id="290" r:id="rId8"/>
    <p:sldId id="289" r:id="rId9"/>
    <p:sldId id="259" r:id="rId10"/>
    <p:sldId id="303" r:id="rId11"/>
    <p:sldId id="291" r:id="rId12"/>
    <p:sldId id="292" r:id="rId13"/>
    <p:sldId id="293" r:id="rId14"/>
    <p:sldId id="271" r:id="rId15"/>
    <p:sldId id="272" r:id="rId16"/>
    <p:sldId id="273" r:id="rId17"/>
    <p:sldId id="294" r:id="rId18"/>
    <p:sldId id="304" r:id="rId19"/>
    <p:sldId id="285" r:id="rId20"/>
    <p:sldId id="297" r:id="rId21"/>
    <p:sldId id="298" r:id="rId22"/>
    <p:sldId id="299" r:id="rId23"/>
    <p:sldId id="300" r:id="rId24"/>
    <p:sldId id="295" r:id="rId25"/>
    <p:sldId id="301" r:id="rId26"/>
    <p:sldId id="302" r:id="rId27"/>
    <p:sldId id="296" r:id="rId28"/>
    <p:sldId id="27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3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87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58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71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51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9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49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9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13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71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65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03E5-A381-4A7F-B089-2E54FC51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7160" y="311097"/>
            <a:ext cx="9464303" cy="15952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Sports events management mobile application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6E1DED2-8D06-4D7B-889F-FF778B69A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935" y="4328471"/>
            <a:ext cx="4096578" cy="1828799"/>
          </a:xfrm>
        </p:spPr>
        <p:txBody>
          <a:bodyPr>
            <a:normAutofit/>
          </a:bodyPr>
          <a:lstStyle/>
          <a:p>
            <a:r>
              <a:rPr lang="en-US" sz="1600" b="1" dirty="0"/>
              <a:t>Author: </a:t>
            </a:r>
            <a:r>
              <a:rPr lang="en-US" sz="1600" dirty="0"/>
              <a:t>Nguyen </a:t>
            </a:r>
            <a:r>
              <a:rPr lang="en-US" sz="1600" dirty="0" err="1"/>
              <a:t>thanh</a:t>
            </a:r>
            <a:r>
              <a:rPr lang="en-US" sz="1600" dirty="0"/>
              <a:t> </a:t>
            </a:r>
            <a:r>
              <a:rPr lang="en-US" sz="1600" dirty="0" err="1"/>
              <a:t>thien</a:t>
            </a:r>
            <a:endParaRPr lang="en-US" sz="1600" dirty="0"/>
          </a:p>
          <a:p>
            <a:r>
              <a:rPr lang="en-US" sz="1600" b="1" dirty="0"/>
              <a:t>Advisor: </a:t>
            </a:r>
            <a:r>
              <a:rPr lang="en-US" sz="1600" dirty="0"/>
              <a:t>Tran </a:t>
            </a:r>
            <a:r>
              <a:rPr lang="en-US" sz="1600" dirty="0" err="1"/>
              <a:t>thanh</a:t>
            </a:r>
            <a:r>
              <a:rPr lang="en-US" sz="1600" dirty="0"/>
              <a:t> </a:t>
            </a:r>
            <a:r>
              <a:rPr lang="en-US" sz="1600" dirty="0" err="1"/>
              <a:t>tung</a:t>
            </a:r>
            <a:endParaRPr lang="en-US" sz="1600" dirty="0"/>
          </a:p>
          <a:p>
            <a:r>
              <a:rPr lang="en-US" sz="1600" b="1" dirty="0"/>
              <a:t>Reviewer: </a:t>
            </a:r>
            <a:r>
              <a:rPr lang="en-US" sz="1600" dirty="0"/>
              <a:t>Ha Viet </a:t>
            </a:r>
            <a:r>
              <a:rPr lang="en-US" sz="1600" dirty="0" err="1"/>
              <a:t>Uyen</a:t>
            </a:r>
            <a:r>
              <a:rPr lang="en-US" sz="1600" dirty="0"/>
              <a:t> </a:t>
            </a:r>
            <a:r>
              <a:rPr lang="en-US" sz="1600" dirty="0" err="1"/>
              <a:t>Synh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E7D90-FF7D-48A1-932B-4F5A77061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95" y="1987217"/>
            <a:ext cx="6434637" cy="4000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E8CA30-86CA-44E8-B44C-793BCE041DF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" y="1060173"/>
            <a:ext cx="2227160" cy="218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1652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515394" y="-132520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3D4A46-D59A-47F9-A68B-C6474245EEDE}"/>
              </a:ext>
            </a:extLst>
          </p:cNvPr>
          <p:cNvSpPr txBox="1">
            <a:spLocks/>
          </p:cNvSpPr>
          <p:nvPr/>
        </p:nvSpPr>
        <p:spPr>
          <a:xfrm>
            <a:off x="0" y="1449459"/>
            <a:ext cx="2343115" cy="1346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Flux architecture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7" name="Picture 6" descr="https://static.reactvn.org/original/1X/bea74b5c8b657ad261153d2110c7b27fa93a39ab.png">
            <a:extLst>
              <a:ext uri="{FF2B5EF4-FFF2-40B4-BE49-F238E27FC236}">
                <a16:creationId xmlns:a16="http://schemas.microsoft.com/office/drawing/2014/main" id="{C212FBDD-1FCC-4C16-9FCC-29C6A9128F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611" y="791817"/>
            <a:ext cx="8696103" cy="4174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47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515394" y="0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3D4A46-D59A-47F9-A68B-C6474245EEDE}"/>
              </a:ext>
            </a:extLst>
          </p:cNvPr>
          <p:cNvSpPr txBox="1">
            <a:spLocks/>
          </p:cNvSpPr>
          <p:nvPr/>
        </p:nvSpPr>
        <p:spPr>
          <a:xfrm>
            <a:off x="511906" y="1714503"/>
            <a:ext cx="1782418" cy="737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Redux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96E923-C659-44BB-B2CD-E475EEEEE1D7}"/>
              </a:ext>
            </a:extLst>
          </p:cNvPr>
          <p:cNvSpPr/>
          <p:nvPr/>
        </p:nvSpPr>
        <p:spPr>
          <a:xfrm>
            <a:off x="2515394" y="1012785"/>
            <a:ext cx="75603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 implementation library of Flux with minimal API but entirely predictable behavior.</a:t>
            </a:r>
          </a:p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=&gt; It is possible to implement logging, hot reloading, etc. without any buy-in from the developer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 descr="Kết quả hình ảnh cho redux react native">
            <a:extLst>
              <a:ext uri="{FF2B5EF4-FFF2-40B4-BE49-F238E27FC236}">
                <a16:creationId xmlns:a16="http://schemas.microsoft.com/office/drawing/2014/main" id="{39AD0E08-710C-48B9-BF8F-B2179219D07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5"/>
          <a:stretch/>
        </p:blipFill>
        <p:spPr bwMode="auto">
          <a:xfrm>
            <a:off x="2412860" y="3813214"/>
            <a:ext cx="7963591" cy="30369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2D57EB-81D5-415E-BCA5-20A24A34EB43}"/>
              </a:ext>
            </a:extLst>
          </p:cNvPr>
          <p:cNvSpPr/>
          <p:nvPr/>
        </p:nvSpPr>
        <p:spPr>
          <a:xfrm>
            <a:off x="3240047" y="2356250"/>
            <a:ext cx="756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All application state is contained within a single 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2AE663-27EA-4490-994F-A53E97137FAC}"/>
              </a:ext>
            </a:extLst>
          </p:cNvPr>
          <p:cNvSpPr/>
          <p:nvPr/>
        </p:nvSpPr>
        <p:spPr>
          <a:xfrm>
            <a:off x="3240047" y="2807733"/>
            <a:ext cx="756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The application's state is immutable.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27AC42-EEC3-4135-B471-9C7630C00F94}"/>
              </a:ext>
            </a:extLst>
          </p:cNvPr>
          <p:cNvSpPr/>
          <p:nvPr/>
        </p:nvSpPr>
        <p:spPr>
          <a:xfrm>
            <a:off x="3240047" y="3259216"/>
            <a:ext cx="75603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All functions that compute the new state (called reducer functions) must be pure functions.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81249-EE77-4D91-81C6-588CE2F2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3773"/>
            <a:ext cx="2325110" cy="16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994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515394" y="0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3D4A46-D59A-47F9-A68B-C6474245EEDE}"/>
              </a:ext>
            </a:extLst>
          </p:cNvPr>
          <p:cNvSpPr txBox="1">
            <a:spLocks/>
          </p:cNvSpPr>
          <p:nvPr/>
        </p:nvSpPr>
        <p:spPr>
          <a:xfrm>
            <a:off x="511905" y="1250493"/>
            <a:ext cx="1793972" cy="10949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Node.js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585F29-6CDF-4E89-886D-2E95CC294FC8}"/>
              </a:ext>
            </a:extLst>
          </p:cNvPr>
          <p:cNvSpPr/>
          <p:nvPr/>
        </p:nvSpPr>
        <p:spPr>
          <a:xfrm>
            <a:off x="2515394" y="1189367"/>
            <a:ext cx="7560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Node.js is a compilation of Google’s V8 JavaScript engine and great library environment for executing JavaScript functions outside the browser.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0B0FF-8C71-4346-B049-D72C9F4CD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3124"/>
            <a:ext cx="2316913" cy="2676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754462-A392-437F-8F8A-C30F23334B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65" y="2532270"/>
            <a:ext cx="5088835" cy="3240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ADAE58-F354-49AB-AAFF-1075FDEFC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913" y="2532270"/>
            <a:ext cx="4867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326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515394" y="0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3D4A46-D59A-47F9-A68B-C6474245EEDE}"/>
              </a:ext>
            </a:extLst>
          </p:cNvPr>
          <p:cNvSpPr txBox="1">
            <a:spLocks/>
          </p:cNvSpPr>
          <p:nvPr/>
        </p:nvSpPr>
        <p:spPr>
          <a:xfrm>
            <a:off x="405888" y="1661493"/>
            <a:ext cx="1782418" cy="737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Firebase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50DC6-B89F-400E-A815-A83909642351}"/>
              </a:ext>
            </a:extLst>
          </p:cNvPr>
          <p:cNvSpPr/>
          <p:nvPr/>
        </p:nvSpPr>
        <p:spPr>
          <a:xfrm>
            <a:off x="2515394" y="1661493"/>
            <a:ext cx="756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Grew up into a next-generation app-development platform on Google Cloud Platform.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1C0297-2332-413E-B0D0-0BD1FE573CDF}"/>
              </a:ext>
            </a:extLst>
          </p:cNvPr>
          <p:cNvSpPr/>
          <p:nvPr/>
        </p:nvSpPr>
        <p:spPr>
          <a:xfrm>
            <a:off x="2515394" y="1129406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A Backend-as-a-Service — BaaS 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C55084-3C9C-42DE-B40B-7301E12A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1" y="2307824"/>
            <a:ext cx="2489463" cy="2489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6FE80-14A4-4315-8981-4CB7E4E9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883" y="2470579"/>
            <a:ext cx="6094551" cy="364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38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BBC9A1B-BB15-4E85-A347-10D62DA2DCF6}"/>
              </a:ext>
            </a:extLst>
          </p:cNvPr>
          <p:cNvSpPr txBox="1">
            <a:spLocks/>
          </p:cNvSpPr>
          <p:nvPr/>
        </p:nvSpPr>
        <p:spPr>
          <a:xfrm>
            <a:off x="-145773" y="1886779"/>
            <a:ext cx="2566991" cy="13600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Firebase</a:t>
            </a:r>
          </a:p>
          <a:p>
            <a:pPr algn="ctr"/>
            <a:r>
              <a:rPr lang="en-US" sz="25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Cloud Function</a:t>
            </a:r>
            <a:endParaRPr lang="en-US" sz="25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5E3614-50A9-4973-8C7E-8B03F76B142C}"/>
              </a:ext>
            </a:extLst>
          </p:cNvPr>
          <p:cNvSpPr txBox="1">
            <a:spLocks/>
          </p:cNvSpPr>
          <p:nvPr/>
        </p:nvSpPr>
        <p:spPr>
          <a:xfrm>
            <a:off x="2515394" y="0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AB7A3-0E71-4298-AD90-C5488C49F86A}"/>
              </a:ext>
            </a:extLst>
          </p:cNvPr>
          <p:cNvSpPr/>
          <p:nvPr/>
        </p:nvSpPr>
        <p:spPr>
          <a:xfrm>
            <a:off x="2515394" y="1293046"/>
            <a:ext cx="7560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Is an event-driven computing service and does not need a server.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31B87C-B31B-42C2-837C-932C32519EE0}"/>
              </a:ext>
            </a:extLst>
          </p:cNvPr>
          <p:cNvSpPr/>
          <p:nvPr/>
        </p:nvSpPr>
        <p:spPr>
          <a:xfrm>
            <a:off x="2515394" y="1662378"/>
            <a:ext cx="756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=&gt; It will trigger a function (backend code) to run HTTPS requests, and Firebase features automatically.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01127-4F81-424A-B923-75D31AAA11D9}"/>
              </a:ext>
            </a:extLst>
          </p:cNvPr>
          <p:cNvSpPr/>
          <p:nvPr/>
        </p:nvSpPr>
        <p:spPr>
          <a:xfrm>
            <a:off x="2515394" y="2308709"/>
            <a:ext cx="7560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=&gt; Your code is stored in Google's cloud.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A1A4BB-97AE-4D07-A0D5-BFD31848F179}"/>
              </a:ext>
            </a:extLst>
          </p:cNvPr>
          <p:cNvSpPr/>
          <p:nvPr/>
        </p:nvSpPr>
        <p:spPr>
          <a:xfrm>
            <a:off x="5044946" y="3050166"/>
            <a:ext cx="68592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Can integrate with other features of Firebase and respond to the created event.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6D916-4087-4655-9467-95DBA00761C8}"/>
              </a:ext>
            </a:extLst>
          </p:cNvPr>
          <p:cNvSpPr/>
          <p:nvPr/>
        </p:nvSpPr>
        <p:spPr>
          <a:xfrm>
            <a:off x="5044946" y="3742237"/>
            <a:ext cx="756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Server configures automatically and scales up the resource.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4C47F-0E9F-4371-864D-F9565598E7EC}"/>
              </a:ext>
            </a:extLst>
          </p:cNvPr>
          <p:cNvSpPr/>
          <p:nvPr/>
        </p:nvSpPr>
        <p:spPr>
          <a:xfrm>
            <a:off x="5044946" y="4287955"/>
            <a:ext cx="75603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Cloud Function fully isolate with client side, so logic function is secured and avoid the code to be reverse engineered.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4455E9-7F66-4426-BDA3-4FE75B1CD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18" y="2980323"/>
            <a:ext cx="2649554" cy="19892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97CDE4-A45C-4166-9B05-D55306088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225" y="2760819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9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B34111-C645-456B-8129-C0B2C0309917}"/>
              </a:ext>
            </a:extLst>
          </p:cNvPr>
          <p:cNvSpPr/>
          <p:nvPr/>
        </p:nvSpPr>
        <p:spPr>
          <a:xfrm>
            <a:off x="2515394" y="927508"/>
            <a:ext cx="756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Is a cloud-hosted database, using real time to update and receive newest data between clients – server.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7BD82B5-65B9-43DF-B8EC-D20C1FFF8521}"/>
              </a:ext>
            </a:extLst>
          </p:cNvPr>
          <p:cNvSpPr txBox="1">
            <a:spLocks/>
          </p:cNvSpPr>
          <p:nvPr/>
        </p:nvSpPr>
        <p:spPr>
          <a:xfrm>
            <a:off x="0" y="1250674"/>
            <a:ext cx="2260324" cy="10286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Firebase</a:t>
            </a:r>
          </a:p>
          <a:p>
            <a:pPr algn="ctr"/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Realtime database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60F490-F482-4273-892E-E4669F716ABF}"/>
              </a:ext>
            </a:extLst>
          </p:cNvPr>
          <p:cNvSpPr txBox="1">
            <a:spLocks/>
          </p:cNvSpPr>
          <p:nvPr/>
        </p:nvSpPr>
        <p:spPr>
          <a:xfrm>
            <a:off x="2515394" y="0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86618-D5E3-454C-A40C-7EE72AECFA43}"/>
              </a:ext>
            </a:extLst>
          </p:cNvPr>
          <p:cNvSpPr/>
          <p:nvPr/>
        </p:nvSpPr>
        <p:spPr>
          <a:xfrm>
            <a:off x="2515394" y="1724248"/>
            <a:ext cx="756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Is a NoSQL database and as such has different optimizations and functionality compared to a relational database.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8B770-C582-4570-8825-02D9CD43E95F}"/>
              </a:ext>
            </a:extLst>
          </p:cNvPr>
          <p:cNvSpPr/>
          <p:nvPr/>
        </p:nvSpPr>
        <p:spPr>
          <a:xfrm>
            <a:off x="2515394" y="2520988"/>
            <a:ext cx="7560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Data is remain unchanged when clients go offline.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10405-98D9-42FA-9F9D-BA01A0243273}"/>
              </a:ext>
            </a:extLst>
          </p:cNvPr>
          <p:cNvSpPr/>
          <p:nvPr/>
        </p:nvSpPr>
        <p:spPr>
          <a:xfrm>
            <a:off x="5192736" y="3040729"/>
            <a:ext cx="69992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Data is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synchronozed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every time data changes and with a lightweight APIs, the data speed updated to clients is counted by milliseconds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3DDDBA-4B2D-4548-AAA7-EDDEEAE7624B}"/>
              </a:ext>
            </a:extLst>
          </p:cNvPr>
          <p:cNvSpPr/>
          <p:nvPr/>
        </p:nvSpPr>
        <p:spPr>
          <a:xfrm>
            <a:off x="5192736" y="3813361"/>
            <a:ext cx="756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Firebase apps remain responsive even when offline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377B7C-F685-47F2-A44C-33076A85FA01}"/>
              </a:ext>
            </a:extLst>
          </p:cNvPr>
          <p:cNvSpPr/>
          <p:nvPr/>
        </p:nvSpPr>
        <p:spPr>
          <a:xfrm>
            <a:off x="5192736" y="4415567"/>
            <a:ext cx="75603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Defines who has access to what data and protect the users' personal information from unauthorized access by Database Rules.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E06BBF-06B0-4A85-B928-1F24BEC7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18" y="2980323"/>
            <a:ext cx="2649554" cy="19892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30A995-A4C9-40D4-BBD9-B49B412FC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5070" y="2174728"/>
            <a:ext cx="2515394" cy="251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14B7CD-EE94-4B90-8E42-36000AE3249C}"/>
              </a:ext>
            </a:extLst>
          </p:cNvPr>
          <p:cNvSpPr/>
          <p:nvPr/>
        </p:nvSpPr>
        <p:spPr>
          <a:xfrm>
            <a:off x="2515394" y="1560655"/>
            <a:ext cx="756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Gives you a backend services to identify users, then makes user data become personalize.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8A5A762-3F09-42F2-828E-EEA65547DB94}"/>
              </a:ext>
            </a:extLst>
          </p:cNvPr>
          <p:cNvSpPr txBox="1">
            <a:spLocks/>
          </p:cNvSpPr>
          <p:nvPr/>
        </p:nvSpPr>
        <p:spPr>
          <a:xfrm>
            <a:off x="261804" y="1754258"/>
            <a:ext cx="1854436" cy="9233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Firebase</a:t>
            </a:r>
          </a:p>
          <a:p>
            <a:pPr algn="ctr"/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Authentication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22A25B-76FF-433A-9A43-EBEA3F88F2C8}"/>
              </a:ext>
            </a:extLst>
          </p:cNvPr>
          <p:cNvSpPr txBox="1">
            <a:spLocks/>
          </p:cNvSpPr>
          <p:nvPr/>
        </p:nvSpPr>
        <p:spPr>
          <a:xfrm>
            <a:off x="2515394" y="0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48CFB1-B6ED-4FB9-A3D0-102399F1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632" y="2356583"/>
            <a:ext cx="2453956" cy="24539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5C9A3-EC0E-41C6-AF56-3D8C59B3FCD9}"/>
              </a:ext>
            </a:extLst>
          </p:cNvPr>
          <p:cNvSpPr/>
          <p:nvPr/>
        </p:nvSpPr>
        <p:spPr>
          <a:xfrm>
            <a:off x="5231666" y="3526846"/>
            <a:ext cx="69992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Easy to develop your application’s Sign in page.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9687BD-938F-4F44-9DAA-CE800C4F6F63}"/>
              </a:ext>
            </a:extLst>
          </p:cNvPr>
          <p:cNvSpPr/>
          <p:nvPr/>
        </p:nvSpPr>
        <p:spPr>
          <a:xfrm>
            <a:off x="5231666" y="4185661"/>
            <a:ext cx="69992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 A drop-in authentication solution to identify by username - password or any identification methods.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C466E-AE54-414F-95F7-05D49E3CC4EB}"/>
              </a:ext>
            </a:extLst>
          </p:cNvPr>
          <p:cNvSpPr/>
          <p:nvPr/>
        </p:nvSpPr>
        <p:spPr>
          <a:xfrm>
            <a:off x="2515394" y="5305215"/>
            <a:ext cx="89344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=&gt; The best solution for mobile and web application render sign-in UI.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6C3011-2364-4188-BC75-5B4D6615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218" y="2859526"/>
            <a:ext cx="2810448" cy="211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515394" y="0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3D4A46-D59A-47F9-A68B-C6474245EEDE}"/>
              </a:ext>
            </a:extLst>
          </p:cNvPr>
          <p:cNvSpPr txBox="1">
            <a:spLocks/>
          </p:cNvSpPr>
          <p:nvPr/>
        </p:nvSpPr>
        <p:spPr>
          <a:xfrm>
            <a:off x="732976" y="437321"/>
            <a:ext cx="1782418" cy="737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Expo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9EC53-AC2E-430D-AEB8-805BA837FF78}"/>
              </a:ext>
            </a:extLst>
          </p:cNvPr>
          <p:cNvSpPr/>
          <p:nvPr/>
        </p:nvSpPr>
        <p:spPr>
          <a:xfrm>
            <a:off x="2515394" y="1174471"/>
            <a:ext cx="756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Expo is a set of tools, libraries and services help to develop mobile application using React Native.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0" name="Picture 2" descr="Kết quả hình ảnh cho expo io">
            <a:extLst>
              <a:ext uri="{FF2B5EF4-FFF2-40B4-BE49-F238E27FC236}">
                <a16:creationId xmlns:a16="http://schemas.microsoft.com/office/drawing/2014/main" id="{C146052E-9C76-45E6-BF8C-20EB89343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9845"/>
            <a:ext cx="2323139" cy="232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076D0D-4127-4B43-83E8-34DBEBE8543A}"/>
              </a:ext>
            </a:extLst>
          </p:cNvPr>
          <p:cNvSpPr/>
          <p:nvPr/>
        </p:nvSpPr>
        <p:spPr>
          <a:xfrm>
            <a:off x="2515394" y="2279913"/>
            <a:ext cx="756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It also offers simple UI components used for a mobile app such as Text, Touchable, View, etc.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224179-B5C0-4043-BD07-9E3098705580}"/>
              </a:ext>
            </a:extLst>
          </p:cNvPr>
          <p:cNvSpPr/>
          <p:nvPr/>
        </p:nvSpPr>
        <p:spPr>
          <a:xfrm>
            <a:off x="2515394" y="3322984"/>
            <a:ext cx="756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</a:t>
            </a:r>
            <a:r>
              <a:rPr lang="en-US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Expo makes </a:t>
            </a:r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your accession to device’s system functionally (camera, contact, local storage, GPS, etc.).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57703A-1320-468D-890C-555E5AAE729C}"/>
              </a:ext>
            </a:extLst>
          </p:cNvPr>
          <p:cNvSpPr/>
          <p:nvPr/>
        </p:nvSpPr>
        <p:spPr>
          <a:xfrm>
            <a:off x="2515394" y="4548810"/>
            <a:ext cx="756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Expo SDK provides access to services and calls some general functions like Push Notification, Sign in with Google/Facebook, etc.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27211-F9BC-427E-99FF-D42E57652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5381625"/>
            <a:ext cx="55340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129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515394" y="0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3D4A46-D59A-47F9-A68B-C6474245EEDE}"/>
              </a:ext>
            </a:extLst>
          </p:cNvPr>
          <p:cNvSpPr txBox="1">
            <a:spLocks/>
          </p:cNvSpPr>
          <p:nvPr/>
        </p:nvSpPr>
        <p:spPr>
          <a:xfrm>
            <a:off x="732976" y="437321"/>
            <a:ext cx="1782418" cy="737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Expo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9EC53-AC2E-430D-AEB8-805BA837FF78}"/>
              </a:ext>
            </a:extLst>
          </p:cNvPr>
          <p:cNvSpPr/>
          <p:nvPr/>
        </p:nvSpPr>
        <p:spPr>
          <a:xfrm>
            <a:off x="2688327" y="5673489"/>
            <a:ext cx="7560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=&gt; Makes code project easier to deploy, maintain and execution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0" name="Picture 2" descr="Kết quả hình ảnh cho expo io">
            <a:extLst>
              <a:ext uri="{FF2B5EF4-FFF2-40B4-BE49-F238E27FC236}">
                <a16:creationId xmlns:a16="http://schemas.microsoft.com/office/drawing/2014/main" id="{C146052E-9C76-45E6-BF8C-20EB89343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9845"/>
            <a:ext cx="2323139" cy="232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B3F9F1-04C2-463D-9906-52CB7E304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811" y="999845"/>
            <a:ext cx="8955016" cy="467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1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753536" y="-191413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System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935DA-4F89-4C81-A8F5-25308C1BCBF5}"/>
              </a:ext>
            </a:extLst>
          </p:cNvPr>
          <p:cNvSpPr txBox="1"/>
          <p:nvPr/>
        </p:nvSpPr>
        <p:spPr>
          <a:xfrm>
            <a:off x="2252871" y="749490"/>
            <a:ext cx="8878956" cy="4493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User authentication/authorization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Push Notification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Map view/current position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Filter markers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Device’s camera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Comment/feedback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Events management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Personal information management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Realtime database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Update database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See event details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CACAA2C-C852-450C-B968-9620D4D5FDE8}"/>
              </a:ext>
            </a:extLst>
          </p:cNvPr>
          <p:cNvSpPr txBox="1">
            <a:spLocks/>
          </p:cNvSpPr>
          <p:nvPr/>
        </p:nvSpPr>
        <p:spPr>
          <a:xfrm>
            <a:off x="0" y="1807266"/>
            <a:ext cx="2252870" cy="1837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List of features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20371944"/>
      </p:ext>
    </p:extLst>
  </p:cSld>
  <p:clrMapOvr>
    <a:masterClrMapping/>
  </p:clrMapOvr>
  <p:transition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03E5-A381-4A7F-B089-2E54FC51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1550" y="1816539"/>
            <a:ext cx="2570920" cy="820644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Content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5DEFEA0-45A0-41B5-A540-3D2E6CB612F7}"/>
              </a:ext>
            </a:extLst>
          </p:cNvPr>
          <p:cNvSpPr txBox="1">
            <a:spLocks/>
          </p:cNvSpPr>
          <p:nvPr/>
        </p:nvSpPr>
        <p:spPr>
          <a:xfrm>
            <a:off x="2671161" y="769615"/>
            <a:ext cx="7042682" cy="54324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00B050"/>
                </a:solidFill>
              </a:rPr>
              <a:t>* Introduction</a:t>
            </a:r>
          </a:p>
          <a:p>
            <a:endParaRPr lang="en-US" sz="1500" b="1" dirty="0">
              <a:solidFill>
                <a:srgbClr val="00B050"/>
              </a:solidFill>
            </a:endParaRPr>
          </a:p>
          <a:p>
            <a:r>
              <a:rPr lang="en-US" sz="3000" b="1" dirty="0">
                <a:solidFill>
                  <a:srgbClr val="00B050"/>
                </a:solidFill>
              </a:rPr>
              <a:t>* Background</a:t>
            </a:r>
          </a:p>
          <a:p>
            <a:endParaRPr lang="en-US" sz="1500" b="1" dirty="0">
              <a:solidFill>
                <a:srgbClr val="00B050"/>
              </a:solidFill>
            </a:endParaRPr>
          </a:p>
          <a:p>
            <a:r>
              <a:rPr lang="en-US" sz="3000" b="1" dirty="0">
                <a:solidFill>
                  <a:srgbClr val="00B050"/>
                </a:solidFill>
              </a:rPr>
              <a:t>* System Architecture</a:t>
            </a:r>
          </a:p>
          <a:p>
            <a:endParaRPr lang="en-US" sz="1500" b="1" dirty="0">
              <a:solidFill>
                <a:srgbClr val="00B050"/>
              </a:solidFill>
            </a:endParaRPr>
          </a:p>
          <a:p>
            <a:r>
              <a:rPr lang="en-US" sz="3000" b="1" dirty="0">
                <a:solidFill>
                  <a:srgbClr val="00B050"/>
                </a:solidFill>
              </a:rPr>
              <a:t>* Implementation and Result</a:t>
            </a:r>
          </a:p>
          <a:p>
            <a:endParaRPr lang="en-US" sz="1500" b="1" dirty="0">
              <a:solidFill>
                <a:srgbClr val="00B050"/>
              </a:solidFill>
            </a:endParaRPr>
          </a:p>
          <a:p>
            <a:r>
              <a:rPr lang="en-US" sz="3000" b="1" dirty="0">
                <a:solidFill>
                  <a:srgbClr val="00B050"/>
                </a:solidFill>
              </a:rPr>
              <a:t>* Conclusion</a:t>
            </a:r>
          </a:p>
        </p:txBody>
      </p:sp>
    </p:spTree>
    <p:extLst>
      <p:ext uri="{BB962C8B-B14F-4D97-AF65-F5344CB8AC3E}">
        <p14:creationId xmlns:p14="http://schemas.microsoft.com/office/powerpoint/2010/main" val="348635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3109360" y="7371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System architecture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147542-2452-46A4-A359-E8B4CB032407}"/>
              </a:ext>
            </a:extLst>
          </p:cNvPr>
          <p:cNvSpPr txBox="1">
            <a:spLocks/>
          </p:cNvSpPr>
          <p:nvPr/>
        </p:nvSpPr>
        <p:spPr>
          <a:xfrm>
            <a:off x="0" y="1807266"/>
            <a:ext cx="2252870" cy="1837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Use case diagram for client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5A7CED-3B74-438B-80C9-59FAF02056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531" y="762743"/>
            <a:ext cx="4912381" cy="60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1772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3109360" y="-111900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System architecture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51517E4-C1BB-4007-83E0-7E862CD6C0F4}"/>
              </a:ext>
            </a:extLst>
          </p:cNvPr>
          <p:cNvSpPr txBox="1">
            <a:spLocks/>
          </p:cNvSpPr>
          <p:nvPr/>
        </p:nvSpPr>
        <p:spPr>
          <a:xfrm>
            <a:off x="0" y="1807267"/>
            <a:ext cx="2515394" cy="1956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User case diagram for server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D797A-F575-42D7-9F8D-B4EF884118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83" y="899477"/>
            <a:ext cx="5968856" cy="522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68344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3072055" y="-184042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System architecture</a:t>
            </a:r>
          </a:p>
        </p:txBody>
      </p:sp>
      <p:pic>
        <p:nvPicPr>
          <p:cNvPr id="5" name="Picture 4" descr="C:\Users\ntthien1\Downloads\Sport Events Management.jpeg">
            <a:extLst>
              <a:ext uri="{FF2B5EF4-FFF2-40B4-BE49-F238E27FC236}">
                <a16:creationId xmlns:a16="http://schemas.microsoft.com/office/drawing/2014/main" id="{CF4D02EF-9EE7-41B1-AEE3-A989714CE3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46" y="640521"/>
            <a:ext cx="8160750" cy="62174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A314B4C-062E-414A-BA7F-07EC233F0CAE}"/>
              </a:ext>
            </a:extLst>
          </p:cNvPr>
          <p:cNvSpPr txBox="1">
            <a:spLocks/>
          </p:cNvSpPr>
          <p:nvPr/>
        </p:nvSpPr>
        <p:spPr>
          <a:xfrm>
            <a:off x="110124" y="1873527"/>
            <a:ext cx="2129493" cy="8299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Class diagram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2870716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3109360" y="153143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71B7A-41B5-4C52-8448-FCE898D81F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33" y="1265441"/>
            <a:ext cx="8165858" cy="43271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1F642E5-B544-402A-9057-44CBBB1F3B9E}"/>
              </a:ext>
            </a:extLst>
          </p:cNvPr>
          <p:cNvSpPr txBox="1">
            <a:spLocks/>
          </p:cNvSpPr>
          <p:nvPr/>
        </p:nvSpPr>
        <p:spPr>
          <a:xfrm>
            <a:off x="626958" y="2271093"/>
            <a:ext cx="1782418" cy="7371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Database diagram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98097826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A17520-A290-4B74-AB0D-18B0BDC9D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723"/>
            <a:ext cx="12191999" cy="6084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5BEDDD-F10B-42EA-BAC7-ADEA7D33CD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829" y="1101733"/>
            <a:ext cx="6100902" cy="430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6EBDC5-3024-49F1-97A6-30D4D096082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103" y="786902"/>
            <a:ext cx="4262511" cy="31614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923828" y="-154748"/>
            <a:ext cx="8499545" cy="874643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Implementation and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22688-6B6D-438A-B9C9-1BEF5DDC391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" y="786902"/>
            <a:ext cx="4262511" cy="1983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6752A-2949-462D-8F5B-FF9812F0531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05" y="4096809"/>
            <a:ext cx="7902691" cy="26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BB9497B0-8FB8-48F5-85DB-78D54F9BA558}"/>
              </a:ext>
            </a:extLst>
          </p:cNvPr>
          <p:cNvSpPr txBox="1">
            <a:spLocks/>
          </p:cNvSpPr>
          <p:nvPr/>
        </p:nvSpPr>
        <p:spPr>
          <a:xfrm>
            <a:off x="5771871" y="6195071"/>
            <a:ext cx="1901137" cy="662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Overall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496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923828" y="-154748"/>
            <a:ext cx="8499545" cy="874643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Implementation and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679F9-BCDF-4723-984E-BE2CA5291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828" y="829214"/>
            <a:ext cx="5641845" cy="602878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08FBCAC-9A0E-4783-B535-FE408C98A49E}"/>
              </a:ext>
            </a:extLst>
          </p:cNvPr>
          <p:cNvSpPr txBox="1">
            <a:spLocks/>
          </p:cNvSpPr>
          <p:nvPr/>
        </p:nvSpPr>
        <p:spPr>
          <a:xfrm>
            <a:off x="242646" y="1860276"/>
            <a:ext cx="1782418" cy="7371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Mobile application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523705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923828" y="-154748"/>
            <a:ext cx="8499545" cy="874643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Implementation and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20C58-B973-4EA8-BFA2-C63090EB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487" y="840007"/>
            <a:ext cx="7295026" cy="5177985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05B82D93-F6D0-4C7D-B754-D4451AD32D5B}"/>
              </a:ext>
            </a:extLst>
          </p:cNvPr>
          <p:cNvSpPr txBox="1">
            <a:spLocks/>
          </p:cNvSpPr>
          <p:nvPr/>
        </p:nvSpPr>
        <p:spPr>
          <a:xfrm>
            <a:off x="335410" y="1966293"/>
            <a:ext cx="1782418" cy="7371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Web application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718819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515394" y="-91746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2EE5B9-019A-45A4-B93D-F4AD9D3EEECD}"/>
              </a:ext>
            </a:extLst>
          </p:cNvPr>
          <p:cNvSpPr txBox="1">
            <a:spLocks/>
          </p:cNvSpPr>
          <p:nvPr/>
        </p:nvSpPr>
        <p:spPr>
          <a:xfrm>
            <a:off x="2772645" y="1134914"/>
            <a:ext cx="8242357" cy="5978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00B050"/>
                </a:solidFill>
              </a:rPr>
              <a:t>Hard problems of end users and technologies</a:t>
            </a:r>
            <a:endParaRPr lang="en-US" sz="3000" dirty="0">
              <a:solidFill>
                <a:srgbClr val="00B050"/>
              </a:solidFill>
            </a:endParaRPr>
          </a:p>
        </p:txBody>
      </p:sp>
      <p:pic>
        <p:nvPicPr>
          <p:cNvPr id="5" name="Picture 2" descr="C:\Users\ASUS\Downloads\images.jpg">
            <a:extLst>
              <a:ext uri="{FF2B5EF4-FFF2-40B4-BE49-F238E27FC236}">
                <a16:creationId xmlns:a16="http://schemas.microsoft.com/office/drawing/2014/main" id="{DE3DE5DB-9FC4-4D5A-AB80-7E3F3F33D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1881"/>
            <a:ext cx="2281351" cy="93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DA50111-6D15-45AE-A8C2-361D0159215B}"/>
              </a:ext>
            </a:extLst>
          </p:cNvPr>
          <p:cNvSpPr txBox="1">
            <a:spLocks/>
          </p:cNvSpPr>
          <p:nvPr/>
        </p:nvSpPr>
        <p:spPr>
          <a:xfrm>
            <a:off x="2772646" y="2693963"/>
            <a:ext cx="9044217" cy="10826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00B050"/>
                </a:solidFill>
              </a:rPr>
              <a:t>Valuable experiences</a:t>
            </a:r>
            <a:endParaRPr lang="en-US" sz="3000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B32CBC-53A2-4338-BACC-B23624DB2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7248"/>
            <a:ext cx="2281351" cy="93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9170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03E5-A381-4A7F-B089-2E54FC51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055" y="1803652"/>
            <a:ext cx="8247753" cy="1625348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accent4">
                    <a:lumMod val="50000"/>
                  </a:schemeClr>
                </a:solidFill>
              </a:rPr>
              <a:t>Thank you for your listening!!</a:t>
            </a:r>
          </a:p>
        </p:txBody>
      </p:sp>
    </p:spTree>
    <p:extLst>
      <p:ext uri="{BB962C8B-B14F-4D97-AF65-F5344CB8AC3E}">
        <p14:creationId xmlns:p14="http://schemas.microsoft.com/office/powerpoint/2010/main" val="4254275436"/>
      </p:ext>
    </p:extLst>
  </p:cSld>
  <p:clrMapOvr>
    <a:masterClrMapping/>
  </p:clrMapOvr>
  <p:transition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03E5-A381-4A7F-B089-2E54FC51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329" y="0"/>
            <a:ext cx="10495722" cy="874643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5DEFEA0-45A0-41B5-A540-3D2E6CB612F7}"/>
              </a:ext>
            </a:extLst>
          </p:cNvPr>
          <p:cNvSpPr txBox="1">
            <a:spLocks/>
          </p:cNvSpPr>
          <p:nvPr/>
        </p:nvSpPr>
        <p:spPr>
          <a:xfrm>
            <a:off x="2681115" y="1191160"/>
            <a:ext cx="7324276" cy="735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Too less applications used to follow medium and small sport events.</a:t>
            </a:r>
            <a:endParaRPr lang="en-US" sz="18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352EDA-3B40-48BB-BA05-53F8EFB4331A}"/>
              </a:ext>
            </a:extLst>
          </p:cNvPr>
          <p:cNvSpPr txBox="1">
            <a:spLocks/>
          </p:cNvSpPr>
          <p:nvPr/>
        </p:nvSpPr>
        <p:spPr>
          <a:xfrm>
            <a:off x="379384" y="1734932"/>
            <a:ext cx="1952998" cy="1484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Problems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4213620-0E5B-4E93-A997-F3895DDFF934}"/>
              </a:ext>
            </a:extLst>
          </p:cNvPr>
          <p:cNvSpPr txBox="1">
            <a:spLocks/>
          </p:cNvSpPr>
          <p:nvPr/>
        </p:nvSpPr>
        <p:spPr>
          <a:xfrm>
            <a:off x="2653827" y="2192743"/>
            <a:ext cx="6973847" cy="723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The limitation about details for user to select their favorite kind of sports.</a:t>
            </a:r>
            <a:endParaRPr lang="en-US" sz="18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4F542B2-3B9F-4470-A079-B2EB40900917}"/>
              </a:ext>
            </a:extLst>
          </p:cNvPr>
          <p:cNvSpPr txBox="1">
            <a:spLocks/>
          </p:cNvSpPr>
          <p:nvPr/>
        </p:nvSpPr>
        <p:spPr>
          <a:xfrm>
            <a:off x="2653827" y="3142365"/>
            <a:ext cx="6829770" cy="531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User interaction problems: Event position, feedback, etc.</a:t>
            </a:r>
            <a:endParaRPr lang="en-US" sz="18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124827C-93C9-426E-84F3-C6CDCF31AF0C}"/>
              </a:ext>
            </a:extLst>
          </p:cNvPr>
          <p:cNvSpPr txBox="1">
            <a:spLocks/>
          </p:cNvSpPr>
          <p:nvPr/>
        </p:nvSpPr>
        <p:spPr>
          <a:xfrm>
            <a:off x="2681115" y="3771407"/>
            <a:ext cx="7147852" cy="10866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Server side problems: Events and hosts management, image processing, wasting time for updating an event.</a:t>
            </a:r>
            <a:endParaRPr lang="en-US" sz="18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9DCDDA-7FED-428A-8539-3E459EB8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28813"/>
            <a:ext cx="3102341" cy="23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3959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03E5-A381-4A7F-B089-2E54FC51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329" y="-68059"/>
            <a:ext cx="10495722" cy="874643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352EDA-3B40-48BB-BA05-53F8EFB4331A}"/>
              </a:ext>
            </a:extLst>
          </p:cNvPr>
          <p:cNvSpPr txBox="1">
            <a:spLocks/>
          </p:cNvSpPr>
          <p:nvPr/>
        </p:nvSpPr>
        <p:spPr>
          <a:xfrm>
            <a:off x="379384" y="1734932"/>
            <a:ext cx="1952998" cy="1484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Solutions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260B8-C835-494F-A995-5EFB530D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0" y="806584"/>
            <a:ext cx="9346485" cy="52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88651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03E5-A381-4A7F-B089-2E54FC51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329" y="-68059"/>
            <a:ext cx="10495722" cy="874643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848F2-94CD-41D5-A56C-537A1AF57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584"/>
            <a:ext cx="2318159" cy="2318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7C80A0-1078-416A-88C3-3689F29C2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929" y="954886"/>
            <a:ext cx="550600" cy="6304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CDB8B6-08B8-46F3-95C1-2BE7C18F8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593" y="992019"/>
            <a:ext cx="550600" cy="6304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BFF925-38E8-4B24-9B32-F1741B78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929" y="4581820"/>
            <a:ext cx="550600" cy="6304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276FBB-6C7E-48B0-A7B7-56189D5ED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593" y="2793570"/>
            <a:ext cx="550600" cy="6304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5CB886-511F-4734-A2CA-1435CF69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929" y="2791286"/>
            <a:ext cx="550600" cy="6304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73D05B-33C7-4A42-887D-66B53B1DD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593" y="4569692"/>
            <a:ext cx="550600" cy="63045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28ED4D3-9552-4C84-8671-81080B8F39BC}"/>
              </a:ext>
            </a:extLst>
          </p:cNvPr>
          <p:cNvSpPr/>
          <p:nvPr/>
        </p:nvSpPr>
        <p:spPr>
          <a:xfrm>
            <a:off x="3197459" y="1183540"/>
            <a:ext cx="2246738" cy="40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Multi-platform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C51E5B-5AAF-4C81-A504-A5073069061A}"/>
              </a:ext>
            </a:extLst>
          </p:cNvPr>
          <p:cNvSpPr/>
          <p:nvPr/>
        </p:nvSpPr>
        <p:spPr>
          <a:xfrm>
            <a:off x="7710192" y="1218062"/>
            <a:ext cx="39028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Unidirectional Data Flow - UDF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823985-257F-46B9-B542-33BC4A0D34AF}"/>
              </a:ext>
            </a:extLst>
          </p:cNvPr>
          <p:cNvSpPr/>
          <p:nvPr/>
        </p:nvSpPr>
        <p:spPr>
          <a:xfrm>
            <a:off x="7710193" y="3003777"/>
            <a:ext cx="31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Realtime synchronous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083F-CEF1-446A-8A50-939C90F74018}"/>
              </a:ext>
            </a:extLst>
          </p:cNvPr>
          <p:cNvSpPr/>
          <p:nvPr/>
        </p:nvSpPr>
        <p:spPr>
          <a:xfrm>
            <a:off x="3243529" y="4765450"/>
            <a:ext cx="2246738" cy="40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32F912-DA3F-4C9A-A1D5-63D20D1796A2}"/>
              </a:ext>
            </a:extLst>
          </p:cNvPr>
          <p:cNvSpPr/>
          <p:nvPr/>
        </p:nvSpPr>
        <p:spPr>
          <a:xfrm>
            <a:off x="7710192" y="4812168"/>
            <a:ext cx="28524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Device interaction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71783C-7562-4A7E-A68A-16E9DE2732A5}"/>
              </a:ext>
            </a:extLst>
          </p:cNvPr>
          <p:cNvSpPr/>
          <p:nvPr/>
        </p:nvSpPr>
        <p:spPr>
          <a:xfrm>
            <a:off x="3197459" y="2963959"/>
            <a:ext cx="2246738" cy="40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Push Notification</a:t>
            </a:r>
          </a:p>
        </p:txBody>
      </p:sp>
    </p:spTree>
    <p:extLst>
      <p:ext uri="{BB962C8B-B14F-4D97-AF65-F5344CB8AC3E}">
        <p14:creationId xmlns:p14="http://schemas.microsoft.com/office/powerpoint/2010/main" val="4008076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03E5-A381-4A7F-B089-2E54FC51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329" y="-68059"/>
            <a:ext cx="10495722" cy="874643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352EDA-3B40-48BB-BA05-53F8EFB4331A}"/>
              </a:ext>
            </a:extLst>
          </p:cNvPr>
          <p:cNvSpPr txBox="1">
            <a:spLocks/>
          </p:cNvSpPr>
          <p:nvPr/>
        </p:nvSpPr>
        <p:spPr>
          <a:xfrm>
            <a:off x="-39756" y="2105993"/>
            <a:ext cx="2721625" cy="1484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System requirements</a:t>
            </a:r>
            <a:endParaRPr lang="en-US" sz="28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E308717-E8AD-44C4-872D-01372E1ACAF5}"/>
              </a:ext>
            </a:extLst>
          </p:cNvPr>
          <p:cNvSpPr txBox="1">
            <a:spLocks/>
          </p:cNvSpPr>
          <p:nvPr/>
        </p:nvSpPr>
        <p:spPr>
          <a:xfrm>
            <a:off x="2433862" y="806584"/>
            <a:ext cx="7324276" cy="735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React (React Native and React JS)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102CF8-6DA5-4ACC-A3E5-20F1555FE9CF}"/>
              </a:ext>
            </a:extLst>
          </p:cNvPr>
          <p:cNvSpPr/>
          <p:nvPr/>
        </p:nvSpPr>
        <p:spPr>
          <a:xfrm>
            <a:off x="2544417" y="15425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Was introduced and developed by Facebook</a:t>
            </a:r>
            <a:b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2F6808-B5FF-4E68-A858-ED1A469A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862" y="2275247"/>
            <a:ext cx="9545351" cy="34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9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03E5-A381-4A7F-B089-2E54FC51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010" y="-147684"/>
            <a:ext cx="10495722" cy="874643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352EDA-3B40-48BB-BA05-53F8EFB4331A}"/>
              </a:ext>
            </a:extLst>
          </p:cNvPr>
          <p:cNvSpPr txBox="1">
            <a:spLocks/>
          </p:cNvSpPr>
          <p:nvPr/>
        </p:nvSpPr>
        <p:spPr>
          <a:xfrm>
            <a:off x="-13251" y="806585"/>
            <a:ext cx="2478156" cy="10089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System requirements</a:t>
            </a:r>
            <a:endParaRPr lang="en-US" sz="28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E831566-F64B-4F87-B3DF-04A618A1A01C}"/>
              </a:ext>
            </a:extLst>
          </p:cNvPr>
          <p:cNvSpPr txBox="1">
            <a:spLocks/>
          </p:cNvSpPr>
          <p:nvPr/>
        </p:nvSpPr>
        <p:spPr>
          <a:xfrm>
            <a:off x="636105" y="2290709"/>
            <a:ext cx="1192696" cy="806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Why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?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5D3E81-9BF6-4361-8FA2-B9B34F0F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0813"/>
            <a:ext cx="2319130" cy="11678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B3D5B6-69E8-4618-B8B9-E0E0B99468FC}"/>
              </a:ext>
            </a:extLst>
          </p:cNvPr>
          <p:cNvSpPr/>
          <p:nvPr/>
        </p:nvSpPr>
        <p:spPr>
          <a:xfrm>
            <a:off x="2802833" y="1121096"/>
            <a:ext cx="5274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Saving time and reducing development costs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A4B58-8D06-4E1B-936C-25DF48F30363}"/>
              </a:ext>
            </a:extLst>
          </p:cNvPr>
          <p:cNvSpPr/>
          <p:nvPr/>
        </p:nvSpPr>
        <p:spPr>
          <a:xfrm>
            <a:off x="3361662" y="2245762"/>
            <a:ext cx="4625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Performance</a:t>
            </a:r>
            <a:b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B02D39-7BD3-4F5A-BEC6-298ED2AD2B79}"/>
              </a:ext>
            </a:extLst>
          </p:cNvPr>
          <p:cNvSpPr/>
          <p:nvPr/>
        </p:nvSpPr>
        <p:spPr>
          <a:xfrm>
            <a:off x="7394114" y="2245762"/>
            <a:ext cx="4625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Reusability</a:t>
            </a:r>
            <a:b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302AA-A13E-4CF7-A71D-47E029A27E6B}"/>
              </a:ext>
            </a:extLst>
          </p:cNvPr>
          <p:cNvSpPr/>
          <p:nvPr/>
        </p:nvSpPr>
        <p:spPr>
          <a:xfrm>
            <a:off x="3295401" y="5031709"/>
            <a:ext cx="4625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Maintainability</a:t>
            </a:r>
            <a:b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5C00E3-BEFA-4584-B9BE-F76FF148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408" y="2657772"/>
            <a:ext cx="2833581" cy="16191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59897C-DDDF-4196-8CB1-AC281628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881" y="2603464"/>
            <a:ext cx="2525135" cy="16825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ECF715-CDDF-4A56-AF3D-C53C9591A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7697" y="665426"/>
            <a:ext cx="2225043" cy="13815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5C5DD1-BBC1-4EA5-8E92-CA5CFB3901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0817" y="4410896"/>
            <a:ext cx="2082892" cy="162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9557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CDB46D-6CB7-4A91-9A42-134A6720B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584"/>
            <a:ext cx="12192000" cy="44677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D03E5-A381-4A7F-B089-2E54FC51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329" y="-68059"/>
            <a:ext cx="10495722" cy="874643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352EDA-3B40-48BB-BA05-53F8EFB4331A}"/>
              </a:ext>
            </a:extLst>
          </p:cNvPr>
          <p:cNvSpPr txBox="1">
            <a:spLocks/>
          </p:cNvSpPr>
          <p:nvPr/>
        </p:nvSpPr>
        <p:spPr>
          <a:xfrm>
            <a:off x="197556" y="974858"/>
            <a:ext cx="1909540" cy="1118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Goal</a:t>
            </a:r>
            <a:endParaRPr lang="en-US" sz="4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1598322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989A6-DE47-4068-92A0-19EDB6E565C6}"/>
              </a:ext>
            </a:extLst>
          </p:cNvPr>
          <p:cNvSpPr txBox="1">
            <a:spLocks/>
          </p:cNvSpPr>
          <p:nvPr/>
        </p:nvSpPr>
        <p:spPr>
          <a:xfrm>
            <a:off x="2515394" y="0"/>
            <a:ext cx="7161212" cy="87464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3D4A46-D59A-47F9-A68B-C6474245EEDE}"/>
              </a:ext>
            </a:extLst>
          </p:cNvPr>
          <p:cNvSpPr txBox="1">
            <a:spLocks/>
          </p:cNvSpPr>
          <p:nvPr/>
        </p:nvSpPr>
        <p:spPr>
          <a:xfrm>
            <a:off x="0" y="1449459"/>
            <a:ext cx="2343115" cy="1346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Flux architecture</a:t>
            </a:r>
            <a:endParaRPr lang="en-US" sz="3000" dirty="0">
              <a:solidFill>
                <a:srgbClr val="FF0000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51DCAE-5719-4681-96D4-070F9C6CDD70}"/>
              </a:ext>
            </a:extLst>
          </p:cNvPr>
          <p:cNvSpPr/>
          <p:nvPr/>
        </p:nvSpPr>
        <p:spPr>
          <a:xfrm>
            <a:off x="2544417" y="11732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To create data layers in JavaScript applications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F01D05-C2CA-4460-A84A-0E02490A5DBA}"/>
              </a:ext>
            </a:extLst>
          </p:cNvPr>
          <p:cNvSpPr/>
          <p:nvPr/>
        </p:nvSpPr>
        <p:spPr>
          <a:xfrm>
            <a:off x="2515394" y="2122834"/>
            <a:ext cx="7560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Flux focuses on creating explicit and  understandable update paths for your application's data, which makes tracking changes during development simpler and makes bugs easier to track down and fix.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88CA1-0AF3-4981-9A5A-70C6131936DA}"/>
              </a:ext>
            </a:extLst>
          </p:cNvPr>
          <p:cNvSpPr/>
          <p:nvPr/>
        </p:nvSpPr>
        <p:spPr>
          <a:xfrm>
            <a:off x="2544417" y="3811837"/>
            <a:ext cx="7560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Flux follows the concept of Unidirectional Data Flow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When the data changes, this stream reboot from scratch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Making it much easier to zero in of where the error lies.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15311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1477</TotalTime>
  <Words>801</Words>
  <Application>Microsoft Office PowerPoint</Application>
  <PresentationFormat>Widescreen</PresentationFormat>
  <Paragraphs>130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Aharoni</vt:lpstr>
      <vt:lpstr>Arial</vt:lpstr>
      <vt:lpstr>Palatino Linotype</vt:lpstr>
      <vt:lpstr>Symbol</vt:lpstr>
      <vt:lpstr>Wingdings</vt:lpstr>
      <vt:lpstr>Wingdings 3</vt:lpstr>
      <vt:lpstr>Gallery</vt:lpstr>
      <vt:lpstr>Sports events management mobile application</vt:lpstr>
      <vt:lpstr>Content</vt:lpstr>
      <vt:lpstr>Introduction</vt:lpstr>
      <vt:lpstr>Introduction</vt:lpstr>
      <vt:lpstr>Introduction</vt:lpstr>
      <vt:lpstr>Introduction</vt:lpstr>
      <vt:lpstr>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listening!!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Curent Trends of mobile developments</dc:title>
  <dc:creator>Thiện Nguyễn</dc:creator>
  <cp:lastModifiedBy>Thiện Nguyễn</cp:lastModifiedBy>
  <cp:revision>86</cp:revision>
  <dcterms:created xsi:type="dcterms:W3CDTF">2017-11-08T07:56:23Z</dcterms:created>
  <dcterms:modified xsi:type="dcterms:W3CDTF">2019-02-19T19:10:23Z</dcterms:modified>
</cp:coreProperties>
</file>