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3" r:id="rId1"/>
  </p:sldMasterIdLst>
  <p:sldIdLst>
    <p:sldId id="256" r:id="rId2"/>
    <p:sldId id="258" r:id="rId3"/>
    <p:sldId id="286" r:id="rId4"/>
    <p:sldId id="287" r:id="rId5"/>
    <p:sldId id="288" r:id="rId6"/>
    <p:sldId id="290" r:id="rId7"/>
    <p:sldId id="289" r:id="rId8"/>
    <p:sldId id="259" r:id="rId9"/>
    <p:sldId id="303" r:id="rId10"/>
    <p:sldId id="291" r:id="rId11"/>
    <p:sldId id="292" r:id="rId12"/>
    <p:sldId id="293" r:id="rId13"/>
    <p:sldId id="271" r:id="rId14"/>
    <p:sldId id="272" r:id="rId15"/>
    <p:sldId id="273" r:id="rId16"/>
    <p:sldId id="294" r:id="rId17"/>
    <p:sldId id="304" r:id="rId18"/>
    <p:sldId id="285" r:id="rId19"/>
    <p:sldId id="297" r:id="rId20"/>
    <p:sldId id="298" r:id="rId21"/>
    <p:sldId id="299" r:id="rId22"/>
    <p:sldId id="300" r:id="rId23"/>
    <p:sldId id="295" r:id="rId24"/>
    <p:sldId id="301" r:id="rId25"/>
    <p:sldId id="302" r:id="rId26"/>
    <p:sldId id="296" r:id="rId27"/>
    <p:sldId id="270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0738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9877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7587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1713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4510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0399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774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3492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793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5137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</p:spPr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2/18/2019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715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2657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jpg"/><Relationship Id="rId5" Type="http://schemas.openxmlformats.org/officeDocument/2006/relationships/image" Target="../media/image10.png"/><Relationship Id="rId4" Type="http://schemas.openxmlformats.org/officeDocument/2006/relationships/image" Target="../media/image9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D03E5-A381-4A7F-B089-2E54FC5138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7160" y="311097"/>
            <a:ext cx="9464303" cy="1595231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Sport events management mobile application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16E1DED2-8D06-4D7B-889F-FF778B69A8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935" y="4328471"/>
            <a:ext cx="4096578" cy="1828799"/>
          </a:xfrm>
        </p:spPr>
        <p:txBody>
          <a:bodyPr>
            <a:normAutofit/>
          </a:bodyPr>
          <a:lstStyle/>
          <a:p>
            <a:r>
              <a:rPr lang="en-US" sz="1600" b="1" dirty="0"/>
              <a:t>Author: </a:t>
            </a:r>
            <a:r>
              <a:rPr lang="en-US" sz="1600" dirty="0"/>
              <a:t>Nguyen </a:t>
            </a:r>
            <a:r>
              <a:rPr lang="en-US" sz="1600" dirty="0" err="1"/>
              <a:t>thanh</a:t>
            </a:r>
            <a:r>
              <a:rPr lang="en-US" sz="1600" dirty="0"/>
              <a:t> </a:t>
            </a:r>
            <a:r>
              <a:rPr lang="en-US" sz="1600" dirty="0" err="1"/>
              <a:t>thien</a:t>
            </a:r>
            <a:endParaRPr lang="en-US" sz="1600" dirty="0"/>
          </a:p>
          <a:p>
            <a:r>
              <a:rPr lang="en-US" sz="1600" b="1" dirty="0"/>
              <a:t>Advisor: </a:t>
            </a:r>
            <a:r>
              <a:rPr lang="en-US" sz="1600" dirty="0"/>
              <a:t>Tran </a:t>
            </a:r>
            <a:r>
              <a:rPr lang="en-US" sz="1600" dirty="0" err="1"/>
              <a:t>thanh</a:t>
            </a:r>
            <a:r>
              <a:rPr lang="en-US" sz="1600" dirty="0"/>
              <a:t> </a:t>
            </a:r>
            <a:r>
              <a:rPr lang="en-US" sz="1600" dirty="0" err="1"/>
              <a:t>tung</a:t>
            </a:r>
            <a:endParaRPr lang="en-US" sz="1600" dirty="0"/>
          </a:p>
          <a:p>
            <a:r>
              <a:rPr lang="en-US" sz="1600" b="1" dirty="0"/>
              <a:t>Reviewer: </a:t>
            </a:r>
            <a:r>
              <a:rPr lang="en-US" sz="1600" dirty="0"/>
              <a:t>Ha Viet </a:t>
            </a:r>
            <a:r>
              <a:rPr lang="en-US" sz="1600" dirty="0" err="1"/>
              <a:t>Uyen</a:t>
            </a:r>
            <a:r>
              <a:rPr lang="en-US" sz="1600" dirty="0"/>
              <a:t> </a:t>
            </a:r>
            <a:r>
              <a:rPr lang="en-US" sz="1600" dirty="0" err="1"/>
              <a:t>Synh</a:t>
            </a:r>
            <a:endParaRPr lang="en-US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AE7D90-FF7D-48A1-932B-4F5A770610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9695" y="1987217"/>
            <a:ext cx="6434637" cy="400097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9E8CA30-86CA-44E8-B44C-793BCE041DFF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08" y="1060173"/>
            <a:ext cx="2227160" cy="2186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216526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BE9989A6-DE47-4068-92A0-19EDB6E565C6}"/>
              </a:ext>
            </a:extLst>
          </p:cNvPr>
          <p:cNvSpPr txBox="1">
            <a:spLocks/>
          </p:cNvSpPr>
          <p:nvPr/>
        </p:nvSpPr>
        <p:spPr>
          <a:xfrm>
            <a:off x="2515394" y="0"/>
            <a:ext cx="7161212" cy="874643"/>
          </a:xfrm>
          <a:prstGeom prst="rect">
            <a:avLst/>
          </a:prstGeom>
        </p:spPr>
        <p:txBody>
          <a:bodyPr vert="horz" lIns="91440" tIns="45720" rIns="91440" bIns="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000" b="1" dirty="0">
                <a:solidFill>
                  <a:schemeClr val="accent2">
                    <a:lumMod val="75000"/>
                  </a:schemeClr>
                </a:solidFill>
              </a:rPr>
              <a:t>Background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5F3D4A46-D59A-47F9-A68B-C6474245EEDE}"/>
              </a:ext>
            </a:extLst>
          </p:cNvPr>
          <p:cNvSpPr txBox="1">
            <a:spLocks/>
          </p:cNvSpPr>
          <p:nvPr/>
        </p:nvSpPr>
        <p:spPr>
          <a:xfrm>
            <a:off x="511906" y="1714503"/>
            <a:ext cx="1782418" cy="7371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b="1" dirty="0">
                <a:solidFill>
                  <a:srgbClr val="FF0000"/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Redux</a:t>
            </a:r>
            <a:endParaRPr lang="en-US" sz="3000" dirty="0">
              <a:solidFill>
                <a:srgbClr val="FF0000"/>
              </a:solidFill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A96E923-C659-44BB-B2CD-E475EEEEE1D7}"/>
              </a:ext>
            </a:extLst>
          </p:cNvPr>
          <p:cNvSpPr/>
          <p:nvPr/>
        </p:nvSpPr>
        <p:spPr>
          <a:xfrm>
            <a:off x="2515394" y="1012785"/>
            <a:ext cx="756036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An implementation library of Flux with minimal API but entirely predictable behavior.</a:t>
            </a:r>
          </a:p>
          <a:p>
            <a:r>
              <a:rPr lang="en-US" dirty="0">
                <a:solidFill>
                  <a:srgbClr val="0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=&gt; It is possible to implement logging, hot reloading, etc. without any buy-in from the developer </a:t>
            </a:r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6" name="Picture 5" descr="Kết quả hình ảnh cho redux react native">
            <a:extLst>
              <a:ext uri="{FF2B5EF4-FFF2-40B4-BE49-F238E27FC236}">
                <a16:creationId xmlns:a16="http://schemas.microsoft.com/office/drawing/2014/main" id="{39AD0E08-710C-48B9-BF8F-B2179219D074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775"/>
          <a:stretch/>
        </p:blipFill>
        <p:spPr bwMode="auto">
          <a:xfrm>
            <a:off x="2412860" y="3813214"/>
            <a:ext cx="7963591" cy="303695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D2D57EB-81D5-415E-BCA5-20A24A34EB43}"/>
              </a:ext>
            </a:extLst>
          </p:cNvPr>
          <p:cNvSpPr/>
          <p:nvPr/>
        </p:nvSpPr>
        <p:spPr>
          <a:xfrm>
            <a:off x="3240047" y="2356250"/>
            <a:ext cx="7560366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dirty="0">
                <a:solidFill>
                  <a:schemeClr val="accent6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+ All application state is contained within a single store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D2AE663-27EA-4490-994F-A53E97137FAC}"/>
              </a:ext>
            </a:extLst>
          </p:cNvPr>
          <p:cNvSpPr/>
          <p:nvPr/>
        </p:nvSpPr>
        <p:spPr>
          <a:xfrm>
            <a:off x="3240047" y="2807733"/>
            <a:ext cx="7560366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dirty="0">
                <a:solidFill>
                  <a:schemeClr val="accent6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+ The application's state is immutable.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627AC42-EEC3-4135-B471-9C7630C00F94}"/>
              </a:ext>
            </a:extLst>
          </p:cNvPr>
          <p:cNvSpPr/>
          <p:nvPr/>
        </p:nvSpPr>
        <p:spPr>
          <a:xfrm>
            <a:off x="3240047" y="3259216"/>
            <a:ext cx="756036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dirty="0">
                <a:solidFill>
                  <a:schemeClr val="accent6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+ All functions that compute the new state (called reducer functions) must be pure functions.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9481249-EE77-4D91-81C6-588CE2F2CD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23773"/>
            <a:ext cx="2325110" cy="1610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699472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BE9989A6-DE47-4068-92A0-19EDB6E565C6}"/>
              </a:ext>
            </a:extLst>
          </p:cNvPr>
          <p:cNvSpPr txBox="1">
            <a:spLocks/>
          </p:cNvSpPr>
          <p:nvPr/>
        </p:nvSpPr>
        <p:spPr>
          <a:xfrm>
            <a:off x="2515394" y="0"/>
            <a:ext cx="7161212" cy="874643"/>
          </a:xfrm>
          <a:prstGeom prst="rect">
            <a:avLst/>
          </a:prstGeom>
        </p:spPr>
        <p:txBody>
          <a:bodyPr vert="horz" lIns="91440" tIns="45720" rIns="91440" bIns="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000" b="1" dirty="0">
                <a:solidFill>
                  <a:schemeClr val="accent2">
                    <a:lumMod val="75000"/>
                  </a:schemeClr>
                </a:solidFill>
              </a:rPr>
              <a:t>Background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5F3D4A46-D59A-47F9-A68B-C6474245EEDE}"/>
              </a:ext>
            </a:extLst>
          </p:cNvPr>
          <p:cNvSpPr txBox="1">
            <a:spLocks/>
          </p:cNvSpPr>
          <p:nvPr/>
        </p:nvSpPr>
        <p:spPr>
          <a:xfrm>
            <a:off x="511905" y="1250493"/>
            <a:ext cx="1793972" cy="109495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b="1" dirty="0">
                <a:solidFill>
                  <a:srgbClr val="FF0000"/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Node.js</a:t>
            </a:r>
            <a:endParaRPr lang="en-US" sz="3000" dirty="0">
              <a:solidFill>
                <a:srgbClr val="FF0000"/>
              </a:solidFill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585F29-6CDF-4E89-886D-2E95CC294FC8}"/>
              </a:ext>
            </a:extLst>
          </p:cNvPr>
          <p:cNvSpPr/>
          <p:nvPr/>
        </p:nvSpPr>
        <p:spPr>
          <a:xfrm>
            <a:off x="2515394" y="1189367"/>
            <a:ext cx="756036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- Node.js is a compilation of Google’s V8 JavaScript engine and great library environment for executing JavaScript functions outside the browser.</a:t>
            </a:r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BD0B0FF-8C71-4346-B049-D72C9F4CDD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3124"/>
            <a:ext cx="2316913" cy="267603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D754462-A392-437F-8F8A-C30F23334BD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165" y="2532270"/>
            <a:ext cx="5088835" cy="3240422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5ADAE58-F354-49AB-AAFF-1075FDEFC2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6913" y="2532270"/>
            <a:ext cx="4867275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232699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BE9989A6-DE47-4068-92A0-19EDB6E565C6}"/>
              </a:ext>
            </a:extLst>
          </p:cNvPr>
          <p:cNvSpPr txBox="1">
            <a:spLocks/>
          </p:cNvSpPr>
          <p:nvPr/>
        </p:nvSpPr>
        <p:spPr>
          <a:xfrm>
            <a:off x="2515394" y="0"/>
            <a:ext cx="7161212" cy="874643"/>
          </a:xfrm>
          <a:prstGeom prst="rect">
            <a:avLst/>
          </a:prstGeom>
        </p:spPr>
        <p:txBody>
          <a:bodyPr vert="horz" lIns="91440" tIns="45720" rIns="91440" bIns="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000" b="1" dirty="0">
                <a:solidFill>
                  <a:schemeClr val="accent2">
                    <a:lumMod val="75000"/>
                  </a:schemeClr>
                </a:solidFill>
              </a:rPr>
              <a:t>Background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5F3D4A46-D59A-47F9-A68B-C6474245EEDE}"/>
              </a:ext>
            </a:extLst>
          </p:cNvPr>
          <p:cNvSpPr txBox="1">
            <a:spLocks/>
          </p:cNvSpPr>
          <p:nvPr/>
        </p:nvSpPr>
        <p:spPr>
          <a:xfrm>
            <a:off x="405888" y="1661493"/>
            <a:ext cx="1782418" cy="7371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b="1" dirty="0">
                <a:solidFill>
                  <a:srgbClr val="FF0000"/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Firebase</a:t>
            </a:r>
            <a:endParaRPr lang="en-US" sz="3000" dirty="0">
              <a:solidFill>
                <a:srgbClr val="FF0000"/>
              </a:solidFill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5A50DC6-B89F-400E-A815-A83909642351}"/>
              </a:ext>
            </a:extLst>
          </p:cNvPr>
          <p:cNvSpPr/>
          <p:nvPr/>
        </p:nvSpPr>
        <p:spPr>
          <a:xfrm>
            <a:off x="2515394" y="1661493"/>
            <a:ext cx="75603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- Grew up into a next-generation app-development platform on Google Cloud Platform.</a:t>
            </a:r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B1C0297-2332-413E-B0D0-0BD1FE573CDF}"/>
              </a:ext>
            </a:extLst>
          </p:cNvPr>
          <p:cNvSpPr/>
          <p:nvPr/>
        </p:nvSpPr>
        <p:spPr>
          <a:xfrm>
            <a:off x="2515394" y="1129406"/>
            <a:ext cx="36631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- A Backend-as-a-Service — BaaS 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4C55084-3C9C-42DE-B40B-7301E12AAC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31" y="2307824"/>
            <a:ext cx="2489463" cy="24894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B86FE80-14A4-4315-8981-4CB7E4E904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1883" y="2470579"/>
            <a:ext cx="6094551" cy="3648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133835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BBBC9A1B-BB15-4E85-A347-10D62DA2DCF6}"/>
              </a:ext>
            </a:extLst>
          </p:cNvPr>
          <p:cNvSpPr txBox="1">
            <a:spLocks/>
          </p:cNvSpPr>
          <p:nvPr/>
        </p:nvSpPr>
        <p:spPr>
          <a:xfrm>
            <a:off x="-145773" y="1886779"/>
            <a:ext cx="2566991" cy="136000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500" b="1" dirty="0">
                <a:solidFill>
                  <a:srgbClr val="FF0000"/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Firebase</a:t>
            </a:r>
          </a:p>
          <a:p>
            <a:pPr algn="ctr"/>
            <a:r>
              <a:rPr lang="en-US" sz="2500" b="1" dirty="0">
                <a:solidFill>
                  <a:srgbClr val="FF0000"/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Cloud Function</a:t>
            </a:r>
            <a:endParaRPr lang="en-US" sz="2500" dirty="0">
              <a:solidFill>
                <a:srgbClr val="FF0000"/>
              </a:solidFill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75E3614-50A9-4973-8C7E-8B03F76B142C}"/>
              </a:ext>
            </a:extLst>
          </p:cNvPr>
          <p:cNvSpPr txBox="1">
            <a:spLocks/>
          </p:cNvSpPr>
          <p:nvPr/>
        </p:nvSpPr>
        <p:spPr>
          <a:xfrm>
            <a:off x="2515394" y="0"/>
            <a:ext cx="7161212" cy="874643"/>
          </a:xfrm>
          <a:prstGeom prst="rect">
            <a:avLst/>
          </a:prstGeom>
        </p:spPr>
        <p:txBody>
          <a:bodyPr vert="horz" lIns="91440" tIns="45720" rIns="91440" bIns="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000" b="1" dirty="0">
                <a:solidFill>
                  <a:schemeClr val="accent2">
                    <a:lumMod val="75000"/>
                  </a:schemeClr>
                </a:solidFill>
              </a:rPr>
              <a:t>Background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DAB7A3-0E71-4298-AD90-C5488C49F86A}"/>
              </a:ext>
            </a:extLst>
          </p:cNvPr>
          <p:cNvSpPr/>
          <p:nvPr/>
        </p:nvSpPr>
        <p:spPr>
          <a:xfrm>
            <a:off x="2515394" y="1293046"/>
            <a:ext cx="75603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- Is an event-driven computing service and does not need a server. </a:t>
            </a:r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731B87C-B31B-42C2-837C-932C32519EE0}"/>
              </a:ext>
            </a:extLst>
          </p:cNvPr>
          <p:cNvSpPr/>
          <p:nvPr/>
        </p:nvSpPr>
        <p:spPr>
          <a:xfrm>
            <a:off x="2515394" y="1662378"/>
            <a:ext cx="75603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=&gt; It will trigger a function (backend code) to run HTTPS requests, and Firebase features automatically.</a:t>
            </a:r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F01127-4F81-424A-B923-75D31AAA11D9}"/>
              </a:ext>
            </a:extLst>
          </p:cNvPr>
          <p:cNvSpPr/>
          <p:nvPr/>
        </p:nvSpPr>
        <p:spPr>
          <a:xfrm>
            <a:off x="2515394" y="2308709"/>
            <a:ext cx="75603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=&gt; Your code is stored in Google's cloud.</a:t>
            </a:r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6A1A4BB-97AE-4D07-A0D5-BFD31848F179}"/>
              </a:ext>
            </a:extLst>
          </p:cNvPr>
          <p:cNvSpPr/>
          <p:nvPr/>
        </p:nvSpPr>
        <p:spPr>
          <a:xfrm>
            <a:off x="5044946" y="3050166"/>
            <a:ext cx="685923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dirty="0">
                <a:solidFill>
                  <a:schemeClr val="accent1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+ Can integrate with other features of Firebase and respond to the created event.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AC6D916-4087-4655-9467-95DBA00761C8}"/>
              </a:ext>
            </a:extLst>
          </p:cNvPr>
          <p:cNvSpPr/>
          <p:nvPr/>
        </p:nvSpPr>
        <p:spPr>
          <a:xfrm>
            <a:off x="5044946" y="3742237"/>
            <a:ext cx="7560366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dirty="0">
                <a:solidFill>
                  <a:schemeClr val="accent1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+ Server configures automatically and scales up the resource.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F14C47F-0E9F-4371-864D-F9565598E7EC}"/>
              </a:ext>
            </a:extLst>
          </p:cNvPr>
          <p:cNvSpPr/>
          <p:nvPr/>
        </p:nvSpPr>
        <p:spPr>
          <a:xfrm>
            <a:off x="5044946" y="4287955"/>
            <a:ext cx="756036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dirty="0">
                <a:solidFill>
                  <a:schemeClr val="accent1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+ Cloud Function fully isolate with client side, so logic function is secured and avoid the code to be reverse engineered.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04455E9-7F66-4426-BDA3-4FE75B1CDC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1218" y="2980323"/>
            <a:ext cx="2649554" cy="198924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797CDE4-A45C-4166-9B05-D553060886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8225" y="2760819"/>
            <a:ext cx="2286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3911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DB34111-C645-456B-8129-C0B2C0309917}"/>
              </a:ext>
            </a:extLst>
          </p:cNvPr>
          <p:cNvSpPr/>
          <p:nvPr/>
        </p:nvSpPr>
        <p:spPr>
          <a:xfrm>
            <a:off x="2515394" y="927508"/>
            <a:ext cx="75603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- Is a cloud-hosted database, using real time to update and receive newest data between clients – server.</a:t>
            </a:r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07BD82B5-65B9-43DF-B8EC-D20C1FFF8521}"/>
              </a:ext>
            </a:extLst>
          </p:cNvPr>
          <p:cNvSpPr txBox="1">
            <a:spLocks/>
          </p:cNvSpPr>
          <p:nvPr/>
        </p:nvSpPr>
        <p:spPr>
          <a:xfrm>
            <a:off x="0" y="1250674"/>
            <a:ext cx="2260324" cy="102869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 lnSpcReduction="2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000" b="1" dirty="0">
                <a:solidFill>
                  <a:srgbClr val="FF0000"/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Firebase</a:t>
            </a:r>
          </a:p>
          <a:p>
            <a:pPr algn="ctr"/>
            <a:r>
              <a:rPr lang="en-US" sz="3000" b="1" dirty="0">
                <a:solidFill>
                  <a:srgbClr val="FF0000"/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Realtime database</a:t>
            </a:r>
            <a:endParaRPr lang="en-US" sz="3000" dirty="0">
              <a:solidFill>
                <a:srgbClr val="FF0000"/>
              </a:solidFill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160F490-F482-4273-892E-E4669F716ABF}"/>
              </a:ext>
            </a:extLst>
          </p:cNvPr>
          <p:cNvSpPr txBox="1">
            <a:spLocks/>
          </p:cNvSpPr>
          <p:nvPr/>
        </p:nvSpPr>
        <p:spPr>
          <a:xfrm>
            <a:off x="2515394" y="0"/>
            <a:ext cx="7161212" cy="874643"/>
          </a:xfrm>
          <a:prstGeom prst="rect">
            <a:avLst/>
          </a:prstGeom>
        </p:spPr>
        <p:txBody>
          <a:bodyPr vert="horz" lIns="91440" tIns="45720" rIns="91440" bIns="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000" b="1" dirty="0">
                <a:solidFill>
                  <a:schemeClr val="accent2">
                    <a:lumMod val="75000"/>
                  </a:schemeClr>
                </a:solidFill>
              </a:rPr>
              <a:t>Background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E86618-D5E3-454C-A40C-7EE72AECFA43}"/>
              </a:ext>
            </a:extLst>
          </p:cNvPr>
          <p:cNvSpPr/>
          <p:nvPr/>
        </p:nvSpPr>
        <p:spPr>
          <a:xfrm>
            <a:off x="2515394" y="1724248"/>
            <a:ext cx="75603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- Is a NoSQL database and as such has different optimizations and functionality compared to a relational database.</a:t>
            </a:r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1C8B770-C582-4570-8825-02D9CD43E95F}"/>
              </a:ext>
            </a:extLst>
          </p:cNvPr>
          <p:cNvSpPr/>
          <p:nvPr/>
        </p:nvSpPr>
        <p:spPr>
          <a:xfrm>
            <a:off x="2515394" y="2520988"/>
            <a:ext cx="75603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- Data is remain unchanged when clients go offline.</a:t>
            </a:r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E610405-98D9-42FA-9F9D-BA01A0243273}"/>
              </a:ext>
            </a:extLst>
          </p:cNvPr>
          <p:cNvSpPr/>
          <p:nvPr/>
        </p:nvSpPr>
        <p:spPr>
          <a:xfrm>
            <a:off x="5192736" y="3040729"/>
            <a:ext cx="699926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dirty="0">
                <a:solidFill>
                  <a:schemeClr val="accent1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+ Data is </a:t>
            </a:r>
            <a:r>
              <a:rPr lang="en-US" sz="1500" dirty="0" err="1">
                <a:solidFill>
                  <a:schemeClr val="accent1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synchronozed</a:t>
            </a:r>
            <a:r>
              <a:rPr lang="en-US" sz="1500" dirty="0">
                <a:solidFill>
                  <a:schemeClr val="accent1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every time data changes and with a lightweight APIs, the data speed updated to clients is counted by milliseconds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33DDDBA-4B2D-4548-AAA7-EDDEEAE7624B}"/>
              </a:ext>
            </a:extLst>
          </p:cNvPr>
          <p:cNvSpPr/>
          <p:nvPr/>
        </p:nvSpPr>
        <p:spPr>
          <a:xfrm>
            <a:off x="5192736" y="3813361"/>
            <a:ext cx="7560366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dirty="0">
                <a:solidFill>
                  <a:schemeClr val="accent1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+ Firebase apps remain responsive even when offline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5377B7C-F685-47F2-A44C-33076A85FA01}"/>
              </a:ext>
            </a:extLst>
          </p:cNvPr>
          <p:cNvSpPr/>
          <p:nvPr/>
        </p:nvSpPr>
        <p:spPr>
          <a:xfrm>
            <a:off x="5192736" y="4415567"/>
            <a:ext cx="756036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dirty="0">
                <a:solidFill>
                  <a:schemeClr val="accent1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+ Defines who has access to what data and protect the users' personal information from unauthorized access by Database Rules.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6EE06BBF-06B0-4A85-B928-1F24BEC78D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1218" y="2980323"/>
            <a:ext cx="2649554" cy="198924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430A995-A4C9-40D4-BBD9-B49B412FC5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55070" y="2174728"/>
            <a:ext cx="2515394" cy="2515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906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/>
      <p:bldP spid="11" grpId="0"/>
      <p:bldP spid="12" grpId="0"/>
      <p:bldP spid="1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914B7CD-EE94-4B90-8E42-36000AE3249C}"/>
              </a:ext>
            </a:extLst>
          </p:cNvPr>
          <p:cNvSpPr/>
          <p:nvPr/>
        </p:nvSpPr>
        <p:spPr>
          <a:xfrm>
            <a:off x="2515394" y="1560655"/>
            <a:ext cx="75603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- Gives you a backend services to identify users, then makes user data become personalize.</a:t>
            </a:r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18A5A762-3F09-42F2-828E-EEA65547DB94}"/>
              </a:ext>
            </a:extLst>
          </p:cNvPr>
          <p:cNvSpPr txBox="1">
            <a:spLocks/>
          </p:cNvSpPr>
          <p:nvPr/>
        </p:nvSpPr>
        <p:spPr>
          <a:xfrm>
            <a:off x="261804" y="1754258"/>
            <a:ext cx="1854436" cy="92333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2500" lnSpcReduction="2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000" b="1" dirty="0">
                <a:solidFill>
                  <a:srgbClr val="FF0000"/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Firebase</a:t>
            </a:r>
          </a:p>
          <a:p>
            <a:pPr algn="ctr"/>
            <a:r>
              <a:rPr lang="en-US" sz="3000" b="1" dirty="0">
                <a:solidFill>
                  <a:srgbClr val="FF0000"/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Authentication</a:t>
            </a:r>
            <a:endParaRPr lang="en-US" sz="3000" dirty="0">
              <a:solidFill>
                <a:srgbClr val="FF0000"/>
              </a:solidFill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C22A25B-76FF-433A-9A43-EBEA3F88F2C8}"/>
              </a:ext>
            </a:extLst>
          </p:cNvPr>
          <p:cNvSpPr txBox="1">
            <a:spLocks/>
          </p:cNvSpPr>
          <p:nvPr/>
        </p:nvSpPr>
        <p:spPr>
          <a:xfrm>
            <a:off x="2515394" y="0"/>
            <a:ext cx="7161212" cy="874643"/>
          </a:xfrm>
          <a:prstGeom prst="rect">
            <a:avLst/>
          </a:prstGeom>
        </p:spPr>
        <p:txBody>
          <a:bodyPr vert="horz" lIns="91440" tIns="45720" rIns="91440" bIns="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000" b="1" dirty="0">
                <a:solidFill>
                  <a:schemeClr val="accent2">
                    <a:lumMod val="75000"/>
                  </a:schemeClr>
                </a:solidFill>
              </a:rPr>
              <a:t>Background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E48CFB1-B6ED-4FB9-A3D0-102399F10A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93632" y="2356583"/>
            <a:ext cx="2453956" cy="2453956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EB5C9A3-EC0E-41C6-AF56-3D8C59B3FCD9}"/>
              </a:ext>
            </a:extLst>
          </p:cNvPr>
          <p:cNvSpPr/>
          <p:nvPr/>
        </p:nvSpPr>
        <p:spPr>
          <a:xfrm>
            <a:off x="5231666" y="3526846"/>
            <a:ext cx="6999264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dirty="0">
                <a:solidFill>
                  <a:schemeClr val="accent1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+ Easy to develop your application’s Sign in page.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69687BD-938F-4F44-9DAA-CE800C4F6F63}"/>
              </a:ext>
            </a:extLst>
          </p:cNvPr>
          <p:cNvSpPr/>
          <p:nvPr/>
        </p:nvSpPr>
        <p:spPr>
          <a:xfrm>
            <a:off x="5231666" y="4185661"/>
            <a:ext cx="699926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dirty="0">
                <a:solidFill>
                  <a:schemeClr val="accent1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+ A drop-in authentication solution to identify by username - password or any identification methods.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5DC466E-AE54-414F-95F7-05D49E3CC4EB}"/>
              </a:ext>
            </a:extLst>
          </p:cNvPr>
          <p:cNvSpPr/>
          <p:nvPr/>
        </p:nvSpPr>
        <p:spPr>
          <a:xfrm>
            <a:off x="2515394" y="5305215"/>
            <a:ext cx="893448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=&gt; The best solution for mobile and web application render sign-in UI. 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66C3011-2364-4188-BC75-5B4D66152F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1218" y="2859526"/>
            <a:ext cx="2810448" cy="2110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7982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2" grpId="0"/>
      <p:bldP spid="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BE9989A6-DE47-4068-92A0-19EDB6E565C6}"/>
              </a:ext>
            </a:extLst>
          </p:cNvPr>
          <p:cNvSpPr txBox="1">
            <a:spLocks/>
          </p:cNvSpPr>
          <p:nvPr/>
        </p:nvSpPr>
        <p:spPr>
          <a:xfrm>
            <a:off x="2515394" y="0"/>
            <a:ext cx="7161212" cy="874643"/>
          </a:xfrm>
          <a:prstGeom prst="rect">
            <a:avLst/>
          </a:prstGeom>
        </p:spPr>
        <p:txBody>
          <a:bodyPr vert="horz" lIns="91440" tIns="45720" rIns="91440" bIns="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000" b="1" dirty="0">
                <a:solidFill>
                  <a:schemeClr val="accent2">
                    <a:lumMod val="75000"/>
                  </a:schemeClr>
                </a:solidFill>
              </a:rPr>
              <a:t>Background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5F3D4A46-D59A-47F9-A68B-C6474245EEDE}"/>
              </a:ext>
            </a:extLst>
          </p:cNvPr>
          <p:cNvSpPr txBox="1">
            <a:spLocks/>
          </p:cNvSpPr>
          <p:nvPr/>
        </p:nvSpPr>
        <p:spPr>
          <a:xfrm>
            <a:off x="732976" y="437321"/>
            <a:ext cx="1782418" cy="7371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b="1" dirty="0">
                <a:solidFill>
                  <a:srgbClr val="FF0000"/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Expo</a:t>
            </a:r>
            <a:endParaRPr lang="en-US" sz="3000" dirty="0">
              <a:solidFill>
                <a:srgbClr val="FF0000"/>
              </a:solidFill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729EC53-AC2E-430D-AEB8-805BA837FF78}"/>
              </a:ext>
            </a:extLst>
          </p:cNvPr>
          <p:cNvSpPr/>
          <p:nvPr/>
        </p:nvSpPr>
        <p:spPr>
          <a:xfrm>
            <a:off x="2515394" y="1174471"/>
            <a:ext cx="75603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- Expo is a set of tools, libraries and services help to develop mobile application using React Native.</a:t>
            </a:r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2050" name="Picture 2" descr="Kết quả hình ảnh cho expo io">
            <a:extLst>
              <a:ext uri="{FF2B5EF4-FFF2-40B4-BE49-F238E27FC236}">
                <a16:creationId xmlns:a16="http://schemas.microsoft.com/office/drawing/2014/main" id="{C146052E-9C76-45E6-BF8C-20EB89343D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99845"/>
            <a:ext cx="2323139" cy="2323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3076D0D-4127-4B43-83E8-34DBEBE8543A}"/>
              </a:ext>
            </a:extLst>
          </p:cNvPr>
          <p:cNvSpPr/>
          <p:nvPr/>
        </p:nvSpPr>
        <p:spPr>
          <a:xfrm>
            <a:off x="2515394" y="2279913"/>
            <a:ext cx="75603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- It also offers simple UI components used for a mobile app such as Text, Touchable, View, etc.</a:t>
            </a:r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6224179-B5C0-4043-BD07-9E3098705580}"/>
              </a:ext>
            </a:extLst>
          </p:cNvPr>
          <p:cNvSpPr/>
          <p:nvPr/>
        </p:nvSpPr>
        <p:spPr>
          <a:xfrm>
            <a:off x="2515394" y="3322984"/>
            <a:ext cx="75603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- Expo SDK provides access to services and calls some general functions like Push Notification, Sign in with Google/Facebook, etc.</a:t>
            </a:r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D57703A-1320-468D-890C-555E5AAE729C}"/>
              </a:ext>
            </a:extLst>
          </p:cNvPr>
          <p:cNvSpPr/>
          <p:nvPr/>
        </p:nvSpPr>
        <p:spPr>
          <a:xfrm>
            <a:off x="2515394" y="4548810"/>
            <a:ext cx="75603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- Expo SDK provides access to services and calls some general functions like Push Notification, Sign in with Google/Facebook, etc.</a:t>
            </a:r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2527211-F9BC-427E-99FF-D42E576522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8987" y="5381625"/>
            <a:ext cx="5534025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212943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BE9989A6-DE47-4068-92A0-19EDB6E565C6}"/>
              </a:ext>
            </a:extLst>
          </p:cNvPr>
          <p:cNvSpPr txBox="1">
            <a:spLocks/>
          </p:cNvSpPr>
          <p:nvPr/>
        </p:nvSpPr>
        <p:spPr>
          <a:xfrm>
            <a:off x="2515394" y="0"/>
            <a:ext cx="7161212" cy="874643"/>
          </a:xfrm>
          <a:prstGeom prst="rect">
            <a:avLst/>
          </a:prstGeom>
        </p:spPr>
        <p:txBody>
          <a:bodyPr vert="horz" lIns="91440" tIns="45720" rIns="91440" bIns="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000" b="1" dirty="0">
                <a:solidFill>
                  <a:schemeClr val="accent2">
                    <a:lumMod val="75000"/>
                  </a:schemeClr>
                </a:solidFill>
              </a:rPr>
              <a:t>Background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5F3D4A46-D59A-47F9-A68B-C6474245EEDE}"/>
              </a:ext>
            </a:extLst>
          </p:cNvPr>
          <p:cNvSpPr txBox="1">
            <a:spLocks/>
          </p:cNvSpPr>
          <p:nvPr/>
        </p:nvSpPr>
        <p:spPr>
          <a:xfrm>
            <a:off x="732976" y="437321"/>
            <a:ext cx="1782418" cy="7371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b="1" dirty="0">
                <a:solidFill>
                  <a:srgbClr val="FF0000"/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Expo</a:t>
            </a:r>
            <a:endParaRPr lang="en-US" sz="3000" dirty="0">
              <a:solidFill>
                <a:srgbClr val="FF0000"/>
              </a:solidFill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729EC53-AC2E-430D-AEB8-805BA837FF78}"/>
              </a:ext>
            </a:extLst>
          </p:cNvPr>
          <p:cNvSpPr/>
          <p:nvPr/>
        </p:nvSpPr>
        <p:spPr>
          <a:xfrm>
            <a:off x="2688327" y="5673489"/>
            <a:ext cx="75603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=&gt; Makes code project easier to deploy, maintain and execution</a:t>
            </a:r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2050" name="Picture 2" descr="Kết quả hình ảnh cho expo io">
            <a:extLst>
              <a:ext uri="{FF2B5EF4-FFF2-40B4-BE49-F238E27FC236}">
                <a16:creationId xmlns:a16="http://schemas.microsoft.com/office/drawing/2014/main" id="{C146052E-9C76-45E6-BF8C-20EB89343D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99845"/>
            <a:ext cx="2323139" cy="2323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8B3F9F1-04C2-463D-9906-52CB7E304F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8811" y="999845"/>
            <a:ext cx="8955016" cy="4673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5193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BE9989A6-DE47-4068-92A0-19EDB6E565C6}"/>
              </a:ext>
            </a:extLst>
          </p:cNvPr>
          <p:cNvSpPr txBox="1">
            <a:spLocks/>
          </p:cNvSpPr>
          <p:nvPr/>
        </p:nvSpPr>
        <p:spPr>
          <a:xfrm>
            <a:off x="2753536" y="-191413"/>
            <a:ext cx="7161212" cy="874643"/>
          </a:xfrm>
          <a:prstGeom prst="rect">
            <a:avLst/>
          </a:prstGeom>
        </p:spPr>
        <p:txBody>
          <a:bodyPr vert="horz" lIns="91440" tIns="45720" rIns="91440" bIns="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000" b="1" dirty="0">
                <a:solidFill>
                  <a:schemeClr val="accent2">
                    <a:lumMod val="75000"/>
                  </a:schemeClr>
                </a:solidFill>
              </a:rPr>
              <a:t>System architecture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7935DA-4F89-4C81-A8F5-25308C1BCBF5}"/>
              </a:ext>
            </a:extLst>
          </p:cNvPr>
          <p:cNvSpPr txBox="1"/>
          <p:nvPr/>
        </p:nvSpPr>
        <p:spPr>
          <a:xfrm>
            <a:off x="2252871" y="749490"/>
            <a:ext cx="8878956" cy="44935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sz="2600" dirty="0">
                <a:latin typeface="Aharoni" panose="02010803020104030203" pitchFamily="2" charset="-79"/>
                <a:cs typeface="Aharoni" panose="02010803020104030203" pitchFamily="2" charset="-79"/>
              </a:rPr>
              <a:t> User authentication/authorization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2600" dirty="0">
                <a:latin typeface="Aharoni" panose="02010803020104030203" pitchFamily="2" charset="-79"/>
                <a:cs typeface="Aharoni" panose="02010803020104030203" pitchFamily="2" charset="-79"/>
              </a:rPr>
              <a:t> Push Notification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2600" dirty="0">
                <a:latin typeface="Aharoni" panose="02010803020104030203" pitchFamily="2" charset="-79"/>
                <a:cs typeface="Aharoni" panose="02010803020104030203" pitchFamily="2" charset="-79"/>
              </a:rPr>
              <a:t> Map view/current position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2600" dirty="0">
                <a:latin typeface="Aharoni" panose="02010803020104030203" pitchFamily="2" charset="-79"/>
                <a:cs typeface="Aharoni" panose="02010803020104030203" pitchFamily="2" charset="-79"/>
              </a:rPr>
              <a:t> Filter markers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2600" dirty="0">
                <a:latin typeface="Aharoni" panose="02010803020104030203" pitchFamily="2" charset="-79"/>
                <a:cs typeface="Aharoni" panose="02010803020104030203" pitchFamily="2" charset="-79"/>
              </a:rPr>
              <a:t> Device’s camera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2600" dirty="0">
                <a:latin typeface="Aharoni" panose="02010803020104030203" pitchFamily="2" charset="-79"/>
                <a:cs typeface="Aharoni" panose="02010803020104030203" pitchFamily="2" charset="-79"/>
              </a:rPr>
              <a:t> Comment/feedback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2600" dirty="0">
                <a:latin typeface="Aharoni" panose="02010803020104030203" pitchFamily="2" charset="-79"/>
                <a:cs typeface="Aharoni" panose="02010803020104030203" pitchFamily="2" charset="-79"/>
              </a:rPr>
              <a:t> Events management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2600" dirty="0">
                <a:latin typeface="Aharoni" panose="02010803020104030203" pitchFamily="2" charset="-79"/>
                <a:cs typeface="Aharoni" panose="02010803020104030203" pitchFamily="2" charset="-79"/>
              </a:rPr>
              <a:t> Personal information management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2600" dirty="0">
                <a:latin typeface="Aharoni" panose="02010803020104030203" pitchFamily="2" charset="-79"/>
                <a:cs typeface="Aharoni" panose="02010803020104030203" pitchFamily="2" charset="-79"/>
              </a:rPr>
              <a:t> Realtime database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2600" dirty="0">
                <a:latin typeface="Aharoni" panose="02010803020104030203" pitchFamily="2" charset="-79"/>
                <a:cs typeface="Aharoni" panose="02010803020104030203" pitchFamily="2" charset="-79"/>
              </a:rPr>
              <a:t> Update database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2600" dirty="0">
                <a:latin typeface="Aharoni" panose="02010803020104030203" pitchFamily="2" charset="-79"/>
                <a:cs typeface="Aharoni" panose="02010803020104030203" pitchFamily="2" charset="-79"/>
              </a:rPr>
              <a:t> See event details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CACAA2C-C852-450C-B968-9620D4D5FDE8}"/>
              </a:ext>
            </a:extLst>
          </p:cNvPr>
          <p:cNvSpPr txBox="1">
            <a:spLocks/>
          </p:cNvSpPr>
          <p:nvPr/>
        </p:nvSpPr>
        <p:spPr>
          <a:xfrm>
            <a:off x="0" y="1807266"/>
            <a:ext cx="2252870" cy="18370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000" b="1" dirty="0">
                <a:solidFill>
                  <a:srgbClr val="FF0000"/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List of features</a:t>
            </a:r>
            <a:endParaRPr lang="en-US" sz="3000" dirty="0">
              <a:solidFill>
                <a:srgbClr val="FF0000"/>
              </a:solidFill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220371944"/>
      </p:ext>
    </p:extLst>
  </p:cSld>
  <p:clrMapOvr>
    <a:masterClrMapping/>
  </p:clrMapOvr>
  <p:transition>
    <p:circl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BE9989A6-DE47-4068-92A0-19EDB6E565C6}"/>
              </a:ext>
            </a:extLst>
          </p:cNvPr>
          <p:cNvSpPr txBox="1">
            <a:spLocks/>
          </p:cNvSpPr>
          <p:nvPr/>
        </p:nvSpPr>
        <p:spPr>
          <a:xfrm>
            <a:off x="3109360" y="7371"/>
            <a:ext cx="7161212" cy="874643"/>
          </a:xfrm>
          <a:prstGeom prst="rect">
            <a:avLst/>
          </a:prstGeom>
        </p:spPr>
        <p:txBody>
          <a:bodyPr vert="horz" lIns="91440" tIns="45720" rIns="91440" bIns="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000" b="1" dirty="0">
                <a:solidFill>
                  <a:schemeClr val="accent2">
                    <a:lumMod val="75000"/>
                  </a:schemeClr>
                </a:solidFill>
              </a:rPr>
              <a:t>System architecture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39147542-2452-46A4-A359-E8B4CB032407}"/>
              </a:ext>
            </a:extLst>
          </p:cNvPr>
          <p:cNvSpPr txBox="1">
            <a:spLocks/>
          </p:cNvSpPr>
          <p:nvPr/>
        </p:nvSpPr>
        <p:spPr>
          <a:xfrm>
            <a:off x="0" y="1807266"/>
            <a:ext cx="2252870" cy="18370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b="1" dirty="0">
                <a:solidFill>
                  <a:srgbClr val="FF0000"/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Use case diagram for client</a:t>
            </a:r>
            <a:endParaRPr lang="en-US" sz="3000" dirty="0">
              <a:solidFill>
                <a:srgbClr val="FF0000"/>
              </a:solidFill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85A7CED-3B74-438B-80C9-59FAF0205604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1531" y="762743"/>
            <a:ext cx="4912381" cy="6095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217726"/>
      </p:ext>
    </p:extLst>
  </p:cSld>
  <p:clrMapOvr>
    <a:masterClrMapping/>
  </p:clrMapOvr>
  <p:transition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D03E5-A381-4A7F-B089-2E54FC5138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51550" y="1816539"/>
            <a:ext cx="2570920" cy="820644"/>
          </a:xfrm>
        </p:spPr>
        <p:txBody>
          <a:bodyPr>
            <a:noAutofit/>
          </a:bodyPr>
          <a:lstStyle/>
          <a:p>
            <a:pPr algn="ctr"/>
            <a:r>
              <a:rPr lang="en-US" sz="4800" b="1" dirty="0">
                <a:solidFill>
                  <a:schemeClr val="accent2">
                    <a:lumMod val="75000"/>
                  </a:schemeClr>
                </a:solidFill>
              </a:rPr>
              <a:t>Content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35DEFEA0-45A0-41B5-A540-3D2E6CB612F7}"/>
              </a:ext>
            </a:extLst>
          </p:cNvPr>
          <p:cNvSpPr txBox="1">
            <a:spLocks/>
          </p:cNvSpPr>
          <p:nvPr/>
        </p:nvSpPr>
        <p:spPr>
          <a:xfrm>
            <a:off x="2671161" y="769615"/>
            <a:ext cx="7042682" cy="543240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b="1" dirty="0">
                <a:solidFill>
                  <a:srgbClr val="00B050"/>
                </a:solidFill>
              </a:rPr>
              <a:t>* Introduction</a:t>
            </a:r>
          </a:p>
          <a:p>
            <a:endParaRPr lang="en-US" sz="1500" b="1" dirty="0">
              <a:solidFill>
                <a:srgbClr val="00B050"/>
              </a:solidFill>
            </a:endParaRPr>
          </a:p>
          <a:p>
            <a:r>
              <a:rPr lang="en-US" sz="3000" b="1" dirty="0">
                <a:solidFill>
                  <a:srgbClr val="00B050"/>
                </a:solidFill>
              </a:rPr>
              <a:t>* Background</a:t>
            </a:r>
          </a:p>
          <a:p>
            <a:endParaRPr lang="en-US" sz="1500" b="1" dirty="0">
              <a:solidFill>
                <a:srgbClr val="00B050"/>
              </a:solidFill>
            </a:endParaRPr>
          </a:p>
          <a:p>
            <a:r>
              <a:rPr lang="en-US" sz="3000" b="1" dirty="0">
                <a:solidFill>
                  <a:srgbClr val="00B050"/>
                </a:solidFill>
              </a:rPr>
              <a:t>* System Architecture</a:t>
            </a:r>
          </a:p>
          <a:p>
            <a:endParaRPr lang="en-US" sz="1500" b="1" dirty="0">
              <a:solidFill>
                <a:srgbClr val="00B050"/>
              </a:solidFill>
            </a:endParaRPr>
          </a:p>
          <a:p>
            <a:r>
              <a:rPr lang="en-US" sz="3000" b="1" dirty="0">
                <a:solidFill>
                  <a:srgbClr val="00B050"/>
                </a:solidFill>
              </a:rPr>
              <a:t>* Implementation and Result</a:t>
            </a:r>
          </a:p>
          <a:p>
            <a:endParaRPr lang="en-US" sz="1500" b="1" dirty="0">
              <a:solidFill>
                <a:srgbClr val="00B050"/>
              </a:solidFill>
            </a:endParaRPr>
          </a:p>
          <a:p>
            <a:r>
              <a:rPr lang="en-US" sz="3000" b="1" dirty="0">
                <a:solidFill>
                  <a:srgbClr val="00B050"/>
                </a:solidFill>
              </a:rPr>
              <a:t>* Conclusion</a:t>
            </a:r>
          </a:p>
        </p:txBody>
      </p:sp>
    </p:spTree>
    <p:extLst>
      <p:ext uri="{BB962C8B-B14F-4D97-AF65-F5344CB8AC3E}">
        <p14:creationId xmlns:p14="http://schemas.microsoft.com/office/powerpoint/2010/main" val="34863569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BE9989A6-DE47-4068-92A0-19EDB6E565C6}"/>
              </a:ext>
            </a:extLst>
          </p:cNvPr>
          <p:cNvSpPr txBox="1">
            <a:spLocks/>
          </p:cNvSpPr>
          <p:nvPr/>
        </p:nvSpPr>
        <p:spPr>
          <a:xfrm>
            <a:off x="3109360" y="-111900"/>
            <a:ext cx="7161212" cy="874643"/>
          </a:xfrm>
          <a:prstGeom prst="rect">
            <a:avLst/>
          </a:prstGeom>
        </p:spPr>
        <p:txBody>
          <a:bodyPr vert="horz" lIns="91440" tIns="45720" rIns="91440" bIns="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000" b="1" dirty="0">
                <a:solidFill>
                  <a:schemeClr val="accent2">
                    <a:lumMod val="75000"/>
                  </a:schemeClr>
                </a:solidFill>
              </a:rPr>
              <a:t>System architecture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F51517E4-C1BB-4007-83E0-7E862CD6C0F4}"/>
              </a:ext>
            </a:extLst>
          </p:cNvPr>
          <p:cNvSpPr txBox="1">
            <a:spLocks/>
          </p:cNvSpPr>
          <p:nvPr/>
        </p:nvSpPr>
        <p:spPr>
          <a:xfrm>
            <a:off x="0" y="1807267"/>
            <a:ext cx="2515394" cy="19563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b="1" dirty="0">
                <a:solidFill>
                  <a:srgbClr val="FF0000"/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User case diagram for server</a:t>
            </a:r>
            <a:endParaRPr lang="en-US" sz="3000" dirty="0">
              <a:solidFill>
                <a:srgbClr val="FF0000"/>
              </a:solidFill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4D797A-F575-42D7-9F8D-B4EF8841184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8483" y="899477"/>
            <a:ext cx="5968856" cy="5223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868344"/>
      </p:ext>
    </p:extLst>
  </p:cSld>
  <p:clrMapOvr>
    <a:masterClrMapping/>
  </p:clrMapOvr>
  <p:transition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BE9989A6-DE47-4068-92A0-19EDB6E565C6}"/>
              </a:ext>
            </a:extLst>
          </p:cNvPr>
          <p:cNvSpPr txBox="1">
            <a:spLocks/>
          </p:cNvSpPr>
          <p:nvPr/>
        </p:nvSpPr>
        <p:spPr>
          <a:xfrm>
            <a:off x="3072055" y="-184042"/>
            <a:ext cx="7161212" cy="874643"/>
          </a:xfrm>
          <a:prstGeom prst="rect">
            <a:avLst/>
          </a:prstGeom>
        </p:spPr>
        <p:txBody>
          <a:bodyPr vert="horz" lIns="91440" tIns="45720" rIns="91440" bIns="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000" b="1" dirty="0">
                <a:solidFill>
                  <a:schemeClr val="accent2">
                    <a:lumMod val="75000"/>
                  </a:schemeClr>
                </a:solidFill>
              </a:rPr>
              <a:t>System architecture</a:t>
            </a:r>
          </a:p>
        </p:txBody>
      </p:sp>
      <p:pic>
        <p:nvPicPr>
          <p:cNvPr id="5" name="Picture 4" descr="C:\Users\ntthien1\Downloads\Sport Events Management.jpeg">
            <a:extLst>
              <a:ext uri="{FF2B5EF4-FFF2-40B4-BE49-F238E27FC236}">
                <a16:creationId xmlns:a16="http://schemas.microsoft.com/office/drawing/2014/main" id="{CF4D02EF-9EE7-41B1-AEE3-A989714CE31E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0746" y="640521"/>
            <a:ext cx="8160750" cy="621747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8A314B4C-062E-414A-BA7F-07EC233F0CAE}"/>
              </a:ext>
            </a:extLst>
          </p:cNvPr>
          <p:cNvSpPr txBox="1">
            <a:spLocks/>
          </p:cNvSpPr>
          <p:nvPr/>
        </p:nvSpPr>
        <p:spPr>
          <a:xfrm>
            <a:off x="110124" y="1873527"/>
            <a:ext cx="2129493" cy="82991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b="1" dirty="0">
                <a:solidFill>
                  <a:srgbClr val="FF0000"/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Class diagram</a:t>
            </a:r>
            <a:endParaRPr lang="en-US" sz="3000" dirty="0">
              <a:solidFill>
                <a:srgbClr val="FF0000"/>
              </a:solidFill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152870716"/>
      </p:ext>
    </p:extLst>
  </p:cSld>
  <p:clrMapOvr>
    <a:masterClrMapping/>
  </p:clrMapOvr>
  <p:transition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BE9989A6-DE47-4068-92A0-19EDB6E565C6}"/>
              </a:ext>
            </a:extLst>
          </p:cNvPr>
          <p:cNvSpPr txBox="1">
            <a:spLocks/>
          </p:cNvSpPr>
          <p:nvPr/>
        </p:nvSpPr>
        <p:spPr>
          <a:xfrm>
            <a:off x="3109360" y="153143"/>
            <a:ext cx="7161212" cy="874643"/>
          </a:xfrm>
          <a:prstGeom prst="rect">
            <a:avLst/>
          </a:prstGeom>
        </p:spPr>
        <p:txBody>
          <a:bodyPr vert="horz" lIns="91440" tIns="45720" rIns="91440" bIns="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000" b="1" dirty="0">
                <a:solidFill>
                  <a:schemeClr val="accent2">
                    <a:lumMod val="75000"/>
                  </a:schemeClr>
                </a:solidFill>
              </a:rPr>
              <a:t>System architecture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871B7A-41B5-4C52-8448-FCE898D81F4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3933" y="1265441"/>
            <a:ext cx="8165858" cy="4327117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F1F642E5-B544-402A-9057-44CBBB1F3B9E}"/>
              </a:ext>
            </a:extLst>
          </p:cNvPr>
          <p:cNvSpPr txBox="1">
            <a:spLocks/>
          </p:cNvSpPr>
          <p:nvPr/>
        </p:nvSpPr>
        <p:spPr>
          <a:xfrm>
            <a:off x="626958" y="2271093"/>
            <a:ext cx="1782418" cy="73715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b="1" dirty="0">
                <a:solidFill>
                  <a:srgbClr val="FF0000"/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Database diagram</a:t>
            </a:r>
            <a:endParaRPr lang="en-US" sz="3000" dirty="0">
              <a:solidFill>
                <a:srgbClr val="FF0000"/>
              </a:solidFill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698097826"/>
      </p:ext>
    </p:extLst>
  </p:cSld>
  <p:clrMapOvr>
    <a:masterClrMapping/>
  </p:clrMapOvr>
  <p:transition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1A17520-A290-4B74-AB0D-18B0BDC9D7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73723"/>
            <a:ext cx="12191999" cy="608427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45BEDDD-F10B-42EA-BAC7-ADEA7D33CDCF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3829" y="1101733"/>
            <a:ext cx="6100902" cy="4301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96EBDC5-3024-49F1-97A6-30D4D096082E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9103" y="786902"/>
            <a:ext cx="4262511" cy="3161466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BE9989A6-DE47-4068-92A0-19EDB6E565C6}"/>
              </a:ext>
            </a:extLst>
          </p:cNvPr>
          <p:cNvSpPr txBox="1">
            <a:spLocks/>
          </p:cNvSpPr>
          <p:nvPr/>
        </p:nvSpPr>
        <p:spPr>
          <a:xfrm>
            <a:off x="2923828" y="-154748"/>
            <a:ext cx="8499545" cy="874643"/>
          </a:xfrm>
          <a:prstGeom prst="rect">
            <a:avLst/>
          </a:prstGeom>
        </p:spPr>
        <p:txBody>
          <a:bodyPr vert="horz" lIns="91440" tIns="45720" rIns="91440" bIns="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000" b="1" dirty="0">
                <a:solidFill>
                  <a:schemeClr val="accent2">
                    <a:lumMod val="75000"/>
                  </a:schemeClr>
                </a:solidFill>
              </a:rPr>
              <a:t>Implementation and Result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C22688-6B6D-438A-B9C9-1BEF5DDC3913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6" y="786902"/>
            <a:ext cx="4262511" cy="198310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D26752A-2949-462D-8F5B-FF9812F05318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8005" y="4096809"/>
            <a:ext cx="7902691" cy="2612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Subtitle 2">
            <a:extLst>
              <a:ext uri="{FF2B5EF4-FFF2-40B4-BE49-F238E27FC236}">
                <a16:creationId xmlns:a16="http://schemas.microsoft.com/office/drawing/2014/main" id="{BB9497B0-8FB8-48F5-85DB-78D54F9BA558}"/>
              </a:ext>
            </a:extLst>
          </p:cNvPr>
          <p:cNvSpPr txBox="1">
            <a:spLocks/>
          </p:cNvSpPr>
          <p:nvPr/>
        </p:nvSpPr>
        <p:spPr>
          <a:xfrm>
            <a:off x="5771871" y="6195071"/>
            <a:ext cx="1901137" cy="6629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b="1" dirty="0">
                <a:solidFill>
                  <a:srgbClr val="FF0000"/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Overall</a:t>
            </a:r>
            <a:endParaRPr lang="en-US" sz="3000" dirty="0">
              <a:solidFill>
                <a:srgbClr val="FF0000"/>
              </a:solidFill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3849620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BE9989A6-DE47-4068-92A0-19EDB6E565C6}"/>
              </a:ext>
            </a:extLst>
          </p:cNvPr>
          <p:cNvSpPr txBox="1">
            <a:spLocks/>
          </p:cNvSpPr>
          <p:nvPr/>
        </p:nvSpPr>
        <p:spPr>
          <a:xfrm>
            <a:off x="2923828" y="-154748"/>
            <a:ext cx="8499545" cy="874643"/>
          </a:xfrm>
          <a:prstGeom prst="rect">
            <a:avLst/>
          </a:prstGeom>
        </p:spPr>
        <p:txBody>
          <a:bodyPr vert="horz" lIns="91440" tIns="45720" rIns="91440" bIns="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000" b="1" dirty="0">
                <a:solidFill>
                  <a:schemeClr val="accent2">
                    <a:lumMod val="75000"/>
                  </a:schemeClr>
                </a:solidFill>
              </a:rPr>
              <a:t>Implementation and Result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47679F9-BCDF-4723-984E-BE2CA52913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3828" y="829214"/>
            <a:ext cx="5641845" cy="6028786"/>
          </a:xfrm>
          <a:prstGeom prst="rect">
            <a:avLst/>
          </a:prstGeom>
        </p:spPr>
      </p:pic>
      <p:sp>
        <p:nvSpPr>
          <p:cNvPr id="10" name="Subtitle 2">
            <a:extLst>
              <a:ext uri="{FF2B5EF4-FFF2-40B4-BE49-F238E27FC236}">
                <a16:creationId xmlns:a16="http://schemas.microsoft.com/office/drawing/2014/main" id="{108FBCAC-9A0E-4783-B535-FE408C98A49E}"/>
              </a:ext>
            </a:extLst>
          </p:cNvPr>
          <p:cNvSpPr txBox="1">
            <a:spLocks/>
          </p:cNvSpPr>
          <p:nvPr/>
        </p:nvSpPr>
        <p:spPr>
          <a:xfrm>
            <a:off x="242646" y="1860276"/>
            <a:ext cx="1782418" cy="73715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b="1" dirty="0">
                <a:solidFill>
                  <a:srgbClr val="FF0000"/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Mobile application</a:t>
            </a:r>
            <a:endParaRPr lang="en-US" sz="3000" dirty="0">
              <a:solidFill>
                <a:srgbClr val="FF0000"/>
              </a:solidFill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69523705"/>
      </p:ext>
    </p:extLst>
  </p:cSld>
  <p:clrMapOvr>
    <a:masterClrMapping/>
  </p:clrMapOvr>
  <p:transition>
    <p:wip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BE9989A6-DE47-4068-92A0-19EDB6E565C6}"/>
              </a:ext>
            </a:extLst>
          </p:cNvPr>
          <p:cNvSpPr txBox="1">
            <a:spLocks/>
          </p:cNvSpPr>
          <p:nvPr/>
        </p:nvSpPr>
        <p:spPr>
          <a:xfrm>
            <a:off x="2923828" y="-154748"/>
            <a:ext cx="8499545" cy="874643"/>
          </a:xfrm>
          <a:prstGeom prst="rect">
            <a:avLst/>
          </a:prstGeom>
        </p:spPr>
        <p:txBody>
          <a:bodyPr vert="horz" lIns="91440" tIns="45720" rIns="91440" bIns="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000" b="1" dirty="0">
                <a:solidFill>
                  <a:schemeClr val="accent2">
                    <a:lumMod val="75000"/>
                  </a:schemeClr>
                </a:solidFill>
              </a:rPr>
              <a:t>Implementation and Result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120C58-B973-4EA8-BFA2-C63090EB95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8487" y="840007"/>
            <a:ext cx="7295026" cy="5177985"/>
          </a:xfrm>
          <a:prstGeom prst="rect">
            <a:avLst/>
          </a:prstGeom>
        </p:spPr>
      </p:pic>
      <p:sp>
        <p:nvSpPr>
          <p:cNvPr id="10" name="Subtitle 2">
            <a:extLst>
              <a:ext uri="{FF2B5EF4-FFF2-40B4-BE49-F238E27FC236}">
                <a16:creationId xmlns:a16="http://schemas.microsoft.com/office/drawing/2014/main" id="{05B82D93-F6D0-4C7D-B754-D4451AD32D5B}"/>
              </a:ext>
            </a:extLst>
          </p:cNvPr>
          <p:cNvSpPr txBox="1">
            <a:spLocks/>
          </p:cNvSpPr>
          <p:nvPr/>
        </p:nvSpPr>
        <p:spPr>
          <a:xfrm>
            <a:off x="335410" y="1966293"/>
            <a:ext cx="1782418" cy="73715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b="1" dirty="0">
                <a:solidFill>
                  <a:srgbClr val="FF0000"/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Web application</a:t>
            </a:r>
            <a:endParaRPr lang="en-US" sz="3000" dirty="0">
              <a:solidFill>
                <a:srgbClr val="FF0000"/>
              </a:solidFill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50718819"/>
      </p:ext>
    </p:extLst>
  </p:cSld>
  <p:clrMapOvr>
    <a:masterClrMapping/>
  </p:clrMapOvr>
  <p:transition>
    <p:wip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BE9989A6-DE47-4068-92A0-19EDB6E565C6}"/>
              </a:ext>
            </a:extLst>
          </p:cNvPr>
          <p:cNvSpPr txBox="1">
            <a:spLocks/>
          </p:cNvSpPr>
          <p:nvPr/>
        </p:nvSpPr>
        <p:spPr>
          <a:xfrm>
            <a:off x="2515394" y="-91746"/>
            <a:ext cx="7161212" cy="874643"/>
          </a:xfrm>
          <a:prstGeom prst="rect">
            <a:avLst/>
          </a:prstGeom>
        </p:spPr>
        <p:txBody>
          <a:bodyPr vert="horz" lIns="91440" tIns="45720" rIns="91440" bIns="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000" b="1" dirty="0">
                <a:solidFill>
                  <a:schemeClr val="accent2">
                    <a:lumMod val="75000"/>
                  </a:schemeClr>
                </a:solidFill>
              </a:rPr>
              <a:t>Conclusion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502EE5B9-019A-45A4-B93D-F4AD9D3EEECD}"/>
              </a:ext>
            </a:extLst>
          </p:cNvPr>
          <p:cNvSpPr txBox="1">
            <a:spLocks/>
          </p:cNvSpPr>
          <p:nvPr/>
        </p:nvSpPr>
        <p:spPr>
          <a:xfrm>
            <a:off x="2772645" y="1134914"/>
            <a:ext cx="8242357" cy="59788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b="1" dirty="0">
                <a:solidFill>
                  <a:srgbClr val="00B050"/>
                </a:solidFill>
              </a:rPr>
              <a:t>Hard problems of end users and technologies</a:t>
            </a:r>
            <a:endParaRPr lang="en-US" sz="3000" dirty="0">
              <a:solidFill>
                <a:srgbClr val="00B050"/>
              </a:solidFill>
            </a:endParaRPr>
          </a:p>
        </p:txBody>
      </p:sp>
      <p:pic>
        <p:nvPicPr>
          <p:cNvPr id="5" name="Picture 2" descr="C:\Users\ASUS\Downloads\images.jpg">
            <a:extLst>
              <a:ext uri="{FF2B5EF4-FFF2-40B4-BE49-F238E27FC236}">
                <a16:creationId xmlns:a16="http://schemas.microsoft.com/office/drawing/2014/main" id="{DE3DE5DB-9FC4-4D5A-AB80-7E3F3F33DA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21881"/>
            <a:ext cx="2281351" cy="939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ADA50111-6D15-45AE-A8C2-361D0159215B}"/>
              </a:ext>
            </a:extLst>
          </p:cNvPr>
          <p:cNvSpPr txBox="1">
            <a:spLocks/>
          </p:cNvSpPr>
          <p:nvPr/>
        </p:nvSpPr>
        <p:spPr>
          <a:xfrm>
            <a:off x="2772646" y="2693963"/>
            <a:ext cx="9044217" cy="10826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b="1" dirty="0">
                <a:solidFill>
                  <a:srgbClr val="00B050"/>
                </a:solidFill>
              </a:rPr>
              <a:t>Valuable experiences</a:t>
            </a:r>
            <a:endParaRPr lang="en-US" sz="3000" dirty="0">
              <a:solidFill>
                <a:srgbClr val="00B05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7B32CBC-53A2-4338-BACC-B23624DB25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27248"/>
            <a:ext cx="2281351" cy="939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891702"/>
      </p:ext>
    </p:extLst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D03E5-A381-4A7F-B089-2E54FC5138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75055" y="1803652"/>
            <a:ext cx="8247753" cy="1625348"/>
          </a:xfrm>
        </p:spPr>
        <p:txBody>
          <a:bodyPr>
            <a:noAutofit/>
          </a:bodyPr>
          <a:lstStyle/>
          <a:p>
            <a:pPr algn="ctr"/>
            <a:r>
              <a:rPr lang="en-US" sz="5000" b="1" dirty="0">
                <a:solidFill>
                  <a:schemeClr val="accent4">
                    <a:lumMod val="50000"/>
                  </a:schemeClr>
                </a:solidFill>
              </a:rPr>
              <a:t>Thank you for your listening!!</a:t>
            </a:r>
          </a:p>
        </p:txBody>
      </p:sp>
    </p:spTree>
    <p:extLst>
      <p:ext uri="{BB962C8B-B14F-4D97-AF65-F5344CB8AC3E}">
        <p14:creationId xmlns:p14="http://schemas.microsoft.com/office/powerpoint/2010/main" val="4254275436"/>
      </p:ext>
    </p:extLst>
  </p:cSld>
  <p:clrMapOvr>
    <a:masterClrMapping/>
  </p:clrMapOvr>
  <p:transition>
    <p:circl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D03E5-A381-4A7F-B089-2E54FC5138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7329" y="0"/>
            <a:ext cx="10495722" cy="874643"/>
          </a:xfrm>
        </p:spPr>
        <p:txBody>
          <a:bodyPr>
            <a:noAutofit/>
          </a:bodyPr>
          <a:lstStyle/>
          <a:p>
            <a:pPr algn="ctr"/>
            <a:r>
              <a:rPr lang="en-US" sz="5000" b="1" dirty="0">
                <a:solidFill>
                  <a:schemeClr val="accent2">
                    <a:lumMod val="75000"/>
                  </a:schemeClr>
                </a:solidFill>
              </a:rPr>
              <a:t>Introduction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35DEFEA0-45A0-41B5-A540-3D2E6CB612F7}"/>
              </a:ext>
            </a:extLst>
          </p:cNvPr>
          <p:cNvSpPr txBox="1">
            <a:spLocks/>
          </p:cNvSpPr>
          <p:nvPr/>
        </p:nvSpPr>
        <p:spPr>
          <a:xfrm>
            <a:off x="2681115" y="1191160"/>
            <a:ext cx="7324276" cy="73598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- Too less applications used to follow medium and small sport events.</a:t>
            </a:r>
            <a:endParaRPr lang="en-US" sz="1800" dirty="0">
              <a:solidFill>
                <a:schemeClr val="tx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19352EDA-3B40-48BB-BA05-53F8EFB4331A}"/>
              </a:ext>
            </a:extLst>
          </p:cNvPr>
          <p:cNvSpPr txBox="1">
            <a:spLocks/>
          </p:cNvSpPr>
          <p:nvPr/>
        </p:nvSpPr>
        <p:spPr>
          <a:xfrm>
            <a:off x="379384" y="1734932"/>
            <a:ext cx="1952998" cy="14841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b="1" dirty="0">
                <a:solidFill>
                  <a:srgbClr val="FF0000"/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Problems</a:t>
            </a:r>
            <a:endParaRPr lang="en-US" sz="3000" dirty="0">
              <a:solidFill>
                <a:srgbClr val="FF0000"/>
              </a:solidFill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4213620-0E5B-4E93-A997-F3895DDFF934}"/>
              </a:ext>
            </a:extLst>
          </p:cNvPr>
          <p:cNvSpPr txBox="1">
            <a:spLocks/>
          </p:cNvSpPr>
          <p:nvPr/>
        </p:nvSpPr>
        <p:spPr>
          <a:xfrm>
            <a:off x="2653827" y="2192743"/>
            <a:ext cx="6973847" cy="72340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- The limitation about details for user to select their favorite kind of sports.</a:t>
            </a:r>
            <a:endParaRPr lang="en-US" sz="1800" dirty="0">
              <a:solidFill>
                <a:schemeClr val="tx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4F542B2-3B9F-4470-A079-B2EB40900917}"/>
              </a:ext>
            </a:extLst>
          </p:cNvPr>
          <p:cNvSpPr txBox="1">
            <a:spLocks/>
          </p:cNvSpPr>
          <p:nvPr/>
        </p:nvSpPr>
        <p:spPr>
          <a:xfrm>
            <a:off x="2653827" y="3142365"/>
            <a:ext cx="6829770" cy="5311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- User interaction problems: Event position, feedback, etc.</a:t>
            </a:r>
            <a:endParaRPr lang="en-US" sz="1800" dirty="0">
              <a:solidFill>
                <a:schemeClr val="tx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D124827C-93C9-426E-84F3-C6CDCF31AF0C}"/>
              </a:ext>
            </a:extLst>
          </p:cNvPr>
          <p:cNvSpPr txBox="1">
            <a:spLocks/>
          </p:cNvSpPr>
          <p:nvPr/>
        </p:nvSpPr>
        <p:spPr>
          <a:xfrm>
            <a:off x="2681115" y="3771407"/>
            <a:ext cx="7147852" cy="108667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- Server side problems: Events and hosts management, image processing, wasting time for updating an event.</a:t>
            </a:r>
            <a:endParaRPr lang="en-US" sz="1800" dirty="0">
              <a:solidFill>
                <a:schemeClr val="tx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E9DCDDA-7FED-428A-8539-3E459EB8C0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28813"/>
            <a:ext cx="3102341" cy="2329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139591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5" grpId="0"/>
      <p:bldP spid="6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D03E5-A381-4A7F-B089-2E54FC5138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7329" y="-68059"/>
            <a:ext cx="10495722" cy="874643"/>
          </a:xfrm>
        </p:spPr>
        <p:txBody>
          <a:bodyPr>
            <a:noAutofit/>
          </a:bodyPr>
          <a:lstStyle/>
          <a:p>
            <a:pPr algn="ctr"/>
            <a:r>
              <a:rPr lang="en-US" sz="5000" b="1" dirty="0">
                <a:solidFill>
                  <a:schemeClr val="accent2">
                    <a:lumMod val="75000"/>
                  </a:schemeClr>
                </a:solidFill>
              </a:rPr>
              <a:t>Introduction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19352EDA-3B40-48BB-BA05-53F8EFB4331A}"/>
              </a:ext>
            </a:extLst>
          </p:cNvPr>
          <p:cNvSpPr txBox="1">
            <a:spLocks/>
          </p:cNvSpPr>
          <p:nvPr/>
        </p:nvSpPr>
        <p:spPr>
          <a:xfrm>
            <a:off x="379384" y="1734932"/>
            <a:ext cx="1952998" cy="14841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b="1" dirty="0">
                <a:solidFill>
                  <a:srgbClr val="FF0000"/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Solutions</a:t>
            </a:r>
            <a:endParaRPr lang="en-US" sz="3000" dirty="0">
              <a:solidFill>
                <a:srgbClr val="FF0000"/>
              </a:solidFill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37260B8-C835-494F-A995-5EFB530D56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3170" y="806584"/>
            <a:ext cx="9346485" cy="5283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088651"/>
      </p:ext>
    </p:extLst>
  </p:cSld>
  <p:clrMapOvr>
    <a:masterClrMapping/>
  </p:clrMapOvr>
  <p:transition>
    <p:split orient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D03E5-A381-4A7F-B089-2E54FC5138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7329" y="-68059"/>
            <a:ext cx="10495722" cy="874643"/>
          </a:xfrm>
        </p:spPr>
        <p:txBody>
          <a:bodyPr>
            <a:noAutofit/>
          </a:bodyPr>
          <a:lstStyle/>
          <a:p>
            <a:pPr algn="ctr"/>
            <a:r>
              <a:rPr lang="en-US" sz="5000" b="1" dirty="0">
                <a:solidFill>
                  <a:schemeClr val="accent2">
                    <a:lumMod val="75000"/>
                  </a:schemeClr>
                </a:solidFill>
              </a:rPr>
              <a:t>Introduction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19352EDA-3B40-48BB-BA05-53F8EFB4331A}"/>
              </a:ext>
            </a:extLst>
          </p:cNvPr>
          <p:cNvSpPr txBox="1">
            <a:spLocks/>
          </p:cNvSpPr>
          <p:nvPr/>
        </p:nvSpPr>
        <p:spPr>
          <a:xfrm>
            <a:off x="-39756" y="2105993"/>
            <a:ext cx="2721625" cy="14841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FF0000"/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System requirements</a:t>
            </a:r>
            <a:endParaRPr lang="en-US" sz="2800" dirty="0">
              <a:solidFill>
                <a:srgbClr val="FF0000"/>
              </a:solidFill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DE308717-E8AD-44C4-872D-01372E1ACAF5}"/>
              </a:ext>
            </a:extLst>
          </p:cNvPr>
          <p:cNvSpPr txBox="1">
            <a:spLocks/>
          </p:cNvSpPr>
          <p:nvPr/>
        </p:nvSpPr>
        <p:spPr>
          <a:xfrm>
            <a:off x="2433862" y="806584"/>
            <a:ext cx="7324276" cy="73598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b="1" dirty="0">
                <a:solidFill>
                  <a:schemeClr val="accent5">
                    <a:lumMod val="75000"/>
                  </a:schemeClr>
                </a:solidFill>
              </a:rPr>
              <a:t>React (React Native and React JS)</a:t>
            </a:r>
            <a:endParaRPr lang="en-US" sz="3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C102CF8-6DA5-4ACC-A3E5-20F1555FE9CF}"/>
              </a:ext>
            </a:extLst>
          </p:cNvPr>
          <p:cNvSpPr/>
          <p:nvPr/>
        </p:nvSpPr>
        <p:spPr>
          <a:xfrm>
            <a:off x="2544417" y="154257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- Was introduced and developed by Facebook</a:t>
            </a:r>
            <a:br>
              <a:rPr lang="en-US" dirty="0">
                <a:solidFill>
                  <a:srgbClr val="0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</a:br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F2F6808-B5FF-4E68-A858-ED1A469AC0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3862" y="2275247"/>
            <a:ext cx="9545351" cy="3484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8970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D03E5-A381-4A7F-B089-2E54FC5138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3010" y="-147684"/>
            <a:ext cx="10495722" cy="874643"/>
          </a:xfrm>
        </p:spPr>
        <p:txBody>
          <a:bodyPr>
            <a:noAutofit/>
          </a:bodyPr>
          <a:lstStyle/>
          <a:p>
            <a:pPr algn="ctr"/>
            <a:r>
              <a:rPr lang="en-US" sz="5000" b="1" dirty="0">
                <a:solidFill>
                  <a:schemeClr val="accent2">
                    <a:lumMod val="75000"/>
                  </a:schemeClr>
                </a:solidFill>
              </a:rPr>
              <a:t>Introduction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19352EDA-3B40-48BB-BA05-53F8EFB4331A}"/>
              </a:ext>
            </a:extLst>
          </p:cNvPr>
          <p:cNvSpPr txBox="1">
            <a:spLocks/>
          </p:cNvSpPr>
          <p:nvPr/>
        </p:nvSpPr>
        <p:spPr>
          <a:xfrm>
            <a:off x="-13251" y="806585"/>
            <a:ext cx="2478156" cy="100896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FF0000"/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System requirements</a:t>
            </a:r>
            <a:endParaRPr lang="en-US" sz="2800" dirty="0">
              <a:solidFill>
                <a:srgbClr val="FF0000"/>
              </a:solidFill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EE831566-F64B-4F87-B3DF-04A618A1A01C}"/>
              </a:ext>
            </a:extLst>
          </p:cNvPr>
          <p:cNvSpPr txBox="1">
            <a:spLocks/>
          </p:cNvSpPr>
          <p:nvPr/>
        </p:nvSpPr>
        <p:spPr>
          <a:xfrm>
            <a:off x="636105" y="2290709"/>
            <a:ext cx="1192696" cy="80634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chemeClr val="accent4">
                    <a:lumMod val="75000"/>
                  </a:schemeClr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Why</a:t>
            </a:r>
            <a:r>
              <a:rPr lang="en-US" sz="3200" b="1" dirty="0">
                <a:solidFill>
                  <a:schemeClr val="accent4">
                    <a:lumMod val="75000"/>
                  </a:schemeClr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?</a:t>
            </a:r>
            <a:endParaRPr lang="en-US" sz="3200" dirty="0">
              <a:solidFill>
                <a:schemeClr val="accent4">
                  <a:lumMod val="75000"/>
                </a:schemeClr>
              </a:solidFill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5D3E81-9BF6-4361-8FA2-B9B34F0FC2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60813"/>
            <a:ext cx="2319130" cy="116784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9B3D5B6-69E8-4618-B8B9-E0E0B99468FC}"/>
              </a:ext>
            </a:extLst>
          </p:cNvPr>
          <p:cNvSpPr/>
          <p:nvPr/>
        </p:nvSpPr>
        <p:spPr>
          <a:xfrm>
            <a:off x="2802833" y="1121096"/>
            <a:ext cx="52743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Saving time and reducing development costs</a:t>
            </a:r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FCA4B58-8D06-4E1B-936C-25DF48F30363}"/>
              </a:ext>
            </a:extLst>
          </p:cNvPr>
          <p:cNvSpPr/>
          <p:nvPr/>
        </p:nvSpPr>
        <p:spPr>
          <a:xfrm>
            <a:off x="3361662" y="2245762"/>
            <a:ext cx="462500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Performance</a:t>
            </a:r>
            <a:br>
              <a:rPr lang="en-US" dirty="0">
                <a:solidFill>
                  <a:srgbClr val="0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</a:br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B02D39-7BD3-4F5A-BEC6-298ED2AD2B79}"/>
              </a:ext>
            </a:extLst>
          </p:cNvPr>
          <p:cNvSpPr/>
          <p:nvPr/>
        </p:nvSpPr>
        <p:spPr>
          <a:xfrm>
            <a:off x="8698857" y="2191453"/>
            <a:ext cx="462500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Reusability</a:t>
            </a:r>
            <a:br>
              <a:rPr lang="en-US" dirty="0">
                <a:solidFill>
                  <a:srgbClr val="0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</a:br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4F302AA-A13E-4CF7-A71D-47E029A27E6B}"/>
              </a:ext>
            </a:extLst>
          </p:cNvPr>
          <p:cNvSpPr/>
          <p:nvPr/>
        </p:nvSpPr>
        <p:spPr>
          <a:xfrm>
            <a:off x="2802833" y="5090573"/>
            <a:ext cx="462500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Maintainability</a:t>
            </a:r>
            <a:br>
              <a:rPr lang="en-US" dirty="0">
                <a:solidFill>
                  <a:srgbClr val="0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</a:br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F5C00E3-BEFA-4584-B9BE-F76FF1482B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5151" y="2603463"/>
            <a:ext cx="2833581" cy="161918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B59897C-DDDF-4196-8CB1-AC2816284C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4881" y="2603464"/>
            <a:ext cx="2525135" cy="168254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AECF715-CDDF-4A56-AF3D-C53C9591A2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97697" y="665426"/>
            <a:ext cx="2225043" cy="138151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75C5DD1-BBC1-4EA5-8E92-CA5CFB3901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08249" y="4469760"/>
            <a:ext cx="2082892" cy="1620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895579"/>
      </p:ext>
    </p:extLst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CCDB46D-6CB7-4A91-9A42-134A6720B5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06584"/>
            <a:ext cx="12192000" cy="44677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DBD03E5-A381-4A7F-B089-2E54FC5138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7329" y="-68059"/>
            <a:ext cx="10495722" cy="874643"/>
          </a:xfrm>
        </p:spPr>
        <p:txBody>
          <a:bodyPr>
            <a:noAutofit/>
          </a:bodyPr>
          <a:lstStyle/>
          <a:p>
            <a:pPr algn="ctr"/>
            <a:r>
              <a:rPr lang="en-US" sz="5000" b="1" dirty="0">
                <a:solidFill>
                  <a:schemeClr val="accent2">
                    <a:lumMod val="75000"/>
                  </a:schemeClr>
                </a:solidFill>
              </a:rPr>
              <a:t>Introduction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19352EDA-3B40-48BB-BA05-53F8EFB4331A}"/>
              </a:ext>
            </a:extLst>
          </p:cNvPr>
          <p:cNvSpPr txBox="1">
            <a:spLocks/>
          </p:cNvSpPr>
          <p:nvPr/>
        </p:nvSpPr>
        <p:spPr>
          <a:xfrm>
            <a:off x="197556" y="974858"/>
            <a:ext cx="1909540" cy="111898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FF0000"/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Goal</a:t>
            </a:r>
            <a:endParaRPr lang="en-US" sz="4000" dirty="0">
              <a:solidFill>
                <a:srgbClr val="FF0000"/>
              </a:solidFill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761598322"/>
      </p:ext>
    </p:extLst>
  </p:cSld>
  <p:clrMapOvr>
    <a:masterClrMapping/>
  </p:clrMapOvr>
  <p:transition>
    <p:split orient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BE9989A6-DE47-4068-92A0-19EDB6E565C6}"/>
              </a:ext>
            </a:extLst>
          </p:cNvPr>
          <p:cNvSpPr txBox="1">
            <a:spLocks/>
          </p:cNvSpPr>
          <p:nvPr/>
        </p:nvSpPr>
        <p:spPr>
          <a:xfrm>
            <a:off x="2515394" y="0"/>
            <a:ext cx="7161212" cy="874643"/>
          </a:xfrm>
          <a:prstGeom prst="rect">
            <a:avLst/>
          </a:prstGeom>
        </p:spPr>
        <p:txBody>
          <a:bodyPr vert="horz" lIns="91440" tIns="45720" rIns="91440" bIns="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000" b="1" dirty="0">
                <a:solidFill>
                  <a:schemeClr val="accent2">
                    <a:lumMod val="75000"/>
                  </a:schemeClr>
                </a:solidFill>
              </a:rPr>
              <a:t>Background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5F3D4A46-D59A-47F9-A68B-C6474245EEDE}"/>
              </a:ext>
            </a:extLst>
          </p:cNvPr>
          <p:cNvSpPr txBox="1">
            <a:spLocks/>
          </p:cNvSpPr>
          <p:nvPr/>
        </p:nvSpPr>
        <p:spPr>
          <a:xfrm>
            <a:off x="0" y="1449459"/>
            <a:ext cx="2343115" cy="13467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b="1" dirty="0">
                <a:solidFill>
                  <a:srgbClr val="FF0000"/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Flux architecture</a:t>
            </a:r>
            <a:endParaRPr lang="en-US" sz="3000" dirty="0">
              <a:solidFill>
                <a:srgbClr val="FF0000"/>
              </a:solidFill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651DCAE-5719-4681-96D4-070F9C6CDD70}"/>
              </a:ext>
            </a:extLst>
          </p:cNvPr>
          <p:cNvSpPr/>
          <p:nvPr/>
        </p:nvSpPr>
        <p:spPr>
          <a:xfrm>
            <a:off x="2544417" y="1173240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- To create data layers in JavaScript applications</a:t>
            </a:r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2F01D05-C2CA-4460-A84A-0E02490A5DBA}"/>
              </a:ext>
            </a:extLst>
          </p:cNvPr>
          <p:cNvSpPr/>
          <p:nvPr/>
        </p:nvSpPr>
        <p:spPr>
          <a:xfrm>
            <a:off x="2515394" y="2122834"/>
            <a:ext cx="756036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- Flux focuses on creating explicit and  understandable update paths for your application's data, which makes tracking changes during development simpler and makes bugs easier to track down and fix.</a:t>
            </a:r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2588CA1-0AF3-4981-9A5A-70C6131936DA}"/>
              </a:ext>
            </a:extLst>
          </p:cNvPr>
          <p:cNvSpPr/>
          <p:nvPr/>
        </p:nvSpPr>
        <p:spPr>
          <a:xfrm>
            <a:off x="2544417" y="3811837"/>
            <a:ext cx="756036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- Flux follows the concept of Unidirectional Data Flow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en-US" dirty="0">
                <a:solidFill>
                  <a:srgbClr val="0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When the data changes, this stream reboot from scratch 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en-US" dirty="0">
                <a:solidFill>
                  <a:srgbClr val="0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Making it much easier to zero in of where the error lies. </a:t>
            </a:r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721531135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BE9989A6-DE47-4068-92A0-19EDB6E565C6}"/>
              </a:ext>
            </a:extLst>
          </p:cNvPr>
          <p:cNvSpPr txBox="1">
            <a:spLocks/>
          </p:cNvSpPr>
          <p:nvPr/>
        </p:nvSpPr>
        <p:spPr>
          <a:xfrm>
            <a:off x="2515394" y="-132520"/>
            <a:ext cx="7161212" cy="874643"/>
          </a:xfrm>
          <a:prstGeom prst="rect">
            <a:avLst/>
          </a:prstGeom>
        </p:spPr>
        <p:txBody>
          <a:bodyPr vert="horz" lIns="91440" tIns="45720" rIns="91440" bIns="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000" b="1" dirty="0">
                <a:solidFill>
                  <a:schemeClr val="accent2">
                    <a:lumMod val="75000"/>
                  </a:schemeClr>
                </a:solidFill>
              </a:rPr>
              <a:t>Background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5F3D4A46-D59A-47F9-A68B-C6474245EEDE}"/>
              </a:ext>
            </a:extLst>
          </p:cNvPr>
          <p:cNvSpPr txBox="1">
            <a:spLocks/>
          </p:cNvSpPr>
          <p:nvPr/>
        </p:nvSpPr>
        <p:spPr>
          <a:xfrm>
            <a:off x="0" y="1449459"/>
            <a:ext cx="2343115" cy="13467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b="1" dirty="0">
                <a:solidFill>
                  <a:srgbClr val="FF0000"/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Flux architecture</a:t>
            </a:r>
            <a:endParaRPr lang="en-US" sz="3000" dirty="0">
              <a:solidFill>
                <a:srgbClr val="FF0000"/>
              </a:solidFill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pic>
        <p:nvPicPr>
          <p:cNvPr id="7" name="Picture 6" descr="https://static.reactvn.org/original/1X/bea74b5c8b657ad261153d2110c7b27fa93a39ab.png">
            <a:extLst>
              <a:ext uri="{FF2B5EF4-FFF2-40B4-BE49-F238E27FC236}">
                <a16:creationId xmlns:a16="http://schemas.microsoft.com/office/drawing/2014/main" id="{C212FBDD-1FCC-4C16-9FCC-29C6A9128F9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6611" y="791817"/>
            <a:ext cx="8696103" cy="41744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284778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Gallery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AC464412-510E-4F2B-8947-A0DDBD0289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1181</TotalTime>
  <Words>791</Words>
  <Application>Microsoft Office PowerPoint</Application>
  <PresentationFormat>Widescreen</PresentationFormat>
  <Paragraphs>123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Aharoni</vt:lpstr>
      <vt:lpstr>Arial</vt:lpstr>
      <vt:lpstr>Palatino Linotype</vt:lpstr>
      <vt:lpstr>Symbol</vt:lpstr>
      <vt:lpstr>Wingdings</vt:lpstr>
      <vt:lpstr>Wingdings 3</vt:lpstr>
      <vt:lpstr>Gallery</vt:lpstr>
      <vt:lpstr>Sport events management mobile application</vt:lpstr>
      <vt:lpstr>Content</vt:lpstr>
      <vt:lpstr>Introduction</vt:lpstr>
      <vt:lpstr>Introduction</vt:lpstr>
      <vt:lpstr>Introduction</vt:lpstr>
      <vt:lpstr>Introduction</vt:lpstr>
      <vt:lpstr>Introduction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for your listening!!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Curent Trends of mobile developments</dc:title>
  <dc:creator>Thiện Nguyễn</dc:creator>
  <cp:lastModifiedBy>Thiện Nguyễn</cp:lastModifiedBy>
  <cp:revision>78</cp:revision>
  <dcterms:created xsi:type="dcterms:W3CDTF">2017-11-08T07:56:23Z</dcterms:created>
  <dcterms:modified xsi:type="dcterms:W3CDTF">2019-02-18T19:03:11Z</dcterms:modified>
</cp:coreProperties>
</file>