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325" r:id="rId6"/>
    <p:sldId id="324" r:id="rId7"/>
    <p:sldId id="319" r:id="rId8"/>
    <p:sldId id="317" r:id="rId9"/>
    <p:sldId id="311" r:id="rId10"/>
    <p:sldId id="320" r:id="rId11"/>
    <p:sldId id="321" r:id="rId12"/>
    <p:sldId id="326" r:id="rId13"/>
    <p:sldId id="322" r:id="rId14"/>
    <p:sldId id="32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540C3-7D36-4DC4-9F1F-CA39D9B1686A}" type="datetimeFigureOut">
              <a:rPr lang="en-US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3E43-853E-458F-BEDB-D487FE1A4EF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background on </a:t>
            </a:r>
            <a:r>
              <a:rPr lang="en-US" err="1"/>
              <a:t>BreeDB</a:t>
            </a:r>
            <a:endParaRPr lang="en-US"/>
          </a:p>
          <a:p>
            <a:r>
              <a:rPr lang="en-US"/>
              <a:t>What</a:t>
            </a:r>
            <a:r>
              <a:rPr lang="en-US" baseline="0"/>
              <a:t> it is </a:t>
            </a:r>
          </a:p>
          <a:p>
            <a:r>
              <a:rPr lang="en-US" baseline="0"/>
              <a:t>Why we would like to use ODEX platform </a:t>
            </a:r>
          </a:p>
          <a:p>
            <a:endParaRPr lang="en-US" baseline="0"/>
          </a:p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Changing input will change the notebook dynamically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0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6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ysurf2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88" y="6354763"/>
            <a:ext cx="1092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 descr="logo4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5600" y="5745163"/>
            <a:ext cx="22034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914400"/>
            <a:ext cx="7162800" cy="1470025"/>
          </a:xfrm>
        </p:spPr>
        <p:txBody>
          <a:bodyPr anchor="b">
            <a:normAutofit/>
          </a:bodyPr>
          <a:lstStyle>
            <a:lvl1pPr>
              <a:lnSpc>
                <a:spcPts val="44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2517775"/>
            <a:ext cx="6629400" cy="1139825"/>
          </a:xfrm>
        </p:spPr>
        <p:txBody>
          <a:bodyPr>
            <a:normAutofit/>
          </a:bodyPr>
          <a:lstStyle>
            <a:lvl1pPr marL="0" indent="0" algn="l">
              <a:lnSpc>
                <a:spcPts val="21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ysurf2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88" y="6354763"/>
            <a:ext cx="1092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logo4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5600" y="5745163"/>
            <a:ext cx="22034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ysurf1.png"/>
          <p:cNvPicPr>
            <a:picLocks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88" y="6354763"/>
            <a:ext cx="10906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1.tif"/>
          <p:cNvPicPr>
            <a:picLocks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88" y="5745163"/>
            <a:ext cx="2201862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0"/>
            <a:ext cx="8305200" cy="4800599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96150" y="25400"/>
            <a:ext cx="13652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5138" y="6494463"/>
            <a:ext cx="13652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8077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</p:sldLayoutIdLst>
  <p:transition>
    <p:cut/>
  </p:transition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•"/>
        <a:defRPr sz="32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–"/>
        <a:defRPr sz="28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•"/>
        <a:defRPr sz="2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–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»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66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SM_workflow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411" y="497884"/>
            <a:ext cx="7162800" cy="1470025"/>
          </a:xfrm>
        </p:spPr>
        <p:txBody>
          <a:bodyPr/>
          <a:lstStyle/>
          <a:p>
            <a:r>
              <a:rPr lang="en-US"/>
              <a:t>DSM use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2688908"/>
            <a:ext cx="6629400" cy="1139825"/>
          </a:xfrm>
        </p:spPr>
        <p:txBody>
          <a:bodyPr/>
          <a:lstStyle/>
          <a:p>
            <a:r>
              <a:rPr lang="en-US"/>
              <a:t>A data analysis workflow </a:t>
            </a:r>
          </a:p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55600" y="4798234"/>
            <a:ext cx="7757622" cy="110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Arial Bold"/>
                <a:ea typeface="Arial Bold" pitchFamily="34" charset="0"/>
                <a:cs typeface="Arial Bold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800" b="1" kern="1200">
                <a:solidFill>
                  <a:schemeClr val="tx1">
                    <a:tint val="75000"/>
                  </a:schemeClr>
                </a:solidFill>
                <a:latin typeface="Arial Bold"/>
                <a:ea typeface="Arial Bold" pitchFamily="34" charset="0"/>
                <a:cs typeface="Arial Bold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Arial Bold"/>
                <a:ea typeface="Arial Bold" pitchFamily="34" charset="0"/>
                <a:cs typeface="Arial Bold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Arial Bold"/>
                <a:ea typeface="Arial Bold" pitchFamily="34" charset="0"/>
                <a:cs typeface="Arial Bold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Arial Bold"/>
                <a:ea typeface="Arial Bold" pitchFamily="34" charset="0"/>
                <a:cs typeface="Arial Bold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>
                <a:latin typeface="+mj-lt"/>
              </a:rPr>
              <a:t>Anneke </a:t>
            </a:r>
            <a:r>
              <a:rPr lang="en-US" sz="1800" b="0" i="1" err="1">
                <a:latin typeface="+mj-lt"/>
              </a:rPr>
              <a:t>Sijbers</a:t>
            </a:r>
            <a:r>
              <a:rPr lang="en-US" sz="1800" b="0" i="1">
                <a:latin typeface="+mj-lt"/>
              </a:rPr>
              <a:t>, </a:t>
            </a:r>
            <a:r>
              <a:rPr lang="en-US" sz="1800" b="0" i="1" err="1">
                <a:latin typeface="+mj-lt"/>
              </a:rPr>
              <a:t>Wytze</a:t>
            </a:r>
            <a:r>
              <a:rPr lang="en-US" sz="1800" b="0" i="1">
                <a:latin typeface="+mj-lt"/>
              </a:rPr>
              <a:t> </a:t>
            </a:r>
            <a:r>
              <a:rPr lang="en-US" sz="1800" b="0" i="1" err="1">
                <a:latin typeface="+mj-lt"/>
              </a:rPr>
              <a:t>Vlietstra</a:t>
            </a:r>
            <a:r>
              <a:rPr lang="en-US" sz="1800" b="0" i="1">
                <a:latin typeface="+mj-lt"/>
              </a:rPr>
              <a:t>, Arnold </a:t>
            </a:r>
            <a:r>
              <a:rPr lang="en-US" sz="1800" b="0" i="1" err="1">
                <a:latin typeface="+mj-lt"/>
              </a:rPr>
              <a:t>Kuzniar</a:t>
            </a:r>
            <a:r>
              <a:rPr lang="en-US" sz="1800" b="0" i="1">
                <a:latin typeface="+mj-lt"/>
              </a:rPr>
              <a:t> &amp; Anand </a:t>
            </a:r>
            <a:r>
              <a:rPr lang="en-US" sz="1800" b="0" i="1" err="1">
                <a:latin typeface="+mj-lt"/>
              </a:rPr>
              <a:t>Gavai</a:t>
            </a:r>
            <a:r>
              <a:rPr lang="en-US" sz="1800" b="0" i="1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899797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Downstream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Spot (</a:t>
            </a:r>
            <a:r>
              <a:rPr lang="en-US">
                <a:latin typeface="Arial Bold" charset="0"/>
                <a:hlinkClick r:id="rId3"/>
              </a:rPr>
              <a:t>http://localhost:9966/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696881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Automate generation of notebook into deliverable notebook</a:t>
            </a:r>
          </a:p>
          <a:p>
            <a:endParaRPr lang="en-US"/>
          </a:p>
          <a:p>
            <a:r>
              <a:rPr lang="en-US" err="1"/>
              <a:t>Dockerize</a:t>
            </a:r>
            <a:r>
              <a:rPr lang="en-US"/>
              <a:t> this workflow !</a:t>
            </a:r>
          </a:p>
        </p:txBody>
      </p:sp>
    </p:spTree>
    <p:extLst>
      <p:ext uri="{BB962C8B-B14F-4D97-AF65-F5344CB8AC3E}">
        <p14:creationId xmlns:p14="http://schemas.microsoft.com/office/powerpoint/2010/main" val="46762689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ODEX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/>
              <a:t>Examine and solve use cases from various domains with knowledge graphs</a:t>
            </a:r>
          </a:p>
          <a:p>
            <a:endParaRPr lang="en-US" sz="2800" b="0"/>
          </a:p>
          <a:p>
            <a:r>
              <a:rPr lang="en-US" sz="2800" b="0"/>
              <a:t>Demonstrate value of integrating datasets (of varying quality) with each other to improve generated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067" y="5180134"/>
            <a:ext cx="4290605" cy="3079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i="1"/>
              <a:t>Slide content borrowed from </a:t>
            </a:r>
            <a:r>
              <a:rPr lang="en-US" sz="1400" i="1" err="1"/>
              <a:t>Wytze</a:t>
            </a:r>
            <a:r>
              <a:rPr lang="en-US" sz="1400" i="1"/>
              <a:t> </a:t>
            </a:r>
            <a:r>
              <a:rPr lang="en-US" sz="1400" i="1" err="1"/>
              <a:t>Vlietstra</a:t>
            </a:r>
          </a:p>
        </p:txBody>
      </p:sp>
    </p:spTree>
    <p:extLst>
      <p:ext uri="{BB962C8B-B14F-4D97-AF65-F5344CB8AC3E}">
        <p14:creationId xmlns:p14="http://schemas.microsoft.com/office/powerpoint/2010/main" val="174217405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 Bold" charset="0"/>
              </a:rPr>
              <a:t>Identification of gene-phenotypic trait associations in yeast</a:t>
            </a:r>
          </a:p>
          <a:p>
            <a:endParaRPr lang="en-US">
              <a:latin typeface="Arial Bold" charset="0"/>
            </a:endParaRPr>
          </a:p>
          <a:p>
            <a:pPr lvl="1"/>
            <a:r>
              <a:rPr lang="en-US" sz="2400">
                <a:solidFill>
                  <a:srgbClr val="000000"/>
                </a:solidFill>
                <a:latin typeface="Arial" charset="0"/>
              </a:rPr>
              <a:t>Develop a workflow to identify genes indirectly associated with a certain yeast phenotype using EKP (butanol tolerance) and visualize them in an interactive knowledge graph</a:t>
            </a:r>
            <a:endParaRPr lang="en-US" sz="2400">
              <a:latin typeface="Arial" charset="0"/>
            </a:endParaRPr>
          </a:p>
          <a:p>
            <a:pPr lvl="1"/>
            <a:endParaRPr lang="en-US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8382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EKP (</a:t>
            </a:r>
            <a:r>
              <a:rPr lang="en-US" sz="3600" err="1"/>
              <a:t>Euretos</a:t>
            </a:r>
            <a:r>
              <a:rPr lang="en-US" sz="3600"/>
              <a:t> Knowledge Platform)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710" y="1222870"/>
            <a:ext cx="8305200" cy="3733800"/>
          </a:xfrm>
        </p:spPr>
        <p:txBody>
          <a:bodyPr/>
          <a:lstStyle/>
          <a:p>
            <a:r>
              <a:rPr lang="en-US"/>
              <a:t>Content:</a:t>
            </a:r>
          </a:p>
          <a:p>
            <a:pPr lvl="1"/>
            <a:r>
              <a:rPr lang="en-US" sz="2400"/>
              <a:t>Over 50 domain specific datasets </a:t>
            </a:r>
          </a:p>
          <a:p>
            <a:r>
              <a:rPr lang="en-US"/>
              <a:t>Access:</a:t>
            </a:r>
          </a:p>
          <a:p>
            <a:pPr lvl="1"/>
            <a:r>
              <a:rPr lang="en-US" sz="2400"/>
              <a:t>Through web portal, keyword input one by one</a:t>
            </a:r>
          </a:p>
          <a:p>
            <a:pPr lvl="1"/>
            <a:r>
              <a:rPr lang="en-US" sz="2400"/>
              <a:t>Through API's -&gt; scripting</a:t>
            </a:r>
          </a:p>
          <a:p>
            <a:r>
              <a:rPr lang="en-US" sz="2800"/>
              <a:t>Output:</a:t>
            </a:r>
          </a:p>
          <a:p>
            <a:pPr lvl="1"/>
            <a:r>
              <a:rPr lang="en-US" sz="2400"/>
              <a:t>Possibilities to filter</a:t>
            </a:r>
          </a:p>
          <a:p>
            <a:pPr lvl="1"/>
            <a:r>
              <a:rPr lang="en-US" sz="2400"/>
              <a:t>Some graphical representation of a (huge)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1708" y="5178874"/>
            <a:ext cx="4290605" cy="3079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i="1"/>
              <a:t>Slide content borrowed from </a:t>
            </a:r>
            <a:r>
              <a:rPr lang="en-US" sz="1400" i="1" err="1"/>
              <a:t>Wytze</a:t>
            </a:r>
            <a:r>
              <a:rPr lang="en-US" sz="1400" i="1"/>
              <a:t> </a:t>
            </a:r>
            <a:r>
              <a:rPr lang="en-US" sz="1400" i="1" err="1"/>
              <a:t>Vlietstra</a:t>
            </a:r>
          </a:p>
        </p:txBody>
      </p:sp>
    </p:spTree>
    <p:extLst>
      <p:ext uri="{BB962C8B-B14F-4D97-AF65-F5344CB8AC3E}">
        <p14:creationId xmlns:p14="http://schemas.microsoft.com/office/powerpoint/2010/main" val="196250561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447316"/>
            <a:ext cx="8305200" cy="3733800"/>
          </a:xfrm>
        </p:spPr>
        <p:txBody>
          <a:bodyPr/>
          <a:lstStyle/>
          <a:p>
            <a:r>
              <a:rPr lang="en-US" sz="2000" err="1">
                <a:latin typeface="Arial"/>
              </a:rPr>
              <a:t>Jupyter</a:t>
            </a:r>
            <a:r>
              <a:rPr lang="en-US" sz="2000">
                <a:latin typeface="Arial"/>
              </a:rPr>
              <a:t> Notebook</a:t>
            </a:r>
          </a:p>
          <a:p>
            <a:endParaRPr lang="en-US" sz="2000" b="0">
              <a:latin typeface="Arial"/>
            </a:endParaRPr>
          </a:p>
          <a:p>
            <a:r>
              <a:rPr lang="en-US" sz="2000">
                <a:latin typeface="Arial"/>
              </a:rPr>
              <a:t>Python (Infrastructure and automation)</a:t>
            </a:r>
          </a:p>
          <a:p>
            <a:endParaRPr lang="en-US" sz="2000" b="0">
              <a:latin typeface="Arial"/>
            </a:endParaRPr>
          </a:p>
          <a:p>
            <a:r>
              <a:rPr lang="en-US" sz="2000">
                <a:latin typeface="Arial"/>
              </a:rPr>
              <a:t>EKP (REST API) </a:t>
            </a:r>
          </a:p>
          <a:p>
            <a:endParaRPr lang="en-US" sz="2000">
              <a:latin typeface="Arial"/>
            </a:endParaRPr>
          </a:p>
          <a:p>
            <a:r>
              <a:rPr lang="en-US" sz="2000">
                <a:latin typeface="Arial"/>
              </a:rPr>
              <a:t>R (Analysis and workflows)</a:t>
            </a:r>
          </a:p>
          <a:p>
            <a:endParaRPr lang="en-US" sz="2000" b="0">
              <a:latin typeface="Arial"/>
            </a:endParaRPr>
          </a:p>
          <a:p>
            <a:r>
              <a:rPr lang="en-US" sz="2000" err="1">
                <a:latin typeface="Arial"/>
              </a:rPr>
              <a:t>Javascript</a:t>
            </a:r>
            <a:r>
              <a:rPr lang="en-US" sz="2000">
                <a:latin typeface="Arial"/>
              </a:rPr>
              <a:t> / Typescript (Visualization)</a:t>
            </a:r>
          </a:p>
          <a:p>
            <a:endParaRPr lang="en-US" sz="20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09078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M use case_2610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0009" cy="5140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3114" y="5178874"/>
            <a:ext cx="4290605" cy="3079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i="1"/>
              <a:t>Slide borrowed from Anneke </a:t>
            </a:r>
            <a:r>
              <a:rPr lang="en-US" sz="1400" i="1" err="1"/>
              <a:t>Sijbers</a:t>
            </a:r>
          </a:p>
        </p:txBody>
      </p:sp>
    </p:spTree>
    <p:extLst>
      <p:ext uri="{BB962C8B-B14F-4D97-AF65-F5344CB8AC3E}">
        <p14:creationId xmlns:p14="http://schemas.microsoft.com/office/powerpoint/2010/main" val="413479615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Jupyter</a:t>
            </a:r>
            <a:r>
              <a:rPr lang="en-US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 Bold" charset="0"/>
                <a:hlinkClick r:id="rId3"/>
              </a:rPr>
              <a:t>http://localhost:8888/notebooks/DSM_workflow.ipynb</a:t>
            </a:r>
          </a:p>
        </p:txBody>
      </p:sp>
    </p:spTree>
    <p:extLst>
      <p:ext uri="{BB962C8B-B14F-4D97-AF65-F5344CB8AC3E}">
        <p14:creationId xmlns:p14="http://schemas.microsoft.com/office/powerpoint/2010/main" val="149113795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/>
              <a:t>Triples are large in number</a:t>
            </a:r>
          </a:p>
          <a:p>
            <a:r>
              <a:rPr lang="en-US" sz="2800" b="0"/>
              <a:t>Good visualization is important in identifying new relationships as well as understanding the nature of relationship</a:t>
            </a:r>
          </a:p>
          <a:p>
            <a:r>
              <a:rPr lang="en-US" sz="2800" b="0"/>
              <a:t>A small prototype build in Typescript with a filter on predicates</a:t>
            </a:r>
          </a:p>
        </p:txBody>
      </p:sp>
    </p:spTree>
    <p:extLst>
      <p:ext uri="{BB962C8B-B14F-4D97-AF65-F5344CB8AC3E}">
        <p14:creationId xmlns:p14="http://schemas.microsoft.com/office/powerpoint/2010/main" val="124382695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 Bold" charset="0"/>
                <a:hlinkClick r:id="rId3"/>
              </a:rPr>
              <a:t>http://localhost:3000/</a:t>
            </a:r>
          </a:p>
        </p:txBody>
      </p:sp>
    </p:spTree>
    <p:extLst>
      <p:ext uri="{BB962C8B-B14F-4D97-AF65-F5344CB8AC3E}">
        <p14:creationId xmlns:p14="http://schemas.microsoft.com/office/powerpoint/2010/main" val="259606541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NLeSC Powerpoint Theme">
  <a:themeElements>
    <a:clrScheme name="eScience">
      <a:dk1>
        <a:sysClr val="windowText" lastClr="000000"/>
      </a:dk1>
      <a:lt1>
        <a:sysClr val="window" lastClr="FFFFFF"/>
      </a:lt1>
      <a:dk2>
        <a:srgbClr val="000100"/>
      </a:dk2>
      <a:lt2>
        <a:srgbClr val="0092D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F217B6DCBAE46AC4A63ED982DCB03" ma:contentTypeVersion="3" ma:contentTypeDescription="Create a new document." ma:contentTypeScope="" ma:versionID="2625a54255ebd3328e7816e07b666414">
  <xsd:schema xmlns:xsd="http://www.w3.org/2001/XMLSchema" xmlns:xs="http://www.w3.org/2001/XMLSchema" xmlns:p="http://schemas.microsoft.com/office/2006/metadata/properties" xmlns:ns2="d524e8e6-9967-4aee-9f44-a119181d2657" xmlns:ns3="d0ce14b4-296e-49b5-89d1-87b1b19d123a" targetNamespace="http://schemas.microsoft.com/office/2006/metadata/properties" ma:root="true" ma:fieldsID="e6bd34539d9ca4e421b1cbfa8a9d7d52" ns2:_="" ns3:_="">
    <xsd:import namespace="d524e8e6-9967-4aee-9f44-a119181d2657"/>
    <xsd:import namespace="d0ce14b4-296e-49b5-89d1-87b1b19d123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4e8e6-9967-4aee-9f44-a119181d26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e14b4-296e-49b5-89d1-87b1b19d123a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82275-5FC8-45AB-956B-DD84616C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850274-83DC-4E23-962E-EABF74620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4e8e6-9967-4aee-9f44-a119181d2657"/>
    <ds:schemaRef ds:uri="d0ce14b4-296e-49b5-89d1-87b1b19d1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52FD88-F9DF-4F0B-8732-4EE2B8DD6A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NLeSC Powerpoint Theme</vt:lpstr>
      <vt:lpstr>DSM use case </vt:lpstr>
      <vt:lpstr>ODEX Project</vt:lpstr>
      <vt:lpstr>Objective</vt:lpstr>
      <vt:lpstr>EKP (Euretos Knowledge Platform)</vt:lpstr>
      <vt:lpstr>Tools Used</vt:lpstr>
      <vt:lpstr>PowerPoint Presentation</vt:lpstr>
      <vt:lpstr>Jupyter Notebook</vt:lpstr>
      <vt:lpstr>Visualization </vt:lpstr>
      <vt:lpstr>Exploratory analysis</vt:lpstr>
      <vt:lpstr>Downstream analysis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 use case </dc:title>
  <cp:revision>1</cp:revision>
  <dcterms:modified xsi:type="dcterms:W3CDTF">2016-10-10T14:32:53Z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0x010100B34F217B6DCBAE46AC4A63ED982DCB03</vt:lpwstr>
  </property>
</Properties>
</file>