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3" r:id="rId2"/>
    <p:sldId id="275" r:id="rId3"/>
    <p:sldId id="300" r:id="rId4"/>
    <p:sldId id="301" r:id="rId5"/>
    <p:sldId id="302" r:id="rId6"/>
    <p:sldId id="282" r:id="rId7"/>
  </p:sldIdLst>
  <p:sldSz cx="9144000" cy="6858000" type="screen4x3"/>
  <p:notesSz cx="6858000" cy="9144000"/>
  <p:custDataLst>
    <p:tags r:id="rId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">
          <p15:clr>
            <a:srgbClr val="A4A3A4"/>
          </p15:clr>
        </p15:guide>
        <p15:guide id="2" orient="horz" pos="2567">
          <p15:clr>
            <a:srgbClr val="A4A3A4"/>
          </p15:clr>
        </p15:guide>
        <p15:guide id="3" orient="horz" pos="729">
          <p15:clr>
            <a:srgbClr val="A4A3A4"/>
          </p15:clr>
        </p15:guide>
        <p15:guide id="4" orient="horz" pos="1060">
          <p15:clr>
            <a:srgbClr val="A4A3A4"/>
          </p15:clr>
        </p15:guide>
        <p15:guide id="5" orient="horz" pos="2419">
          <p15:clr>
            <a:srgbClr val="A4A3A4"/>
          </p15:clr>
        </p15:guide>
        <p15:guide id="6" pos="465">
          <p15:clr>
            <a:srgbClr val="A4A3A4"/>
          </p15:clr>
        </p15:guide>
        <p15:guide id="7" pos="5469">
          <p15:clr>
            <a:srgbClr val="A4A3A4"/>
          </p15:clr>
        </p15:guide>
        <p15:guide id="8" pos="2993">
          <p15:clr>
            <a:srgbClr val="A4A3A4"/>
          </p15:clr>
        </p15:guide>
        <p15:guide id="9" pos="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87B"/>
    <a:srgbClr val="A41128"/>
    <a:srgbClr val="AB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1" autoAdjust="0"/>
  </p:normalViewPr>
  <p:slideViewPr>
    <p:cSldViewPr snapToGrid="0" showGuides="1">
      <p:cViewPr varScale="1">
        <p:scale>
          <a:sx n="116" d="100"/>
          <a:sy n="116" d="100"/>
        </p:scale>
        <p:origin x="1446" y="108"/>
      </p:cViewPr>
      <p:guideLst>
        <p:guide orient="horz" pos="518"/>
        <p:guide orient="horz" pos="2567"/>
        <p:guide orient="horz" pos="729"/>
        <p:guide orient="horz" pos="1060"/>
        <p:guide orient="horz" pos="2419"/>
        <p:guide pos="465"/>
        <p:guide pos="5469"/>
        <p:guide pos="2993"/>
        <p:guide pos="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591B-712F-4EC5-9039-AAD4AB463774}" type="datetimeFigureOut">
              <a:rPr lang="fr-FR" smtClean="0"/>
              <a:t>02/04/2015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4D5A5-E860-4256-863D-A9B941CAA0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26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38188" y="714375"/>
            <a:ext cx="3559967" cy="6143625"/>
          </a:xfrm>
          <a:prstGeom prst="rect">
            <a:avLst/>
          </a:prstGeom>
          <a:solidFill>
            <a:srgbClr val="A41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800484" y="2090084"/>
            <a:ext cx="3442447" cy="14700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00907" y="3939988"/>
            <a:ext cx="3441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62710" y="6275064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noProof="0" dirty="0" smtClean="0">
                <a:solidFill>
                  <a:schemeClr val="bg1"/>
                </a:solidFill>
              </a:rPr>
              <a:t>Limagrain</a:t>
            </a:r>
            <a:r>
              <a:rPr lang="en-US" sz="1400" b="1" baseline="0" noProof="0" dirty="0" smtClean="0">
                <a:solidFill>
                  <a:schemeClr val="bg1"/>
                </a:solidFill>
              </a:rPr>
              <a:t> Field Seeds</a:t>
            </a:r>
            <a:endParaRPr lang="en-US" sz="1400" b="1" noProof="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Sandrine\Desktop\PArt\Ligne Graines_Version neutre\LigneGraines_pageTitr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7" y="6487691"/>
            <a:ext cx="91440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\\xservej.japa.fr\03 Partage Japa\Sandrine\Limagrain_res_RVB_Hor_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8550" y="872608"/>
            <a:ext cx="1685387" cy="60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78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38188" y="714375"/>
            <a:ext cx="3559967" cy="6143625"/>
          </a:xfrm>
          <a:prstGeom prst="rect">
            <a:avLst/>
          </a:prstGeom>
          <a:solidFill>
            <a:srgbClr val="A41128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800484" y="2090084"/>
            <a:ext cx="3442447" cy="14700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800907" y="3939988"/>
            <a:ext cx="3441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862710" y="6275064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0" noProof="0" dirty="0" smtClean="0">
                <a:solidFill>
                  <a:schemeClr val="bg1"/>
                </a:solidFill>
              </a:rPr>
              <a:t>Limagrain Field Seeds</a:t>
            </a:r>
            <a:endParaRPr lang="en-US" sz="1400" b="1" noProof="0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Sandrine\Desktop\PArt\Ligne Graines_Version neutre\LigneGraines_pageTitr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7" y="6487691"/>
            <a:ext cx="91440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xservej.japa.fr\03 Partage Japa\Sandrine\Limagrain_res_RVB_Hor_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8550" y="872608"/>
            <a:ext cx="1685387" cy="60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7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ndrine\Desktop\PArt\Ligne Graines_Version neutre\LigneGraines_pageSu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1" y="6502387"/>
            <a:ext cx="91440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5076825" y="714375"/>
            <a:ext cx="3332163" cy="6143625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71" name="Espace réservé du texte 2070"/>
          <p:cNvSpPr>
            <a:spLocks noGrp="1"/>
          </p:cNvSpPr>
          <p:nvPr>
            <p:ph type="body" sz="quarter" idx="13"/>
          </p:nvPr>
        </p:nvSpPr>
        <p:spPr>
          <a:xfrm>
            <a:off x="5344058" y="2296579"/>
            <a:ext cx="2870200" cy="3618446"/>
          </a:xfrm>
        </p:spPr>
        <p:txBody>
          <a:bodyPr/>
          <a:lstStyle>
            <a:lvl1pPr marL="0" indent="0">
              <a:spcAft>
                <a:spcPts val="1700"/>
              </a:spcAft>
              <a:buFont typeface="Arial" panose="020B0604020202020204" pitchFamily="34" charset="0"/>
              <a:buNone/>
              <a:defRPr sz="2600">
                <a:solidFill>
                  <a:schemeClr val="accent1"/>
                </a:solidFill>
              </a:defRPr>
            </a:lvl1pPr>
            <a:lvl2pPr marL="3175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216000" indent="-2160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3524" y="2086803"/>
            <a:ext cx="3049200" cy="4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16131" y="2087077"/>
            <a:ext cx="701993" cy="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5346700" y="889000"/>
            <a:ext cx="1485900" cy="9906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725"/>
            </a:lvl1pPr>
          </a:lstStyle>
          <a:p>
            <a:pPr lvl="0"/>
            <a:r>
              <a:rPr lang="fr-FR" dirty="0" smtClean="0"/>
              <a:t>N/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348" y="6493913"/>
            <a:ext cx="913254" cy="221239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6569816" y="6491699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noProof="0" dirty="0" smtClean="0">
                <a:solidFill>
                  <a:schemeClr val="accent1"/>
                </a:solidFill>
              </a:rPr>
              <a:t>Limagrain</a:t>
            </a:r>
            <a:r>
              <a:rPr lang="en-US" sz="1100" b="1" baseline="0" noProof="0" dirty="0" smtClean="0">
                <a:solidFill>
                  <a:schemeClr val="accent1"/>
                </a:solidFill>
              </a:rPr>
              <a:t> Field Seeds</a:t>
            </a:r>
            <a:endParaRPr lang="en-US" sz="1100" b="1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Espace réservé du texte 2070"/>
          <p:cNvSpPr>
            <a:spLocks noGrp="1"/>
          </p:cNvSpPr>
          <p:nvPr>
            <p:ph type="body" sz="quarter" idx="13"/>
          </p:nvPr>
        </p:nvSpPr>
        <p:spPr>
          <a:xfrm>
            <a:off x="5344058" y="2296579"/>
            <a:ext cx="2870200" cy="3618446"/>
          </a:xfrm>
        </p:spPr>
        <p:txBody>
          <a:bodyPr/>
          <a:lstStyle>
            <a:lvl1pPr marL="0" indent="0">
              <a:spcAft>
                <a:spcPts val="1700"/>
              </a:spcAft>
              <a:buFont typeface="Arial" panose="020B0604020202020204" pitchFamily="34" charset="0"/>
              <a:buNone/>
              <a:defRPr sz="2600">
                <a:solidFill>
                  <a:schemeClr val="accent1"/>
                </a:solidFill>
              </a:defRPr>
            </a:lvl1pPr>
            <a:lvl2pPr marL="3175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216000" indent="-2160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5346700" y="889000"/>
            <a:ext cx="1485900" cy="9906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725"/>
            </a:lvl1pPr>
          </a:lstStyle>
          <a:p>
            <a:pPr lvl="0"/>
            <a:r>
              <a:rPr lang="fr-FR" dirty="0" smtClean="0"/>
              <a:t>N/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3524" y="2086803"/>
            <a:ext cx="3742630" cy="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347" y="6493914"/>
            <a:ext cx="913253" cy="221239"/>
          </a:xfrm>
          <a:prstGeom prst="rect">
            <a:avLst/>
          </a:prstGeom>
        </p:spPr>
      </p:pic>
      <p:pic>
        <p:nvPicPr>
          <p:cNvPr id="10" name="Picture 2" descr="C:\Users\Sandrine\Desktop\PArt\Ligne Graines_Version neutre\LigneGraines_pageSuite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1" y="6502387"/>
            <a:ext cx="91440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 userDrawn="1"/>
        </p:nvSpPr>
        <p:spPr>
          <a:xfrm>
            <a:off x="6569816" y="6491699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chemeClr val="accent1"/>
                </a:solidFill>
              </a:rPr>
              <a:t>Limagrain</a:t>
            </a:r>
            <a:r>
              <a:rPr lang="fr-FR" sz="1100" b="1" baseline="0" dirty="0" smtClean="0">
                <a:solidFill>
                  <a:schemeClr val="accent1"/>
                </a:solidFill>
              </a:rPr>
              <a:t> Field Seeds</a:t>
            </a:r>
            <a:endParaRPr lang="fr-FR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4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Sandrine\Desktop\PArt\Ligne Graines_Version neutre\LigneGraines_pageSu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1" y="6502387"/>
            <a:ext cx="91440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8188" y="918483"/>
            <a:ext cx="7670800" cy="639762"/>
          </a:xfrm>
        </p:spPr>
        <p:txBody>
          <a:bodyPr anchor="t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5452154" y="6565900"/>
            <a:ext cx="254000" cy="117475"/>
          </a:xfrm>
        </p:spPr>
        <p:txBody>
          <a:bodyPr/>
          <a:lstStyle/>
          <a:p>
            <a:fld id="{5D98ABCD-4806-4284-B708-C84E4CB19E0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Espace réservé du contenu 4"/>
          <p:cNvSpPr>
            <a:spLocks noGrp="1"/>
          </p:cNvSpPr>
          <p:nvPr>
            <p:ph sz="quarter" idx="15"/>
          </p:nvPr>
        </p:nvSpPr>
        <p:spPr>
          <a:xfrm>
            <a:off x="728662" y="1671638"/>
            <a:ext cx="7680325" cy="4475162"/>
          </a:xfrm>
        </p:spPr>
        <p:txBody>
          <a:bodyPr/>
          <a:lstStyle>
            <a:lvl1pPr marL="216000" indent="-216000">
              <a:buFontTx/>
              <a:buBlip>
                <a:blip r:embed="rId3"/>
              </a:buBlip>
              <a:defRPr/>
            </a:lvl1pPr>
            <a:lvl2pPr marL="216000" indent="-216000">
              <a:buFontTx/>
              <a:buBlip>
                <a:blip r:embed="rId4"/>
              </a:buBlip>
              <a:defRPr/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2839749" y="6542794"/>
            <a:ext cx="2895600" cy="182562"/>
          </a:xfrm>
        </p:spPr>
        <p:txBody>
          <a:bodyPr/>
          <a:lstStyle/>
          <a:p>
            <a:r>
              <a:rPr lang="fr-FR" dirty="0" smtClean="0"/>
              <a:t>Titre de la présentation | 2015 | CONFIDENTIEL |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6569816" y="6491699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chemeClr val="accent1"/>
                </a:solidFill>
              </a:rPr>
              <a:t>Limagrain</a:t>
            </a:r>
            <a:r>
              <a:rPr lang="fr-FR" sz="1100" b="1" baseline="0" dirty="0" smtClean="0">
                <a:solidFill>
                  <a:schemeClr val="accent1"/>
                </a:solidFill>
              </a:rPr>
              <a:t> Field Seeds</a:t>
            </a:r>
            <a:endParaRPr lang="fr-FR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6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/ou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8188" y="918482"/>
            <a:ext cx="7670800" cy="639762"/>
          </a:xfrm>
        </p:spPr>
        <p:txBody>
          <a:bodyPr anchor="t">
            <a:noAutofit/>
          </a:bodyPr>
          <a:lstStyle>
            <a:lvl1pPr marL="0" indent="0">
              <a:spcAft>
                <a:spcPts val="0"/>
              </a:spcAft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contenu 4"/>
          <p:cNvSpPr>
            <a:spLocks noGrp="1"/>
          </p:cNvSpPr>
          <p:nvPr>
            <p:ph sz="quarter" idx="15"/>
          </p:nvPr>
        </p:nvSpPr>
        <p:spPr>
          <a:xfrm>
            <a:off x="728663" y="1671638"/>
            <a:ext cx="3676650" cy="4475162"/>
          </a:xfrm>
        </p:spPr>
        <p:txBody>
          <a:bodyPr/>
          <a:lstStyle>
            <a:lvl1pPr marL="216000" indent="-216000">
              <a:buFontTx/>
              <a:buBlip>
                <a:blip r:embed="rId2"/>
              </a:buBlip>
              <a:defRPr/>
            </a:lvl1pPr>
            <a:lvl2pPr marL="216000" indent="-21600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0" name="Espace réservé du contenu 4"/>
          <p:cNvSpPr>
            <a:spLocks noGrp="1"/>
          </p:cNvSpPr>
          <p:nvPr>
            <p:ph sz="quarter" idx="16"/>
          </p:nvPr>
        </p:nvSpPr>
        <p:spPr>
          <a:xfrm>
            <a:off x="4732338" y="1671638"/>
            <a:ext cx="3676650" cy="4475162"/>
          </a:xfrm>
        </p:spPr>
        <p:txBody>
          <a:bodyPr/>
          <a:lstStyle>
            <a:lvl1pPr marL="216000" indent="-216000">
              <a:buFontTx/>
              <a:buBlip>
                <a:blip r:embed="rId2"/>
              </a:buBlip>
              <a:defRPr/>
            </a:lvl1pPr>
            <a:lvl2pPr marL="216000" indent="-21600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2" name="Picture 2" descr="C:\Users\Sandrine\Desktop\PArt\Ligne Graines_Version neutre\LigneGraines_pageSuite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1" y="6502387"/>
            <a:ext cx="91440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5452154" y="6565900"/>
            <a:ext cx="254000" cy="117475"/>
          </a:xfrm>
        </p:spPr>
        <p:txBody>
          <a:bodyPr/>
          <a:lstStyle/>
          <a:p>
            <a:fld id="{5D98ABCD-4806-4284-B708-C84E4CB19E0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7"/>
          </p:nvPr>
        </p:nvSpPr>
        <p:spPr>
          <a:xfrm>
            <a:off x="2839749" y="6542794"/>
            <a:ext cx="2895600" cy="182562"/>
          </a:xfrm>
        </p:spPr>
        <p:txBody>
          <a:bodyPr/>
          <a:lstStyle/>
          <a:p>
            <a:r>
              <a:rPr lang="fr-FR" dirty="0" smtClean="0"/>
              <a:t>Titre de la présentation | 2015 | CONFIDENTIEL |</a:t>
            </a:r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6569816" y="6491699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chemeClr val="accent1"/>
                </a:solidFill>
              </a:rPr>
              <a:t>Limagrain</a:t>
            </a:r>
            <a:r>
              <a:rPr lang="fr-FR" sz="1100" b="1" baseline="0" dirty="0" smtClean="0">
                <a:solidFill>
                  <a:schemeClr val="accent1"/>
                </a:solidFill>
              </a:rPr>
              <a:t> Field Seeds</a:t>
            </a:r>
            <a:endParaRPr lang="fr-FR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12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57855" y="2195411"/>
            <a:ext cx="6246812" cy="2467178"/>
          </a:xfrm>
        </p:spPr>
        <p:txBody>
          <a:bodyPr anchor="ctr"/>
          <a:lstStyle>
            <a:lvl1pPr marL="0" indent="0" algn="ctr">
              <a:lnSpc>
                <a:spcPct val="110000"/>
              </a:lnSpc>
              <a:spcAft>
                <a:spcPts val="2800"/>
              </a:spcAft>
              <a:buFont typeface="Arial" panose="020B0604020202020204" pitchFamily="34" charset="0"/>
              <a:buNone/>
              <a:defRPr sz="880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 smtClean="0"/>
          </a:p>
        </p:txBody>
      </p:sp>
      <p:pic>
        <p:nvPicPr>
          <p:cNvPr id="6" name="Picture 2" descr="C:\Users\Sandrine\Desktop\PArt\Ligne Graines_Version neutre\LigneGraines_pageSu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1" y="6502387"/>
            <a:ext cx="91440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 userDrawn="1"/>
        </p:nvSpPr>
        <p:spPr>
          <a:xfrm>
            <a:off x="6569816" y="6491699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chemeClr val="accent1"/>
                </a:solidFill>
              </a:rPr>
              <a:t>Limagrain</a:t>
            </a:r>
            <a:r>
              <a:rPr lang="fr-FR" sz="1100" b="1" baseline="0" dirty="0" smtClean="0">
                <a:solidFill>
                  <a:schemeClr val="accent1"/>
                </a:solidFill>
              </a:rPr>
              <a:t> Field Seeds</a:t>
            </a:r>
            <a:endParaRPr lang="fr-FR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7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8144" y="188722"/>
            <a:ext cx="7680844" cy="70373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8188" y="1682750"/>
            <a:ext cx="7670800" cy="4464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05800" y="6565900"/>
            <a:ext cx="254000" cy="1174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D98ABCD-4806-4284-B708-C84E4CB19E02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969" y="41973"/>
            <a:ext cx="62448" cy="11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347" y="6493914"/>
            <a:ext cx="913253" cy="221239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693395" y="6542794"/>
            <a:ext cx="28956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Titre de la présentation | 2015 | CONFIDENTIEL |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21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1" r:id="rId3"/>
    <p:sldLayoutId id="2147483663" r:id="rId4"/>
    <p:sldLayoutId id="2147483653" r:id="rId5"/>
    <p:sldLayoutId id="2147483665" r:id="rId6"/>
    <p:sldLayoutId id="214748367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6000" indent="-216000" algn="l" defTabSz="914400" rtl="0" eaLnBrk="1" latinLnBrk="0" hangingPunct="1">
        <a:spcBef>
          <a:spcPts val="1800"/>
        </a:spcBef>
        <a:spcAft>
          <a:spcPts val="0"/>
        </a:spcAft>
        <a:buSzPct val="80000"/>
        <a:buFontTx/>
        <a:buBlip>
          <a:blip r:embed="rId11"/>
        </a:buBlip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1100"/>
        </a:spcBef>
        <a:spcAft>
          <a:spcPts val="0"/>
        </a:spcAft>
        <a:buSzPct val="80000"/>
        <a:buFontTx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3538" indent="-142875" algn="l" defTabSz="914400" rtl="0" eaLnBrk="1" latinLnBrk="0" hangingPunct="1">
        <a:spcBef>
          <a:spcPts val="1100"/>
        </a:spcBef>
        <a:spcAft>
          <a:spcPts val="0"/>
        </a:spcAft>
        <a:buSzPct val="100000"/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750" indent="-144000" algn="l" defTabSz="9144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tabLst>
          <a:tab pos="506413" algn="l"/>
        </a:tabLst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503238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abidopsis.org/index.jsp" TargetMode="External"/><Relationship Id="rId3" Type="http://schemas.openxmlformats.org/officeDocument/2006/relationships/hyperlink" Target="http://www.gramene.org/" TargetMode="External"/><Relationship Id="rId7" Type="http://schemas.openxmlformats.org/officeDocument/2006/relationships/hyperlink" Target="http://www.ncbi.nlm.nih.gov/sites/gquery" TargetMode="External"/><Relationship Id="rId2" Type="http://schemas.openxmlformats.org/officeDocument/2006/relationships/hyperlink" Target="http://wheat.pw.usda.gov/GG2/index.s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anzea.org/" TargetMode="External"/><Relationship Id="rId5" Type="http://schemas.openxmlformats.org/officeDocument/2006/relationships/hyperlink" Target="http://harvest.ucr.edu/" TargetMode="External"/><Relationship Id="rId10" Type="http://schemas.openxmlformats.org/officeDocument/2006/relationships/hyperlink" Target="http://www.plantgdb.org/OsGDB/" TargetMode="External"/><Relationship Id="rId4" Type="http://schemas.openxmlformats.org/officeDocument/2006/relationships/hyperlink" Target="http://metacyc.org/" TargetMode="External"/><Relationship Id="rId9" Type="http://schemas.openxmlformats.org/officeDocument/2006/relationships/hyperlink" Target="http://www.maizegdb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Odex4All use case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02/04/2015</a:t>
            </a:r>
          </a:p>
          <a:p>
            <a:r>
              <a:rPr lang="fr-FR" dirty="0" smtClean="0"/>
              <a:t>N. </a:t>
            </a:r>
            <a:r>
              <a:rPr lang="fr-FR" dirty="0" err="1" smtClean="0"/>
              <a:t>Heslot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4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solidFill>
                <a:srgbClr val="75787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ABCD-4806-4284-B708-C84E4CB19E02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/>
              <a:t>identification of the biological mechanism underlying quantitative trait loci (QTL) to establish an informed link between QTL interval(s) for a trait and genes candidate explaining the phenotype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From statistical analysis (GWAS, QTL mapping)</a:t>
            </a:r>
          </a:p>
          <a:p>
            <a:r>
              <a:rPr lang="en-US" dirty="0" smtClean="0"/>
              <a:t>Area of interest of the genome can be identified</a:t>
            </a:r>
          </a:p>
          <a:p>
            <a:r>
              <a:rPr lang="en-US" dirty="0" smtClean="0"/>
              <a:t>Those regions can be quite large (up to 100s of genes)</a:t>
            </a:r>
          </a:p>
          <a:p>
            <a:pPr lvl="1"/>
            <a:r>
              <a:rPr lang="en-US" dirty="0" smtClean="0"/>
              <a:t>Need to prioritize the regions for further investigations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tools to identify the most promising genes in the region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smtClean="0"/>
              <a:t>Odex4All | 2015 | CONFIDENTIAL |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2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Information 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solidFill>
                <a:srgbClr val="75787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ABCD-4806-4284-B708-C84E4CB19E02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Scientific publications</a:t>
            </a:r>
          </a:p>
          <a:p>
            <a:r>
              <a:rPr lang="en-US" dirty="0" smtClean="0"/>
              <a:t>Databases:</a:t>
            </a:r>
          </a:p>
          <a:p>
            <a:pPr lvl="2"/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wheat.pw.usda.gov/GG2/index.shtml</a:t>
            </a:r>
            <a:endParaRPr lang="en-US" sz="1100" dirty="0" smtClean="0"/>
          </a:p>
          <a:p>
            <a:pPr lvl="2"/>
            <a:r>
              <a:rPr lang="en-US" sz="1100" dirty="0">
                <a:hlinkClick r:id="rId3"/>
              </a:rPr>
              <a:t>http://www.gramene.org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pPr lvl="2"/>
            <a:r>
              <a:rPr lang="en-US" sz="1100" dirty="0">
                <a:hlinkClick r:id="rId4"/>
              </a:rPr>
              <a:t>http://metacyc.org</a:t>
            </a:r>
            <a:r>
              <a:rPr lang="en-US" sz="1100" dirty="0" smtClean="0">
                <a:hlinkClick r:id="rId4"/>
              </a:rPr>
              <a:t>/</a:t>
            </a:r>
            <a:endParaRPr lang="en-US" sz="1100" dirty="0" smtClean="0"/>
          </a:p>
          <a:p>
            <a:pPr lvl="2"/>
            <a:r>
              <a:rPr lang="en-US" sz="1100" dirty="0">
                <a:hlinkClick r:id="rId5"/>
              </a:rPr>
              <a:t>http://harvest.ucr.edu</a:t>
            </a:r>
            <a:r>
              <a:rPr lang="en-US" sz="1100" dirty="0" smtClean="0">
                <a:hlinkClick r:id="rId5"/>
              </a:rPr>
              <a:t>/</a:t>
            </a:r>
            <a:endParaRPr lang="en-US" sz="1100" dirty="0" smtClean="0"/>
          </a:p>
          <a:p>
            <a:pPr lvl="2"/>
            <a:r>
              <a:rPr lang="en-US" sz="1100" dirty="0">
                <a:hlinkClick r:id="rId6"/>
              </a:rPr>
              <a:t>http://www.panzea.org</a:t>
            </a:r>
            <a:r>
              <a:rPr lang="en-US" sz="1100" dirty="0" smtClean="0">
                <a:hlinkClick r:id="rId6"/>
              </a:rPr>
              <a:t>/</a:t>
            </a:r>
            <a:endParaRPr lang="en-US" sz="1100" dirty="0" smtClean="0"/>
          </a:p>
          <a:p>
            <a:pPr lvl="2"/>
            <a:r>
              <a:rPr lang="en-US" sz="1100" dirty="0">
                <a:hlinkClick r:id="rId7"/>
              </a:rPr>
              <a:t>http://</a:t>
            </a:r>
            <a:r>
              <a:rPr lang="en-US" sz="1100" dirty="0" smtClean="0">
                <a:hlinkClick r:id="rId7"/>
              </a:rPr>
              <a:t>www.ncbi.nlm.nih.gov/sites/gquery</a:t>
            </a:r>
            <a:endParaRPr lang="en-US" sz="1100" dirty="0" smtClean="0"/>
          </a:p>
          <a:p>
            <a:pPr lvl="2"/>
            <a:r>
              <a:rPr lang="en-US" sz="1100" dirty="0">
                <a:hlinkClick r:id="rId8"/>
              </a:rPr>
              <a:t>https://</a:t>
            </a:r>
            <a:r>
              <a:rPr lang="en-US" sz="1100" dirty="0" smtClean="0">
                <a:hlinkClick r:id="rId8"/>
              </a:rPr>
              <a:t>www.arabidopsis.org/index.jsp</a:t>
            </a:r>
            <a:endParaRPr lang="en-US" sz="1100" dirty="0" smtClean="0"/>
          </a:p>
          <a:p>
            <a:pPr lvl="2"/>
            <a:r>
              <a:rPr lang="en-US" sz="1100" dirty="0">
                <a:hlinkClick r:id="rId9"/>
              </a:rPr>
              <a:t>http://www.maizegdb.org</a:t>
            </a:r>
            <a:r>
              <a:rPr lang="en-US" sz="1100" dirty="0" smtClean="0">
                <a:hlinkClick r:id="rId9"/>
              </a:rPr>
              <a:t>/</a:t>
            </a:r>
            <a:endParaRPr lang="en-US" sz="1100" dirty="0" smtClean="0"/>
          </a:p>
          <a:p>
            <a:pPr lvl="2"/>
            <a:r>
              <a:rPr lang="en-US" sz="1100" dirty="0">
                <a:hlinkClick r:id="rId10"/>
              </a:rPr>
              <a:t>http://www.plantgdb.org/OsGDB</a:t>
            </a:r>
            <a:r>
              <a:rPr lang="en-US" sz="1100" dirty="0" smtClean="0">
                <a:hlinkClick r:id="rId10"/>
              </a:rPr>
              <a:t>/</a:t>
            </a:r>
            <a:endParaRPr lang="en-US" sz="1100" dirty="0" smtClean="0"/>
          </a:p>
          <a:p>
            <a:r>
              <a:rPr lang="en-US" dirty="0" smtClean="0"/>
              <a:t>Patents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smtClean="0"/>
              <a:t>Odex4All | 2015 | CONFIDENTIAL |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0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Connexion </a:t>
            </a:r>
            <a:r>
              <a:rPr lang="fr-FR" dirty="0" err="1" smtClean="0"/>
              <a:t>between</a:t>
            </a:r>
            <a:r>
              <a:rPr lang="fr-FR" dirty="0" smtClean="0"/>
              <a:t> data 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solidFill>
                <a:srgbClr val="75787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ABCD-4806-4284-B708-C84E4CB19E02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Gene name (ex tb1 in maize)</a:t>
            </a:r>
          </a:p>
          <a:p>
            <a:r>
              <a:rPr lang="en-US" dirty="0" smtClean="0"/>
              <a:t>Region of the genome (ex short arm of chromosome 1 in maize)</a:t>
            </a:r>
          </a:p>
          <a:p>
            <a:r>
              <a:rPr lang="en-US" dirty="0" err="1" smtClean="0"/>
              <a:t>Synteny</a:t>
            </a:r>
            <a:r>
              <a:rPr lang="en-US" dirty="0" smtClean="0"/>
              <a:t> between organism (similar region or gene in a better known organism)</a:t>
            </a:r>
          </a:p>
          <a:p>
            <a:r>
              <a:rPr lang="en-US" dirty="0" smtClean="0"/>
              <a:t>Trait (ex yield in maize)</a:t>
            </a:r>
          </a:p>
          <a:p>
            <a:r>
              <a:rPr lang="en-US" dirty="0" smtClean="0"/>
              <a:t>If the region was found in a specific genetic material, the name of that </a:t>
            </a:r>
            <a:r>
              <a:rPr lang="en-US" dirty="0" err="1" smtClean="0"/>
              <a:t>ressource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smtClean="0"/>
              <a:t>Odex4All | 2015 | CONFIDENTIAL |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1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Specific</a:t>
            </a:r>
            <a:r>
              <a:rPr lang="fr-FR" dirty="0" smtClean="0"/>
              <a:t> use case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75787B"/>
                </a:solidFill>
              </a:rPr>
              <a:t>US patent application: Genetic markers associated with drought tolerance in maize</a:t>
            </a:r>
          </a:p>
          <a:p>
            <a:r>
              <a:rPr lang="fr-FR" sz="1600" dirty="0">
                <a:solidFill>
                  <a:srgbClr val="75787B"/>
                </a:solidFill>
              </a:rPr>
              <a:t>US 2015/0033406 </a:t>
            </a:r>
            <a:r>
              <a:rPr lang="fr-FR" sz="1600" dirty="0" smtClean="0">
                <a:solidFill>
                  <a:srgbClr val="75787B"/>
                </a:solidFill>
              </a:rPr>
              <a:t>A1</a:t>
            </a:r>
            <a:endParaRPr lang="fr-FR" sz="1600" dirty="0">
              <a:solidFill>
                <a:srgbClr val="75787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ABCD-4806-4284-B708-C84E4CB19E02}" type="slidenum">
              <a:rPr lang="fr-FR" smtClean="0"/>
              <a:t>5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In that patent application, regions of the maize genome contributing to drought resistance are identified, as well as the genetic source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can be learned about those regions in the publicly available data?</a:t>
            </a:r>
          </a:p>
          <a:p>
            <a:pPr lvl="1"/>
            <a:r>
              <a:rPr lang="en-US" dirty="0" smtClean="0"/>
              <a:t>Can we identify the genes of interest in those regions?</a:t>
            </a:r>
          </a:p>
          <a:p>
            <a:pPr lvl="1"/>
            <a:r>
              <a:rPr lang="en-US" dirty="0" smtClean="0"/>
              <a:t>Is their prior art that would invalidate the patentability of some of the claims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smtClean="0"/>
              <a:t>Odex4All | 2015 | CONFIDENTIAL |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8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56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06df2a9da2d88d07ee3f92f39814efdc18e4a2"/>
</p:tagLst>
</file>

<file path=ppt/theme/theme1.xml><?xml version="1.0" encoding="utf-8"?>
<a:theme xmlns:a="http://schemas.openxmlformats.org/drawingml/2006/main" name="Thème Office">
  <a:themeElements>
    <a:clrScheme name="Limagrain">
      <a:dk1>
        <a:srgbClr val="75787B"/>
      </a:dk1>
      <a:lt1>
        <a:sysClr val="window" lastClr="FFFFFF"/>
      </a:lt1>
      <a:dk2>
        <a:srgbClr val="000000"/>
      </a:dk2>
      <a:lt2>
        <a:srgbClr val="EEECE1"/>
      </a:lt2>
      <a:accent1>
        <a:srgbClr val="A41128"/>
      </a:accent1>
      <a:accent2>
        <a:srgbClr val="E87722"/>
      </a:accent2>
      <a:accent3>
        <a:srgbClr val="E31C79"/>
      </a:accent3>
      <a:accent4>
        <a:srgbClr val="00A9E0"/>
      </a:accent4>
      <a:accent5>
        <a:srgbClr val="84BD00"/>
      </a:accent5>
      <a:accent6>
        <a:srgbClr val="FFC72C"/>
      </a:accent6>
      <a:hlink>
        <a:srgbClr val="66CBEC"/>
      </a:hlink>
      <a:folHlink>
        <a:srgbClr val="EE77AF"/>
      </a:folHlink>
    </a:clrScheme>
    <a:fontScheme name="Arial-norm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37A3C40F-1AFE-4FB5-BEF0-7CDACDF2E766}" vid="{E3DF761B-4ED4-4EB1-8197-36A9495722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77685593C1634289D235FE93B51AA8" ma:contentTypeVersion="1" ma:contentTypeDescription="Create a new document." ma:contentTypeScope="" ma:versionID="eb263bf9180d07fc172718dd6c6bc10d">
  <xsd:schema xmlns:xsd="http://www.w3.org/2001/XMLSchema" xmlns:xs="http://www.w3.org/2001/XMLSchema" xmlns:p="http://schemas.microsoft.com/office/2006/metadata/properties" xmlns:ns3="69388b7c-b6b6-47a7-b55c-846e7975ca9c" targetNamespace="http://schemas.microsoft.com/office/2006/metadata/properties" ma:root="true" ma:fieldsID="05d797e31237a1fe708b75da5b52c123" ns3:_="">
    <xsd:import namespace="69388b7c-b6b6-47a7-b55c-846e7975ca9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88b7c-b6b6-47a7-b55c-846e7975ca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8E3432-8472-44EA-A9B6-A5C896E59A97}"/>
</file>

<file path=customXml/itemProps2.xml><?xml version="1.0" encoding="utf-8"?>
<ds:datastoreItem xmlns:ds="http://schemas.openxmlformats.org/officeDocument/2006/customXml" ds:itemID="{7170A58E-6AC5-43D0-9DFC-EF1B127D8AEC}"/>
</file>

<file path=customXml/itemProps3.xml><?xml version="1.0" encoding="utf-8"?>
<ds:datastoreItem xmlns:ds="http://schemas.openxmlformats.org/officeDocument/2006/customXml" ds:itemID="{0D459DE5-DEEC-41E3-B2A2-A822C39D07CE}"/>
</file>

<file path=docProps/app.xml><?xml version="1.0" encoding="utf-8"?>
<Properties xmlns="http://schemas.openxmlformats.org/officeDocument/2006/extended-properties" xmlns:vt="http://schemas.openxmlformats.org/officeDocument/2006/docPropsVTypes">
  <Template>Template%20Format%204-3_Limagrain%20Field%20Seeds</Template>
  <TotalTime>0</TotalTime>
  <Words>307</Words>
  <Application>Microsoft Office PowerPoint</Application>
  <PresentationFormat>Affichage à l'écran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Odex4All use case</vt:lpstr>
      <vt:lpstr>Use case</vt:lpstr>
      <vt:lpstr>Information sources</vt:lpstr>
      <vt:lpstr>Connexion between data sources</vt:lpstr>
      <vt:lpstr>Specific use case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HESLOT, Nicolas</dc:creator>
  <cp:lastModifiedBy>HESLOT, Nicolas</cp:lastModifiedBy>
  <cp:revision>11</cp:revision>
  <dcterms:created xsi:type="dcterms:W3CDTF">2015-04-01T14:18:50Z</dcterms:created>
  <dcterms:modified xsi:type="dcterms:W3CDTF">2015-04-02T12:49:28Z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1296919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D5.0.6</vt:lpwstr>
  </property>
  <property fmtid="{D5CDD505-2E9C-101B-9397-08002B2CF9AE}" pid="5" name="ContentTypeId">
    <vt:lpwstr>0x0101003E77685593C1634289D235FE93B51AA8</vt:lpwstr>
  </property>
</Properties>
</file>