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3" r:id="rId13"/>
    <p:sldId id="268" r:id="rId14"/>
    <p:sldId id="269" r:id="rId15"/>
    <p:sldId id="271" r:id="rId16"/>
    <p:sldId id="272" r:id="rId17"/>
    <p:sldId id="273" r:id="rId18"/>
    <p:sldId id="274" r:id="rId19"/>
    <p:sldId id="275"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9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80E7124B-80D7-48E9-BA0A-D66C64F5DF26}"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90794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0E7124B-80D7-48E9-BA0A-D66C64F5DF26}"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62630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0E7124B-80D7-48E9-BA0A-D66C64F5DF26}"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1317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0E7124B-80D7-48E9-BA0A-D66C64F5DF26}"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51428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80E7124B-80D7-48E9-BA0A-D66C64F5DF26}"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200124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80E7124B-80D7-48E9-BA0A-D66C64F5DF26}"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107957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80E7124B-80D7-48E9-BA0A-D66C64F5DF26}" type="datetimeFigureOut">
              <a:rPr lang="tr-TR" smtClean="0"/>
              <a:t>14.12.2022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59781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80E7124B-80D7-48E9-BA0A-D66C64F5DF26}" type="datetimeFigureOut">
              <a:rPr lang="tr-TR" smtClean="0"/>
              <a:t>14.12.2022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7437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0E7124B-80D7-48E9-BA0A-D66C64F5DF26}" type="datetimeFigureOut">
              <a:rPr lang="tr-TR" smtClean="0"/>
              <a:t>14.12.2022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328650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80E7124B-80D7-48E9-BA0A-D66C64F5DF26}"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4375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80E7124B-80D7-48E9-BA0A-D66C64F5DF26}"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B8EE66F-1085-41C6-83A9-0707D3E1D163}" type="slidenum">
              <a:rPr lang="tr-TR" smtClean="0"/>
              <a:t>‹#›</a:t>
            </a:fld>
            <a:endParaRPr lang="tr-TR"/>
          </a:p>
        </p:txBody>
      </p:sp>
    </p:spTree>
    <p:extLst>
      <p:ext uri="{BB962C8B-B14F-4D97-AF65-F5344CB8AC3E}">
        <p14:creationId xmlns:p14="http://schemas.microsoft.com/office/powerpoint/2010/main" val="422454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BF9C1"/>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7124B-80D7-48E9-BA0A-D66C64F5DF26}" type="datetimeFigureOut">
              <a:rPr lang="tr-TR" smtClean="0"/>
              <a:t>14.12.2022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EE66F-1085-41C6-83A9-0707D3E1D163}" type="slidenum">
              <a:rPr lang="tr-TR" smtClean="0"/>
              <a:t>‹#›</a:t>
            </a:fld>
            <a:endParaRPr lang="tr-TR"/>
          </a:p>
        </p:txBody>
      </p:sp>
    </p:spTree>
    <p:extLst>
      <p:ext uri="{BB962C8B-B14F-4D97-AF65-F5344CB8AC3E}">
        <p14:creationId xmlns:p14="http://schemas.microsoft.com/office/powerpoint/2010/main" val="336305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40080" y="2022604"/>
            <a:ext cx="10744200" cy="1508105"/>
          </a:xfrm>
          <a:prstGeom prst="rect">
            <a:avLst/>
          </a:prstGeom>
        </p:spPr>
        <p:txBody>
          <a:bodyPr wrap="square">
            <a:spAutoFit/>
          </a:bodyPr>
          <a:lstStyle/>
          <a:p>
            <a:pPr algn="ctr"/>
            <a:endParaRPr lang="tr-TR" sz="2800" dirty="0">
              <a:solidFill>
                <a:srgbClr val="000000"/>
              </a:solidFill>
              <a:latin typeface="Times New Roman" panose="02020603050405020304" pitchFamily="18" charset="0"/>
            </a:endParaRPr>
          </a:p>
          <a:p>
            <a:pPr algn="ctr"/>
            <a:r>
              <a:rPr lang="tr-TR" sz="2800" dirty="0">
                <a:solidFill>
                  <a:srgbClr val="FF0000"/>
                </a:solidFill>
                <a:latin typeface="Times New Roman" panose="02020603050405020304" pitchFamily="18" charset="0"/>
              </a:rPr>
              <a:t> </a:t>
            </a:r>
            <a:r>
              <a:rPr lang="tr-TR" sz="3200" b="1" dirty="0">
                <a:solidFill>
                  <a:srgbClr val="FF0000"/>
                </a:solidFill>
                <a:latin typeface="Times New Roman" panose="02020603050405020304" pitchFamily="18" charset="0"/>
              </a:rPr>
              <a:t>RETİNA KAN DAMARLARINI ÇIKARMAK İÇİN EŞİKLEME TEMELLİ MORFOLOJİK BİR YÖNTEM </a:t>
            </a:r>
            <a:r>
              <a:rPr lang="tr-TR" dirty="0">
                <a:solidFill>
                  <a:srgbClr val="FF0000"/>
                </a:solidFill>
                <a:latin typeface="Times New Roman" panose="02020603050405020304" pitchFamily="18" charset="0"/>
              </a:rPr>
              <a:t>	</a:t>
            </a:r>
          </a:p>
        </p:txBody>
      </p:sp>
    </p:spTree>
    <p:extLst>
      <p:ext uri="{BB962C8B-B14F-4D97-AF65-F5344CB8AC3E}">
        <p14:creationId xmlns:p14="http://schemas.microsoft.com/office/powerpoint/2010/main" val="1891338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52927" y="1213589"/>
            <a:ext cx="11502190" cy="3046988"/>
          </a:xfrm>
          <a:prstGeom prst="rect">
            <a:avLst/>
          </a:prstGeom>
        </p:spPr>
        <p:txBody>
          <a:bodyPr wrap="square">
            <a:spAutoFit/>
          </a:bodyPr>
          <a:lstStyle/>
          <a:p>
            <a:pPr algn="just"/>
            <a:endParaRPr lang="tr-TR" sz="2400" dirty="0">
              <a:solidFill>
                <a:srgbClr val="000000"/>
              </a:solidFill>
            </a:endParaRPr>
          </a:p>
          <a:p>
            <a:pPr algn="just"/>
            <a:r>
              <a:rPr lang="tr-TR" sz="2400" dirty="0"/>
              <a:t> Yapılan çalışmada, ortamda bulunan fındıkların gerçek zamanlı olarak tespit edilmesi, sınıflandırılması ve elde edilen sonuçlar sunulmaktadır.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sz="2400" dirty="0" err="1"/>
              <a:t>means</a:t>
            </a:r>
            <a:r>
              <a:rPr lang="tr-TR" sz="2400" dirty="0"/>
              <a:t> kümeleme yöntemleri kullanılarak gerçekleştirilmektedir. </a:t>
            </a:r>
          </a:p>
        </p:txBody>
      </p:sp>
    </p:spTree>
    <p:extLst>
      <p:ext uri="{BB962C8B-B14F-4D97-AF65-F5344CB8AC3E}">
        <p14:creationId xmlns:p14="http://schemas.microsoft.com/office/powerpoint/2010/main" val="36605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7972485" y="115797"/>
            <a:ext cx="2889678" cy="4877544"/>
          </a:xfrm>
          <a:prstGeom prst="rect">
            <a:avLst/>
          </a:prstGeom>
        </p:spPr>
      </p:pic>
      <p:sp>
        <p:nvSpPr>
          <p:cNvPr id="7" name="Metin kutusu 6">
            <a:extLst>
              <a:ext uri="{FF2B5EF4-FFF2-40B4-BE49-F238E27FC236}">
                <a16:creationId xmlns:a16="http://schemas.microsoft.com/office/drawing/2014/main" id="{037EDAB8-AD8A-DEA3-D2C4-107E3D52A7FB}"/>
              </a:ext>
            </a:extLst>
          </p:cNvPr>
          <p:cNvSpPr txBox="1"/>
          <p:nvPr/>
        </p:nvSpPr>
        <p:spPr>
          <a:xfrm>
            <a:off x="690282" y="723036"/>
            <a:ext cx="5934636" cy="3046988"/>
          </a:xfrm>
          <a:prstGeom prst="rect">
            <a:avLst/>
          </a:prstGeom>
          <a:noFill/>
        </p:spPr>
        <p:txBody>
          <a:bodyPr wrap="square">
            <a:spAutoFit/>
          </a:bodyPr>
          <a:lstStyle/>
          <a:p>
            <a:r>
              <a:rPr lang="tr-TR" sz="2400" dirty="0"/>
              <a:t>Önerilen sistemin ilk aşamasında kameradan alınan görüntü üzerinde, görüntü ön işleme adımı uygulanmaktadır. İkinci aşamada, ortamda bulunan nesneler tespit edilmekte ve nesnelere ait veriler bilgi </a:t>
            </a:r>
            <a:r>
              <a:rPr lang="tr-TR" sz="2400" dirty="0" err="1"/>
              <a:t>veritabanına</a:t>
            </a:r>
            <a:r>
              <a:rPr lang="tr-TR" sz="2400" dirty="0"/>
              <a:t> aktarılmaktadır.  Son aşamada ise bilgi </a:t>
            </a:r>
            <a:r>
              <a:rPr lang="tr-TR" sz="2400" dirty="0" err="1"/>
              <a:t>veritabanı</a:t>
            </a:r>
            <a:r>
              <a:rPr lang="tr-TR" sz="2400" dirty="0"/>
              <a:t> kullanılarak nesnelerin sınıflandırılması gerçekleştirilmektedir. </a:t>
            </a:r>
          </a:p>
        </p:txBody>
      </p:sp>
    </p:spTree>
    <p:extLst>
      <p:ext uri="{BB962C8B-B14F-4D97-AF65-F5344CB8AC3E}">
        <p14:creationId xmlns:p14="http://schemas.microsoft.com/office/powerpoint/2010/main" val="212885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6687" y="869577"/>
            <a:ext cx="6256422" cy="3416320"/>
          </a:xfrm>
          <a:prstGeom prst="rect">
            <a:avLst/>
          </a:prstGeom>
        </p:spPr>
        <p:txBody>
          <a:bodyPr wrap="square">
            <a:spAutoFit/>
          </a:bodyPr>
          <a:lstStyle/>
          <a:p>
            <a:pPr algn="just"/>
            <a:r>
              <a:rPr lang="tr-TR" sz="2400" b="1" dirty="0">
                <a:solidFill>
                  <a:srgbClr val="FF0000"/>
                </a:solidFill>
              </a:rPr>
              <a:t>Görüntü ön işleme aşaması </a:t>
            </a:r>
          </a:p>
          <a:p>
            <a:pPr algn="just"/>
            <a:endParaRPr lang="tr-TR" sz="2400" dirty="0">
              <a:solidFill>
                <a:srgbClr val="000000"/>
              </a:solidFill>
            </a:endParaRPr>
          </a:p>
          <a:p>
            <a:pPr algn="just"/>
            <a:r>
              <a:rPr lang="tr-TR" sz="2400" dirty="0">
                <a:solidFill>
                  <a:srgbClr val="000000"/>
                </a:solidFill>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a:t>
            </a:r>
            <a:endParaRPr lang="tr-TR" sz="2400" dirty="0"/>
          </a:p>
        </p:txBody>
      </p:sp>
      <p:pic>
        <p:nvPicPr>
          <p:cNvPr id="3" name="Resim 2"/>
          <p:cNvPicPr>
            <a:picLocks noChangeAspect="1"/>
          </p:cNvPicPr>
          <p:nvPr/>
        </p:nvPicPr>
        <p:blipFill>
          <a:blip r:embed="rId2"/>
          <a:stretch>
            <a:fillRect/>
          </a:stretch>
        </p:blipFill>
        <p:spPr>
          <a:xfrm>
            <a:off x="7263889" y="204023"/>
            <a:ext cx="4195044" cy="5452706"/>
          </a:xfrm>
          <a:prstGeom prst="rect">
            <a:avLst/>
          </a:prstGeom>
        </p:spPr>
      </p:pic>
    </p:spTree>
    <p:extLst>
      <p:ext uri="{BB962C8B-B14F-4D97-AF65-F5344CB8AC3E}">
        <p14:creationId xmlns:p14="http://schemas.microsoft.com/office/powerpoint/2010/main" val="13314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33137" y="562667"/>
            <a:ext cx="5582653" cy="5262979"/>
          </a:xfrm>
          <a:prstGeom prst="rect">
            <a:avLst/>
          </a:prstGeom>
        </p:spPr>
        <p:txBody>
          <a:bodyPr wrap="square">
            <a:spAutoFit/>
          </a:bodyPr>
          <a:lstStyle/>
          <a:p>
            <a:pPr algn="just"/>
            <a:r>
              <a:rPr lang="tr-TR" sz="2400">
                <a:solidFill>
                  <a:srgbClr val="000000"/>
                </a:solidFill>
              </a:rPr>
              <a:t>Filtre uygulama adımında, görüntü üzerinde yer alan tuz biber gürültülerinin giderilmesi ve resimde yer alan gereksiz ayrıntıların azaltılması sağlanmaktadır. Kameradan alınan görüntü matrisi üzerinde, 3x3, 5x5 vb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a:t>
            </a:r>
            <a:endParaRPr lang="tr-TR" sz="2400" dirty="0"/>
          </a:p>
        </p:txBody>
      </p:sp>
      <p:sp>
        <p:nvSpPr>
          <p:cNvPr id="3" name="Dikdörtgen 2"/>
          <p:cNvSpPr/>
          <p:nvPr/>
        </p:nvSpPr>
        <p:spPr>
          <a:xfrm>
            <a:off x="6368715" y="562667"/>
            <a:ext cx="5518485" cy="2308324"/>
          </a:xfrm>
          <a:prstGeom prst="rect">
            <a:avLst/>
          </a:prstGeom>
        </p:spPr>
        <p:txBody>
          <a:bodyPr wrap="square">
            <a:spAutoFit/>
          </a:bodyPr>
          <a:lstStyle/>
          <a:p>
            <a:pPr algn="just"/>
            <a:r>
              <a:rPr lang="tr-TR" sz="2400" dirty="0">
                <a:solidFill>
                  <a:srgbClr val="000000"/>
                </a:solidFill>
              </a:rPr>
              <a:t>Çalışmada ortalama filtre uygulaması için seçilen çekirdek matris, aşağıda sunulmaktadır. Çekirdek matrisi, görüntü üzerinde kayan pencere yöntemi kullanılarak gezdirilmekte ve her bir piksel için, yeni değerler hesaplanmaktadır. </a:t>
            </a:r>
            <a:endParaRPr lang="tr-TR" sz="2400" dirty="0"/>
          </a:p>
        </p:txBody>
      </p:sp>
      <p:pic>
        <p:nvPicPr>
          <p:cNvPr id="4" name="Resim 3"/>
          <p:cNvPicPr>
            <a:picLocks noChangeAspect="1"/>
          </p:cNvPicPr>
          <p:nvPr/>
        </p:nvPicPr>
        <p:blipFill>
          <a:blip r:embed="rId2"/>
          <a:stretch>
            <a:fillRect/>
          </a:stretch>
        </p:blipFill>
        <p:spPr>
          <a:xfrm>
            <a:off x="7539036" y="3081861"/>
            <a:ext cx="2874780" cy="1554307"/>
          </a:xfrm>
          <a:prstGeom prst="rect">
            <a:avLst/>
          </a:prstGeom>
        </p:spPr>
      </p:pic>
    </p:spTree>
    <p:extLst>
      <p:ext uri="{BB962C8B-B14F-4D97-AF65-F5344CB8AC3E}">
        <p14:creationId xmlns:p14="http://schemas.microsoft.com/office/powerpoint/2010/main" val="175370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5221" y="558333"/>
            <a:ext cx="11309684" cy="1938992"/>
          </a:xfrm>
          <a:prstGeom prst="rect">
            <a:avLst/>
          </a:prstGeom>
        </p:spPr>
        <p:txBody>
          <a:bodyPr wrap="square">
            <a:spAutoFit/>
          </a:bodyPr>
          <a:lstStyle/>
          <a:p>
            <a:pPr algn="just"/>
            <a:r>
              <a:rPr lang="tr-TR" sz="2400" dirty="0">
                <a:solidFill>
                  <a:srgbClr val="000000"/>
                </a:solidFill>
              </a:rPr>
              <a:t>	Gri olarak elde edilen görüntü üzerinde, </a:t>
            </a:r>
            <a:r>
              <a:rPr lang="tr-TR" sz="2400" dirty="0" err="1">
                <a:solidFill>
                  <a:srgbClr val="000000"/>
                </a:solidFill>
              </a:rPr>
              <a:t>eşikleme</a:t>
            </a:r>
            <a:r>
              <a:rPr lang="tr-TR" sz="2400" dirty="0">
                <a:solidFill>
                  <a:srgbClr val="000000"/>
                </a:solidFill>
              </a:rPr>
              <a:t> işlemi uygulanarak sadece ilgili nesnelere ait yer alan bölümler kullanılmaktadır. Eşikleme işleminde kullanılan en küçük ve en büyük değerler deneysel çalışmalar sonucunda belirlenmektedir. Gri görüntü içerisinde yer alan piksel değerleri </a:t>
            </a:r>
            <a:r>
              <a:rPr lang="tr-TR" sz="2400" dirty="0" err="1">
                <a:solidFill>
                  <a:srgbClr val="000000"/>
                </a:solidFill>
              </a:rPr>
              <a:t>min</a:t>
            </a:r>
            <a:r>
              <a:rPr lang="tr-TR" sz="2400" dirty="0">
                <a:solidFill>
                  <a:srgbClr val="000000"/>
                </a:solidFill>
              </a:rPr>
              <a:t> ve </a:t>
            </a:r>
            <a:r>
              <a:rPr lang="tr-TR" sz="2400" dirty="0" err="1">
                <a:solidFill>
                  <a:srgbClr val="000000"/>
                </a:solidFill>
              </a:rPr>
              <a:t>max</a:t>
            </a:r>
            <a:r>
              <a:rPr lang="tr-TR" sz="2400" dirty="0">
                <a:solidFill>
                  <a:srgbClr val="000000"/>
                </a:solidFill>
              </a:rPr>
              <a:t> değerleri arasında bulunup bulunmadığı karşılaştırılarak, ikili görüntü için yeni değer ataması gerçekleştirilmektedir. </a:t>
            </a:r>
            <a:endParaRPr lang="tr-TR" sz="2400" dirty="0"/>
          </a:p>
        </p:txBody>
      </p:sp>
      <p:sp>
        <p:nvSpPr>
          <p:cNvPr id="3" name="Dikdörtgen 2"/>
          <p:cNvSpPr/>
          <p:nvPr/>
        </p:nvSpPr>
        <p:spPr>
          <a:xfrm>
            <a:off x="465221" y="2956082"/>
            <a:ext cx="11421979" cy="2677656"/>
          </a:xfrm>
          <a:prstGeom prst="rect">
            <a:avLst/>
          </a:prstGeom>
        </p:spPr>
        <p:txBody>
          <a:bodyPr wrap="square">
            <a:spAutoFit/>
          </a:bodyPr>
          <a:lstStyle/>
          <a:p>
            <a:pPr algn="just"/>
            <a:r>
              <a:rPr lang="tr-TR" sz="2400" dirty="0">
                <a:solidFill>
                  <a:srgbClr val="000000"/>
                </a:solidFill>
              </a:rPr>
              <a:t>	Eşikleme işleminden sonra siyah ve beyaz renkleri içeren görüntü oluşturulmaktadır.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sz="2400" dirty="0" err="1">
                <a:solidFill>
                  <a:srgbClr val="000000"/>
                </a:solidFill>
              </a:rPr>
              <a:t>erosion</a:t>
            </a:r>
            <a:r>
              <a:rPr lang="tr-TR" sz="2400" dirty="0">
                <a:solidFill>
                  <a:srgbClr val="000000"/>
                </a:solidFill>
              </a:rPr>
              <a:t>) ve genişleme (</a:t>
            </a:r>
            <a:r>
              <a:rPr lang="tr-TR" sz="2400" dirty="0" err="1">
                <a:solidFill>
                  <a:srgbClr val="000000"/>
                </a:solidFill>
              </a:rPr>
              <a:t>dilation</a:t>
            </a:r>
            <a:r>
              <a:rPr lang="tr-TR" sz="2400" dirty="0">
                <a:solidFill>
                  <a:srgbClr val="000000"/>
                </a:solidFill>
              </a:rPr>
              <a:t>) morfolojik işlemleri uygulanmaktadır. </a:t>
            </a:r>
            <a:endParaRPr lang="tr-TR" sz="2400" dirty="0"/>
          </a:p>
        </p:txBody>
      </p:sp>
    </p:spTree>
    <p:extLst>
      <p:ext uri="{BB962C8B-B14F-4D97-AF65-F5344CB8AC3E}">
        <p14:creationId xmlns:p14="http://schemas.microsoft.com/office/powerpoint/2010/main" val="205852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8969" y="1191452"/>
            <a:ext cx="11341768" cy="3416320"/>
          </a:xfrm>
          <a:prstGeom prst="rect">
            <a:avLst/>
          </a:prstGeom>
        </p:spPr>
        <p:txBody>
          <a:bodyPr wrap="square">
            <a:spAutoFit/>
          </a:bodyPr>
          <a:lstStyle/>
          <a:p>
            <a:pPr algn="just"/>
            <a:r>
              <a:rPr lang="tr-TR" sz="2400" b="1" dirty="0">
                <a:solidFill>
                  <a:srgbClr val="FF0000"/>
                </a:solidFill>
              </a:rPr>
              <a:t>Nesne bulma ve özellik çıkarımı işlemi aşaması </a:t>
            </a:r>
          </a:p>
          <a:p>
            <a:pPr algn="just"/>
            <a:r>
              <a:rPr lang="tr-TR" sz="2400" b="1" dirty="0">
                <a:solidFill>
                  <a:srgbClr val="000000"/>
                </a:solidFill>
              </a:rPr>
              <a:t> </a:t>
            </a:r>
            <a:endParaRPr lang="tr-TR" sz="2400" dirty="0">
              <a:solidFill>
                <a:srgbClr val="000000"/>
              </a:solidFill>
            </a:endParaRPr>
          </a:p>
          <a:p>
            <a:pPr algn="just"/>
            <a:r>
              <a:rPr lang="tr-TR" sz="2400" dirty="0">
                <a:solidFill>
                  <a:srgbClr val="000000"/>
                </a:solidFill>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a:p>
            <a:pPr algn="just"/>
            <a:r>
              <a:rPr lang="tr-TR" sz="2400" dirty="0">
                <a:solidFill>
                  <a:srgbClr val="000000"/>
                </a:solidFill>
              </a:rPr>
              <a:t>Görüntü ön işleme sonunda elde edilen ikili resimde her bir nesneye ait dış hatlar, Suzuki ve </a:t>
            </a:r>
            <a:r>
              <a:rPr lang="tr-TR" sz="2400" dirty="0" err="1">
                <a:solidFill>
                  <a:srgbClr val="000000"/>
                </a:solidFill>
              </a:rPr>
              <a:t>Abe</a:t>
            </a:r>
            <a:r>
              <a:rPr lang="tr-TR" sz="2400" dirty="0">
                <a:solidFill>
                  <a:srgbClr val="000000"/>
                </a:solidFill>
              </a:rPr>
              <a:t> tarafından 1985 yılında geliştirilmiş olan algoritma kullanılarak bulunmuştur </a:t>
            </a:r>
            <a:endParaRPr lang="tr-TR" sz="2400" dirty="0"/>
          </a:p>
        </p:txBody>
      </p:sp>
    </p:spTree>
    <p:extLst>
      <p:ext uri="{BB962C8B-B14F-4D97-AF65-F5344CB8AC3E}">
        <p14:creationId xmlns:p14="http://schemas.microsoft.com/office/powerpoint/2010/main" val="1745942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6884" y="230521"/>
            <a:ext cx="11389894" cy="2677656"/>
          </a:xfrm>
          <a:prstGeom prst="rect">
            <a:avLst/>
          </a:prstGeom>
        </p:spPr>
        <p:txBody>
          <a:bodyPr wrap="square">
            <a:spAutoFit/>
          </a:bodyPr>
          <a:lstStyle/>
          <a:p>
            <a:pPr algn="just"/>
            <a:r>
              <a:rPr lang="tr-TR" sz="2400" b="1" dirty="0">
                <a:solidFill>
                  <a:srgbClr val="FF0000"/>
                </a:solidFill>
              </a:rPr>
              <a:t>Sınıflandırma işlemi aşamasına ait adımlar</a:t>
            </a:r>
            <a:endParaRPr lang="en-GB" sz="2400" b="1" dirty="0">
              <a:solidFill>
                <a:srgbClr val="FF0000"/>
              </a:solidFill>
            </a:endParaRPr>
          </a:p>
          <a:p>
            <a:pPr algn="just"/>
            <a:r>
              <a:rPr lang="tr-TR" sz="2400" dirty="0">
                <a:solidFill>
                  <a:srgbClr val="000000"/>
                </a:solidFill>
              </a:rPr>
              <a:t>Kümeleme, fiziksel veya soyut nesneleri benzer nesne sınıfları içerisinde gruplama sürecidir. Veri kümeleme, küme analizi olarak da tanımlanmaktadır. Kümeleme analizinde desen, nokta veya nesnelerin doğal olarak gruplandırılması yapılmaktadır. 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endParaRPr lang="tr-TR" sz="2400" dirty="0"/>
          </a:p>
        </p:txBody>
      </p:sp>
      <p:sp>
        <p:nvSpPr>
          <p:cNvPr id="3" name="Dikdörtgen 2"/>
          <p:cNvSpPr/>
          <p:nvPr/>
        </p:nvSpPr>
        <p:spPr>
          <a:xfrm>
            <a:off x="834188" y="3277509"/>
            <a:ext cx="10651959" cy="1015663"/>
          </a:xfrm>
          <a:prstGeom prst="rect">
            <a:avLst/>
          </a:prstGeom>
        </p:spPr>
        <p:txBody>
          <a:bodyPr wrap="square">
            <a:spAutoFit/>
          </a:bodyPr>
          <a:lstStyle/>
          <a:p>
            <a:r>
              <a:rPr lang="tr-TR" sz="2000" b="1" i="1" dirty="0">
                <a:solidFill>
                  <a:srgbClr val="FF0000"/>
                </a:solidFill>
              </a:rPr>
              <a:t>Ortalama tabanlı sınıflandırma</a:t>
            </a:r>
            <a:endParaRPr lang="en-GB" sz="2000" b="1" i="1" dirty="0">
              <a:solidFill>
                <a:srgbClr val="FF0000"/>
              </a:solidFill>
            </a:endParaRPr>
          </a:p>
          <a:p>
            <a:r>
              <a:rPr lang="tr-TR" sz="2000" b="1" i="1" dirty="0">
                <a:solidFill>
                  <a:srgbClr val="FF0000"/>
                </a:solidFill>
              </a:rPr>
              <a:t> </a:t>
            </a:r>
            <a:r>
              <a:rPr lang="tr-TR" sz="2000" dirty="0">
                <a:solidFill>
                  <a:srgbClr val="000000"/>
                </a:solidFill>
              </a:rPr>
              <a:t>Önerilen ilk yöntemde ortamda bulunan nesneler kendi aralarında otomatik olarak 3 sınıfa ayrıştırılmaktadır. </a:t>
            </a:r>
            <a:endParaRPr lang="tr-TR" sz="2000" dirty="0"/>
          </a:p>
        </p:txBody>
      </p:sp>
      <p:sp>
        <p:nvSpPr>
          <p:cNvPr id="4" name="Dikdörtgen 3"/>
          <p:cNvSpPr/>
          <p:nvPr/>
        </p:nvSpPr>
        <p:spPr>
          <a:xfrm>
            <a:off x="834187" y="4477838"/>
            <a:ext cx="10892591" cy="1631216"/>
          </a:xfrm>
          <a:prstGeom prst="rect">
            <a:avLst/>
          </a:prstGeom>
        </p:spPr>
        <p:txBody>
          <a:bodyPr wrap="square">
            <a:spAutoFit/>
          </a:bodyPr>
          <a:lstStyle/>
          <a:p>
            <a:pPr algn="just"/>
            <a:r>
              <a:rPr lang="en-US" sz="2000" b="1" i="1" dirty="0">
                <a:solidFill>
                  <a:srgbClr val="FF0000"/>
                </a:solidFill>
              </a:rPr>
              <a:t>K-means </a:t>
            </a:r>
            <a:r>
              <a:rPr lang="en-US" sz="2000" b="1" i="1" dirty="0" err="1">
                <a:solidFill>
                  <a:srgbClr val="FF0000"/>
                </a:solidFill>
              </a:rPr>
              <a:t>kümeleme</a:t>
            </a:r>
            <a:r>
              <a:rPr lang="en-US" sz="2000" b="1" i="1" dirty="0">
                <a:solidFill>
                  <a:srgbClr val="FF0000"/>
                </a:solidFill>
              </a:rPr>
              <a:t> </a:t>
            </a:r>
            <a:r>
              <a:rPr lang="en-US" sz="2000" b="1" i="1" dirty="0" err="1">
                <a:solidFill>
                  <a:srgbClr val="FF0000"/>
                </a:solidFill>
              </a:rPr>
              <a:t>yöntemi</a:t>
            </a:r>
            <a:endParaRPr lang="en-US" sz="2000" dirty="0">
              <a:solidFill>
                <a:srgbClr val="FF0000"/>
              </a:solidFill>
            </a:endParaRPr>
          </a:p>
          <a:p>
            <a:pPr algn="just"/>
            <a:r>
              <a:rPr lang="tr-TR" sz="2000" dirty="0">
                <a:solidFill>
                  <a:srgbClr val="000000"/>
                </a:solidFill>
              </a:rPr>
              <a:t>K-</a:t>
            </a:r>
            <a:r>
              <a:rPr lang="tr-TR" sz="2000" dirty="0" err="1">
                <a:solidFill>
                  <a:srgbClr val="000000"/>
                </a:solidFill>
              </a:rPr>
              <a:t>means</a:t>
            </a:r>
            <a:r>
              <a:rPr lang="tr-TR" sz="2000" dirty="0">
                <a:solidFill>
                  <a:srgbClr val="000000"/>
                </a:solidFill>
              </a:rPr>
              <a:t> algoritması, N adet veri nesnesinin K adet kümeye bölünmesidir. K-</a:t>
            </a:r>
            <a:r>
              <a:rPr lang="tr-TR" sz="2000" dirty="0" err="1">
                <a:solidFill>
                  <a:srgbClr val="000000"/>
                </a:solidFill>
              </a:rPr>
              <a:t>means</a:t>
            </a:r>
            <a:r>
              <a:rPr lang="tr-TR" sz="2000" dirty="0">
                <a:solidFill>
                  <a:srgbClr val="000000"/>
                </a:solidFill>
              </a:rPr>
              <a:t> kümeleme, </a:t>
            </a:r>
            <a:r>
              <a:rPr lang="tr-TR" sz="2000" dirty="0" err="1">
                <a:solidFill>
                  <a:srgbClr val="000000"/>
                </a:solidFill>
              </a:rPr>
              <a:t>karesel</a:t>
            </a:r>
            <a:r>
              <a:rPr lang="tr-TR" sz="2000" dirty="0">
                <a:solidFill>
                  <a:srgbClr val="000000"/>
                </a:solidFill>
              </a:rPr>
              <a:t> hatayı en aza indirgemek için N tane veriyi K adet kümeye bölümlemeyi amaçlamaktadır. K-</a:t>
            </a:r>
            <a:r>
              <a:rPr lang="tr-TR" sz="2000" dirty="0" err="1">
                <a:solidFill>
                  <a:srgbClr val="000000"/>
                </a:solidFill>
              </a:rPr>
              <a:t>means</a:t>
            </a:r>
            <a:r>
              <a:rPr lang="tr-TR" sz="2000" dirty="0">
                <a:solidFill>
                  <a:srgbClr val="000000"/>
                </a:solidFill>
              </a:rPr>
              <a:t> algoritmasının temel amacı bölümleme sonucunda elde edilen küme içindeki verilerin benzerliklerinin maksimum, kümeler arasındaki benzerliklerin ise minimum olmasıdır. </a:t>
            </a:r>
            <a:endParaRPr lang="tr-TR" sz="2000" dirty="0"/>
          </a:p>
        </p:txBody>
      </p:sp>
    </p:spTree>
    <p:extLst>
      <p:ext uri="{BB962C8B-B14F-4D97-AF65-F5344CB8AC3E}">
        <p14:creationId xmlns:p14="http://schemas.microsoft.com/office/powerpoint/2010/main" val="152791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68969" y="202213"/>
            <a:ext cx="11582400" cy="430887"/>
          </a:xfrm>
          <a:prstGeom prst="rect">
            <a:avLst/>
          </a:prstGeom>
        </p:spPr>
        <p:txBody>
          <a:bodyPr wrap="square">
            <a:spAutoFit/>
          </a:bodyPr>
          <a:lstStyle/>
          <a:p>
            <a:r>
              <a:rPr lang="tr-TR" sz="2200" dirty="0">
                <a:solidFill>
                  <a:srgbClr val="000000"/>
                </a:solidFill>
              </a:rPr>
              <a:t>K-</a:t>
            </a:r>
            <a:r>
              <a:rPr lang="tr-TR" sz="2200" dirty="0" err="1">
                <a:solidFill>
                  <a:srgbClr val="000000"/>
                </a:solidFill>
              </a:rPr>
              <a:t>means</a:t>
            </a:r>
            <a:r>
              <a:rPr lang="tr-TR" sz="2200" dirty="0">
                <a:solidFill>
                  <a:srgbClr val="000000"/>
                </a:solidFill>
              </a:rPr>
              <a:t> algoritmasının çalışma sürecini maddeler halinde sunulan 4 aşamada ifade edilmektedir. </a:t>
            </a:r>
            <a:endParaRPr lang="tr-TR" sz="2200" dirty="0"/>
          </a:p>
        </p:txBody>
      </p:sp>
      <p:sp>
        <p:nvSpPr>
          <p:cNvPr id="3" name="Dikdörtgen 2"/>
          <p:cNvSpPr/>
          <p:nvPr/>
        </p:nvSpPr>
        <p:spPr>
          <a:xfrm>
            <a:off x="497305" y="633100"/>
            <a:ext cx="4523874" cy="5940088"/>
          </a:xfrm>
          <a:prstGeom prst="rect">
            <a:avLst/>
          </a:prstGeom>
        </p:spPr>
        <p:txBody>
          <a:bodyPr wrap="square">
            <a:spAutoFit/>
          </a:bodyPr>
          <a:lstStyle/>
          <a:p>
            <a:pPr algn="just"/>
            <a:endParaRPr lang="tr-TR" sz="2000" dirty="0">
              <a:solidFill>
                <a:srgbClr val="000000"/>
              </a:solidFill>
            </a:endParaRPr>
          </a:p>
          <a:p>
            <a:pPr marL="342900" indent="-342900" algn="just">
              <a:buAutoNum type="arabicPeriod"/>
            </a:pPr>
            <a:r>
              <a:rPr lang="tr-TR" sz="2000" dirty="0">
                <a:solidFill>
                  <a:srgbClr val="000000"/>
                </a:solidFill>
              </a:rPr>
              <a:t>İlk olarak, K adet küme için rastgele başlangıç küme merkezleri belirlenmektedir, </a:t>
            </a:r>
          </a:p>
          <a:p>
            <a:pPr marL="342900" indent="-342900" algn="just">
              <a:buAutoNum type="arabicPeriod"/>
            </a:pPr>
            <a:endParaRPr lang="tr-TR" sz="2000" dirty="0">
              <a:solidFill>
                <a:srgbClr val="000000"/>
              </a:solidFill>
            </a:endParaRPr>
          </a:p>
          <a:p>
            <a:pPr algn="just"/>
            <a:r>
              <a:rPr lang="tr-TR" sz="2000" dirty="0">
                <a:solidFill>
                  <a:srgbClr val="000000"/>
                </a:solidFill>
              </a:rPr>
              <a:t>2. Her nesnenin seçilmiş olan küme merkez noktalarına olan uzaklığı hesaplanmaktadır. Küme merkez noktalarına olan uzaklıklarına göre tüm nesneler </a:t>
            </a:r>
            <a:r>
              <a:rPr lang="tr-TR" sz="2000" i="1" dirty="0">
                <a:solidFill>
                  <a:srgbClr val="000000"/>
                </a:solidFill>
              </a:rPr>
              <a:t>k </a:t>
            </a:r>
            <a:r>
              <a:rPr lang="tr-TR" sz="2000" dirty="0">
                <a:solidFill>
                  <a:srgbClr val="000000"/>
                </a:solidFill>
              </a:rPr>
              <a:t>adet kümeden en yakın olan kümeye yerleştirilmektedir, </a:t>
            </a:r>
          </a:p>
          <a:p>
            <a:pPr algn="just"/>
            <a:endParaRPr lang="tr-TR" sz="2000" dirty="0">
              <a:solidFill>
                <a:srgbClr val="000000"/>
              </a:solidFill>
            </a:endParaRPr>
          </a:p>
          <a:p>
            <a:pPr algn="just"/>
            <a:r>
              <a:rPr lang="tr-TR" sz="2000" dirty="0">
                <a:solidFill>
                  <a:srgbClr val="000000"/>
                </a:solidFill>
              </a:rPr>
              <a:t>3. Yeni oluşan kümelerin merkez noktaları, o kümedeki tüm nesnelerin ortalama değerlerinden elde edilmiş veriye göre değiştirilmektedir, </a:t>
            </a:r>
          </a:p>
          <a:p>
            <a:pPr algn="just"/>
            <a:endParaRPr lang="tr-TR" sz="2000" dirty="0">
              <a:solidFill>
                <a:srgbClr val="000000"/>
              </a:solidFill>
            </a:endParaRPr>
          </a:p>
          <a:p>
            <a:pPr algn="just"/>
            <a:r>
              <a:rPr lang="tr-TR" sz="2000" dirty="0">
                <a:solidFill>
                  <a:srgbClr val="000000"/>
                </a:solidFill>
              </a:rPr>
              <a:t>4. Küme merkez noktaları sabit olmadığı sürece 2. ve 3. adımlar tekrarlanmaktadır. </a:t>
            </a:r>
          </a:p>
        </p:txBody>
      </p:sp>
      <p:pic>
        <p:nvPicPr>
          <p:cNvPr id="4" name="Resim 3"/>
          <p:cNvPicPr>
            <a:picLocks noChangeAspect="1"/>
          </p:cNvPicPr>
          <p:nvPr/>
        </p:nvPicPr>
        <p:blipFill>
          <a:blip r:embed="rId2"/>
          <a:stretch>
            <a:fillRect/>
          </a:stretch>
        </p:blipFill>
        <p:spPr>
          <a:xfrm>
            <a:off x="6808620" y="733293"/>
            <a:ext cx="4035844" cy="5733372"/>
          </a:xfrm>
          <a:prstGeom prst="rect">
            <a:avLst/>
          </a:prstGeom>
        </p:spPr>
      </p:pic>
    </p:spTree>
    <p:extLst>
      <p:ext uri="{BB962C8B-B14F-4D97-AF65-F5344CB8AC3E}">
        <p14:creationId xmlns:p14="http://schemas.microsoft.com/office/powerpoint/2010/main" val="415152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561475" y="1432082"/>
            <a:ext cx="11149263" cy="3416320"/>
          </a:xfrm>
          <a:prstGeom prst="rect">
            <a:avLst/>
          </a:prstGeom>
        </p:spPr>
        <p:txBody>
          <a:bodyPr wrap="square">
            <a:spAutoFit/>
          </a:bodyPr>
          <a:lstStyle/>
          <a:p>
            <a:pPr algn="just"/>
            <a:r>
              <a:rPr lang="tr-TR" sz="2400" dirty="0">
                <a:solidFill>
                  <a:srgbClr val="000000"/>
                </a:solidFill>
              </a:rPr>
              <a:t>Görüntü ön işleme, nesne bulma ve özellik çıkartımı ile elde edilmiş olan nesnelerin, piksel olarak hesaplanmış olan alan verileri kullanılarak bilgi veritabanı oluşturulmaktadır. Bilgi </a:t>
            </a:r>
            <a:r>
              <a:rPr lang="tr-TR" sz="2400" dirty="0" err="1">
                <a:solidFill>
                  <a:srgbClr val="000000"/>
                </a:solidFill>
              </a:rPr>
              <a:t>veritabanında</a:t>
            </a:r>
            <a:r>
              <a:rPr lang="tr-TR" sz="2400" dirty="0">
                <a:solidFill>
                  <a:srgbClr val="000000"/>
                </a:solidFill>
              </a:rPr>
              <a:t> toplanmış olan veriler K-</a:t>
            </a:r>
            <a:r>
              <a:rPr lang="tr-TR" sz="2400" dirty="0" err="1">
                <a:solidFill>
                  <a:srgbClr val="000000"/>
                </a:solidFill>
              </a:rPr>
              <a:t>means</a:t>
            </a:r>
            <a:r>
              <a:rPr lang="tr-TR" sz="2400" dirty="0">
                <a:solidFill>
                  <a:srgbClr val="000000"/>
                </a:solidFill>
              </a:rPr>
              <a:t> kümeleme yöntemi kullanılarak 3 kümeye ayrılmakta ve bu kümelerin merkez noktaları belirlenmektedir. Çalışmaya yeni bir veri seti eklendiğinde gerçek zamanlı olarak, eklenen veri setindeki nesnelerin alanları piksel cinsinden hesaplanmaktadır. Hesaplanan nesne alanlarının, küme merkezlerine uzaklığı </a:t>
            </a:r>
            <a:r>
              <a:rPr lang="tr-TR" sz="2400" dirty="0" err="1">
                <a:solidFill>
                  <a:srgbClr val="000000"/>
                </a:solidFill>
              </a:rPr>
              <a:t>Euclidean</a:t>
            </a:r>
            <a:r>
              <a:rPr lang="tr-TR" sz="2400" dirty="0">
                <a:solidFill>
                  <a:srgbClr val="000000"/>
                </a:solidFill>
              </a:rPr>
              <a:t> yöntemi kullanılarak bulunmaktadır. Hesaplanan </a:t>
            </a:r>
            <a:r>
              <a:rPr lang="tr-TR" sz="2400" dirty="0" err="1">
                <a:solidFill>
                  <a:srgbClr val="000000"/>
                </a:solidFill>
              </a:rPr>
              <a:t>Euclidean</a:t>
            </a:r>
            <a:r>
              <a:rPr lang="tr-TR" sz="2400" dirty="0">
                <a:solidFill>
                  <a:srgbClr val="000000"/>
                </a:solidFill>
              </a:rPr>
              <a:t> uzaklıkları arasında en düşük olan değer hangi kümeye aitse, nesne o kümeye yerleştirilmektedir. </a:t>
            </a:r>
            <a:endParaRPr lang="tr-TR" sz="2400" dirty="0"/>
          </a:p>
        </p:txBody>
      </p:sp>
    </p:spTree>
    <p:extLst>
      <p:ext uri="{BB962C8B-B14F-4D97-AF65-F5344CB8AC3E}">
        <p14:creationId xmlns:p14="http://schemas.microsoft.com/office/powerpoint/2010/main" val="223493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090612" y="855245"/>
            <a:ext cx="10345252" cy="5240756"/>
          </a:xfrm>
          <a:prstGeom prst="rect">
            <a:avLst/>
          </a:prstGeom>
        </p:spPr>
      </p:pic>
      <p:sp>
        <p:nvSpPr>
          <p:cNvPr id="4" name="Dikdörtgen 3"/>
          <p:cNvSpPr/>
          <p:nvPr/>
        </p:nvSpPr>
        <p:spPr>
          <a:xfrm>
            <a:off x="315025" y="80210"/>
            <a:ext cx="11896425" cy="646331"/>
          </a:xfrm>
          <a:prstGeom prst="rect">
            <a:avLst/>
          </a:prstGeom>
        </p:spPr>
        <p:txBody>
          <a:bodyPr wrap="square">
            <a:spAutoFit/>
          </a:bodyPr>
          <a:lstStyle/>
          <a:p>
            <a:r>
              <a:rPr lang="tr-TR" dirty="0">
                <a:solidFill>
                  <a:srgbClr val="000000"/>
                </a:solidFill>
                <a:latin typeface="Times New Roman" panose="02020603050405020304" pitchFamily="18" charset="0"/>
              </a:rPr>
              <a:t>Örnek çalışmada ortamda bulunan 25 adet fındık önerilen yöntem kullanılarak %100 başarım oranı ile tespit edilmektedir. Ayrıca, çalışmanın yöntem kısmında sunulan kümeleme metotlarına göre fındıklar ayrıştırılmaktadır. </a:t>
            </a:r>
            <a:endParaRPr lang="tr-TR" dirty="0"/>
          </a:p>
        </p:txBody>
      </p:sp>
    </p:spTree>
    <p:extLst>
      <p:ext uri="{BB962C8B-B14F-4D97-AF65-F5344CB8AC3E}">
        <p14:creationId xmlns:p14="http://schemas.microsoft.com/office/powerpoint/2010/main" val="105241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0371" y="-8938"/>
            <a:ext cx="11691257" cy="2308324"/>
          </a:xfrm>
          <a:prstGeom prst="rect">
            <a:avLst/>
          </a:prstGeom>
        </p:spPr>
        <p:txBody>
          <a:bodyPr wrap="square">
            <a:spAutoFit/>
          </a:bodyPr>
          <a:lstStyle/>
          <a:p>
            <a:pPr algn="just"/>
            <a:r>
              <a:rPr lang="tr-TR" sz="2400" dirty="0">
                <a:solidFill>
                  <a:srgbClr val="000000"/>
                </a:solidFill>
              </a:rPr>
              <a:t>  </a:t>
            </a:r>
          </a:p>
          <a:p>
            <a:pPr algn="just"/>
            <a:r>
              <a:rPr lang="tr-TR" sz="2400" dirty="0">
                <a:solidFill>
                  <a:srgbClr val="000000"/>
                </a:solidFill>
              </a:rPr>
              <a:t>      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sz="2400" dirty="0" err="1">
                <a:solidFill>
                  <a:srgbClr val="000000"/>
                </a:solidFill>
              </a:rPr>
              <a:t>fundus</a:t>
            </a:r>
            <a:r>
              <a:rPr lang="tr-TR" sz="2400" dirty="0">
                <a:solidFill>
                  <a:srgbClr val="000000"/>
                </a:solidFill>
              </a:rPr>
              <a:t> görüntüsü üzerinde retina damarlarını otomatik olarak </a:t>
            </a:r>
            <a:r>
              <a:rPr lang="tr-TR" sz="2400" dirty="0" err="1">
                <a:solidFill>
                  <a:srgbClr val="000000"/>
                </a:solidFill>
              </a:rPr>
              <a:t>bölütleyen</a:t>
            </a:r>
            <a:r>
              <a:rPr lang="tr-TR" sz="2400" dirty="0">
                <a:solidFill>
                  <a:srgbClr val="000000"/>
                </a:solidFill>
              </a:rPr>
              <a:t> bir yöntem önerilmiştir. 	</a:t>
            </a:r>
          </a:p>
        </p:txBody>
      </p:sp>
      <p:sp>
        <p:nvSpPr>
          <p:cNvPr id="3" name="Dikdörtgen 2"/>
          <p:cNvSpPr/>
          <p:nvPr/>
        </p:nvSpPr>
        <p:spPr>
          <a:xfrm>
            <a:off x="250371" y="2157948"/>
            <a:ext cx="11691257" cy="1569660"/>
          </a:xfrm>
          <a:prstGeom prst="rect">
            <a:avLst/>
          </a:prstGeom>
        </p:spPr>
        <p:txBody>
          <a:bodyPr wrap="square">
            <a:spAutoFit/>
          </a:bodyPr>
          <a:lstStyle/>
          <a:p>
            <a:pPr algn="just"/>
            <a:endParaRPr lang="tr-TR" sz="2400" dirty="0">
              <a:solidFill>
                <a:srgbClr val="000000"/>
              </a:solidFill>
            </a:endParaRPr>
          </a:p>
          <a:p>
            <a:pPr algn="just"/>
            <a:r>
              <a:rPr lang="tr-TR" sz="2400" dirty="0">
                <a:solidFill>
                  <a:srgbClr val="000000"/>
                </a:solidFill>
              </a:rPr>
              <a:t>      Retina damar ağ yapısını </a:t>
            </a:r>
            <a:r>
              <a:rPr lang="tr-TR" sz="2400" dirty="0" err="1">
                <a:solidFill>
                  <a:srgbClr val="000000"/>
                </a:solidFill>
              </a:rPr>
              <a:t>bölütlemek</a:t>
            </a:r>
            <a:r>
              <a:rPr lang="tr-TR" sz="2400" dirty="0">
                <a:solidFill>
                  <a:srgbClr val="000000"/>
                </a:solidFill>
              </a:rPr>
              <a:t> için morfolojik işlemlere dayalı bir yöntem retina görüntüleri üzerine uygulanmıştır. Morfolojik işlemlerin uygulandığı </a:t>
            </a:r>
            <a:r>
              <a:rPr lang="tr-TR" sz="2400" dirty="0" err="1">
                <a:solidFill>
                  <a:srgbClr val="000000"/>
                </a:solidFill>
              </a:rPr>
              <a:t>fundus</a:t>
            </a:r>
            <a:r>
              <a:rPr lang="tr-TR" sz="2400" dirty="0">
                <a:solidFill>
                  <a:srgbClr val="000000"/>
                </a:solidFill>
              </a:rPr>
              <a:t> görüntüsüne üç farklı eşikleme yöntemi uygulanmıştır	</a:t>
            </a:r>
          </a:p>
        </p:txBody>
      </p:sp>
      <p:sp>
        <p:nvSpPr>
          <p:cNvPr id="5" name="Dikdörtgen 4"/>
          <p:cNvSpPr/>
          <p:nvPr/>
        </p:nvSpPr>
        <p:spPr>
          <a:xfrm>
            <a:off x="250371" y="3904349"/>
            <a:ext cx="11691257" cy="1569660"/>
          </a:xfrm>
          <a:prstGeom prst="rect">
            <a:avLst/>
          </a:prstGeom>
        </p:spPr>
        <p:txBody>
          <a:bodyPr wrap="square">
            <a:spAutoFit/>
          </a:bodyPr>
          <a:lstStyle/>
          <a:p>
            <a:pPr algn="just"/>
            <a:endParaRPr lang="tr-TR" sz="2400" dirty="0">
              <a:solidFill>
                <a:srgbClr val="000000"/>
              </a:solidFill>
            </a:endParaRPr>
          </a:p>
          <a:p>
            <a:pPr algn="just"/>
            <a:r>
              <a:rPr lang="tr-TR" sz="2400" dirty="0">
                <a:solidFill>
                  <a:srgbClr val="000000"/>
                </a:solidFill>
              </a:rPr>
              <a:t>         </a:t>
            </a:r>
            <a:r>
              <a:rPr lang="tr-TR" sz="2400" dirty="0" err="1">
                <a:solidFill>
                  <a:srgbClr val="000000"/>
                </a:solidFill>
              </a:rPr>
              <a:t>Eşikleme</a:t>
            </a:r>
            <a:r>
              <a:rPr lang="tr-TR" sz="2400" dirty="0">
                <a:solidFill>
                  <a:srgbClr val="000000"/>
                </a:solidFill>
              </a:rPr>
              <a:t> algoritmalarının 40 görüntüden oluşan veri seti üzerindeki doğruluk oranı Bulanık Mantık Tabanlı </a:t>
            </a:r>
            <a:r>
              <a:rPr lang="tr-TR" sz="2400" dirty="0" err="1">
                <a:solidFill>
                  <a:srgbClr val="000000"/>
                </a:solidFill>
              </a:rPr>
              <a:t>Eşikleme</a:t>
            </a:r>
            <a:r>
              <a:rPr lang="tr-TR" sz="2400" dirty="0">
                <a:solidFill>
                  <a:srgbClr val="000000"/>
                </a:solidFill>
              </a:rPr>
              <a:t> için 0.952, Maksimum </a:t>
            </a:r>
            <a:r>
              <a:rPr lang="tr-TR" sz="2400" dirty="0" err="1">
                <a:solidFill>
                  <a:srgbClr val="000000"/>
                </a:solidFill>
              </a:rPr>
              <a:t>Entopi</a:t>
            </a:r>
            <a:r>
              <a:rPr lang="tr-TR" sz="2400" dirty="0">
                <a:solidFill>
                  <a:srgbClr val="000000"/>
                </a:solidFill>
              </a:rPr>
              <a:t> Tabanlı </a:t>
            </a:r>
            <a:r>
              <a:rPr lang="tr-TR" sz="2400" dirty="0" err="1">
                <a:solidFill>
                  <a:srgbClr val="000000"/>
                </a:solidFill>
              </a:rPr>
              <a:t>Eşikleme</a:t>
            </a:r>
            <a:r>
              <a:rPr lang="tr-TR" sz="2400" dirty="0">
                <a:solidFill>
                  <a:srgbClr val="000000"/>
                </a:solidFill>
              </a:rPr>
              <a:t> için 0.950 ve Çoklu </a:t>
            </a:r>
            <a:r>
              <a:rPr lang="tr-TR" sz="2400" dirty="0" err="1">
                <a:solidFill>
                  <a:srgbClr val="000000"/>
                </a:solidFill>
              </a:rPr>
              <a:t>Eşikleme</a:t>
            </a:r>
            <a:r>
              <a:rPr lang="tr-TR" sz="2400" dirty="0">
                <a:solidFill>
                  <a:srgbClr val="000000"/>
                </a:solidFill>
              </a:rPr>
              <a:t> için 0.925 olarak hesaplanmıştır. 	</a:t>
            </a:r>
          </a:p>
        </p:txBody>
      </p:sp>
    </p:spTree>
    <p:extLst>
      <p:ext uri="{BB962C8B-B14F-4D97-AF65-F5344CB8AC3E}">
        <p14:creationId xmlns:p14="http://schemas.microsoft.com/office/powerpoint/2010/main" val="43891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93914" y="335846"/>
            <a:ext cx="11560629" cy="5262979"/>
          </a:xfrm>
          <a:prstGeom prst="rect">
            <a:avLst/>
          </a:prstGeom>
        </p:spPr>
        <p:txBody>
          <a:bodyPr wrap="square">
            <a:spAutoFit/>
          </a:bodyPr>
          <a:lstStyle/>
          <a:p>
            <a:pPr algn="just"/>
            <a:r>
              <a:rPr lang="tr-TR" sz="2400" dirty="0">
                <a:solidFill>
                  <a:srgbClr val="000000"/>
                </a:solidFill>
              </a:rPr>
              <a:t>       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sz="2400" dirty="0" err="1">
                <a:solidFill>
                  <a:srgbClr val="000000"/>
                </a:solidFill>
              </a:rPr>
              <a:t>bölütleyen</a:t>
            </a:r>
            <a:r>
              <a:rPr lang="tr-TR" sz="2400" dirty="0">
                <a:solidFill>
                  <a:srgbClr val="000000"/>
                </a:solidFill>
              </a:rPr>
              <a:t> morfolojik tabanlı bir yöntem önerilmiştir. Bu yöntem morfolojik işlemlere dayalı iki farklı yöntemden esinlenerek oluşturulmuştur. Bu yöntemde, </a:t>
            </a:r>
            <a:r>
              <a:rPr lang="tr-TR" sz="2400" dirty="0"/>
              <a:t>ilk önce RGB renk uzayındaki görüntüler gri ölçekli görüntülere dönüştürülmüştür. Daha sonra, gri ölçekli görüntünün tersi üzerinde üst-şapka, alt-şapka ve morfolojik açma yöntemi uygulanmıştır.</a:t>
            </a:r>
            <a:r>
              <a:rPr lang="tr-TR" sz="2400" b="1" dirty="0">
                <a:solidFill>
                  <a:srgbClr val="FF0000"/>
                </a:solidFill>
              </a:rPr>
              <a:t> </a:t>
            </a:r>
            <a:r>
              <a:rPr lang="tr-TR" sz="2400" dirty="0">
                <a:solidFill>
                  <a:srgbClr val="000000"/>
                </a:solidFill>
              </a:rPr>
              <a:t>Morfolojik üst ve alt şapka yöntemin kullanılması ile retina damalarının belirginleştirilmesi sağlanmıştır. Belirginleştirilmiş retina görüntülerini </a:t>
            </a:r>
            <a:r>
              <a:rPr lang="tr-TR" sz="2400" dirty="0" err="1">
                <a:solidFill>
                  <a:srgbClr val="000000"/>
                </a:solidFill>
              </a:rPr>
              <a:t>bölütlemek</a:t>
            </a:r>
            <a:r>
              <a:rPr lang="tr-TR" sz="2400" dirty="0">
                <a:solidFill>
                  <a:srgbClr val="000000"/>
                </a:solidFill>
              </a:rPr>
              <a:t> için </a:t>
            </a:r>
            <a:r>
              <a:rPr lang="tr-TR" sz="2400" dirty="0"/>
              <a:t>Çoklu</a:t>
            </a:r>
            <a:r>
              <a:rPr lang="tr-TR" sz="2400" b="1" dirty="0">
                <a:solidFill>
                  <a:srgbClr val="7030A0"/>
                </a:solidFill>
              </a:rPr>
              <a:t> </a:t>
            </a:r>
            <a:r>
              <a:rPr lang="tr-TR" sz="2400" dirty="0" err="1"/>
              <a:t>Eşikleme</a:t>
            </a:r>
            <a:r>
              <a:rPr lang="tr-TR" sz="2400" dirty="0"/>
              <a:t> yöntemi, Maksimum </a:t>
            </a:r>
            <a:r>
              <a:rPr lang="tr-TR" sz="2400" dirty="0" err="1"/>
              <a:t>Entropi</a:t>
            </a:r>
            <a:r>
              <a:rPr lang="tr-TR" sz="2400" dirty="0"/>
              <a:t> Tabanlı </a:t>
            </a:r>
            <a:r>
              <a:rPr lang="tr-TR" sz="2400" dirty="0" err="1"/>
              <a:t>Eşikleme</a:t>
            </a:r>
            <a:r>
              <a:rPr lang="tr-TR" sz="2400" dirty="0"/>
              <a:t> yöntemi ve Bulanık Kümeleme Tabanlı </a:t>
            </a:r>
            <a:r>
              <a:rPr lang="tr-TR" sz="2400" dirty="0" err="1"/>
              <a:t>Eşikleme</a:t>
            </a:r>
            <a:r>
              <a:rPr lang="tr-TR" sz="2400" dirty="0"/>
              <a:t> </a:t>
            </a:r>
            <a:r>
              <a:rPr lang="tr-TR" sz="2400" dirty="0">
                <a:solidFill>
                  <a:srgbClr val="000000"/>
                </a:solidFill>
              </a:rPr>
              <a:t>yöntemleri kullanılmıştır. Önerilen yöntem literatürdeki diğer geleneksel yöntemlerle de kıyaslanabilir olması için halka açık olarak sunulan DRIVE veri seti üzerinde test edilmiştir. Bu makalede, literatürdeki mevcut çalışmalardan farklı olarak retina </a:t>
            </a:r>
            <a:r>
              <a:rPr lang="tr-TR" sz="2400" dirty="0" err="1">
                <a:solidFill>
                  <a:srgbClr val="000000"/>
                </a:solidFill>
              </a:rPr>
              <a:t>fundus</a:t>
            </a:r>
            <a:r>
              <a:rPr lang="tr-TR" sz="2400" dirty="0">
                <a:solidFill>
                  <a:srgbClr val="000000"/>
                </a:solidFill>
              </a:rPr>
              <a:t> görüntüleri üzerinde farklı eşik algoritmalarının kıyaslanması yapılmıştır. </a:t>
            </a:r>
            <a:endParaRPr lang="tr-TR" sz="2400" dirty="0"/>
          </a:p>
        </p:txBody>
      </p:sp>
    </p:spTree>
    <p:extLst>
      <p:ext uri="{BB962C8B-B14F-4D97-AF65-F5344CB8AC3E}">
        <p14:creationId xmlns:p14="http://schemas.microsoft.com/office/powerpoint/2010/main" val="281531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5221" y="45350"/>
            <a:ext cx="11566358" cy="1569660"/>
          </a:xfrm>
          <a:prstGeom prst="rect">
            <a:avLst/>
          </a:prstGeom>
        </p:spPr>
        <p:txBody>
          <a:bodyPr wrap="square">
            <a:spAutoFit/>
          </a:bodyPr>
          <a:lstStyle/>
          <a:p>
            <a:pPr algn="just"/>
            <a:r>
              <a:rPr lang="tr-TR" sz="2400" b="1" i="1" dirty="0">
                <a:solidFill>
                  <a:srgbClr val="FF0000"/>
                </a:solidFill>
              </a:rPr>
              <a:t>Morfolojik işlemler </a:t>
            </a:r>
            <a:endParaRPr lang="tr-TR" sz="2400" b="1" dirty="0">
              <a:solidFill>
                <a:srgbClr val="FF0000"/>
              </a:solidFill>
            </a:endParaRPr>
          </a:p>
          <a:p>
            <a:pPr algn="just"/>
            <a:r>
              <a:rPr lang="tr-TR" sz="2400" dirty="0">
                <a:solidFill>
                  <a:srgbClr val="000000"/>
                </a:solidFill>
              </a:rPr>
              <a:t>Morfolojik işlemlerin temel amacı, görüntünün temel özelliklerini korumak ve görüntüyü basitleştirmektir. Bu çalışmada, üst-şapka ve alt-şapka dönüşümleri kan damarlarına belirginlik kazandırmak için kullanılır. </a:t>
            </a:r>
            <a:endParaRPr lang="tr-TR" sz="2400" dirty="0"/>
          </a:p>
        </p:txBody>
      </p:sp>
      <p:sp>
        <p:nvSpPr>
          <p:cNvPr id="3" name="Dikdörtgen 2"/>
          <p:cNvSpPr/>
          <p:nvPr/>
        </p:nvSpPr>
        <p:spPr>
          <a:xfrm>
            <a:off x="465221" y="1742819"/>
            <a:ext cx="11566358" cy="1938992"/>
          </a:xfrm>
          <a:prstGeom prst="rect">
            <a:avLst/>
          </a:prstGeom>
        </p:spPr>
        <p:txBody>
          <a:bodyPr wrap="square">
            <a:spAutoFit/>
          </a:bodyPr>
          <a:lstStyle/>
          <a:p>
            <a:r>
              <a:rPr lang="tr-TR" sz="2400" b="1" i="1" dirty="0" err="1">
                <a:solidFill>
                  <a:srgbClr val="FF0000"/>
                </a:solidFill>
              </a:rPr>
              <a:t>Eşikleme</a:t>
            </a:r>
            <a:r>
              <a:rPr lang="tr-TR" sz="2400" b="1" i="1" dirty="0">
                <a:solidFill>
                  <a:srgbClr val="FF0000"/>
                </a:solidFill>
              </a:rPr>
              <a:t> yöntemleri </a:t>
            </a:r>
            <a:endParaRPr lang="tr-TR" sz="2400" b="1" dirty="0">
              <a:solidFill>
                <a:srgbClr val="FF0000"/>
              </a:solidFill>
            </a:endParaRPr>
          </a:p>
          <a:p>
            <a:pPr algn="just"/>
            <a:r>
              <a:rPr lang="tr-TR" sz="2400" dirty="0">
                <a:solidFill>
                  <a:srgbClr val="000000"/>
                </a:solidFill>
              </a:rPr>
              <a:t>Görüntü </a:t>
            </a:r>
            <a:r>
              <a:rPr lang="tr-TR" sz="2400" dirty="0" err="1">
                <a:solidFill>
                  <a:srgbClr val="000000"/>
                </a:solidFill>
              </a:rPr>
              <a:t>eşikleme</a:t>
            </a:r>
            <a:r>
              <a:rPr lang="tr-TR" sz="2400" dirty="0">
                <a:solidFill>
                  <a:srgbClr val="000000"/>
                </a:solidFill>
              </a:rPr>
              <a:t> sadeliği ve sağlamlığı nedeni ile en sık kullanılan görüntü </a:t>
            </a:r>
            <a:r>
              <a:rPr lang="tr-TR" sz="2400" dirty="0" err="1">
                <a:solidFill>
                  <a:srgbClr val="000000"/>
                </a:solidFill>
              </a:rPr>
              <a:t>bölütleme</a:t>
            </a:r>
            <a:r>
              <a:rPr lang="tr-TR" sz="2400" dirty="0">
                <a:solidFill>
                  <a:srgbClr val="000000"/>
                </a:solidFill>
              </a:rPr>
              <a:t> yöntemlerinden biridir. </a:t>
            </a:r>
            <a:r>
              <a:rPr lang="tr-TR" sz="2400" dirty="0" err="1">
                <a:solidFill>
                  <a:srgbClr val="000000"/>
                </a:solidFill>
              </a:rPr>
              <a:t>Eşikleme</a:t>
            </a:r>
            <a:r>
              <a:rPr lang="tr-TR" sz="2400" dirty="0">
                <a:solidFill>
                  <a:srgbClr val="000000"/>
                </a:solidFill>
              </a:rPr>
              <a:t> işlemi, gri ölçekli bir görünün yoğunluk seviyesine göre sınıflara ayrıldığı bir işlemdir. Bu sınıflandırma işlemi için tanımlanmış kurallara uygun bir eşik değeri seçmek gerekir. Bu çalışmada kullanılan </a:t>
            </a:r>
            <a:r>
              <a:rPr lang="tr-TR" sz="2400" dirty="0" err="1">
                <a:solidFill>
                  <a:srgbClr val="000000"/>
                </a:solidFill>
              </a:rPr>
              <a:t>eşikleme</a:t>
            </a:r>
            <a:r>
              <a:rPr lang="tr-TR" sz="2400" dirty="0">
                <a:solidFill>
                  <a:srgbClr val="000000"/>
                </a:solidFill>
              </a:rPr>
              <a:t> yöntemleri şöyledir; </a:t>
            </a:r>
            <a:endParaRPr lang="tr-TR" sz="2400" dirty="0"/>
          </a:p>
        </p:txBody>
      </p:sp>
      <p:sp>
        <p:nvSpPr>
          <p:cNvPr id="4" name="Dikdörtgen 3"/>
          <p:cNvSpPr/>
          <p:nvPr/>
        </p:nvSpPr>
        <p:spPr>
          <a:xfrm>
            <a:off x="737937" y="3713368"/>
            <a:ext cx="9801726" cy="707886"/>
          </a:xfrm>
          <a:prstGeom prst="rect">
            <a:avLst/>
          </a:prstGeom>
        </p:spPr>
        <p:txBody>
          <a:bodyPr wrap="square">
            <a:spAutoFit/>
          </a:bodyPr>
          <a:lstStyle/>
          <a:p>
            <a:r>
              <a:rPr lang="tr-TR" sz="2000" b="1" i="1" dirty="0">
                <a:solidFill>
                  <a:srgbClr val="FF0000"/>
                </a:solidFill>
              </a:rPr>
              <a:t>Çok seviyeli </a:t>
            </a:r>
            <a:r>
              <a:rPr lang="tr-TR" sz="2000" b="1" i="1" dirty="0" err="1">
                <a:solidFill>
                  <a:srgbClr val="FF0000"/>
                </a:solidFill>
              </a:rPr>
              <a:t>eşikleme</a:t>
            </a:r>
            <a:r>
              <a:rPr lang="tr-TR" sz="2000" b="1" i="1" dirty="0">
                <a:solidFill>
                  <a:srgbClr val="FF0000"/>
                </a:solidFill>
              </a:rPr>
              <a:t> </a:t>
            </a:r>
            <a:endParaRPr lang="tr-TR" sz="2000" b="1" dirty="0">
              <a:solidFill>
                <a:srgbClr val="FF0000"/>
              </a:solidFill>
            </a:endParaRPr>
          </a:p>
          <a:p>
            <a:r>
              <a:rPr lang="tr-TR" sz="2000" dirty="0">
                <a:solidFill>
                  <a:srgbClr val="000000"/>
                </a:solidFill>
              </a:rPr>
              <a:t>Gri ölçekli görüntüyü birkaç farklı bölgeye ayırabilen bir işlemdir </a:t>
            </a:r>
            <a:endParaRPr lang="tr-TR" sz="2000" dirty="0"/>
          </a:p>
        </p:txBody>
      </p:sp>
      <p:sp>
        <p:nvSpPr>
          <p:cNvPr id="5" name="Dikdörtgen 4"/>
          <p:cNvSpPr/>
          <p:nvPr/>
        </p:nvSpPr>
        <p:spPr>
          <a:xfrm>
            <a:off x="737937" y="4421254"/>
            <a:ext cx="11293642" cy="1323439"/>
          </a:xfrm>
          <a:prstGeom prst="rect">
            <a:avLst/>
          </a:prstGeom>
        </p:spPr>
        <p:txBody>
          <a:bodyPr wrap="square">
            <a:spAutoFit/>
          </a:bodyPr>
          <a:lstStyle/>
          <a:p>
            <a:pPr algn="just"/>
            <a:r>
              <a:rPr lang="tr-TR" sz="2000" b="1" i="1" dirty="0">
                <a:solidFill>
                  <a:srgbClr val="FF0000"/>
                </a:solidFill>
              </a:rPr>
              <a:t>Maksimum </a:t>
            </a:r>
            <a:r>
              <a:rPr lang="tr-TR" sz="2000" b="1" i="1" dirty="0" err="1">
                <a:solidFill>
                  <a:srgbClr val="FF0000"/>
                </a:solidFill>
              </a:rPr>
              <a:t>entropi</a:t>
            </a:r>
            <a:r>
              <a:rPr lang="tr-TR" sz="2000" b="1" i="1" dirty="0">
                <a:solidFill>
                  <a:srgbClr val="FF0000"/>
                </a:solidFill>
              </a:rPr>
              <a:t> tabanlı </a:t>
            </a:r>
            <a:r>
              <a:rPr lang="tr-TR" sz="2000" b="1" i="1" dirty="0" err="1">
                <a:solidFill>
                  <a:srgbClr val="FF0000"/>
                </a:solidFill>
              </a:rPr>
              <a:t>eşikleme</a:t>
            </a:r>
            <a:r>
              <a:rPr lang="tr-TR" sz="2000" b="1" i="1" dirty="0">
                <a:solidFill>
                  <a:srgbClr val="FF0000"/>
                </a:solidFill>
              </a:rPr>
              <a:t> </a:t>
            </a:r>
            <a:endParaRPr lang="tr-TR" sz="2000" b="1" dirty="0">
              <a:solidFill>
                <a:srgbClr val="FF0000"/>
              </a:solidFill>
            </a:endParaRPr>
          </a:p>
          <a:p>
            <a:pPr algn="just"/>
            <a:r>
              <a:rPr lang="tr-TR" sz="2000" dirty="0" err="1">
                <a:solidFill>
                  <a:srgbClr val="000000"/>
                </a:solidFill>
              </a:rPr>
              <a:t>Entopi</a:t>
            </a:r>
            <a:r>
              <a:rPr lang="tr-TR" sz="2000" dirty="0">
                <a:solidFill>
                  <a:srgbClr val="000000"/>
                </a:solidFill>
              </a:rPr>
              <a:t> yöntemlerine bağlı </a:t>
            </a:r>
            <a:r>
              <a:rPr lang="tr-TR" sz="2000" dirty="0" err="1">
                <a:solidFill>
                  <a:srgbClr val="000000"/>
                </a:solidFill>
              </a:rPr>
              <a:t>eşikleme</a:t>
            </a:r>
            <a:r>
              <a:rPr lang="tr-TR" sz="2000" dirty="0">
                <a:solidFill>
                  <a:srgbClr val="000000"/>
                </a:solidFill>
              </a:rPr>
              <a:t> işlemi araştırmacılar tarafından tercih edilen bir yöntemdir [19]. </a:t>
            </a:r>
            <a:r>
              <a:rPr lang="tr-TR" sz="2000" dirty="0" err="1">
                <a:solidFill>
                  <a:srgbClr val="000000"/>
                </a:solidFill>
              </a:rPr>
              <a:t>Otsu’nun</a:t>
            </a:r>
            <a:r>
              <a:rPr lang="tr-TR" sz="2000" dirty="0">
                <a:solidFill>
                  <a:srgbClr val="000000"/>
                </a:solidFill>
              </a:rPr>
              <a:t> </a:t>
            </a:r>
            <a:r>
              <a:rPr lang="tr-TR" sz="2000" dirty="0" err="1">
                <a:solidFill>
                  <a:srgbClr val="000000"/>
                </a:solidFill>
              </a:rPr>
              <a:t>eşikleme</a:t>
            </a:r>
            <a:r>
              <a:rPr lang="tr-TR" sz="2000" dirty="0">
                <a:solidFill>
                  <a:srgbClr val="000000"/>
                </a:solidFill>
              </a:rPr>
              <a:t> algoritmasından farklı olarak sınıflar arasındaki </a:t>
            </a:r>
            <a:r>
              <a:rPr lang="tr-TR" sz="2000" dirty="0" err="1">
                <a:solidFill>
                  <a:srgbClr val="000000"/>
                </a:solidFill>
              </a:rPr>
              <a:t>varyansı</a:t>
            </a:r>
            <a:r>
              <a:rPr lang="tr-TR" sz="2000" dirty="0">
                <a:solidFill>
                  <a:srgbClr val="000000"/>
                </a:solidFill>
              </a:rPr>
              <a:t> maksimize etmek ya da sınıf içi </a:t>
            </a:r>
            <a:r>
              <a:rPr lang="tr-TR" sz="2000" dirty="0" err="1">
                <a:solidFill>
                  <a:srgbClr val="000000"/>
                </a:solidFill>
              </a:rPr>
              <a:t>varyansı</a:t>
            </a:r>
            <a:r>
              <a:rPr lang="tr-TR" sz="2000" dirty="0">
                <a:solidFill>
                  <a:srgbClr val="000000"/>
                </a:solidFill>
              </a:rPr>
              <a:t> minimize etmek yerine sınıflar arası </a:t>
            </a:r>
            <a:r>
              <a:rPr lang="tr-TR" sz="2000" dirty="0" err="1">
                <a:solidFill>
                  <a:srgbClr val="000000"/>
                </a:solidFill>
              </a:rPr>
              <a:t>entropi</a:t>
            </a:r>
            <a:r>
              <a:rPr lang="tr-TR" sz="2000" dirty="0">
                <a:solidFill>
                  <a:srgbClr val="000000"/>
                </a:solidFill>
              </a:rPr>
              <a:t> maksimize edilir. </a:t>
            </a:r>
            <a:endParaRPr lang="tr-TR" sz="2000" dirty="0"/>
          </a:p>
        </p:txBody>
      </p:sp>
      <p:sp>
        <p:nvSpPr>
          <p:cNvPr id="6" name="Dikdörtgen 5"/>
          <p:cNvSpPr/>
          <p:nvPr/>
        </p:nvSpPr>
        <p:spPr>
          <a:xfrm>
            <a:off x="737937" y="5776777"/>
            <a:ext cx="11293642" cy="1015663"/>
          </a:xfrm>
          <a:prstGeom prst="rect">
            <a:avLst/>
          </a:prstGeom>
        </p:spPr>
        <p:txBody>
          <a:bodyPr wrap="square">
            <a:spAutoFit/>
          </a:bodyPr>
          <a:lstStyle/>
          <a:p>
            <a:pPr algn="just"/>
            <a:r>
              <a:rPr lang="tr-TR" sz="2000" b="1" i="1" dirty="0">
                <a:solidFill>
                  <a:srgbClr val="FF0000"/>
                </a:solidFill>
              </a:rPr>
              <a:t>Bulanık mantık tabanlı </a:t>
            </a:r>
            <a:r>
              <a:rPr lang="tr-TR" sz="2000" b="1" i="1" dirty="0" err="1">
                <a:solidFill>
                  <a:srgbClr val="FF0000"/>
                </a:solidFill>
              </a:rPr>
              <a:t>eşikleme</a:t>
            </a:r>
            <a:r>
              <a:rPr lang="tr-TR" sz="2000" b="1" i="1" dirty="0">
                <a:solidFill>
                  <a:srgbClr val="FF0000"/>
                </a:solidFill>
              </a:rPr>
              <a:t> </a:t>
            </a:r>
            <a:endParaRPr lang="tr-TR" sz="2000" b="1" dirty="0">
              <a:solidFill>
                <a:srgbClr val="FF0000"/>
              </a:solidFill>
            </a:endParaRPr>
          </a:p>
          <a:p>
            <a:pPr algn="just"/>
            <a:r>
              <a:rPr lang="tr-TR" sz="2000" dirty="0">
                <a:solidFill>
                  <a:srgbClr val="000000"/>
                </a:solidFill>
              </a:rPr>
              <a:t>Bulanık kümeleme bir yumuşak kümeleme tekniğidir. Bu kümeleme yöntemi, nesnelerin kümelere olan aitliğini ifade etmek için bir derece kavramı kullanır </a:t>
            </a:r>
            <a:endParaRPr lang="tr-TR" sz="2000" dirty="0"/>
          </a:p>
        </p:txBody>
      </p:sp>
    </p:spTree>
    <p:extLst>
      <p:ext uri="{BB962C8B-B14F-4D97-AF65-F5344CB8AC3E}">
        <p14:creationId xmlns:p14="http://schemas.microsoft.com/office/powerpoint/2010/main" val="192580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5221" y="348188"/>
            <a:ext cx="6288505" cy="1631216"/>
          </a:xfrm>
          <a:prstGeom prst="rect">
            <a:avLst/>
          </a:prstGeom>
        </p:spPr>
        <p:txBody>
          <a:bodyPr wrap="square">
            <a:spAutoFit/>
          </a:bodyPr>
          <a:lstStyle/>
          <a:p>
            <a:pPr algn="just"/>
            <a:r>
              <a:rPr lang="tr-TR" sz="2000" dirty="0">
                <a:solidFill>
                  <a:srgbClr val="000000"/>
                </a:solidFill>
              </a:rPr>
              <a:t>Önerilen yöntemde, veri setinde bulunan </a:t>
            </a:r>
            <a:r>
              <a:rPr lang="tr-TR" sz="2000" dirty="0" err="1">
                <a:solidFill>
                  <a:srgbClr val="000000"/>
                </a:solidFill>
              </a:rPr>
              <a:t>fundus</a:t>
            </a:r>
            <a:r>
              <a:rPr lang="tr-TR" sz="2000" dirty="0">
                <a:solidFill>
                  <a:srgbClr val="000000"/>
                </a:solidFill>
              </a:rPr>
              <a:t> görüntülerine ait damarların </a:t>
            </a:r>
            <a:r>
              <a:rPr lang="tr-TR" sz="2000" dirty="0" err="1">
                <a:solidFill>
                  <a:srgbClr val="000000"/>
                </a:solidFill>
              </a:rPr>
              <a:t>bölütlenmesi</a:t>
            </a:r>
            <a:r>
              <a:rPr lang="tr-TR" sz="2000" dirty="0">
                <a:solidFill>
                  <a:srgbClr val="000000"/>
                </a:solidFill>
              </a:rPr>
              <a:t> sağlanmıştır. Öncelikle, veri setinde bulunan görüntüler RGB renk uzayından gri ölçekli görüntülere dönüştürülür. Gri ölçekli görüntülerin tersi üzerinde önerilen sistem uygulanır. </a:t>
            </a:r>
            <a:endParaRPr lang="tr-TR" sz="2000" dirty="0"/>
          </a:p>
        </p:txBody>
      </p:sp>
      <p:pic>
        <p:nvPicPr>
          <p:cNvPr id="3" name="Resim 2"/>
          <p:cNvPicPr>
            <a:picLocks noChangeAspect="1"/>
          </p:cNvPicPr>
          <p:nvPr/>
        </p:nvPicPr>
        <p:blipFill>
          <a:blip r:embed="rId2"/>
          <a:stretch>
            <a:fillRect/>
          </a:stretch>
        </p:blipFill>
        <p:spPr>
          <a:xfrm>
            <a:off x="1352728" y="2491784"/>
            <a:ext cx="3882660" cy="1346728"/>
          </a:xfrm>
          <a:prstGeom prst="rect">
            <a:avLst/>
          </a:prstGeom>
        </p:spPr>
      </p:pic>
      <p:pic>
        <p:nvPicPr>
          <p:cNvPr id="4" name="Resim 3"/>
          <p:cNvPicPr>
            <a:picLocks noChangeAspect="1"/>
          </p:cNvPicPr>
          <p:nvPr/>
        </p:nvPicPr>
        <p:blipFill>
          <a:blip r:embed="rId3"/>
          <a:stretch>
            <a:fillRect/>
          </a:stretch>
        </p:blipFill>
        <p:spPr>
          <a:xfrm>
            <a:off x="7620944" y="644516"/>
            <a:ext cx="4105835" cy="5101860"/>
          </a:xfrm>
          <a:prstGeom prst="rect">
            <a:avLst/>
          </a:prstGeom>
        </p:spPr>
      </p:pic>
    </p:spTree>
    <p:extLst>
      <p:ext uri="{BB962C8B-B14F-4D97-AF65-F5344CB8AC3E}">
        <p14:creationId xmlns:p14="http://schemas.microsoft.com/office/powerpoint/2010/main" val="31389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33136" y="41475"/>
            <a:ext cx="11438021" cy="1323439"/>
          </a:xfrm>
          <a:prstGeom prst="rect">
            <a:avLst/>
          </a:prstGeom>
        </p:spPr>
        <p:txBody>
          <a:bodyPr wrap="square">
            <a:spAutoFit/>
          </a:bodyPr>
          <a:lstStyle/>
          <a:p>
            <a:pPr algn="just"/>
            <a:r>
              <a:rPr lang="tr-TR" sz="2000" b="1" i="1" dirty="0">
                <a:solidFill>
                  <a:srgbClr val="FF0000"/>
                </a:solidFill>
              </a:rPr>
              <a:t>Morfolojik işlemler </a:t>
            </a:r>
            <a:endParaRPr lang="tr-TR" sz="2000" b="1" dirty="0">
              <a:solidFill>
                <a:srgbClr val="FF0000"/>
              </a:solidFill>
            </a:endParaRPr>
          </a:p>
          <a:p>
            <a:pPr algn="just"/>
            <a:r>
              <a:rPr lang="tr-TR" sz="2000" dirty="0">
                <a:solidFill>
                  <a:srgbClr val="000000"/>
                </a:solidFill>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a:t>
            </a:r>
            <a:endParaRPr lang="tr-TR" sz="2000" dirty="0"/>
          </a:p>
        </p:txBody>
      </p:sp>
      <p:pic>
        <p:nvPicPr>
          <p:cNvPr id="3" name="Resim 2"/>
          <p:cNvPicPr>
            <a:picLocks noChangeAspect="1"/>
          </p:cNvPicPr>
          <p:nvPr/>
        </p:nvPicPr>
        <p:blipFill>
          <a:blip r:embed="rId2"/>
          <a:stretch>
            <a:fillRect/>
          </a:stretch>
        </p:blipFill>
        <p:spPr>
          <a:xfrm>
            <a:off x="2071846" y="1426567"/>
            <a:ext cx="6360352" cy="1466854"/>
          </a:xfrm>
          <a:prstGeom prst="rect">
            <a:avLst/>
          </a:prstGeom>
        </p:spPr>
      </p:pic>
      <p:pic>
        <p:nvPicPr>
          <p:cNvPr id="5" name="Resim 4"/>
          <p:cNvPicPr>
            <a:picLocks noChangeAspect="1"/>
          </p:cNvPicPr>
          <p:nvPr/>
        </p:nvPicPr>
        <p:blipFill>
          <a:blip r:embed="rId3"/>
          <a:stretch>
            <a:fillRect/>
          </a:stretch>
        </p:blipFill>
        <p:spPr>
          <a:xfrm>
            <a:off x="2071845" y="4752986"/>
            <a:ext cx="6360353" cy="1743581"/>
          </a:xfrm>
          <a:prstGeom prst="rect">
            <a:avLst/>
          </a:prstGeom>
        </p:spPr>
      </p:pic>
      <p:pic>
        <p:nvPicPr>
          <p:cNvPr id="7" name="Resim 6"/>
          <p:cNvPicPr>
            <a:picLocks noChangeAspect="1"/>
          </p:cNvPicPr>
          <p:nvPr/>
        </p:nvPicPr>
        <p:blipFill>
          <a:blip r:embed="rId4"/>
          <a:stretch>
            <a:fillRect/>
          </a:stretch>
        </p:blipFill>
        <p:spPr>
          <a:xfrm>
            <a:off x="2071845" y="2955074"/>
            <a:ext cx="6360353" cy="1684001"/>
          </a:xfrm>
          <a:prstGeom prst="rect">
            <a:avLst/>
          </a:prstGeom>
        </p:spPr>
      </p:pic>
    </p:spTree>
    <p:extLst>
      <p:ext uri="{BB962C8B-B14F-4D97-AF65-F5344CB8AC3E}">
        <p14:creationId xmlns:p14="http://schemas.microsoft.com/office/powerpoint/2010/main" val="223177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8758" y="474130"/>
            <a:ext cx="5181600" cy="5632311"/>
          </a:xfrm>
          <a:prstGeom prst="rect">
            <a:avLst/>
          </a:prstGeom>
        </p:spPr>
        <p:txBody>
          <a:bodyPr wrap="square">
            <a:spAutoFit/>
          </a:bodyPr>
          <a:lstStyle/>
          <a:p>
            <a:pPr algn="just"/>
            <a:r>
              <a:rPr lang="tr-TR" sz="2400" dirty="0">
                <a:solidFill>
                  <a:srgbClr val="000000"/>
                </a:solidFill>
              </a:rPr>
              <a:t>Üç farklı </a:t>
            </a:r>
            <a:r>
              <a:rPr lang="tr-TR" sz="2400" dirty="0" err="1">
                <a:solidFill>
                  <a:srgbClr val="000000"/>
                </a:solidFill>
              </a:rPr>
              <a:t>eşikleme</a:t>
            </a:r>
            <a:r>
              <a:rPr lang="tr-TR" sz="2400" dirty="0">
                <a:solidFill>
                  <a:srgbClr val="000000"/>
                </a:solidFill>
              </a:rPr>
              <a:t> algoritması iyileştirilmiş </a:t>
            </a:r>
            <a:r>
              <a:rPr lang="tr-TR" sz="2400" dirty="0" err="1">
                <a:solidFill>
                  <a:srgbClr val="000000"/>
                </a:solidFill>
              </a:rPr>
              <a:t>fundus</a:t>
            </a:r>
            <a:r>
              <a:rPr lang="tr-TR" sz="2400" dirty="0">
                <a:solidFill>
                  <a:srgbClr val="000000"/>
                </a:solidFill>
              </a:rPr>
              <a:t> görüntüleri üzerinde uygulanarak damar piksellerinin </a:t>
            </a:r>
            <a:r>
              <a:rPr lang="tr-TR" sz="2400" dirty="0" err="1">
                <a:solidFill>
                  <a:srgbClr val="000000"/>
                </a:solidFill>
              </a:rPr>
              <a:t>bölütlenmesi</a:t>
            </a:r>
            <a:r>
              <a:rPr lang="tr-TR" sz="2400" dirty="0">
                <a:solidFill>
                  <a:srgbClr val="000000"/>
                </a:solidFill>
              </a:rPr>
              <a:t> sağlanmıştır. İyileştirilmiş görüntüler </a:t>
            </a:r>
            <a:r>
              <a:rPr lang="tr-TR" sz="2400" dirty="0" err="1">
                <a:solidFill>
                  <a:srgbClr val="000000"/>
                </a:solidFill>
              </a:rPr>
              <a:t>eşikleme</a:t>
            </a:r>
            <a:r>
              <a:rPr lang="tr-TR" sz="2400" dirty="0">
                <a:solidFill>
                  <a:srgbClr val="000000"/>
                </a:solidFill>
              </a:rPr>
              <a:t> </a:t>
            </a:r>
            <a:r>
              <a:rPr lang="tr-TR" sz="2400" dirty="0"/>
              <a:t>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a:t>
            </a:r>
          </a:p>
        </p:txBody>
      </p:sp>
      <p:pic>
        <p:nvPicPr>
          <p:cNvPr id="3" name="Resim 2"/>
          <p:cNvPicPr>
            <a:picLocks noChangeAspect="1"/>
          </p:cNvPicPr>
          <p:nvPr/>
        </p:nvPicPr>
        <p:blipFill>
          <a:blip r:embed="rId2"/>
          <a:stretch>
            <a:fillRect/>
          </a:stretch>
        </p:blipFill>
        <p:spPr>
          <a:xfrm>
            <a:off x="6037871" y="201414"/>
            <a:ext cx="5480359" cy="5530318"/>
          </a:xfrm>
          <a:prstGeom prst="rect">
            <a:avLst/>
          </a:prstGeom>
        </p:spPr>
      </p:pic>
    </p:spTree>
    <p:extLst>
      <p:ext uri="{BB962C8B-B14F-4D97-AF65-F5344CB8AC3E}">
        <p14:creationId xmlns:p14="http://schemas.microsoft.com/office/powerpoint/2010/main" val="274017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81263" y="362635"/>
            <a:ext cx="11341769" cy="461665"/>
          </a:xfrm>
          <a:prstGeom prst="rect">
            <a:avLst/>
          </a:prstGeom>
        </p:spPr>
        <p:txBody>
          <a:bodyPr wrap="square">
            <a:spAutoFit/>
          </a:bodyPr>
          <a:lstStyle/>
          <a:p>
            <a:r>
              <a:rPr lang="tr-TR" sz="2400" dirty="0">
                <a:solidFill>
                  <a:srgbClr val="000000"/>
                </a:solidFill>
              </a:rPr>
              <a:t>Uygulanan yöntemin başarı ölçütünü hesaplamak için Doğruluk Oranı ölçüsü kullanılmıştır. </a:t>
            </a:r>
            <a:endParaRPr lang="tr-TR" sz="2400" dirty="0"/>
          </a:p>
        </p:txBody>
      </p:sp>
      <p:pic>
        <p:nvPicPr>
          <p:cNvPr id="3" name="Resim 2"/>
          <p:cNvPicPr>
            <a:picLocks noChangeAspect="1"/>
          </p:cNvPicPr>
          <p:nvPr/>
        </p:nvPicPr>
        <p:blipFill>
          <a:blip r:embed="rId2"/>
          <a:stretch>
            <a:fillRect/>
          </a:stretch>
        </p:blipFill>
        <p:spPr>
          <a:xfrm>
            <a:off x="3918786" y="1036972"/>
            <a:ext cx="3660582" cy="791828"/>
          </a:xfrm>
          <a:prstGeom prst="rect">
            <a:avLst/>
          </a:prstGeom>
        </p:spPr>
      </p:pic>
      <p:sp>
        <p:nvSpPr>
          <p:cNvPr id="4" name="Dikdörtgen 3"/>
          <p:cNvSpPr/>
          <p:nvPr/>
        </p:nvSpPr>
        <p:spPr>
          <a:xfrm>
            <a:off x="481263" y="2171615"/>
            <a:ext cx="11341769" cy="3785652"/>
          </a:xfrm>
          <a:prstGeom prst="rect">
            <a:avLst/>
          </a:prstGeom>
        </p:spPr>
        <p:txBody>
          <a:bodyPr wrap="square">
            <a:spAutoFit/>
          </a:bodyPr>
          <a:lstStyle/>
          <a:p>
            <a:pPr algn="just"/>
            <a:r>
              <a:rPr lang="tr-TR" sz="2400" dirty="0">
                <a:solidFill>
                  <a:srgbClr val="000000"/>
                </a:solidFill>
              </a:rPr>
              <a:t>Bu makalede, paylaşıma açık olarak sunulan DRIVE veri seti üzerinde morfolojik işlemlere dayalı bir damar iyileştirme yöntemi kullanılmıştır. Damar iyileştirme aşamasından sonra Çoklu </a:t>
            </a:r>
            <a:r>
              <a:rPr lang="tr-TR" sz="2400" dirty="0" err="1">
                <a:solidFill>
                  <a:srgbClr val="000000"/>
                </a:solidFill>
              </a:rPr>
              <a:t>Eşikleme</a:t>
            </a:r>
            <a:r>
              <a:rPr lang="tr-TR" sz="2400" dirty="0">
                <a:solidFill>
                  <a:srgbClr val="000000"/>
                </a:solidFill>
              </a:rPr>
              <a:t>, Bulanık Mantık Tabanlı </a:t>
            </a:r>
            <a:r>
              <a:rPr lang="tr-TR" sz="2400" dirty="0" err="1">
                <a:solidFill>
                  <a:srgbClr val="000000"/>
                </a:solidFill>
              </a:rPr>
              <a:t>Eşikleme</a:t>
            </a:r>
            <a:r>
              <a:rPr lang="tr-TR" sz="2400" dirty="0">
                <a:solidFill>
                  <a:srgbClr val="000000"/>
                </a:solidFill>
              </a:rPr>
              <a:t> ve Maksimum </a:t>
            </a:r>
            <a:r>
              <a:rPr lang="tr-TR" sz="2400" dirty="0" err="1">
                <a:solidFill>
                  <a:srgbClr val="000000"/>
                </a:solidFill>
              </a:rPr>
              <a:t>Eşikleme</a:t>
            </a:r>
            <a:r>
              <a:rPr lang="tr-TR" sz="2400" dirty="0">
                <a:solidFill>
                  <a:srgbClr val="000000"/>
                </a:solidFill>
              </a:rPr>
              <a:t> yöntemleri kullanılarak damar </a:t>
            </a:r>
            <a:r>
              <a:rPr lang="tr-TR" sz="2400" dirty="0" err="1">
                <a:solidFill>
                  <a:srgbClr val="000000"/>
                </a:solidFill>
              </a:rPr>
              <a:t>bölütlemesi</a:t>
            </a:r>
            <a:r>
              <a:rPr lang="tr-TR" sz="2400" dirty="0">
                <a:solidFill>
                  <a:srgbClr val="000000"/>
                </a:solidFill>
              </a:rPr>
              <a:t> yapılmıştır. Bu yöntem temelde morfolojik işlemlere dayanmış olsa da asıl amaç </a:t>
            </a:r>
            <a:r>
              <a:rPr lang="tr-TR" sz="2400" dirty="0" err="1">
                <a:solidFill>
                  <a:srgbClr val="000000"/>
                </a:solidFill>
              </a:rPr>
              <a:t>eşikleme</a:t>
            </a:r>
            <a:r>
              <a:rPr lang="tr-TR" sz="2400" dirty="0">
                <a:solidFill>
                  <a:srgbClr val="000000"/>
                </a:solidFill>
              </a:rPr>
              <a:t> algoritmalarının yöntem üzerindeki performanslarının karşılaştırılmasıdır. </a:t>
            </a:r>
            <a:r>
              <a:rPr lang="tr-TR" sz="2400" dirty="0" err="1">
                <a:solidFill>
                  <a:srgbClr val="000000"/>
                </a:solidFill>
              </a:rPr>
              <a:t>Eşikleme</a:t>
            </a:r>
            <a:r>
              <a:rPr lang="tr-TR" sz="2400" dirty="0">
                <a:solidFill>
                  <a:srgbClr val="000000"/>
                </a:solidFill>
              </a:rPr>
              <a:t> yöntemleri, doğası ne olursa olsun tüm veriler üzerinde kullanılabilir. Ancak, farklı </a:t>
            </a:r>
            <a:r>
              <a:rPr lang="tr-TR" sz="2400" dirty="0" err="1">
                <a:solidFill>
                  <a:srgbClr val="000000"/>
                </a:solidFill>
              </a:rPr>
              <a:t>eşikleme</a:t>
            </a:r>
            <a:r>
              <a:rPr lang="tr-TR" sz="2400" dirty="0">
                <a:solidFill>
                  <a:srgbClr val="000000"/>
                </a:solidFill>
              </a:rPr>
              <a:t> yöntemlerinin aynı iyileştirilmiş görüntü üzerinde farklı sonuçlar verdiği gözlemlenmiştir. Bu makalede, Bulanık Mantık Tabanlı </a:t>
            </a:r>
            <a:r>
              <a:rPr lang="tr-TR" sz="2400" dirty="0" err="1">
                <a:solidFill>
                  <a:srgbClr val="000000"/>
                </a:solidFill>
              </a:rPr>
              <a:t>Eşikleme</a:t>
            </a:r>
            <a:r>
              <a:rPr lang="tr-TR" sz="2400" dirty="0">
                <a:solidFill>
                  <a:srgbClr val="000000"/>
                </a:solidFill>
              </a:rPr>
              <a:t> yönteminin ortalama doğruluk oranı 0.952 olarak hesaplanmış ve diğer iki </a:t>
            </a:r>
            <a:r>
              <a:rPr lang="tr-TR" sz="2400" dirty="0" err="1">
                <a:solidFill>
                  <a:srgbClr val="000000"/>
                </a:solidFill>
              </a:rPr>
              <a:t>eşikleme</a:t>
            </a:r>
            <a:r>
              <a:rPr lang="tr-TR" sz="2400" dirty="0">
                <a:solidFill>
                  <a:srgbClr val="000000"/>
                </a:solidFill>
              </a:rPr>
              <a:t> yönteminden daha yüksek bir değere sahip olmuştur. </a:t>
            </a:r>
            <a:endParaRPr lang="tr-TR" sz="2400" dirty="0"/>
          </a:p>
        </p:txBody>
      </p:sp>
    </p:spTree>
    <p:extLst>
      <p:ext uri="{BB962C8B-B14F-4D97-AF65-F5344CB8AC3E}">
        <p14:creationId xmlns:p14="http://schemas.microsoft.com/office/powerpoint/2010/main" val="385996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93558" y="1715398"/>
            <a:ext cx="11293642" cy="2062103"/>
          </a:xfrm>
          <a:prstGeom prst="rect">
            <a:avLst/>
          </a:prstGeom>
        </p:spPr>
        <p:txBody>
          <a:bodyPr wrap="square">
            <a:spAutoFit/>
          </a:bodyPr>
          <a:lstStyle/>
          <a:p>
            <a:pPr algn="ctr"/>
            <a:endParaRPr lang="tr-TR" sz="3200" dirty="0">
              <a:solidFill>
                <a:srgbClr val="000000"/>
              </a:solidFill>
              <a:latin typeface="Times New Roman" panose="02020603050405020304" pitchFamily="18" charset="0"/>
            </a:endParaRPr>
          </a:p>
          <a:p>
            <a:pPr algn="ctr"/>
            <a:r>
              <a:rPr lang="tr-TR" sz="3200" dirty="0">
                <a:solidFill>
                  <a:srgbClr val="FF0000"/>
                </a:solidFill>
                <a:latin typeface="Times New Roman" panose="02020603050405020304" pitchFamily="18" charset="0"/>
              </a:rPr>
              <a:t> </a:t>
            </a:r>
            <a:r>
              <a:rPr lang="tr-TR" sz="3200" b="1" dirty="0">
                <a:solidFill>
                  <a:srgbClr val="FF0000"/>
                </a:solidFill>
                <a:latin typeface="Times New Roman" panose="02020603050405020304" pitchFamily="18" charset="0"/>
              </a:rPr>
              <a:t>GÖRÜNTÜ İŞLEME TEKNİKLERİ VE KÜMELEME YÖNTEMLERİ KULLANILARAK FINDIK MEYVESİNİN TESPİT VE SINIFLANDIRILMASI </a:t>
            </a:r>
            <a:endParaRPr lang="tr-TR" sz="3200" dirty="0">
              <a:solidFill>
                <a:srgbClr val="FF0000"/>
              </a:solidFill>
            </a:endParaRPr>
          </a:p>
        </p:txBody>
      </p:sp>
    </p:spTree>
    <p:extLst>
      <p:ext uri="{BB962C8B-B14F-4D97-AF65-F5344CB8AC3E}">
        <p14:creationId xmlns:p14="http://schemas.microsoft.com/office/powerpoint/2010/main" val="69608120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1599</Words>
  <Application>Microsoft Office PowerPoint</Application>
  <PresentationFormat>Geniş ekran</PresentationFormat>
  <Paragraphs>58</Paragraphs>
  <Slides>19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ERDAL-AYSEN</dc:creator>
  <cp:lastModifiedBy>Harun Altun</cp:lastModifiedBy>
  <cp:revision>38</cp:revision>
  <dcterms:created xsi:type="dcterms:W3CDTF">2022-11-11T05:59:19Z</dcterms:created>
  <dcterms:modified xsi:type="dcterms:W3CDTF">2022-12-13T22:01:50Z</dcterms:modified>
</cp:coreProperties>
</file>