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un Altun" initials="HA" lastIdx="1" clrIdx="0">
    <p:extLst>
      <p:ext uri="{19B8F6BF-5375-455C-9EA6-DF929625EA0E}">
        <p15:presenceInfo xmlns:p15="http://schemas.microsoft.com/office/powerpoint/2012/main" userId="5cf5f1df2ed6ef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F2BE43-BC26-9525-E8BA-D185C178B33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A6EA506-DD3B-0664-DFBC-8CDCDFEF8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800D536-D52B-65A6-639D-367F540F5E09}"/>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5" name="Alt Bilgi Yer Tutucusu 4">
            <a:extLst>
              <a:ext uri="{FF2B5EF4-FFF2-40B4-BE49-F238E27FC236}">
                <a16:creationId xmlns:a16="http://schemas.microsoft.com/office/drawing/2014/main" id="{ECDFA22D-34D8-2F8B-F379-BFB45606A0A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A2275A0-9761-8D1E-64CD-8CB0E28E97E7}"/>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72938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F4180E-5E82-06A6-B603-75DFB8D48E5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047C6CC-B15F-4CFF-8480-4FD5DD0BF46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BD91001-9705-5330-FD5A-8E41292E164B}"/>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5" name="Alt Bilgi Yer Tutucusu 4">
            <a:extLst>
              <a:ext uri="{FF2B5EF4-FFF2-40B4-BE49-F238E27FC236}">
                <a16:creationId xmlns:a16="http://schemas.microsoft.com/office/drawing/2014/main" id="{11F2098F-885E-7427-520B-16C5DA98CB9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72AA955-F7EF-577F-D59B-F21C0EEC6B53}"/>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174737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7B75A4C-5FEE-F1CB-748D-41A5B0E7E10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BC771B4-10FC-0939-5DD3-63F267578B5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FB15B6-EFCE-EE7C-DAF1-2CDD892FE19E}"/>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5" name="Alt Bilgi Yer Tutucusu 4">
            <a:extLst>
              <a:ext uri="{FF2B5EF4-FFF2-40B4-BE49-F238E27FC236}">
                <a16:creationId xmlns:a16="http://schemas.microsoft.com/office/drawing/2014/main" id="{F9BDA617-AAA0-DBEE-53B2-FFC4DE1066A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0D46D43-C281-9313-654F-26B38D2209EE}"/>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211455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687DD0-0ECB-D241-B8C2-500AA1F7065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88C5013-805E-95E1-6D8A-DBA2628F2B8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B947942-FCD8-8B0C-FDFC-E0518B5258EB}"/>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5" name="Alt Bilgi Yer Tutucusu 4">
            <a:extLst>
              <a:ext uri="{FF2B5EF4-FFF2-40B4-BE49-F238E27FC236}">
                <a16:creationId xmlns:a16="http://schemas.microsoft.com/office/drawing/2014/main" id="{D9026565-FA93-4EAA-F9CF-E0D425C97D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554FE1D-51C5-B3F7-0A1C-70A7A6C77BA7}"/>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110238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0A3F07-E238-A3D7-DAB5-48A8EB698D7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4D59F43-4BE5-E5DF-0D69-D6B01F041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F1EB665-F6E4-5077-4FB9-7CCC60656604}"/>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5" name="Alt Bilgi Yer Tutucusu 4">
            <a:extLst>
              <a:ext uri="{FF2B5EF4-FFF2-40B4-BE49-F238E27FC236}">
                <a16:creationId xmlns:a16="http://schemas.microsoft.com/office/drawing/2014/main" id="{C3BE5F45-1584-6486-9BD5-9A6C8E8B4E7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6EAE733-EC6C-6FC9-4AC0-8E2F0A6E2BDB}"/>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142944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4B32C7-0F94-9CDA-AB38-4D4120B5414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2A568B0-0F1B-5937-15F0-3CE1C51507A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9C44E8F-E429-E29D-E0F5-EC5855DF8D8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4321D33-D76B-7EF5-F5EF-18E4074967A1}"/>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6" name="Alt Bilgi Yer Tutucusu 5">
            <a:extLst>
              <a:ext uri="{FF2B5EF4-FFF2-40B4-BE49-F238E27FC236}">
                <a16:creationId xmlns:a16="http://schemas.microsoft.com/office/drawing/2014/main" id="{E5147A1A-13DD-8785-7B66-B0A5B7FE7A3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66A6481-CC02-13BE-80F5-497AAB5BD55E}"/>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352943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9CD683-2A09-F1A2-BE7C-9D6A0E3277B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A84DE8A-94C9-D1AC-85DA-ECCCD2221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0253197-735C-B66A-EF83-DC68BF9697F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3E7043C-0079-B37A-A9CE-FC68CD8509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A37ED5F-C10A-B158-D0A6-F883C530643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343FD78-E7DF-900A-319E-B1A652599E41}"/>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8" name="Alt Bilgi Yer Tutucusu 7">
            <a:extLst>
              <a:ext uri="{FF2B5EF4-FFF2-40B4-BE49-F238E27FC236}">
                <a16:creationId xmlns:a16="http://schemas.microsoft.com/office/drawing/2014/main" id="{22A2BD0E-291F-D01F-427D-62740CCC2AA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B114496-8811-43FF-289A-A0D75DB5D989}"/>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331920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C43B8F-6497-FE54-33B9-52C725B5087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C3C64F0-B2B7-E40B-C169-FBED5FF0FE7D}"/>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4" name="Alt Bilgi Yer Tutucusu 3">
            <a:extLst>
              <a:ext uri="{FF2B5EF4-FFF2-40B4-BE49-F238E27FC236}">
                <a16:creationId xmlns:a16="http://schemas.microsoft.com/office/drawing/2014/main" id="{40E1F036-1F0E-716F-27BB-0FF5A7F8971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38934EA-6906-EBF8-15A7-5532755A01DF}"/>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82470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D3DAA61-3FCF-A102-AF6B-6DB532332C7C}"/>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3" name="Alt Bilgi Yer Tutucusu 2">
            <a:extLst>
              <a:ext uri="{FF2B5EF4-FFF2-40B4-BE49-F238E27FC236}">
                <a16:creationId xmlns:a16="http://schemas.microsoft.com/office/drawing/2014/main" id="{A0F19E70-1A74-A082-EFFE-F00D30F6DBF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EBF98D6-EC87-45E9-1DE9-8748169C72EE}"/>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169361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2E2EFA-54A0-BDC4-3968-04F88E21A82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BECB881-C982-E647-B61B-A43C54DE3F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1F3354F-C488-9E26-D034-E282D15B3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249B34A-ACEA-412A-DB08-8D954FA1D25A}"/>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6" name="Alt Bilgi Yer Tutucusu 5">
            <a:extLst>
              <a:ext uri="{FF2B5EF4-FFF2-40B4-BE49-F238E27FC236}">
                <a16:creationId xmlns:a16="http://schemas.microsoft.com/office/drawing/2014/main" id="{91DAC365-FCCE-F709-9344-282711E90B8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23388B0-EB4C-5BB0-57CD-FAFBEF10F534}"/>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86608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3EE4BB-8B51-8116-D176-765F5F40AEF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4A9D9F2-8794-BD07-5C23-B5C4DDA466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139E8FC-9EB9-CE5A-891C-06B28837A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4D550A9-923B-32DB-7742-021CA89281D9}"/>
              </a:ext>
            </a:extLst>
          </p:cNvPr>
          <p:cNvSpPr>
            <a:spLocks noGrp="1"/>
          </p:cNvSpPr>
          <p:nvPr>
            <p:ph type="dt" sz="half" idx="10"/>
          </p:nvPr>
        </p:nvSpPr>
        <p:spPr/>
        <p:txBody>
          <a:bodyPr/>
          <a:lstStyle/>
          <a:p>
            <a:fld id="{510221BB-AC57-4B47-B3DF-1D5C5F09475C}" type="datetimeFigureOut">
              <a:rPr lang="tr-TR" smtClean="0"/>
              <a:t>13.11.2022</a:t>
            </a:fld>
            <a:endParaRPr lang="tr-TR"/>
          </a:p>
        </p:txBody>
      </p:sp>
      <p:sp>
        <p:nvSpPr>
          <p:cNvPr id="6" name="Alt Bilgi Yer Tutucusu 5">
            <a:extLst>
              <a:ext uri="{FF2B5EF4-FFF2-40B4-BE49-F238E27FC236}">
                <a16:creationId xmlns:a16="http://schemas.microsoft.com/office/drawing/2014/main" id="{FCAB4EE9-8898-504D-7B8C-FB1DDFCF6A7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409791-EC7A-7BC7-0286-65F857636428}"/>
              </a:ext>
            </a:extLst>
          </p:cNvPr>
          <p:cNvSpPr>
            <a:spLocks noGrp="1"/>
          </p:cNvSpPr>
          <p:nvPr>
            <p:ph type="sldNum" sz="quarter" idx="12"/>
          </p:nvPr>
        </p:nvSpPr>
        <p:spPr/>
        <p:txBody>
          <a:bodyPr/>
          <a:lstStyle/>
          <a:p>
            <a:fld id="{BAE3253A-151B-40F7-8F2E-ACF56345CF62}" type="slidenum">
              <a:rPr lang="tr-TR" smtClean="0"/>
              <a:t>‹#›</a:t>
            </a:fld>
            <a:endParaRPr lang="tr-TR"/>
          </a:p>
        </p:txBody>
      </p:sp>
    </p:spTree>
    <p:extLst>
      <p:ext uri="{BB962C8B-B14F-4D97-AF65-F5344CB8AC3E}">
        <p14:creationId xmlns:p14="http://schemas.microsoft.com/office/powerpoint/2010/main" val="37394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A566875-C8BC-3F30-7ED3-AA065B09D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480FBA8-1D4C-191C-9C9B-EA1524842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732760C-544A-D613-F5B0-1D008D3C5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221BB-AC57-4B47-B3DF-1D5C5F09475C}" type="datetimeFigureOut">
              <a:rPr lang="tr-TR" smtClean="0"/>
              <a:t>13.11.2022</a:t>
            </a:fld>
            <a:endParaRPr lang="tr-TR"/>
          </a:p>
        </p:txBody>
      </p:sp>
      <p:sp>
        <p:nvSpPr>
          <p:cNvPr id="5" name="Alt Bilgi Yer Tutucusu 4">
            <a:extLst>
              <a:ext uri="{FF2B5EF4-FFF2-40B4-BE49-F238E27FC236}">
                <a16:creationId xmlns:a16="http://schemas.microsoft.com/office/drawing/2014/main" id="{2A88FD15-5F5A-4DE2-3C35-B7D74EBEF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B65F93E-96CB-6DE9-40A7-AC2851F3E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3253A-151B-40F7-8F2E-ACF56345CF62}" type="slidenum">
              <a:rPr lang="tr-TR" smtClean="0"/>
              <a:t>‹#›</a:t>
            </a:fld>
            <a:endParaRPr lang="tr-TR"/>
          </a:p>
        </p:txBody>
      </p:sp>
    </p:spTree>
    <p:extLst>
      <p:ext uri="{BB962C8B-B14F-4D97-AF65-F5344CB8AC3E}">
        <p14:creationId xmlns:p14="http://schemas.microsoft.com/office/powerpoint/2010/main" val="618840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83E943-CABD-9F10-330A-07D8ADC4C993}"/>
              </a:ext>
            </a:extLst>
          </p:cNvPr>
          <p:cNvSpPr>
            <a:spLocks noGrp="1"/>
          </p:cNvSpPr>
          <p:nvPr>
            <p:ph type="ctrTitle"/>
          </p:nvPr>
        </p:nvSpPr>
        <p:spPr>
          <a:solidFill>
            <a:schemeClr val="accent1">
              <a:lumMod val="60000"/>
              <a:lumOff val="40000"/>
            </a:schemeClr>
          </a:solidFill>
        </p:spPr>
        <p:txBody>
          <a:bodyPr>
            <a:normAutofit fontScale="90000"/>
          </a:bodyPr>
          <a:lstStyle/>
          <a:p>
            <a:r>
              <a:rPr lang="en-GB" dirty="0" err="1">
                <a:solidFill>
                  <a:srgbClr val="FF0000"/>
                </a:solidFill>
              </a:rPr>
              <a:t>Görüntü</a:t>
            </a:r>
            <a:r>
              <a:rPr lang="en-GB" dirty="0">
                <a:solidFill>
                  <a:srgbClr val="FF0000"/>
                </a:solidFill>
              </a:rPr>
              <a:t> </a:t>
            </a:r>
            <a:r>
              <a:rPr lang="en-GB" dirty="0" err="1">
                <a:solidFill>
                  <a:srgbClr val="FF0000"/>
                </a:solidFill>
              </a:rPr>
              <a:t>İşleme</a:t>
            </a:r>
            <a:r>
              <a:rPr lang="en-GB" dirty="0">
                <a:solidFill>
                  <a:srgbClr val="FF0000"/>
                </a:solidFill>
              </a:rPr>
              <a:t> </a:t>
            </a:r>
            <a:r>
              <a:rPr lang="en-GB" dirty="0" err="1">
                <a:solidFill>
                  <a:srgbClr val="FF0000"/>
                </a:solidFill>
              </a:rPr>
              <a:t>Yöntemleri</a:t>
            </a:r>
            <a:r>
              <a:rPr lang="en-GB" dirty="0">
                <a:solidFill>
                  <a:srgbClr val="FF0000"/>
                </a:solidFill>
              </a:rPr>
              <a:t> </a:t>
            </a:r>
            <a:r>
              <a:rPr lang="en-GB" dirty="0" err="1">
                <a:solidFill>
                  <a:srgbClr val="FF0000"/>
                </a:solidFill>
              </a:rPr>
              <a:t>Kullanılarak</a:t>
            </a:r>
            <a:r>
              <a:rPr lang="en-GB" dirty="0">
                <a:solidFill>
                  <a:srgbClr val="FF0000"/>
                </a:solidFill>
              </a:rPr>
              <a:t> </a:t>
            </a:r>
            <a:r>
              <a:rPr lang="en-GB" dirty="0" err="1">
                <a:solidFill>
                  <a:srgbClr val="FF0000"/>
                </a:solidFill>
              </a:rPr>
              <a:t>Kiraz</a:t>
            </a:r>
            <a:r>
              <a:rPr lang="en-GB" dirty="0">
                <a:solidFill>
                  <a:srgbClr val="FF0000"/>
                </a:solidFill>
              </a:rPr>
              <a:t> </a:t>
            </a:r>
            <a:r>
              <a:rPr lang="en-GB" dirty="0" err="1">
                <a:solidFill>
                  <a:srgbClr val="FF0000"/>
                </a:solidFill>
              </a:rPr>
              <a:t>Meyvesinin</a:t>
            </a:r>
            <a:r>
              <a:rPr lang="en-GB" dirty="0">
                <a:solidFill>
                  <a:srgbClr val="FF0000"/>
                </a:solidFill>
              </a:rPr>
              <a:t> </a:t>
            </a:r>
            <a:r>
              <a:rPr lang="en-GB" dirty="0" err="1">
                <a:solidFill>
                  <a:srgbClr val="FF0000"/>
                </a:solidFill>
              </a:rPr>
              <a:t>Sınıflandırılması</a:t>
            </a:r>
            <a:endParaRPr lang="tr-TR" dirty="0"/>
          </a:p>
        </p:txBody>
      </p:sp>
      <p:sp>
        <p:nvSpPr>
          <p:cNvPr id="3" name="Alt Başlık 2">
            <a:extLst>
              <a:ext uri="{FF2B5EF4-FFF2-40B4-BE49-F238E27FC236}">
                <a16:creationId xmlns:a16="http://schemas.microsoft.com/office/drawing/2014/main" id="{D6962E89-A082-2F0D-4175-6B9668AA7345}"/>
              </a:ext>
            </a:extLst>
          </p:cNvPr>
          <p:cNvSpPr>
            <a:spLocks noGrp="1"/>
          </p:cNvSpPr>
          <p:nvPr>
            <p:ph type="subTitle" idx="1"/>
          </p:nvPr>
        </p:nvSpPr>
        <p:spPr/>
        <p:txBody>
          <a:bodyPr/>
          <a:lstStyle/>
          <a:p>
            <a:r>
              <a:rPr lang="en-GB" sz="4000" dirty="0"/>
              <a:t>Harun Altun</a:t>
            </a:r>
          </a:p>
          <a:p>
            <a:r>
              <a:rPr lang="en-GB" sz="4000" dirty="0"/>
              <a:t>02200201057</a:t>
            </a:r>
            <a:endParaRPr lang="tr-TR" sz="4000" dirty="0"/>
          </a:p>
          <a:p>
            <a:endParaRPr lang="tr-TR" dirty="0"/>
          </a:p>
        </p:txBody>
      </p:sp>
    </p:spTree>
    <p:extLst>
      <p:ext uri="{BB962C8B-B14F-4D97-AF65-F5344CB8AC3E}">
        <p14:creationId xmlns:p14="http://schemas.microsoft.com/office/powerpoint/2010/main" val="326237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C2C993-7C8B-DC9C-D36A-91C68C763854}"/>
              </a:ext>
            </a:extLst>
          </p:cNvPr>
          <p:cNvSpPr>
            <a:spLocks noGrp="1"/>
          </p:cNvSpPr>
          <p:nvPr>
            <p:ph type="title"/>
          </p:nvPr>
        </p:nvSpPr>
        <p:spPr>
          <a:xfrm>
            <a:off x="838200" y="365126"/>
            <a:ext cx="10515600" cy="862542"/>
          </a:xfrm>
        </p:spPr>
        <p:txBody>
          <a:bodyPr>
            <a:normAutofit/>
          </a:bodyPr>
          <a:lstStyle/>
          <a:p>
            <a:r>
              <a:rPr lang="en-GB" sz="3600" dirty="0">
                <a:solidFill>
                  <a:srgbClr val="C00000"/>
                </a:solidFill>
              </a:rPr>
              <a:t>4. </a:t>
            </a:r>
            <a:r>
              <a:rPr lang="en-GB" sz="3600" dirty="0" err="1">
                <a:solidFill>
                  <a:srgbClr val="C00000"/>
                </a:solidFill>
              </a:rPr>
              <a:t>Sonuç</a:t>
            </a:r>
            <a:endParaRPr lang="tr-TR" sz="3600" dirty="0">
              <a:solidFill>
                <a:srgbClr val="C00000"/>
              </a:solidFill>
            </a:endParaRPr>
          </a:p>
        </p:txBody>
      </p:sp>
      <p:sp>
        <p:nvSpPr>
          <p:cNvPr id="3" name="İçerik Yer Tutucusu 2">
            <a:extLst>
              <a:ext uri="{FF2B5EF4-FFF2-40B4-BE49-F238E27FC236}">
                <a16:creationId xmlns:a16="http://schemas.microsoft.com/office/drawing/2014/main" id="{6B126776-B5AC-BFCD-B84E-BE4AFB725FE3}"/>
              </a:ext>
            </a:extLst>
          </p:cNvPr>
          <p:cNvSpPr>
            <a:spLocks noGrp="1"/>
          </p:cNvSpPr>
          <p:nvPr>
            <p:ph idx="1"/>
          </p:nvPr>
        </p:nvSpPr>
        <p:spPr>
          <a:xfrm>
            <a:off x="838200" y="1227668"/>
            <a:ext cx="10515600" cy="4949295"/>
          </a:xfrm>
        </p:spPr>
        <p:txBody>
          <a:bodyPr>
            <a:normAutofit fontScale="92500"/>
          </a:bodyPr>
          <a:lstStyle/>
          <a:p>
            <a:pPr marL="0" indent="0">
              <a:buNone/>
            </a:pPr>
            <a:r>
              <a:rPr lang="en-GB" dirty="0" err="1"/>
              <a:t>Yapılan</a:t>
            </a:r>
            <a:r>
              <a:rPr lang="en-GB" dirty="0"/>
              <a:t> </a:t>
            </a:r>
            <a:r>
              <a:rPr lang="en-GB" dirty="0" err="1"/>
              <a:t>çalışma</a:t>
            </a:r>
            <a:r>
              <a:rPr lang="en-GB" dirty="0"/>
              <a:t> </a:t>
            </a:r>
            <a:r>
              <a:rPr lang="en-GB" dirty="0" err="1"/>
              <a:t>sonucunda</a:t>
            </a:r>
            <a:r>
              <a:rPr lang="en-GB" dirty="0"/>
              <a:t> </a:t>
            </a:r>
            <a:r>
              <a:rPr lang="en-GB" dirty="0" err="1"/>
              <a:t>kiraz</a:t>
            </a:r>
            <a:r>
              <a:rPr lang="en-GB" dirty="0"/>
              <a:t> </a:t>
            </a:r>
            <a:r>
              <a:rPr lang="en-GB" dirty="0" err="1"/>
              <a:t>meyvesinin</a:t>
            </a:r>
            <a:r>
              <a:rPr lang="en-GB" dirty="0"/>
              <a:t> </a:t>
            </a:r>
            <a:r>
              <a:rPr lang="en-GB" dirty="0" err="1"/>
              <a:t>klasik</a:t>
            </a:r>
            <a:r>
              <a:rPr lang="en-GB" dirty="0"/>
              <a:t> </a:t>
            </a:r>
            <a:r>
              <a:rPr lang="en-GB" dirty="0" err="1"/>
              <a:t>sınıflandırma</a:t>
            </a:r>
            <a:r>
              <a:rPr lang="en-GB" dirty="0"/>
              <a:t>  </a:t>
            </a:r>
            <a:r>
              <a:rPr lang="en-GB" dirty="0" err="1"/>
              <a:t>yöntemleri</a:t>
            </a:r>
            <a:r>
              <a:rPr lang="en-GB" dirty="0"/>
              <a:t> </a:t>
            </a:r>
            <a:r>
              <a:rPr lang="en-GB" dirty="0" err="1"/>
              <a:t>yerine</a:t>
            </a:r>
            <a:r>
              <a:rPr lang="en-GB" dirty="0"/>
              <a:t>  </a:t>
            </a:r>
            <a:r>
              <a:rPr lang="en-GB" dirty="0" err="1"/>
              <a:t>görüntü</a:t>
            </a:r>
            <a:r>
              <a:rPr lang="en-GB" dirty="0"/>
              <a:t> </a:t>
            </a:r>
            <a:r>
              <a:rPr lang="en-GB" dirty="0" err="1"/>
              <a:t>işleme</a:t>
            </a:r>
            <a:r>
              <a:rPr lang="en-GB" dirty="0"/>
              <a:t> </a:t>
            </a:r>
            <a:r>
              <a:rPr lang="en-GB" dirty="0" err="1"/>
              <a:t>teknikleri</a:t>
            </a:r>
            <a:r>
              <a:rPr lang="en-GB" dirty="0"/>
              <a:t> </a:t>
            </a:r>
            <a:r>
              <a:rPr lang="en-GB" dirty="0" err="1"/>
              <a:t>ile</a:t>
            </a:r>
            <a:r>
              <a:rPr lang="en-GB" dirty="0"/>
              <a:t> </a:t>
            </a:r>
            <a:r>
              <a:rPr lang="en-GB" dirty="0" err="1"/>
              <a:t>sınıflandırılması</a:t>
            </a:r>
            <a:r>
              <a:rPr lang="en-GB" dirty="0"/>
              <a:t> </a:t>
            </a:r>
            <a:r>
              <a:rPr lang="en-GB" dirty="0" err="1"/>
              <a:t>sağlanmıştır</a:t>
            </a:r>
            <a:r>
              <a:rPr lang="en-GB" dirty="0"/>
              <a:t>. Bu </a:t>
            </a:r>
            <a:r>
              <a:rPr lang="en-GB" dirty="0" err="1"/>
              <a:t>sayede</a:t>
            </a:r>
            <a:r>
              <a:rPr lang="en-GB" dirty="0"/>
              <a:t> </a:t>
            </a:r>
            <a:r>
              <a:rPr lang="en-GB" dirty="0" err="1"/>
              <a:t>önemli</a:t>
            </a:r>
            <a:r>
              <a:rPr lang="en-GB" dirty="0"/>
              <a:t> </a:t>
            </a:r>
            <a:r>
              <a:rPr lang="en-GB" dirty="0" err="1"/>
              <a:t>ihracat</a:t>
            </a:r>
            <a:r>
              <a:rPr lang="en-GB" dirty="0"/>
              <a:t> </a:t>
            </a:r>
            <a:r>
              <a:rPr lang="en-GB" dirty="0" err="1"/>
              <a:t>ürünlerinden</a:t>
            </a:r>
            <a:r>
              <a:rPr lang="en-GB" dirty="0"/>
              <a:t> </a:t>
            </a:r>
            <a:r>
              <a:rPr lang="en-GB" dirty="0" err="1"/>
              <a:t>biri</a:t>
            </a:r>
            <a:r>
              <a:rPr lang="en-GB" dirty="0"/>
              <a:t> </a:t>
            </a:r>
            <a:r>
              <a:rPr lang="en-GB" dirty="0" err="1"/>
              <a:t>olan</a:t>
            </a:r>
            <a:r>
              <a:rPr lang="en-GB" dirty="0"/>
              <a:t> </a:t>
            </a:r>
            <a:r>
              <a:rPr lang="en-GB" dirty="0" err="1"/>
              <a:t>kiraz</a:t>
            </a:r>
            <a:r>
              <a:rPr lang="en-GB" dirty="0"/>
              <a:t> </a:t>
            </a:r>
            <a:r>
              <a:rPr lang="en-GB" dirty="0" err="1"/>
              <a:t>meyvesinin</a:t>
            </a:r>
            <a:r>
              <a:rPr lang="en-GB" dirty="0"/>
              <a:t> </a:t>
            </a:r>
            <a:r>
              <a:rPr lang="en-GB" dirty="0" err="1"/>
              <a:t>uluslararası</a:t>
            </a:r>
            <a:r>
              <a:rPr lang="en-GB" dirty="0"/>
              <a:t> </a:t>
            </a:r>
            <a:r>
              <a:rPr lang="en-GB" dirty="0" err="1"/>
              <a:t>standartlara</a:t>
            </a:r>
            <a:r>
              <a:rPr lang="en-GB" dirty="0"/>
              <a:t> </a:t>
            </a:r>
            <a:r>
              <a:rPr lang="en-GB" dirty="0" err="1"/>
              <a:t>uygun</a:t>
            </a:r>
            <a:r>
              <a:rPr lang="en-GB" dirty="0"/>
              <a:t> </a:t>
            </a:r>
            <a:r>
              <a:rPr lang="en-GB" dirty="0" err="1"/>
              <a:t>olarak</a:t>
            </a:r>
            <a:r>
              <a:rPr lang="en-GB" dirty="0"/>
              <a:t> </a:t>
            </a:r>
            <a:r>
              <a:rPr lang="en-GB" dirty="0" err="1"/>
              <a:t>tasnif</a:t>
            </a:r>
            <a:r>
              <a:rPr lang="en-GB" dirty="0"/>
              <a:t> </a:t>
            </a:r>
            <a:r>
              <a:rPr lang="en-GB" dirty="0" err="1"/>
              <a:t>edilmesi</a:t>
            </a:r>
            <a:r>
              <a:rPr lang="en-GB" dirty="0"/>
              <a:t> </a:t>
            </a:r>
            <a:r>
              <a:rPr lang="en-GB" dirty="0" err="1"/>
              <a:t>sağlanacak</a:t>
            </a:r>
            <a:r>
              <a:rPr lang="en-GB" dirty="0"/>
              <a:t> </a:t>
            </a:r>
            <a:r>
              <a:rPr lang="en-GB" dirty="0" err="1"/>
              <a:t>ve</a:t>
            </a:r>
            <a:r>
              <a:rPr lang="en-GB" dirty="0"/>
              <a:t> </a:t>
            </a:r>
            <a:r>
              <a:rPr lang="en-GB" dirty="0" err="1"/>
              <a:t>ülke</a:t>
            </a:r>
            <a:r>
              <a:rPr lang="en-GB" dirty="0"/>
              <a:t> </a:t>
            </a:r>
            <a:r>
              <a:rPr lang="en-GB" dirty="0" err="1"/>
              <a:t>ekonomisine</a:t>
            </a:r>
            <a:r>
              <a:rPr lang="en-GB" dirty="0"/>
              <a:t> </a:t>
            </a:r>
            <a:r>
              <a:rPr lang="en-GB" dirty="0" err="1"/>
              <a:t>katkısı</a:t>
            </a:r>
            <a:r>
              <a:rPr lang="en-GB" dirty="0"/>
              <a:t> </a:t>
            </a:r>
            <a:r>
              <a:rPr lang="en-GB" dirty="0" err="1"/>
              <a:t>dahada</a:t>
            </a:r>
            <a:r>
              <a:rPr lang="en-GB" dirty="0"/>
              <a:t> </a:t>
            </a:r>
            <a:r>
              <a:rPr lang="en-GB" dirty="0" err="1"/>
              <a:t>arttırılacaktır</a:t>
            </a:r>
            <a:r>
              <a:rPr lang="en-GB" dirty="0"/>
              <a:t>. </a:t>
            </a:r>
            <a:r>
              <a:rPr lang="en-GB" dirty="0" err="1"/>
              <a:t>Ayrıca</a:t>
            </a:r>
            <a:r>
              <a:rPr lang="en-GB" dirty="0"/>
              <a:t> </a:t>
            </a:r>
            <a:r>
              <a:rPr lang="en-GB" dirty="0" err="1"/>
              <a:t>kiraz</a:t>
            </a:r>
            <a:r>
              <a:rPr lang="en-GB" dirty="0"/>
              <a:t> </a:t>
            </a:r>
            <a:r>
              <a:rPr lang="en-GB" dirty="0" err="1"/>
              <a:t>meyvesinin</a:t>
            </a:r>
            <a:r>
              <a:rPr lang="en-GB" dirty="0"/>
              <a:t> </a:t>
            </a:r>
            <a:r>
              <a:rPr lang="en-GB" dirty="0" err="1"/>
              <a:t>sınıflandırılması</a:t>
            </a:r>
            <a:r>
              <a:rPr lang="en-GB" dirty="0"/>
              <a:t> </a:t>
            </a:r>
            <a:r>
              <a:rPr lang="en-GB" dirty="0" err="1"/>
              <a:t>için</a:t>
            </a:r>
            <a:r>
              <a:rPr lang="en-GB" dirty="0"/>
              <a:t> </a:t>
            </a:r>
            <a:r>
              <a:rPr lang="en-GB" dirty="0" err="1"/>
              <a:t>uygulanan</a:t>
            </a:r>
            <a:r>
              <a:rPr lang="en-GB" dirty="0"/>
              <a:t> </a:t>
            </a:r>
            <a:r>
              <a:rPr lang="en-GB" dirty="0" err="1"/>
              <a:t>algoritma</a:t>
            </a:r>
            <a:r>
              <a:rPr lang="en-GB" dirty="0"/>
              <a:t> </a:t>
            </a:r>
            <a:r>
              <a:rPr lang="en-GB" dirty="0" err="1"/>
              <a:t>ve</a:t>
            </a:r>
            <a:r>
              <a:rPr lang="en-GB" dirty="0"/>
              <a:t> </a:t>
            </a:r>
            <a:r>
              <a:rPr lang="en-GB" dirty="0" err="1"/>
              <a:t>filtreleme</a:t>
            </a:r>
            <a:r>
              <a:rPr lang="en-GB" dirty="0"/>
              <a:t> </a:t>
            </a:r>
            <a:r>
              <a:rPr lang="en-GB" dirty="0" err="1"/>
              <a:t>yöntemleri</a:t>
            </a:r>
            <a:r>
              <a:rPr lang="en-GB" dirty="0"/>
              <a:t> </a:t>
            </a:r>
            <a:r>
              <a:rPr lang="en-GB" dirty="0" err="1"/>
              <a:t>farklı</a:t>
            </a:r>
            <a:r>
              <a:rPr lang="en-GB" dirty="0"/>
              <a:t> </a:t>
            </a:r>
            <a:r>
              <a:rPr lang="en-GB" dirty="0" err="1"/>
              <a:t>meyvelerin</a:t>
            </a:r>
            <a:r>
              <a:rPr lang="en-GB" dirty="0"/>
              <a:t> </a:t>
            </a:r>
            <a:r>
              <a:rPr lang="en-GB" dirty="0" err="1"/>
              <a:t>sınıflandırılmasında</a:t>
            </a:r>
            <a:r>
              <a:rPr lang="en-GB" dirty="0"/>
              <a:t> da </a:t>
            </a:r>
            <a:r>
              <a:rPr lang="en-GB" dirty="0" err="1"/>
              <a:t>kullanılabilmektedir</a:t>
            </a:r>
            <a:r>
              <a:rPr lang="en-GB" dirty="0"/>
              <a:t>. Bu </a:t>
            </a:r>
            <a:r>
              <a:rPr lang="en-GB" dirty="0" err="1"/>
              <a:t>amaçla</a:t>
            </a:r>
            <a:r>
              <a:rPr lang="en-GB" dirty="0"/>
              <a:t> </a:t>
            </a:r>
            <a:r>
              <a:rPr lang="en-GB" dirty="0" err="1"/>
              <a:t>farklı</a:t>
            </a:r>
            <a:r>
              <a:rPr lang="en-GB" dirty="0"/>
              <a:t> </a:t>
            </a:r>
            <a:r>
              <a:rPr lang="en-GB" dirty="0" err="1"/>
              <a:t>meyvelere</a:t>
            </a:r>
            <a:r>
              <a:rPr lang="en-GB" dirty="0"/>
              <a:t> ait </a:t>
            </a:r>
            <a:r>
              <a:rPr lang="en-GB" dirty="0" err="1"/>
              <a:t>boyut</a:t>
            </a:r>
            <a:r>
              <a:rPr lang="en-GB" dirty="0"/>
              <a:t> </a:t>
            </a:r>
            <a:r>
              <a:rPr lang="en-GB" dirty="0" err="1"/>
              <a:t>bilgileri</a:t>
            </a:r>
            <a:r>
              <a:rPr lang="en-GB" dirty="0"/>
              <a:t> </a:t>
            </a:r>
            <a:r>
              <a:rPr lang="en-GB" dirty="0" err="1"/>
              <a:t>sisteme</a:t>
            </a:r>
            <a:r>
              <a:rPr lang="en-GB" dirty="0"/>
              <a:t> </a:t>
            </a:r>
            <a:r>
              <a:rPr lang="en-GB" dirty="0" err="1"/>
              <a:t>girilerek</a:t>
            </a:r>
            <a:r>
              <a:rPr lang="en-GB" dirty="0"/>
              <a:t> </a:t>
            </a:r>
            <a:r>
              <a:rPr lang="en-GB" dirty="0" err="1"/>
              <a:t>farklı</a:t>
            </a:r>
            <a:r>
              <a:rPr lang="en-GB" dirty="0"/>
              <a:t> </a:t>
            </a:r>
            <a:r>
              <a:rPr lang="en-GB" dirty="0" err="1"/>
              <a:t>meyvelerinde</a:t>
            </a:r>
            <a:r>
              <a:rPr lang="en-GB" dirty="0"/>
              <a:t> </a:t>
            </a:r>
            <a:r>
              <a:rPr lang="en-GB" dirty="0" err="1"/>
              <a:t>sınıflandırılması</a:t>
            </a:r>
            <a:r>
              <a:rPr lang="en-GB" dirty="0"/>
              <a:t> </a:t>
            </a:r>
            <a:r>
              <a:rPr lang="en-GB" dirty="0" err="1"/>
              <a:t>sağlanabilmektedir</a:t>
            </a:r>
            <a:r>
              <a:rPr lang="en-GB" dirty="0"/>
              <a:t>. </a:t>
            </a:r>
          </a:p>
          <a:p>
            <a:pPr marL="0" indent="0">
              <a:buNone/>
            </a:pPr>
            <a:r>
              <a:rPr lang="en-GB" dirty="0" err="1"/>
              <a:t>Yapılan</a:t>
            </a:r>
            <a:r>
              <a:rPr lang="en-GB" dirty="0"/>
              <a:t> </a:t>
            </a:r>
            <a:r>
              <a:rPr lang="en-GB" dirty="0" err="1"/>
              <a:t>çalışma</a:t>
            </a:r>
            <a:r>
              <a:rPr lang="en-GB" dirty="0"/>
              <a:t> </a:t>
            </a:r>
            <a:r>
              <a:rPr lang="en-GB" dirty="0" err="1"/>
              <a:t>ile</a:t>
            </a:r>
            <a:r>
              <a:rPr lang="en-GB" dirty="0"/>
              <a:t> </a:t>
            </a:r>
            <a:r>
              <a:rPr lang="en-GB" dirty="0" err="1"/>
              <a:t>farklı</a:t>
            </a:r>
            <a:r>
              <a:rPr lang="en-GB" dirty="0"/>
              <a:t> </a:t>
            </a:r>
            <a:r>
              <a:rPr lang="en-GB" dirty="0" err="1"/>
              <a:t>büyüklükteki</a:t>
            </a:r>
            <a:r>
              <a:rPr lang="en-GB" dirty="0"/>
              <a:t> </a:t>
            </a:r>
            <a:r>
              <a:rPr lang="en-GB" dirty="0" err="1"/>
              <a:t>meyveler</a:t>
            </a:r>
            <a:r>
              <a:rPr lang="en-GB" dirty="0"/>
              <a:t> </a:t>
            </a:r>
            <a:r>
              <a:rPr lang="en-GB" dirty="0" err="1"/>
              <a:t>sistem</a:t>
            </a:r>
            <a:r>
              <a:rPr lang="en-GB" dirty="0"/>
              <a:t> </a:t>
            </a:r>
            <a:r>
              <a:rPr lang="en-GB" dirty="0" err="1"/>
              <a:t>tarafından</a:t>
            </a:r>
            <a:r>
              <a:rPr lang="en-GB" dirty="0"/>
              <a:t> </a:t>
            </a:r>
            <a:r>
              <a:rPr lang="en-GB" dirty="0" err="1"/>
              <a:t>başarılı</a:t>
            </a:r>
            <a:r>
              <a:rPr lang="en-GB" dirty="0"/>
              <a:t> </a:t>
            </a:r>
            <a:r>
              <a:rPr lang="en-GB" dirty="0" err="1"/>
              <a:t>bir</a:t>
            </a:r>
            <a:r>
              <a:rPr lang="en-GB" dirty="0"/>
              <a:t> </a:t>
            </a:r>
            <a:r>
              <a:rPr lang="en-GB" dirty="0" err="1"/>
              <a:t>şekilde</a:t>
            </a:r>
            <a:r>
              <a:rPr lang="en-GB" dirty="0"/>
              <a:t> </a:t>
            </a:r>
            <a:r>
              <a:rPr lang="en-GB" dirty="0" err="1"/>
              <a:t>değerlendirilerek</a:t>
            </a:r>
            <a:r>
              <a:rPr lang="en-GB" dirty="0"/>
              <a:t> </a:t>
            </a:r>
            <a:r>
              <a:rPr lang="en-GB" dirty="0" err="1"/>
              <a:t>sınıflandırılmıştır</a:t>
            </a:r>
            <a:r>
              <a:rPr lang="en-GB" dirty="0"/>
              <a:t>. Bu </a:t>
            </a:r>
            <a:r>
              <a:rPr lang="en-GB" dirty="0" err="1"/>
              <a:t>sayede</a:t>
            </a:r>
            <a:r>
              <a:rPr lang="en-GB" dirty="0"/>
              <a:t> </a:t>
            </a:r>
            <a:r>
              <a:rPr lang="en-GB" dirty="0" err="1"/>
              <a:t>kalite</a:t>
            </a:r>
            <a:r>
              <a:rPr lang="en-GB" dirty="0"/>
              <a:t> </a:t>
            </a:r>
            <a:r>
              <a:rPr lang="en-GB" dirty="0" err="1"/>
              <a:t>ve</a:t>
            </a:r>
            <a:r>
              <a:rPr lang="en-GB" dirty="0"/>
              <a:t> </a:t>
            </a:r>
            <a:r>
              <a:rPr lang="en-GB" dirty="0" err="1"/>
              <a:t>pazarlama</a:t>
            </a:r>
            <a:r>
              <a:rPr lang="en-GB" dirty="0"/>
              <a:t> </a:t>
            </a:r>
            <a:r>
              <a:rPr lang="en-GB" dirty="0" err="1"/>
              <a:t>için</a:t>
            </a:r>
            <a:r>
              <a:rPr lang="en-GB" dirty="0"/>
              <a:t> </a:t>
            </a:r>
            <a:r>
              <a:rPr lang="en-GB" dirty="0" err="1"/>
              <a:t>önemli</a:t>
            </a:r>
            <a:r>
              <a:rPr lang="en-GB" dirty="0"/>
              <a:t> </a:t>
            </a:r>
            <a:r>
              <a:rPr lang="en-GB" dirty="0" err="1"/>
              <a:t>bir</a:t>
            </a:r>
            <a:r>
              <a:rPr lang="en-GB" dirty="0"/>
              <a:t> </a:t>
            </a:r>
            <a:r>
              <a:rPr lang="en-GB" dirty="0" err="1"/>
              <a:t>etken</a:t>
            </a:r>
            <a:r>
              <a:rPr lang="en-GB" dirty="0"/>
              <a:t> </a:t>
            </a:r>
            <a:r>
              <a:rPr lang="en-GB" dirty="0" err="1"/>
              <a:t>olan</a:t>
            </a:r>
            <a:r>
              <a:rPr lang="en-GB" dirty="0"/>
              <a:t> </a:t>
            </a:r>
            <a:r>
              <a:rPr lang="en-GB" dirty="0" err="1"/>
              <a:t>sınıflandırma</a:t>
            </a:r>
            <a:r>
              <a:rPr lang="en-GB" dirty="0"/>
              <a:t> </a:t>
            </a:r>
            <a:r>
              <a:rPr lang="en-GB" dirty="0" err="1"/>
              <a:t>işlemi</a:t>
            </a:r>
            <a:r>
              <a:rPr lang="en-GB" dirty="0"/>
              <a:t> </a:t>
            </a:r>
            <a:r>
              <a:rPr lang="en-GB" dirty="0" err="1"/>
              <a:t>gerçekleştirilmiştir</a:t>
            </a:r>
            <a:r>
              <a:rPr lang="en-GB" dirty="0"/>
              <a:t>. </a:t>
            </a:r>
            <a:endParaRPr lang="tr-TR" dirty="0"/>
          </a:p>
        </p:txBody>
      </p:sp>
    </p:spTree>
    <p:extLst>
      <p:ext uri="{BB962C8B-B14F-4D97-AF65-F5344CB8AC3E}">
        <p14:creationId xmlns:p14="http://schemas.microsoft.com/office/powerpoint/2010/main" val="314488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DDB60C9-B6F0-8368-5889-849FED4134EB}"/>
              </a:ext>
            </a:extLst>
          </p:cNvPr>
          <p:cNvSpPr>
            <a:spLocks noGrp="1"/>
          </p:cNvSpPr>
          <p:nvPr>
            <p:ph idx="1"/>
          </p:nvPr>
        </p:nvSpPr>
        <p:spPr>
          <a:xfrm>
            <a:off x="838200" y="1405467"/>
            <a:ext cx="11023600" cy="4771496"/>
          </a:xfrm>
        </p:spPr>
        <p:txBody>
          <a:bodyPr/>
          <a:lstStyle/>
          <a:p>
            <a:pPr marL="0" indent="0">
              <a:buNone/>
            </a:pPr>
            <a:r>
              <a:rPr lang="tr-TR" dirty="0"/>
              <a:t>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
        <p:nvSpPr>
          <p:cNvPr id="5" name="Metin kutusu 4">
            <a:extLst>
              <a:ext uri="{FF2B5EF4-FFF2-40B4-BE49-F238E27FC236}">
                <a16:creationId xmlns:a16="http://schemas.microsoft.com/office/drawing/2014/main" id="{85E39F55-D981-7257-8AA0-381AAC3F0571}"/>
              </a:ext>
            </a:extLst>
          </p:cNvPr>
          <p:cNvSpPr txBox="1"/>
          <p:nvPr/>
        </p:nvSpPr>
        <p:spPr>
          <a:xfrm>
            <a:off x="838200" y="681037"/>
            <a:ext cx="3012941" cy="646331"/>
          </a:xfrm>
          <a:prstGeom prst="rect">
            <a:avLst/>
          </a:prstGeom>
          <a:noFill/>
        </p:spPr>
        <p:txBody>
          <a:bodyPr wrap="none" rtlCol="0">
            <a:spAutoFit/>
          </a:bodyPr>
          <a:lstStyle/>
          <a:p>
            <a:r>
              <a:rPr lang="en-GB" sz="3600" dirty="0" err="1">
                <a:solidFill>
                  <a:srgbClr val="FF0000"/>
                </a:solidFill>
              </a:rPr>
              <a:t>Projenin</a:t>
            </a:r>
            <a:r>
              <a:rPr lang="en-GB" sz="3600" dirty="0">
                <a:solidFill>
                  <a:srgbClr val="FF0000"/>
                </a:solidFill>
              </a:rPr>
              <a:t> </a:t>
            </a:r>
            <a:r>
              <a:rPr lang="en-GB" sz="3600" dirty="0" err="1">
                <a:solidFill>
                  <a:srgbClr val="FF0000"/>
                </a:solidFill>
              </a:rPr>
              <a:t>Amacı</a:t>
            </a:r>
            <a:endParaRPr lang="tr-TR" sz="3600" dirty="0">
              <a:solidFill>
                <a:srgbClr val="FF0000"/>
              </a:solidFill>
            </a:endParaRPr>
          </a:p>
        </p:txBody>
      </p:sp>
    </p:spTree>
    <p:extLst>
      <p:ext uri="{BB962C8B-B14F-4D97-AF65-F5344CB8AC3E}">
        <p14:creationId xmlns:p14="http://schemas.microsoft.com/office/powerpoint/2010/main" val="362830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EBF6E1-41BE-AE4C-507E-BAD7609DB91B}"/>
              </a:ext>
            </a:extLst>
          </p:cNvPr>
          <p:cNvSpPr>
            <a:spLocks noGrp="1"/>
          </p:cNvSpPr>
          <p:nvPr>
            <p:ph type="title"/>
          </p:nvPr>
        </p:nvSpPr>
        <p:spPr/>
        <p:txBody>
          <a:bodyPr>
            <a:normAutofit/>
          </a:bodyPr>
          <a:lstStyle/>
          <a:p>
            <a:r>
              <a:rPr lang="en-GB" sz="3600" dirty="0">
                <a:solidFill>
                  <a:srgbClr val="FF0000"/>
                </a:solidFill>
              </a:rPr>
              <a:t>2.Materyal </a:t>
            </a:r>
            <a:r>
              <a:rPr lang="en-GB" sz="3600" dirty="0" err="1">
                <a:solidFill>
                  <a:srgbClr val="FF0000"/>
                </a:solidFill>
              </a:rPr>
              <a:t>ve</a:t>
            </a:r>
            <a:r>
              <a:rPr lang="en-GB" sz="3600" dirty="0">
                <a:solidFill>
                  <a:srgbClr val="FF0000"/>
                </a:solidFill>
              </a:rPr>
              <a:t> </a:t>
            </a:r>
            <a:r>
              <a:rPr lang="en-GB" sz="3600" dirty="0" err="1">
                <a:solidFill>
                  <a:srgbClr val="FF0000"/>
                </a:solidFill>
              </a:rPr>
              <a:t>Metot</a:t>
            </a:r>
            <a:br>
              <a:rPr lang="en-GB" sz="3600" dirty="0">
                <a:solidFill>
                  <a:srgbClr val="FF0000"/>
                </a:solidFill>
              </a:rPr>
            </a:br>
            <a:r>
              <a:rPr lang="en-GB" sz="3600" dirty="0">
                <a:solidFill>
                  <a:srgbClr val="FF0000"/>
                </a:solidFill>
              </a:rPr>
              <a:t>	2.1 </a:t>
            </a:r>
            <a:r>
              <a:rPr lang="en-GB" sz="3600" dirty="0" err="1">
                <a:solidFill>
                  <a:srgbClr val="FF0000"/>
                </a:solidFill>
              </a:rPr>
              <a:t>Kiraz</a:t>
            </a:r>
            <a:r>
              <a:rPr lang="en-GB" sz="3600" dirty="0">
                <a:solidFill>
                  <a:srgbClr val="FF0000"/>
                </a:solidFill>
              </a:rPr>
              <a:t> </a:t>
            </a:r>
            <a:r>
              <a:rPr lang="en-GB" sz="3600" dirty="0" err="1">
                <a:solidFill>
                  <a:srgbClr val="FF0000"/>
                </a:solidFill>
              </a:rPr>
              <a:t>Meyvesi</a:t>
            </a:r>
            <a:endParaRPr lang="tr-TR" sz="3600" dirty="0">
              <a:solidFill>
                <a:srgbClr val="FF0000"/>
              </a:solidFill>
            </a:endParaRPr>
          </a:p>
        </p:txBody>
      </p:sp>
      <p:sp>
        <p:nvSpPr>
          <p:cNvPr id="3" name="İçerik Yer Tutucusu 2">
            <a:extLst>
              <a:ext uri="{FF2B5EF4-FFF2-40B4-BE49-F238E27FC236}">
                <a16:creationId xmlns:a16="http://schemas.microsoft.com/office/drawing/2014/main" id="{05155F16-F7B3-EF3E-2845-D430CCD0B259}"/>
              </a:ext>
            </a:extLst>
          </p:cNvPr>
          <p:cNvSpPr>
            <a:spLocks noGrp="1"/>
          </p:cNvSpPr>
          <p:nvPr>
            <p:ph idx="1"/>
          </p:nvPr>
        </p:nvSpPr>
        <p:spPr/>
        <p:txBody>
          <a:bodyPr/>
          <a:lstStyle/>
          <a:p>
            <a:pPr marL="0" indent="0">
              <a:buNone/>
            </a:pPr>
            <a:r>
              <a:rPr lang="tr-TR" dirty="0"/>
              <a:t>2014-2018 yılları arası kiraz üretimi incelendiğinde, beş yıllık üretim ortalaması 570 bin ton olan Türkiye’nin dünya liderliğini aldığı, ikinci sırada ise 333 bin ton üretim ile ABD’nin ülkemizi takip ettiği görülmektedir.</a:t>
            </a:r>
          </a:p>
        </p:txBody>
      </p:sp>
      <p:pic>
        <p:nvPicPr>
          <p:cNvPr id="5" name="Resim 4">
            <a:extLst>
              <a:ext uri="{FF2B5EF4-FFF2-40B4-BE49-F238E27FC236}">
                <a16:creationId xmlns:a16="http://schemas.microsoft.com/office/drawing/2014/main" id="{3FFE5DA6-C035-C20C-D85F-E5DF0BC75BE8}"/>
              </a:ext>
            </a:extLst>
          </p:cNvPr>
          <p:cNvPicPr>
            <a:picLocks noChangeAspect="1"/>
          </p:cNvPicPr>
          <p:nvPr/>
        </p:nvPicPr>
        <p:blipFill>
          <a:blip r:embed="rId2"/>
          <a:stretch>
            <a:fillRect/>
          </a:stretch>
        </p:blipFill>
        <p:spPr>
          <a:xfrm>
            <a:off x="1121833" y="3429000"/>
            <a:ext cx="9948334" cy="3200400"/>
          </a:xfrm>
          <a:prstGeom prst="rect">
            <a:avLst/>
          </a:prstGeom>
        </p:spPr>
      </p:pic>
    </p:spTree>
    <p:extLst>
      <p:ext uri="{BB962C8B-B14F-4D97-AF65-F5344CB8AC3E}">
        <p14:creationId xmlns:p14="http://schemas.microsoft.com/office/powerpoint/2010/main" val="127081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20B928-2683-50D3-8A33-0DFBFC3BA11A}"/>
              </a:ext>
            </a:extLst>
          </p:cNvPr>
          <p:cNvSpPr>
            <a:spLocks noGrp="1"/>
          </p:cNvSpPr>
          <p:nvPr>
            <p:ph type="title"/>
          </p:nvPr>
        </p:nvSpPr>
        <p:spPr/>
        <p:txBody>
          <a:bodyPr>
            <a:normAutofit/>
          </a:bodyPr>
          <a:lstStyle/>
          <a:p>
            <a:r>
              <a:rPr lang="en-GB" sz="3600" dirty="0">
                <a:solidFill>
                  <a:srgbClr val="FF0000"/>
                </a:solidFill>
              </a:rPr>
              <a:t>2.2 </a:t>
            </a:r>
            <a:r>
              <a:rPr lang="en-GB" sz="3600" dirty="0" err="1">
                <a:solidFill>
                  <a:srgbClr val="FF0000"/>
                </a:solidFill>
              </a:rPr>
              <a:t>Görüntü</a:t>
            </a:r>
            <a:r>
              <a:rPr lang="en-GB" sz="3600" dirty="0">
                <a:solidFill>
                  <a:srgbClr val="FF0000"/>
                </a:solidFill>
              </a:rPr>
              <a:t> </a:t>
            </a:r>
            <a:r>
              <a:rPr lang="en-GB" sz="3600" dirty="0" err="1">
                <a:solidFill>
                  <a:srgbClr val="FF0000"/>
                </a:solidFill>
              </a:rPr>
              <a:t>İşleme</a:t>
            </a:r>
            <a:endParaRPr lang="tr-TR" sz="3600" dirty="0">
              <a:solidFill>
                <a:srgbClr val="FF0000"/>
              </a:solidFill>
            </a:endParaRPr>
          </a:p>
        </p:txBody>
      </p:sp>
      <p:sp>
        <p:nvSpPr>
          <p:cNvPr id="3" name="İçerik Yer Tutucusu 2">
            <a:extLst>
              <a:ext uri="{FF2B5EF4-FFF2-40B4-BE49-F238E27FC236}">
                <a16:creationId xmlns:a16="http://schemas.microsoft.com/office/drawing/2014/main" id="{1EE4E1CB-3A53-1616-9BA3-003849714E96}"/>
              </a:ext>
            </a:extLst>
          </p:cNvPr>
          <p:cNvSpPr>
            <a:spLocks noGrp="1"/>
          </p:cNvSpPr>
          <p:nvPr>
            <p:ph idx="1"/>
          </p:nvPr>
        </p:nvSpPr>
        <p:spPr>
          <a:xfrm>
            <a:off x="838200" y="1498600"/>
            <a:ext cx="10515600" cy="4678363"/>
          </a:xfrm>
        </p:spPr>
        <p:txBody>
          <a:bodyPr/>
          <a:lstStyle/>
          <a:p>
            <a:pPr marL="0" indent="0">
              <a:buNone/>
            </a:pPr>
            <a:r>
              <a:rPr lang="tr-TR" dirty="0"/>
              <a:t>Görüntü işlemeyi matrisler üzerinde yapılan işlemler bütünü şeklinde de tanımlayabiliriz. Resimler çeşitli renklerin bir araya geldiği karelerden oluşmaktadır. Halbuki </a:t>
            </a:r>
            <a:r>
              <a:rPr lang="tr-TR" dirty="0" err="1"/>
              <a:t>resimi</a:t>
            </a:r>
            <a:r>
              <a:rPr lang="tr-TR" dirty="0"/>
              <a:t> en küçük parçalarına böldüğümüzde </a:t>
            </a:r>
            <a:r>
              <a:rPr lang="tr-TR" dirty="0" err="1"/>
              <a:t>pixsel</a:t>
            </a:r>
            <a:r>
              <a:rPr lang="tr-TR" dirty="0"/>
              <a:t> adını verdiğimiz matrislerden oluştuğunu görmekteyiz. Görüntü işleme yöntemlerinde pikseli oluşturan matris hücrelerinin üzerinden işlemler yapılmaktadır. </a:t>
            </a:r>
          </a:p>
        </p:txBody>
      </p:sp>
      <p:pic>
        <p:nvPicPr>
          <p:cNvPr id="5" name="Resim 4">
            <a:extLst>
              <a:ext uri="{FF2B5EF4-FFF2-40B4-BE49-F238E27FC236}">
                <a16:creationId xmlns:a16="http://schemas.microsoft.com/office/drawing/2014/main" id="{EF3BC540-E93F-A5F9-CF19-37A3FA05B02D}"/>
              </a:ext>
            </a:extLst>
          </p:cNvPr>
          <p:cNvPicPr>
            <a:picLocks noChangeAspect="1"/>
          </p:cNvPicPr>
          <p:nvPr/>
        </p:nvPicPr>
        <p:blipFill>
          <a:blip r:embed="rId2"/>
          <a:stretch>
            <a:fillRect/>
          </a:stretch>
        </p:blipFill>
        <p:spPr>
          <a:xfrm>
            <a:off x="1591734" y="4021666"/>
            <a:ext cx="9279465" cy="2322961"/>
          </a:xfrm>
          <a:prstGeom prst="rect">
            <a:avLst/>
          </a:prstGeom>
        </p:spPr>
      </p:pic>
    </p:spTree>
    <p:extLst>
      <p:ext uri="{BB962C8B-B14F-4D97-AF65-F5344CB8AC3E}">
        <p14:creationId xmlns:p14="http://schemas.microsoft.com/office/powerpoint/2010/main" val="123136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31CE50-4B9A-5B6A-807C-8412DCCF9A9F}"/>
              </a:ext>
            </a:extLst>
          </p:cNvPr>
          <p:cNvSpPr>
            <a:spLocks noGrp="1"/>
          </p:cNvSpPr>
          <p:nvPr>
            <p:ph type="title"/>
          </p:nvPr>
        </p:nvSpPr>
        <p:spPr/>
        <p:txBody>
          <a:bodyPr>
            <a:normAutofit/>
          </a:bodyPr>
          <a:lstStyle/>
          <a:p>
            <a:r>
              <a:rPr lang="en-GB" sz="3600" dirty="0">
                <a:solidFill>
                  <a:srgbClr val="FF0000"/>
                </a:solidFill>
              </a:rPr>
              <a:t>2.3 </a:t>
            </a:r>
            <a:r>
              <a:rPr lang="en-GB" sz="3600" dirty="0" err="1">
                <a:solidFill>
                  <a:srgbClr val="FF0000"/>
                </a:solidFill>
              </a:rPr>
              <a:t>Uygulama</a:t>
            </a:r>
            <a:endParaRPr lang="tr-TR" sz="3600" dirty="0">
              <a:solidFill>
                <a:srgbClr val="FF0000"/>
              </a:solidFill>
            </a:endParaRPr>
          </a:p>
        </p:txBody>
      </p:sp>
      <p:sp>
        <p:nvSpPr>
          <p:cNvPr id="3" name="İçerik Yer Tutucusu 2">
            <a:extLst>
              <a:ext uri="{FF2B5EF4-FFF2-40B4-BE49-F238E27FC236}">
                <a16:creationId xmlns:a16="http://schemas.microsoft.com/office/drawing/2014/main" id="{19D33BFC-E719-DD7A-998F-57CC1E7BD41A}"/>
              </a:ext>
            </a:extLst>
          </p:cNvPr>
          <p:cNvSpPr>
            <a:spLocks noGrp="1"/>
          </p:cNvSpPr>
          <p:nvPr>
            <p:ph idx="1"/>
          </p:nvPr>
        </p:nvSpPr>
        <p:spPr/>
        <p:txBody>
          <a:bodyPr/>
          <a:lstStyle/>
          <a:p>
            <a:pPr marL="0" indent="0">
              <a:buNone/>
            </a:pPr>
            <a:r>
              <a:rPr lang="tr-TR" dirty="0"/>
              <a:t>Sınıflandırma işlemi yapılacak kirazlar Türk Standardı Tasarısı 793’de belirlenen veriler ve diğer kaynaklardan elde edilen boyut standartlarına göre sınıflandırılmıştır</a:t>
            </a:r>
            <a:r>
              <a:rPr lang="en-GB" dirty="0"/>
              <a:t>.</a:t>
            </a:r>
            <a:endParaRPr lang="tr-TR" dirty="0"/>
          </a:p>
        </p:txBody>
      </p:sp>
      <p:pic>
        <p:nvPicPr>
          <p:cNvPr id="5" name="Resim 4">
            <a:extLst>
              <a:ext uri="{FF2B5EF4-FFF2-40B4-BE49-F238E27FC236}">
                <a16:creationId xmlns:a16="http://schemas.microsoft.com/office/drawing/2014/main" id="{8229511A-D7EF-31CE-961A-4640BD9DD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175543"/>
            <a:ext cx="6400799" cy="2731007"/>
          </a:xfrm>
          <a:prstGeom prst="rect">
            <a:avLst/>
          </a:prstGeom>
        </p:spPr>
      </p:pic>
    </p:spTree>
    <p:extLst>
      <p:ext uri="{BB962C8B-B14F-4D97-AF65-F5344CB8AC3E}">
        <p14:creationId xmlns:p14="http://schemas.microsoft.com/office/powerpoint/2010/main" val="167145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A43A11E-CB89-30B1-1A7F-00B69785905D}"/>
              </a:ext>
            </a:extLst>
          </p:cNvPr>
          <p:cNvSpPr>
            <a:spLocks noGrp="1"/>
          </p:cNvSpPr>
          <p:nvPr>
            <p:ph idx="1"/>
          </p:nvPr>
        </p:nvSpPr>
        <p:spPr>
          <a:xfrm>
            <a:off x="838200" y="338667"/>
            <a:ext cx="10515600" cy="5838296"/>
          </a:xfrm>
        </p:spPr>
        <p:txBody>
          <a:bodyPr/>
          <a:lstStyle/>
          <a:p>
            <a:pPr marL="0" indent="0">
              <a:buNone/>
            </a:pPr>
            <a:r>
              <a:rPr lang="en-GB" dirty="0" err="1">
                <a:solidFill>
                  <a:srgbClr val="FF0000"/>
                </a:solidFill>
              </a:rPr>
              <a:t>Kiraz</a:t>
            </a:r>
            <a:r>
              <a:rPr lang="en-GB" dirty="0">
                <a:solidFill>
                  <a:srgbClr val="FF0000"/>
                </a:solidFill>
              </a:rPr>
              <a:t> </a:t>
            </a:r>
            <a:r>
              <a:rPr lang="en-GB" dirty="0" err="1">
                <a:solidFill>
                  <a:srgbClr val="FF0000"/>
                </a:solidFill>
              </a:rPr>
              <a:t>meyvesi</a:t>
            </a:r>
            <a:r>
              <a:rPr lang="en-GB" dirty="0">
                <a:solidFill>
                  <a:srgbClr val="FF0000"/>
                </a:solidFill>
              </a:rPr>
              <a:t> </a:t>
            </a:r>
            <a:r>
              <a:rPr lang="en-GB" dirty="0" err="1">
                <a:solidFill>
                  <a:srgbClr val="FF0000"/>
                </a:solidFill>
              </a:rPr>
              <a:t>sınıflandırma</a:t>
            </a:r>
            <a:r>
              <a:rPr lang="en-GB" dirty="0">
                <a:solidFill>
                  <a:srgbClr val="FF0000"/>
                </a:solidFill>
              </a:rPr>
              <a:t> </a:t>
            </a:r>
            <a:r>
              <a:rPr lang="en-GB" dirty="0" err="1">
                <a:solidFill>
                  <a:srgbClr val="FF0000"/>
                </a:solidFill>
              </a:rPr>
              <a:t>adımları</a:t>
            </a:r>
            <a:endParaRPr lang="en-GB" dirty="0">
              <a:solidFill>
                <a:srgbClr val="FF0000"/>
              </a:solidFill>
            </a:endParaRPr>
          </a:p>
        </p:txBody>
      </p:sp>
      <p:pic>
        <p:nvPicPr>
          <p:cNvPr id="5" name="Resim 4">
            <a:extLst>
              <a:ext uri="{FF2B5EF4-FFF2-40B4-BE49-F238E27FC236}">
                <a16:creationId xmlns:a16="http://schemas.microsoft.com/office/drawing/2014/main" id="{0C735E9C-7F71-4B53-BDF7-84DD5FF939F4}"/>
              </a:ext>
            </a:extLst>
          </p:cNvPr>
          <p:cNvPicPr>
            <a:picLocks noChangeAspect="1"/>
          </p:cNvPicPr>
          <p:nvPr/>
        </p:nvPicPr>
        <p:blipFill>
          <a:blip r:embed="rId2"/>
          <a:stretch>
            <a:fillRect/>
          </a:stretch>
        </p:blipFill>
        <p:spPr>
          <a:xfrm>
            <a:off x="935992" y="958471"/>
            <a:ext cx="10320016" cy="4598687"/>
          </a:xfrm>
          <a:prstGeom prst="rect">
            <a:avLst/>
          </a:prstGeom>
        </p:spPr>
      </p:pic>
    </p:spTree>
    <p:extLst>
      <p:ext uri="{BB962C8B-B14F-4D97-AF65-F5344CB8AC3E}">
        <p14:creationId xmlns:p14="http://schemas.microsoft.com/office/powerpoint/2010/main" val="346428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AD27F34-F4F4-BDA9-F3FE-8E1E4AAD868B}"/>
              </a:ext>
            </a:extLst>
          </p:cNvPr>
          <p:cNvPicPr>
            <a:picLocks noGrp="1" noChangeAspect="1"/>
          </p:cNvPicPr>
          <p:nvPr>
            <p:ph idx="1"/>
          </p:nvPr>
        </p:nvPicPr>
        <p:blipFill>
          <a:blip r:embed="rId2"/>
          <a:stretch>
            <a:fillRect/>
          </a:stretch>
        </p:blipFill>
        <p:spPr>
          <a:xfrm>
            <a:off x="3431278" y="194733"/>
            <a:ext cx="5329444" cy="2326940"/>
          </a:xfrm>
        </p:spPr>
      </p:pic>
      <p:sp>
        <p:nvSpPr>
          <p:cNvPr id="6" name="Metin kutusu 5">
            <a:extLst>
              <a:ext uri="{FF2B5EF4-FFF2-40B4-BE49-F238E27FC236}">
                <a16:creationId xmlns:a16="http://schemas.microsoft.com/office/drawing/2014/main" id="{FFF385CF-DEE3-C2FF-4698-A1ED3B854C9E}"/>
              </a:ext>
            </a:extLst>
          </p:cNvPr>
          <p:cNvSpPr txBox="1"/>
          <p:nvPr/>
        </p:nvSpPr>
        <p:spPr>
          <a:xfrm>
            <a:off x="143933" y="2764869"/>
            <a:ext cx="12048067" cy="1200329"/>
          </a:xfrm>
          <a:prstGeom prst="rect">
            <a:avLst/>
          </a:prstGeom>
          <a:noFill/>
        </p:spPr>
        <p:txBody>
          <a:bodyPr wrap="square" rtlCol="0">
            <a:spAutoFit/>
          </a:bodyPr>
          <a:lstStyle/>
          <a:p>
            <a:r>
              <a:rPr lang="en-GB" dirty="0" err="1"/>
              <a:t>İşlenmiş</a:t>
            </a:r>
            <a:r>
              <a:rPr lang="en-GB" dirty="0"/>
              <a:t> </a:t>
            </a:r>
            <a:r>
              <a:rPr lang="en-GB" dirty="0" err="1"/>
              <a:t>olarak</a:t>
            </a:r>
            <a:r>
              <a:rPr lang="en-GB" dirty="0"/>
              <a:t> </a:t>
            </a:r>
            <a:r>
              <a:rPr lang="en-GB" dirty="0" err="1"/>
              <a:t>sisteme</a:t>
            </a:r>
            <a:r>
              <a:rPr lang="en-GB" dirty="0"/>
              <a:t> </a:t>
            </a:r>
            <a:r>
              <a:rPr lang="en-GB" dirty="0" err="1"/>
              <a:t>yüklenen</a:t>
            </a:r>
            <a:r>
              <a:rPr lang="en-GB" dirty="0"/>
              <a:t> </a:t>
            </a:r>
            <a:r>
              <a:rPr lang="en-GB" dirty="0" err="1"/>
              <a:t>resim</a:t>
            </a:r>
            <a:r>
              <a:rPr lang="en-GB" dirty="0"/>
              <a:t> </a:t>
            </a:r>
            <a:r>
              <a:rPr lang="en-GB" dirty="0" err="1"/>
              <a:t>siyah</a:t>
            </a:r>
            <a:r>
              <a:rPr lang="en-GB" dirty="0"/>
              <a:t>- </a:t>
            </a:r>
            <a:r>
              <a:rPr lang="en-GB" dirty="0" err="1"/>
              <a:t>beyaz</a:t>
            </a:r>
            <a:r>
              <a:rPr lang="en-GB" dirty="0"/>
              <a:t> </a:t>
            </a:r>
            <a:r>
              <a:rPr lang="en-GB" dirty="0" err="1"/>
              <a:t>piksellere</a:t>
            </a:r>
            <a:r>
              <a:rPr lang="en-GB" dirty="0"/>
              <a:t> </a:t>
            </a:r>
            <a:r>
              <a:rPr lang="en-GB" dirty="0" err="1"/>
              <a:t>dönüştürülmektedir</a:t>
            </a:r>
            <a:r>
              <a:rPr lang="en-GB" dirty="0"/>
              <a:t>. </a:t>
            </a:r>
            <a:r>
              <a:rPr lang="en-GB" dirty="0" err="1"/>
              <a:t>Resmin</a:t>
            </a:r>
            <a:r>
              <a:rPr lang="en-GB" dirty="0"/>
              <a:t> </a:t>
            </a:r>
            <a:r>
              <a:rPr lang="en-GB" dirty="0" err="1"/>
              <a:t>siyah-beyaz</a:t>
            </a:r>
            <a:r>
              <a:rPr lang="en-GB" dirty="0"/>
              <a:t> </a:t>
            </a:r>
            <a:r>
              <a:rPr lang="en-GB" dirty="0" err="1"/>
              <a:t>piksellere</a:t>
            </a:r>
            <a:r>
              <a:rPr lang="en-GB" dirty="0"/>
              <a:t> </a:t>
            </a:r>
            <a:r>
              <a:rPr lang="en-GB" dirty="0" err="1"/>
              <a:t>yani</a:t>
            </a:r>
            <a:r>
              <a:rPr lang="en-GB" dirty="0"/>
              <a:t> binary </a:t>
            </a:r>
            <a:r>
              <a:rPr lang="en-GB" dirty="0" err="1"/>
              <a:t>moda</a:t>
            </a:r>
            <a:r>
              <a:rPr lang="en-GB" dirty="0"/>
              <a:t> </a:t>
            </a:r>
            <a:r>
              <a:rPr lang="en-GB" dirty="0" err="1"/>
              <a:t>dönüştürülmesi</a:t>
            </a:r>
            <a:r>
              <a:rPr lang="en-GB" dirty="0"/>
              <a:t> </a:t>
            </a:r>
            <a:r>
              <a:rPr lang="en-GB" dirty="0" err="1"/>
              <a:t>iki</a:t>
            </a:r>
            <a:r>
              <a:rPr lang="en-GB" dirty="0"/>
              <a:t> </a:t>
            </a:r>
            <a:r>
              <a:rPr lang="en-GB" dirty="0" err="1"/>
              <a:t>aşamada</a:t>
            </a:r>
            <a:r>
              <a:rPr lang="en-GB" dirty="0"/>
              <a:t> </a:t>
            </a:r>
            <a:r>
              <a:rPr lang="en-GB" dirty="0" err="1"/>
              <a:t>gerçekleşmektedir</a:t>
            </a:r>
            <a:r>
              <a:rPr lang="en-GB" dirty="0"/>
              <a:t>. İlk </a:t>
            </a:r>
            <a:r>
              <a:rPr lang="en-GB" dirty="0" err="1"/>
              <a:t>aşamada</a:t>
            </a:r>
            <a:r>
              <a:rPr lang="en-GB" dirty="0"/>
              <a:t> </a:t>
            </a:r>
            <a:r>
              <a:rPr lang="en-GB" dirty="0" err="1"/>
              <a:t>resmin</a:t>
            </a:r>
            <a:r>
              <a:rPr lang="en-GB" dirty="0"/>
              <a:t> </a:t>
            </a:r>
            <a:r>
              <a:rPr lang="en-GB" dirty="0" err="1"/>
              <a:t>arka</a:t>
            </a:r>
            <a:r>
              <a:rPr lang="en-GB" dirty="0"/>
              <a:t> </a:t>
            </a:r>
            <a:r>
              <a:rPr lang="en-GB" dirty="0" err="1"/>
              <a:t>planı</a:t>
            </a:r>
            <a:r>
              <a:rPr lang="en-GB" dirty="0"/>
              <a:t> </a:t>
            </a:r>
            <a:r>
              <a:rPr lang="en-GB" dirty="0" err="1"/>
              <a:t>beyaza</a:t>
            </a:r>
            <a:r>
              <a:rPr lang="en-GB" dirty="0"/>
              <a:t> </a:t>
            </a:r>
            <a:r>
              <a:rPr lang="en-GB" dirty="0" err="1"/>
              <a:t>kirazlar</a:t>
            </a:r>
            <a:r>
              <a:rPr lang="en-GB" dirty="0"/>
              <a:t> </a:t>
            </a:r>
            <a:r>
              <a:rPr lang="en-GB" dirty="0" err="1"/>
              <a:t>ise</a:t>
            </a:r>
            <a:r>
              <a:rPr lang="en-GB" dirty="0"/>
              <a:t> </a:t>
            </a:r>
            <a:r>
              <a:rPr lang="en-GB" dirty="0" err="1"/>
              <a:t>siyaha</a:t>
            </a:r>
            <a:r>
              <a:rPr lang="en-GB" dirty="0"/>
              <a:t> </a:t>
            </a:r>
            <a:r>
              <a:rPr lang="en-GB" dirty="0" err="1"/>
              <a:t>dönüştürülmektedir</a:t>
            </a:r>
            <a:r>
              <a:rPr lang="en-GB" dirty="0"/>
              <a:t>. </a:t>
            </a:r>
            <a:r>
              <a:rPr lang="en-GB" dirty="0" err="1"/>
              <a:t>İkinci</a:t>
            </a:r>
            <a:r>
              <a:rPr lang="en-GB" dirty="0"/>
              <a:t> </a:t>
            </a:r>
            <a:r>
              <a:rPr lang="en-GB" dirty="0" err="1"/>
              <a:t>aşamada</a:t>
            </a:r>
            <a:r>
              <a:rPr lang="en-GB" dirty="0"/>
              <a:t> </a:t>
            </a:r>
            <a:r>
              <a:rPr lang="en-GB" dirty="0" err="1"/>
              <a:t>ise</a:t>
            </a:r>
            <a:r>
              <a:rPr lang="en-GB" dirty="0"/>
              <a:t> binary </a:t>
            </a:r>
            <a:r>
              <a:rPr lang="en-GB" dirty="0" err="1"/>
              <a:t>moddaki</a:t>
            </a:r>
            <a:r>
              <a:rPr lang="en-GB" dirty="0"/>
              <a:t> </a:t>
            </a:r>
            <a:r>
              <a:rPr lang="en-GB" dirty="0" err="1"/>
              <a:t>resim</a:t>
            </a:r>
            <a:r>
              <a:rPr lang="en-GB" dirty="0"/>
              <a:t> </a:t>
            </a:r>
            <a:r>
              <a:rPr lang="en-GB" dirty="0" err="1"/>
              <a:t>Matlab</a:t>
            </a:r>
            <a:r>
              <a:rPr lang="en-GB" dirty="0"/>
              <a:t> </a:t>
            </a:r>
            <a:r>
              <a:rPr lang="en-GB" dirty="0" err="1"/>
              <a:t>bwboundaries</a:t>
            </a:r>
            <a:r>
              <a:rPr lang="en-GB" dirty="0"/>
              <a:t> </a:t>
            </a:r>
            <a:r>
              <a:rPr lang="en-GB" dirty="0" err="1"/>
              <a:t>komutu</a:t>
            </a:r>
            <a:r>
              <a:rPr lang="en-GB" dirty="0"/>
              <a:t> </a:t>
            </a:r>
            <a:r>
              <a:rPr lang="en-GB" dirty="0" err="1"/>
              <a:t>ile</a:t>
            </a:r>
            <a:r>
              <a:rPr lang="en-GB" dirty="0"/>
              <a:t> </a:t>
            </a:r>
            <a:r>
              <a:rPr lang="en-GB" dirty="0" err="1"/>
              <a:t>ters</a:t>
            </a:r>
            <a:r>
              <a:rPr lang="en-GB" dirty="0"/>
              <a:t> </a:t>
            </a:r>
            <a:r>
              <a:rPr lang="en-GB" dirty="0" err="1"/>
              <a:t>çevrilerek</a:t>
            </a:r>
            <a:r>
              <a:rPr lang="en-GB" dirty="0"/>
              <a:t> </a:t>
            </a:r>
            <a:r>
              <a:rPr lang="en-GB" dirty="0" err="1"/>
              <a:t>arka</a:t>
            </a:r>
            <a:r>
              <a:rPr lang="en-GB" dirty="0"/>
              <a:t> plan </a:t>
            </a:r>
            <a:r>
              <a:rPr lang="en-GB" dirty="0" err="1"/>
              <a:t>siyaha</a:t>
            </a:r>
            <a:r>
              <a:rPr lang="en-GB" dirty="0"/>
              <a:t> </a:t>
            </a:r>
            <a:r>
              <a:rPr lang="en-GB" dirty="0" err="1"/>
              <a:t>sınıflandırılacak</a:t>
            </a:r>
            <a:r>
              <a:rPr lang="en-GB" dirty="0"/>
              <a:t> </a:t>
            </a:r>
            <a:r>
              <a:rPr lang="en-GB" dirty="0" err="1"/>
              <a:t>olan</a:t>
            </a:r>
            <a:r>
              <a:rPr lang="en-GB" dirty="0"/>
              <a:t> </a:t>
            </a:r>
            <a:r>
              <a:rPr lang="en-GB" dirty="0" err="1"/>
              <a:t>kirazlar</a:t>
            </a:r>
            <a:r>
              <a:rPr lang="en-GB" dirty="0"/>
              <a:t> </a:t>
            </a:r>
            <a:r>
              <a:rPr lang="en-GB" dirty="0" err="1"/>
              <a:t>beyaza</a:t>
            </a:r>
            <a:r>
              <a:rPr lang="en-GB" dirty="0"/>
              <a:t> </a:t>
            </a:r>
            <a:r>
              <a:rPr lang="en-GB" dirty="0" err="1"/>
              <a:t>dönüştürülmektedir</a:t>
            </a:r>
            <a:r>
              <a:rPr lang="en-GB" dirty="0"/>
              <a:t>.</a:t>
            </a:r>
            <a:endParaRPr lang="tr-TR" dirty="0"/>
          </a:p>
        </p:txBody>
      </p:sp>
      <p:pic>
        <p:nvPicPr>
          <p:cNvPr id="13" name="Resim 12">
            <a:extLst>
              <a:ext uri="{FF2B5EF4-FFF2-40B4-BE49-F238E27FC236}">
                <a16:creationId xmlns:a16="http://schemas.microsoft.com/office/drawing/2014/main" id="{19C6429A-DFB5-D52C-7F3D-FDEC4DE51815}"/>
              </a:ext>
            </a:extLst>
          </p:cNvPr>
          <p:cNvPicPr>
            <a:picLocks noChangeAspect="1"/>
          </p:cNvPicPr>
          <p:nvPr/>
        </p:nvPicPr>
        <p:blipFill>
          <a:blip r:embed="rId3"/>
          <a:stretch>
            <a:fillRect/>
          </a:stretch>
        </p:blipFill>
        <p:spPr>
          <a:xfrm>
            <a:off x="3670300" y="4208394"/>
            <a:ext cx="4851400" cy="2050477"/>
          </a:xfrm>
          <a:prstGeom prst="rect">
            <a:avLst/>
          </a:prstGeom>
        </p:spPr>
      </p:pic>
    </p:spTree>
    <p:extLst>
      <p:ext uri="{BB962C8B-B14F-4D97-AF65-F5344CB8AC3E}">
        <p14:creationId xmlns:p14="http://schemas.microsoft.com/office/powerpoint/2010/main" val="293625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D9FB178-AC2E-8EB4-7F42-A70040056C05}"/>
              </a:ext>
            </a:extLst>
          </p:cNvPr>
          <p:cNvPicPr>
            <a:picLocks noChangeAspect="1"/>
          </p:cNvPicPr>
          <p:nvPr/>
        </p:nvPicPr>
        <p:blipFill>
          <a:blip r:embed="rId2"/>
          <a:stretch>
            <a:fillRect/>
          </a:stretch>
        </p:blipFill>
        <p:spPr>
          <a:xfrm>
            <a:off x="2899833" y="2227923"/>
            <a:ext cx="6392333" cy="3004477"/>
          </a:xfrm>
          <a:prstGeom prst="rect">
            <a:avLst/>
          </a:prstGeom>
        </p:spPr>
      </p:pic>
      <p:sp>
        <p:nvSpPr>
          <p:cNvPr id="6" name="Metin kutusu 5">
            <a:extLst>
              <a:ext uri="{FF2B5EF4-FFF2-40B4-BE49-F238E27FC236}">
                <a16:creationId xmlns:a16="http://schemas.microsoft.com/office/drawing/2014/main" id="{17977AAD-D9D6-6572-2D84-DCF319FDBE81}"/>
              </a:ext>
            </a:extLst>
          </p:cNvPr>
          <p:cNvSpPr txBox="1"/>
          <p:nvPr/>
        </p:nvSpPr>
        <p:spPr>
          <a:xfrm>
            <a:off x="1346199" y="237067"/>
            <a:ext cx="9287933" cy="1754326"/>
          </a:xfrm>
          <a:prstGeom prst="rect">
            <a:avLst/>
          </a:prstGeom>
          <a:noFill/>
        </p:spPr>
        <p:txBody>
          <a:bodyPr wrap="square" rtlCol="0">
            <a:spAutoFit/>
          </a:bodyPr>
          <a:lstStyle/>
          <a:p>
            <a:r>
              <a:rPr lang="en-GB" dirty="0"/>
              <a:t>R</a:t>
            </a:r>
            <a:r>
              <a:rPr lang="tr-TR" dirty="0"/>
              <a:t>esim siyah-beyaz piksellere dönüştürülüp ters çevirme işlemi uygulandıktan sonra resimde bulunan belirli boyutun altındaki gürültü olarak tabir edilen nesneler Matlab </a:t>
            </a:r>
            <a:r>
              <a:rPr lang="tr-TR" dirty="0" err="1"/>
              <a:t>bwareaopen</a:t>
            </a:r>
            <a:r>
              <a:rPr lang="tr-TR" dirty="0"/>
              <a:t> komutu ile kaldırılmıştır. Daha sonra program tarafından tespit edilen kirazların sınırları eşikleme yöntemi kullanılarak mavi renk ile belirlenmiş ve resimde bulunan nesne sayısı ekrana yansıtılmıştır. </a:t>
            </a:r>
            <a:r>
              <a:rPr lang="en-GB" dirty="0"/>
              <a:t>S</a:t>
            </a:r>
            <a:r>
              <a:rPr lang="tr-TR" dirty="0" err="1"/>
              <a:t>iyah</a:t>
            </a:r>
            <a:r>
              <a:rPr lang="tr-TR" dirty="0"/>
              <a:t>-beyaz piksellere dönüştürülen resmin eşikleme yöntemi ile sınırlarının mavi renge dönüştürülmüş hali gösterilmiştir. </a:t>
            </a:r>
          </a:p>
        </p:txBody>
      </p:sp>
    </p:spTree>
    <p:extLst>
      <p:ext uri="{BB962C8B-B14F-4D97-AF65-F5344CB8AC3E}">
        <p14:creationId xmlns:p14="http://schemas.microsoft.com/office/powerpoint/2010/main" val="156441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15575F-B689-4EF2-74D2-946BB8756271}"/>
              </a:ext>
            </a:extLst>
          </p:cNvPr>
          <p:cNvSpPr>
            <a:spLocks noGrp="1"/>
          </p:cNvSpPr>
          <p:nvPr>
            <p:ph type="title"/>
          </p:nvPr>
        </p:nvSpPr>
        <p:spPr/>
        <p:txBody>
          <a:bodyPr>
            <a:normAutofit/>
          </a:bodyPr>
          <a:lstStyle/>
          <a:p>
            <a:r>
              <a:rPr lang="tr-TR" sz="3600" dirty="0">
                <a:solidFill>
                  <a:srgbClr val="C00000"/>
                </a:solidFill>
              </a:rPr>
              <a:t>3. Araştırma Sonuçları ve Tartışma</a:t>
            </a:r>
          </a:p>
        </p:txBody>
      </p:sp>
      <p:pic>
        <p:nvPicPr>
          <p:cNvPr id="5" name="İçerik Yer Tutucusu 4">
            <a:extLst>
              <a:ext uri="{FF2B5EF4-FFF2-40B4-BE49-F238E27FC236}">
                <a16:creationId xmlns:a16="http://schemas.microsoft.com/office/drawing/2014/main" id="{D80022C4-3FA3-B0AE-3F8C-92BB5F488102}"/>
              </a:ext>
            </a:extLst>
          </p:cNvPr>
          <p:cNvPicPr>
            <a:picLocks noGrp="1" noChangeAspect="1"/>
          </p:cNvPicPr>
          <p:nvPr>
            <p:ph idx="1"/>
          </p:nvPr>
        </p:nvPicPr>
        <p:blipFill>
          <a:blip r:embed="rId2"/>
          <a:stretch>
            <a:fillRect/>
          </a:stretch>
        </p:blipFill>
        <p:spPr>
          <a:xfrm>
            <a:off x="3017088" y="3784600"/>
            <a:ext cx="4614333" cy="2413651"/>
          </a:xfrm>
        </p:spPr>
      </p:pic>
      <p:sp>
        <p:nvSpPr>
          <p:cNvPr id="6" name="Metin kutusu 5">
            <a:extLst>
              <a:ext uri="{FF2B5EF4-FFF2-40B4-BE49-F238E27FC236}">
                <a16:creationId xmlns:a16="http://schemas.microsoft.com/office/drawing/2014/main" id="{8EBD9831-ECDD-B81E-267A-502C5F145B62}"/>
              </a:ext>
            </a:extLst>
          </p:cNvPr>
          <p:cNvSpPr txBox="1"/>
          <p:nvPr/>
        </p:nvSpPr>
        <p:spPr>
          <a:xfrm>
            <a:off x="945709" y="1739302"/>
            <a:ext cx="8757089" cy="1754326"/>
          </a:xfrm>
          <a:prstGeom prst="rect">
            <a:avLst/>
          </a:prstGeom>
          <a:noFill/>
        </p:spPr>
        <p:txBody>
          <a:bodyPr wrap="square" rtlCol="0">
            <a:spAutoFit/>
          </a:bodyPr>
          <a:lstStyle/>
          <a:p>
            <a:r>
              <a:rPr lang="tr-TR" dirty="0"/>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Yapılan çalışmada kirazlar üst üste gelmeden ayrık olarak resimlenmiştir. Bu sayede sınıflandırma başarısı %100 olarak gerçekleşmiştir. Ancak kirazların üst üste gelmesi durumunda sınıflandırma başarısının düşeceği değerlendirilmektedir. </a:t>
            </a:r>
          </a:p>
        </p:txBody>
      </p:sp>
    </p:spTree>
    <p:extLst>
      <p:ext uri="{BB962C8B-B14F-4D97-AF65-F5344CB8AC3E}">
        <p14:creationId xmlns:p14="http://schemas.microsoft.com/office/powerpoint/2010/main" val="425665245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495</Words>
  <Application>Microsoft Office PowerPoint</Application>
  <PresentationFormat>Geniş ekran</PresentationFormat>
  <Paragraphs>19</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Görüntü İşleme Yöntemleri Kullanılarak Kiraz Meyvesinin Sınıflandırılması</vt:lpstr>
      <vt:lpstr>PowerPoint Sunusu</vt:lpstr>
      <vt:lpstr>2.Materyal ve Metot  2.1 Kiraz Meyvesi</vt:lpstr>
      <vt:lpstr>2.2 Görüntü İşleme</vt:lpstr>
      <vt:lpstr>2.3 Uygulama</vt:lpstr>
      <vt:lpstr>PowerPoint Sunusu</vt:lpstr>
      <vt:lpstr>PowerPoint Sunusu</vt:lpstr>
      <vt:lpstr>PowerPoint Sunusu</vt:lpstr>
      <vt:lpstr>3. Araştırma Sonuçları ve Tartışma</vt:lpstr>
      <vt:lpstr>4. 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Harun Altun</dc:creator>
  <cp:lastModifiedBy>Harun Altun</cp:lastModifiedBy>
  <cp:revision>1</cp:revision>
  <dcterms:created xsi:type="dcterms:W3CDTF">2022-11-13T21:09:17Z</dcterms:created>
  <dcterms:modified xsi:type="dcterms:W3CDTF">2022-11-13T21:16:40Z</dcterms:modified>
</cp:coreProperties>
</file>