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3" r:id="rId4"/>
    <p:sldId id="264" r:id="rId5"/>
    <p:sldId id="265" r:id="rId6"/>
    <p:sldId id="266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12" autoAdjust="0"/>
    <p:restoredTop sz="86448"/>
  </p:normalViewPr>
  <p:slideViewPr>
    <p:cSldViewPr snapToGrid="0" snapToObjects="1">
      <p:cViewPr>
        <p:scale>
          <a:sx n="76" d="100"/>
          <a:sy n="76" d="100"/>
        </p:scale>
        <p:origin x="-15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6759A-F17A-D54D-8D7A-CB146702B30D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E7691-A93E-264A-93A6-CD1131F73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0683" y="6356351"/>
            <a:ext cx="6573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21DBF-325B-3546-BAAF-4F6E3B3181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8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9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8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9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1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5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2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6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8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tiff"/><Relationship Id="rId14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title="Be Boulder.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339579" y="6189029"/>
            <a:ext cx="2377001" cy="51215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038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1"/>
            <a:ext cx="2693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0683" y="6356351"/>
            <a:ext cx="548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21DBF-325B-3546-BAAF-4F6E3B3181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title="University of Colorado Boulder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66199" y="6144844"/>
            <a:ext cx="2410227" cy="58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0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ver slide 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64" y="0"/>
            <a:ext cx="9163664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sz="3200" dirty="0" smtClean="0">
              <a:solidFill>
                <a:schemeClr val="bg1"/>
              </a:solidFill>
              <a:effectLst>
                <a:glow rad="457200">
                  <a:schemeClr val="tx1">
                    <a:lumMod val="95000"/>
                    <a:lumOff val="5000"/>
                    <a:alpha val="27000"/>
                  </a:schemeClr>
                </a:glow>
              </a:effectLst>
            </a:endParaRPr>
          </a:p>
          <a:p>
            <a:r>
              <a:rPr lang="en-US" sz="3200" dirty="0" smtClean="0">
                <a:solidFill>
                  <a:schemeClr val="bg1"/>
                </a:solidFill>
                <a:effectLst>
                  <a:glow rad="457200">
                    <a:schemeClr val="tx1">
                      <a:lumMod val="95000"/>
                      <a:lumOff val="5000"/>
                      <a:alpha val="27000"/>
                    </a:schemeClr>
                  </a:glow>
                </a:effectLst>
              </a:rPr>
              <a:t>CSCI 5448</a:t>
            </a:r>
            <a:endParaRPr lang="en-US" sz="3200" dirty="0">
              <a:solidFill>
                <a:schemeClr val="bg1"/>
              </a:solidFill>
              <a:effectLst>
                <a:glow rad="457200">
                  <a:schemeClr val="tx1">
                    <a:lumMod val="95000"/>
                    <a:lumOff val="5000"/>
                    <a:alpha val="27000"/>
                  </a:schemeClr>
                </a:glow>
              </a:effectLst>
            </a:endParaRPr>
          </a:p>
          <a:p>
            <a:r>
              <a:rPr lang="en-US" sz="3200" dirty="0" smtClean="0">
                <a:solidFill>
                  <a:schemeClr val="bg1"/>
                </a:solidFill>
                <a:effectLst>
                  <a:glow rad="457200">
                    <a:schemeClr val="tx1">
                      <a:lumMod val="95000"/>
                      <a:lumOff val="5000"/>
                      <a:alpha val="27000"/>
                    </a:schemeClr>
                  </a:glow>
                </a:effectLst>
              </a:rPr>
              <a:t>Object-Oriented Analysis &amp; Design</a:t>
            </a:r>
            <a:endParaRPr lang="en-US" sz="3200" dirty="0">
              <a:solidFill>
                <a:schemeClr val="bg1"/>
              </a:solidFill>
              <a:effectLst>
                <a:glow rad="457200">
                  <a:schemeClr val="tx1">
                    <a:lumMod val="95000"/>
                    <a:lumOff val="5000"/>
                    <a:alpha val="27000"/>
                  </a:schemeClr>
                </a:glo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62988"/>
            <a:ext cx="7772400" cy="3009417"/>
          </a:xfrm>
          <a:effectLst/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glow rad="825500">
                    <a:schemeClr val="tx1">
                      <a:alpha val="25000"/>
                    </a:schemeClr>
                  </a:glow>
                </a:effectLst>
              </a:rPr>
              <a:t>Project #33</a:t>
            </a:r>
            <a:br>
              <a:rPr lang="en-US" dirty="0" smtClean="0">
                <a:solidFill>
                  <a:schemeClr val="bg1"/>
                </a:solidFill>
                <a:effectLst>
                  <a:glow rad="825500">
                    <a:schemeClr val="tx1">
                      <a:alpha val="25000"/>
                    </a:schemeClr>
                  </a:glow>
                </a:effectLst>
              </a:rPr>
            </a:br>
            <a:r>
              <a:rPr lang="en-US" sz="4800" dirty="0" smtClean="0">
                <a:solidFill>
                  <a:schemeClr val="bg1"/>
                </a:solidFill>
                <a:effectLst>
                  <a:glow rad="825500">
                    <a:schemeClr val="tx1">
                      <a:alpha val="25000"/>
                    </a:schemeClr>
                  </a:glow>
                </a:effectLst>
              </a:rPr>
              <a:t>Warehouse Manager</a:t>
            </a:r>
            <a:r>
              <a:rPr lang="en-US" sz="2400" dirty="0" smtClean="0">
                <a:solidFill>
                  <a:schemeClr val="bg1"/>
                </a:solidFill>
                <a:effectLst>
                  <a:glow rad="825500">
                    <a:schemeClr val="tx1">
                      <a:alpha val="25000"/>
                    </a:schemeClr>
                  </a:glow>
                </a:effectLst>
              </a:rPr>
              <a:t/>
            </a:r>
            <a:br>
              <a:rPr lang="en-US" sz="2400" dirty="0" smtClean="0">
                <a:solidFill>
                  <a:schemeClr val="bg1"/>
                </a:solidFill>
                <a:effectLst>
                  <a:glow rad="825500">
                    <a:schemeClr val="tx1">
                      <a:alpha val="25000"/>
                    </a:schemeClr>
                  </a:glow>
                </a:effectLst>
              </a:rPr>
            </a:br>
            <a:r>
              <a:rPr lang="en-US" sz="2400" dirty="0" smtClean="0">
                <a:solidFill>
                  <a:schemeClr val="bg1"/>
                </a:solidFill>
                <a:effectLst>
                  <a:glow rad="825500">
                    <a:schemeClr val="tx1">
                      <a:alpha val="25000"/>
                    </a:schemeClr>
                  </a:glow>
                </a:effectLst>
              </a:rPr>
              <a:t/>
            </a:r>
            <a:br>
              <a:rPr lang="en-US" sz="2400" dirty="0" smtClean="0">
                <a:solidFill>
                  <a:schemeClr val="bg1"/>
                </a:solidFill>
                <a:effectLst>
                  <a:glow rad="825500">
                    <a:schemeClr val="tx1">
                      <a:alpha val="25000"/>
                    </a:schemeClr>
                  </a:glow>
                </a:effectLst>
              </a:rPr>
            </a:br>
            <a:r>
              <a:rPr lang="en-US" sz="2400" dirty="0" smtClean="0">
                <a:solidFill>
                  <a:schemeClr val="bg1"/>
                </a:solidFill>
                <a:effectLst>
                  <a:glow rad="825500">
                    <a:schemeClr val="tx1">
                      <a:alpha val="25000"/>
                    </a:schemeClr>
                  </a:glow>
                </a:effectLst>
              </a:rPr>
              <a:t/>
            </a:r>
            <a:br>
              <a:rPr lang="en-US" sz="2400" dirty="0" smtClean="0">
                <a:solidFill>
                  <a:schemeClr val="bg1"/>
                </a:solidFill>
                <a:effectLst>
                  <a:glow rad="825500">
                    <a:schemeClr val="tx1">
                      <a:alpha val="25000"/>
                    </a:schemeClr>
                  </a:glow>
                </a:effectLst>
              </a:rPr>
            </a:br>
            <a:r>
              <a:rPr lang="en-US" sz="3200" i="1" dirty="0" smtClean="0">
                <a:solidFill>
                  <a:schemeClr val="bg1"/>
                </a:solidFill>
                <a:effectLst>
                  <a:glow rad="825500">
                    <a:schemeClr val="tx1">
                      <a:alpha val="25000"/>
                    </a:schemeClr>
                  </a:glow>
                </a:effectLst>
              </a:rPr>
              <a:t>Dan </a:t>
            </a:r>
            <a:r>
              <a:rPr lang="en-US" sz="3200" i="1" dirty="0" smtClean="0">
                <a:solidFill>
                  <a:schemeClr val="bg1"/>
                </a:solidFill>
                <a:effectLst>
                  <a:glow rad="825500">
                    <a:schemeClr val="tx1">
                      <a:alpha val="25000"/>
                    </a:schemeClr>
                  </a:glow>
                </a:effectLst>
              </a:rPr>
              <a:t>Prendergast</a:t>
            </a:r>
            <a:br>
              <a:rPr lang="en-US" sz="3200" i="1" dirty="0" smtClean="0">
                <a:solidFill>
                  <a:schemeClr val="bg1"/>
                </a:solidFill>
                <a:effectLst>
                  <a:glow rad="825500">
                    <a:schemeClr val="tx1">
                      <a:alpha val="25000"/>
                    </a:schemeClr>
                  </a:glow>
                </a:effectLst>
              </a:rPr>
            </a:br>
            <a:r>
              <a:rPr lang="en-US" sz="3200" i="1" dirty="0" smtClean="0">
                <a:solidFill>
                  <a:schemeClr val="bg1"/>
                </a:solidFill>
                <a:effectLst>
                  <a:glow rad="825500">
                    <a:schemeClr val="tx1">
                      <a:alpha val="25000"/>
                    </a:schemeClr>
                  </a:glow>
                </a:effectLst>
              </a:rPr>
              <a:t>Jon </a:t>
            </a:r>
            <a:r>
              <a:rPr lang="en-US" sz="3200" i="1" dirty="0" err="1" smtClean="0">
                <a:solidFill>
                  <a:schemeClr val="bg1"/>
                </a:solidFill>
                <a:effectLst>
                  <a:glow rad="825500">
                    <a:schemeClr val="tx1">
                      <a:alpha val="25000"/>
                    </a:schemeClr>
                  </a:glow>
                </a:effectLst>
              </a:rPr>
              <a:t>Magiera</a:t>
            </a:r>
            <a:r>
              <a:rPr lang="en-US" sz="3200" i="1" dirty="0" smtClean="0">
                <a:solidFill>
                  <a:schemeClr val="bg1"/>
                </a:solidFill>
                <a:effectLst>
                  <a:glow rad="825500">
                    <a:schemeClr val="tx1">
                      <a:alpha val="25000"/>
                    </a:schemeClr>
                  </a:glow>
                </a:effectLst>
              </a:rPr>
              <a:t/>
            </a:r>
            <a:br>
              <a:rPr lang="en-US" sz="3200" i="1" dirty="0" smtClean="0">
                <a:solidFill>
                  <a:schemeClr val="bg1"/>
                </a:solidFill>
                <a:effectLst>
                  <a:glow rad="825500">
                    <a:schemeClr val="tx1">
                      <a:alpha val="25000"/>
                    </a:schemeClr>
                  </a:glow>
                </a:effectLst>
              </a:rPr>
            </a:br>
            <a:r>
              <a:rPr lang="en-US" sz="3200" i="1" dirty="0" smtClean="0">
                <a:solidFill>
                  <a:schemeClr val="bg1"/>
                </a:solidFill>
                <a:effectLst>
                  <a:glow rad="825500">
                    <a:schemeClr val="tx1">
                      <a:alpha val="25000"/>
                    </a:schemeClr>
                  </a:glow>
                </a:effectLst>
              </a:rPr>
              <a:t>Max Hollingsworth</a:t>
            </a:r>
            <a:endParaRPr lang="en-US" sz="3200" i="1" dirty="0">
              <a:solidFill>
                <a:schemeClr val="bg1"/>
              </a:solidFill>
              <a:effectLst>
                <a:glow rad="825500">
                  <a:schemeClr val="tx1">
                    <a:alpha val="2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3206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9193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Warehouse Management System Overview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5217"/>
            <a:ext cx="8399603" cy="453919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System allows warehouse personnel to manage warehouse inventory and operations</a:t>
            </a:r>
          </a:p>
          <a:p>
            <a:r>
              <a:rPr lang="en-US" sz="2000" dirty="0" smtClean="0"/>
              <a:t>Manage </a:t>
            </a:r>
            <a:r>
              <a:rPr lang="en-US" sz="2000" dirty="0" smtClean="0"/>
              <a:t>the movement of products in a warehouse using automated forklifts/robots</a:t>
            </a:r>
          </a:p>
          <a:p>
            <a:r>
              <a:rPr lang="en-US" sz="2000" dirty="0" smtClean="0"/>
              <a:t>Track inventory as pallets arrive and product orders are </a:t>
            </a:r>
            <a:r>
              <a:rPr lang="en-US" sz="2000" dirty="0" smtClean="0"/>
              <a:t>fulfilled</a:t>
            </a:r>
          </a:p>
          <a:p>
            <a:r>
              <a:rPr lang="en-US" sz="2000" dirty="0" smtClean="0"/>
              <a:t>Database back-end keeps track of inventory</a:t>
            </a:r>
            <a:endParaRPr lang="en-US" sz="2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762" y="3469320"/>
            <a:ext cx="3881822" cy="250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87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1430"/>
            <a:ext cx="7886700" cy="76919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Warehouse Details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523" y="1091249"/>
            <a:ext cx="8399603" cy="453919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3 truck loading docks for incoming products</a:t>
            </a:r>
          </a:p>
          <a:p>
            <a:r>
              <a:rPr lang="en-US" sz="2000" dirty="0" smtClean="0"/>
              <a:t>1 shipping center for outgoing products</a:t>
            </a:r>
          </a:p>
          <a:p>
            <a:r>
              <a:rPr lang="en-US" sz="2000" dirty="0" smtClean="0"/>
              <a:t>16 storage shelves </a:t>
            </a:r>
          </a:p>
          <a:p>
            <a:r>
              <a:rPr lang="en-US" sz="2000" dirty="0" smtClean="0"/>
              <a:t>3 autonomous forklifts move pallets from loading dock to shelves</a:t>
            </a:r>
          </a:p>
          <a:p>
            <a:r>
              <a:rPr lang="en-US" sz="2000" dirty="0" smtClean="0"/>
              <a:t>3 autonomous robots move products from shelves to shipping center</a:t>
            </a:r>
            <a:endParaRPr lang="en-US" sz="2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349" y="3062940"/>
            <a:ext cx="4361611" cy="281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26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1430"/>
            <a:ext cx="7886700" cy="76919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Warehouse Details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341" y="1350781"/>
            <a:ext cx="6112485" cy="3944936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03355" y="1324398"/>
            <a:ext cx="180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Retrieval robots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8871" y="4971207"/>
            <a:ext cx="236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Autonomous Forklifts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36565" y="5508446"/>
            <a:ext cx="171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Loading Docks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95072" y="645796"/>
            <a:ext cx="1840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Shipping Center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16583" y="3258085"/>
            <a:ext cx="187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 Shelves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83827" y="1249693"/>
            <a:ext cx="2046776" cy="528307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3930" y="4926384"/>
            <a:ext cx="2365601" cy="528307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00447" y="3213262"/>
            <a:ext cx="2054389" cy="528307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363055" y="583654"/>
            <a:ext cx="2046776" cy="528307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67338" y="5454058"/>
            <a:ext cx="2046776" cy="528307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5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4-30 at 12.45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1" y="0"/>
            <a:ext cx="5575174" cy="653155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83799" y="223682"/>
            <a:ext cx="8805644" cy="776941"/>
          </a:xfrm>
          <a:prstGeom prst="round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72" y="231430"/>
            <a:ext cx="9144000" cy="769193"/>
          </a:xfrm>
        </p:spPr>
        <p:txBody>
          <a:bodyPr>
            <a:normAutofit/>
          </a:bodyPr>
          <a:lstStyle/>
          <a:p>
            <a:r>
              <a:rPr lang="en-US" sz="3500" dirty="0" smtClean="0"/>
              <a:t>Demo: Use Case 1a – Stock Shelves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648495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04-30 at 12.51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809" y="84842"/>
            <a:ext cx="5091389" cy="665617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16963" y="231430"/>
            <a:ext cx="8905897" cy="769193"/>
          </a:xfrm>
          <a:prstGeom prst="round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81" y="231430"/>
            <a:ext cx="9144000" cy="769193"/>
          </a:xfrm>
        </p:spPr>
        <p:txBody>
          <a:bodyPr>
            <a:normAutofit/>
          </a:bodyPr>
          <a:lstStyle/>
          <a:p>
            <a:r>
              <a:rPr lang="en-US" sz="3500" dirty="0" smtClean="0"/>
              <a:t>Demo: Use Case 08 – Fetch Product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797208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9193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sz="4000" dirty="0"/>
              <a:t>Model </a:t>
            </a:r>
            <a:r>
              <a:rPr lang="en-US" sz="4000" dirty="0" smtClean="0"/>
              <a:t>View Presenter vs. </a:t>
            </a:r>
            <a:r>
              <a:rPr lang="en-US" sz="4000" dirty="0"/>
              <a:t>M</a:t>
            </a:r>
            <a:r>
              <a:rPr lang="en-US" sz="4000" dirty="0" smtClean="0"/>
              <a:t>odel View Controller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5217"/>
            <a:ext cx="4336889" cy="35250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1584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4446"/>
            <a:ext cx="7886700" cy="769193"/>
          </a:xfrm>
        </p:spPr>
        <p:txBody>
          <a:bodyPr>
            <a:normAutofit/>
          </a:bodyPr>
          <a:lstStyle/>
          <a:p>
            <a:r>
              <a:rPr lang="en-US" sz="4000" dirty="0"/>
              <a:t>Observer </a:t>
            </a:r>
            <a:r>
              <a:rPr lang="en-US" sz="4000" dirty="0" smtClean="0"/>
              <a:t>Design Pattern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23857"/>
            <a:ext cx="7525342" cy="4539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Uses many-to-one dependency between objects so that if one object is modified, all of its dependents are updated automatically.					-Gang of Four</a:t>
            </a:r>
          </a:p>
          <a:p>
            <a:endParaRPr lang="en-US" sz="2000" dirty="0" smtClean="0"/>
          </a:p>
        </p:txBody>
      </p:sp>
      <p:pic>
        <p:nvPicPr>
          <p:cNvPr id="4" name="Picture 3" descr="Screen Shot 2017-04-30 at 1.16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7" y="1751874"/>
            <a:ext cx="7168161" cy="488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09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</TotalTime>
  <Words>158</Words>
  <Application>Microsoft Macintosh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Project #33 Warehouse Manager   Dan Prendergast Jon Magiera Max Hollingsworth</vt:lpstr>
      <vt:lpstr>Warehouse Management System Overview</vt:lpstr>
      <vt:lpstr>Warehouse Details</vt:lpstr>
      <vt:lpstr>Warehouse Details</vt:lpstr>
      <vt:lpstr>Demo: Use Case 1a – Stock Shelves</vt:lpstr>
      <vt:lpstr>Demo: Use Case 08 – Fetch Product</vt:lpstr>
      <vt:lpstr>Model View Presenter vs. Model View Controller</vt:lpstr>
      <vt:lpstr>Observer Design Pattern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Kubie</dc:creator>
  <cp:lastModifiedBy>Max</cp:lastModifiedBy>
  <cp:revision>37</cp:revision>
  <dcterms:created xsi:type="dcterms:W3CDTF">2016-01-26T18:12:20Z</dcterms:created>
  <dcterms:modified xsi:type="dcterms:W3CDTF">2017-04-30T19:21:38Z</dcterms:modified>
</cp:coreProperties>
</file>