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3" r:id="rId4"/>
    <p:sldId id="282" r:id="rId5"/>
    <p:sldId id="258" r:id="rId6"/>
    <p:sldId id="284" r:id="rId7"/>
    <p:sldId id="285" r:id="rId8"/>
    <p:sldId id="280" r:id="rId9"/>
    <p:sldId id="281" r:id="rId10"/>
    <p:sldId id="277" r:id="rId11"/>
    <p:sldId id="27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3CC33"/>
    <a:srgbClr val="FF6600"/>
    <a:srgbClr val="FF9933"/>
    <a:srgbClr val="CC00FF"/>
    <a:srgbClr val="FF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7" autoAdjust="0"/>
    <p:restoredTop sz="86448"/>
  </p:normalViewPr>
  <p:slideViewPr>
    <p:cSldViewPr snapToGrid="0" snapToObjects="1">
      <p:cViewPr>
        <p:scale>
          <a:sx n="90" d="100"/>
          <a:sy n="90" d="100"/>
        </p:scale>
        <p:origin x="2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759A-F17A-D54D-8D7A-CB146702B30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7691-A93E-264A-93A6-CD1131F7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657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title="Be Boulder.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39579" y="6189029"/>
            <a:ext cx="2377001" cy="5121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3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1"/>
            <a:ext cx="2693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548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title="University of Colorado Boulder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66199" y="6144844"/>
            <a:ext cx="2410227" cy="5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 slide 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" y="0"/>
            <a:ext cx="9163664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53299"/>
            <a:ext cx="6858000" cy="1655762"/>
          </a:xfrm>
        </p:spPr>
        <p:txBody>
          <a:bodyPr>
            <a:normAutofit fontScale="70000" lnSpcReduction="20000"/>
          </a:bodyPr>
          <a:lstStyle/>
          <a:p>
            <a:endParaRPr lang="en-US" sz="3200" dirty="0">
              <a:solidFill>
                <a:schemeClr val="bg1"/>
              </a:solidFill>
              <a:effectLst>
                <a:glow rad="457200">
                  <a:schemeClr val="tx1">
                    <a:lumMod val="95000"/>
                    <a:lumOff val="5000"/>
                    <a:alpha val="27000"/>
                  </a:schemeClr>
                </a:glow>
              </a:effectLst>
            </a:endParaRPr>
          </a:p>
          <a:p>
            <a:r>
              <a:rPr lang="en-US" sz="3000" dirty="0">
                <a:solidFill>
                  <a:schemeClr val="bg1"/>
                </a:solidFill>
                <a:effectLst>
                  <a:glow rad="457200">
                    <a:schemeClr val="tx1">
                      <a:lumMod val="95000"/>
                      <a:lumOff val="5000"/>
                      <a:alpha val="27000"/>
                    </a:schemeClr>
                  </a:glow>
                </a:effectLst>
              </a:rPr>
              <a:t>LING 7800</a:t>
            </a:r>
          </a:p>
          <a:p>
            <a:r>
              <a:rPr lang="en-US" sz="3000" dirty="0">
                <a:solidFill>
                  <a:schemeClr val="bg1"/>
                </a:solidFill>
                <a:effectLst>
                  <a:glow rad="457200">
                    <a:schemeClr val="tx1">
                      <a:lumMod val="95000"/>
                      <a:lumOff val="5000"/>
                      <a:alpha val="27000"/>
                    </a:schemeClr>
                  </a:glow>
                </a:effectLst>
              </a:rPr>
              <a:t>Computational Lexical Semantics</a:t>
            </a:r>
          </a:p>
          <a:p>
            <a:endParaRPr lang="en-US" sz="2000" dirty="0">
              <a:solidFill>
                <a:schemeClr val="bg1"/>
              </a:solidFill>
              <a:effectLst>
                <a:glow rad="457200">
                  <a:schemeClr val="tx1">
                    <a:lumMod val="95000"/>
                    <a:lumOff val="5000"/>
                    <a:alpha val="27000"/>
                  </a:schemeClr>
                </a:glow>
              </a:effectLst>
            </a:endParaRPr>
          </a:p>
          <a:p>
            <a:r>
              <a:rPr lang="en-US" sz="2300" dirty="0">
                <a:solidFill>
                  <a:schemeClr val="bg1"/>
                </a:solidFill>
                <a:effectLst>
                  <a:glow rad="457200">
                    <a:schemeClr val="tx1">
                      <a:lumMod val="95000"/>
                      <a:lumOff val="5000"/>
                      <a:alpha val="27000"/>
                    </a:schemeClr>
                  </a:glow>
                </a:effectLst>
              </a:rPr>
              <a:t>Dan Prendergast and Sam Young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5066"/>
            <a:ext cx="7772400" cy="2104495"/>
          </a:xfrm>
          <a:effectLst/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Verb Sense Induction using Phrase Embeddings</a:t>
            </a:r>
          </a:p>
        </p:txBody>
      </p:sp>
    </p:spTree>
    <p:extLst>
      <p:ext uri="{BB962C8B-B14F-4D97-AF65-F5344CB8AC3E}">
        <p14:creationId xmlns:p14="http://schemas.microsoft.com/office/powerpoint/2010/main" val="95320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The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336889" cy="4539191"/>
          </a:xfrm>
        </p:spPr>
        <p:txBody>
          <a:bodyPr>
            <a:normAutofit/>
          </a:bodyPr>
          <a:lstStyle/>
          <a:p>
            <a:r>
              <a:rPr lang="en-US" sz="2000" dirty="0"/>
              <a:t>Independent Variables</a:t>
            </a:r>
          </a:p>
          <a:p>
            <a:pPr lvl="1"/>
            <a:r>
              <a:rPr lang="en-US" sz="1600" dirty="0"/>
              <a:t>Word Embedding Set – 2 Levels</a:t>
            </a:r>
          </a:p>
          <a:p>
            <a:pPr lvl="1"/>
            <a:r>
              <a:rPr lang="en-US" sz="1600" dirty="0"/>
              <a:t>Composition Method – 3 Levels</a:t>
            </a:r>
          </a:p>
          <a:p>
            <a:pPr lvl="1"/>
            <a:r>
              <a:rPr lang="en-US" sz="1600" dirty="0"/>
              <a:t>2 x 3 Factorial Design…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Dependent Variable</a:t>
            </a:r>
          </a:p>
          <a:p>
            <a:pPr lvl="1"/>
            <a:r>
              <a:rPr lang="en-US" sz="1600" dirty="0"/>
              <a:t>Sense assignment accuracy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C268C-4013-4176-A619-53B9EF17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0" y="1325217"/>
            <a:ext cx="4140900" cy="406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7C5CC-630B-4682-8532-B584830EF9D5}"/>
              </a:ext>
            </a:extLst>
          </p:cNvPr>
          <p:cNvSpPr txBox="1"/>
          <p:nvPr/>
        </p:nvSpPr>
        <p:spPr>
          <a:xfrm>
            <a:off x="4736750" y="955885"/>
            <a:ext cx="41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Word2vec - Multiplication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4BD6B-9B89-41D5-B8F3-F7742D45CC53}"/>
              </a:ext>
            </a:extLst>
          </p:cNvPr>
          <p:cNvSpPr txBox="1"/>
          <p:nvPr/>
        </p:nvSpPr>
        <p:spPr>
          <a:xfrm>
            <a:off x="7103533" y="538628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Accuracy = 60.3%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C721A-C7A0-43C7-9AE5-A842F08F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58" y="2651849"/>
            <a:ext cx="2004195" cy="13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Results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78E52-2EE2-4603-9914-0792DCB6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08" y="1047451"/>
            <a:ext cx="3719683" cy="35330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60774D-D9CE-4F19-963D-DBD9A28885F2}"/>
              </a:ext>
            </a:extLst>
          </p:cNvPr>
          <p:cNvSpPr txBox="1">
            <a:spLocks/>
          </p:cNvSpPr>
          <p:nvPr/>
        </p:nvSpPr>
        <p:spPr>
          <a:xfrm>
            <a:off x="5242908" y="4580467"/>
            <a:ext cx="3719683" cy="59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*</a:t>
            </a:r>
            <a:r>
              <a:rPr lang="en-US" sz="1200" dirty="0"/>
              <a:t> Baseline determined by random assignment of each verb-</a:t>
            </a:r>
            <a:r>
              <a:rPr lang="en-US" sz="1200" dirty="0" err="1"/>
              <a:t>obj</a:t>
            </a:r>
            <a:r>
              <a:rPr lang="en-US" sz="1200" dirty="0"/>
              <a:t> pair to one of the true </a:t>
            </a:r>
            <a:r>
              <a:rPr lang="en-US" sz="1200" dirty="0" err="1"/>
              <a:t>sense_IDs</a:t>
            </a:r>
            <a:r>
              <a:rPr lang="en-US" sz="1200" dirty="0"/>
              <a:t> for that verb.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C8D0A-C40E-43AA-B769-A6F8D850D72C}"/>
              </a:ext>
            </a:extLst>
          </p:cNvPr>
          <p:cNvSpPr txBox="1">
            <a:spLocks/>
          </p:cNvSpPr>
          <p:nvPr/>
        </p:nvSpPr>
        <p:spPr>
          <a:xfrm>
            <a:off x="628650" y="1325217"/>
            <a:ext cx="4336889" cy="453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amazing, but better than chance.</a:t>
            </a: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2000" dirty="0"/>
              <a:t>Combination method of composing vectors outperformed the other methods.</a:t>
            </a:r>
          </a:p>
          <a:p>
            <a:endParaRPr lang="en-US" sz="2000" dirty="0"/>
          </a:p>
          <a:p>
            <a:r>
              <a:rPr lang="en-US" sz="2000" dirty="0"/>
              <a:t>We expected the embeddings trained on Google News to beat embeddings trained on Wikipedia.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48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31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695463" cy="453919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Polysemy!</a:t>
            </a:r>
          </a:p>
          <a:p>
            <a:r>
              <a:rPr lang="en-US" sz="2000" dirty="0"/>
              <a:t>Word Sense Disambiguation (WSD) is still an open problem</a:t>
            </a:r>
          </a:p>
          <a:p>
            <a:r>
              <a:rPr lang="en-US" sz="2000" dirty="0"/>
              <a:t>Knowledge-based and supervised approaches to WSD require manual labeling </a:t>
            </a:r>
          </a:p>
          <a:p>
            <a:pPr lvl="1"/>
            <a:r>
              <a:rPr lang="en-US" sz="1600" dirty="0"/>
              <a:t>Wordnet</a:t>
            </a:r>
          </a:p>
          <a:p>
            <a:r>
              <a:rPr lang="en-US" sz="2000" dirty="0"/>
              <a:t>Unsupervised approaches can’t identify a particular sense.  They can only identify that different senses exist</a:t>
            </a:r>
          </a:p>
          <a:p>
            <a:pPr lvl="1"/>
            <a:r>
              <a:rPr lang="en-US" sz="1600" dirty="0"/>
              <a:t>Word Sense Induction (WSI)</a:t>
            </a:r>
          </a:p>
          <a:p>
            <a:endParaRPr lang="en-US" sz="2000" dirty="0"/>
          </a:p>
          <a:p>
            <a:r>
              <a:rPr lang="en-US" sz="2000" dirty="0"/>
              <a:t>We didn’t solve any of these problems, BUT…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60EF0-AEF9-40AC-9A9A-18BAA7D4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59" y="365127"/>
            <a:ext cx="3263211" cy="217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C2A6A-EE0B-4BB0-9E94-444513DE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60" y="3562624"/>
            <a:ext cx="3263210" cy="2165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77899F-6AF9-41F1-933C-1D0CBD812468}"/>
              </a:ext>
            </a:extLst>
          </p:cNvPr>
          <p:cNvSpPr txBox="1"/>
          <p:nvPr/>
        </p:nvSpPr>
        <p:spPr>
          <a:xfrm>
            <a:off x="6277725" y="2512682"/>
            <a:ext cx="20056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“build a house”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vs.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“build confidence”</a:t>
            </a:r>
          </a:p>
        </p:txBody>
      </p:sp>
    </p:spTree>
    <p:extLst>
      <p:ext uri="{BB962C8B-B14F-4D97-AF65-F5344CB8AC3E}">
        <p14:creationId xmlns:p14="http://schemas.microsoft.com/office/powerpoint/2010/main" val="5265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Inspiration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218"/>
                <a:ext cx="5076815" cy="4402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… We noticed that no one has tried phrase embeddings to perform word sense induction!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2000" dirty="0"/>
                  <a:t>Phrase embeddings are vector representations of phrases</a:t>
                </a:r>
              </a:p>
              <a:p>
                <a:pPr lvl="1"/>
                <a:r>
                  <a:rPr lang="en-US" sz="1600" dirty="0"/>
                  <a:t>“build house” = (0.247, -0.191, …, 0.513)</a:t>
                </a:r>
              </a:p>
              <a:p>
                <a:pPr lvl="1"/>
                <a:r>
                  <a:rPr lang="en-US" sz="1600" dirty="0"/>
                  <a:t>“build house”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𝑏𝑢𝑖𝑙𝑑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h𝑜𝑢𝑠𝑒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/>
              </a:p>
              <a:p>
                <a:endParaRPr lang="en-US" sz="2000" dirty="0"/>
              </a:p>
              <a:p>
                <a:r>
                  <a:rPr lang="en-US" sz="2000" dirty="0"/>
                  <a:t>Let’s try composing the embeddings for the verb and direct object in a sentence to induce the verb’s sense!</a:t>
                </a:r>
              </a:p>
              <a:p>
                <a:pPr lvl="1"/>
                <a:r>
                  <a:rPr lang="en-US" sz="1600" dirty="0"/>
                  <a:t>Try different compositions (add, multiply, etc.)</a:t>
                </a:r>
              </a:p>
              <a:p>
                <a:pPr lvl="1"/>
                <a:r>
                  <a:rPr lang="en-US" sz="1600" dirty="0"/>
                  <a:t>Cluster the phrase embeddings</a:t>
                </a:r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218"/>
                <a:ext cx="5076815" cy="4402642"/>
              </a:xfrm>
              <a:blipFill>
                <a:blip r:embed="rId2"/>
                <a:stretch>
                  <a:fillRect l="-1200" t="-1245" r="-1200" b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9DFC71D-95A6-4A10-8565-84482C4F8062}"/>
              </a:ext>
            </a:extLst>
          </p:cNvPr>
          <p:cNvGrpSpPr/>
          <p:nvPr/>
        </p:nvGrpSpPr>
        <p:grpSpPr>
          <a:xfrm>
            <a:off x="6140256" y="728131"/>
            <a:ext cx="2286000" cy="2286000"/>
            <a:chOff x="5780040" y="651934"/>
            <a:chExt cx="2286000" cy="22860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AAD21E7-856E-46A7-9EE9-5230ECDCD853}"/>
                </a:ext>
              </a:extLst>
            </p:cNvPr>
            <p:cNvCxnSpPr/>
            <p:nvPr/>
          </p:nvCxnSpPr>
          <p:spPr>
            <a:xfrm flipV="1">
              <a:off x="5788988" y="651934"/>
              <a:ext cx="0" cy="2286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9B69BB1-5AC9-4ED5-88CE-1142A98B852E}"/>
                </a:ext>
              </a:extLst>
            </p:cNvPr>
            <p:cNvCxnSpPr>
              <a:cxnSpLocks/>
            </p:cNvCxnSpPr>
            <p:nvPr/>
          </p:nvCxnSpPr>
          <p:spPr>
            <a:xfrm>
              <a:off x="5780040" y="2937934"/>
              <a:ext cx="2286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389C82F-13DF-4CB7-BBD4-D7412BE082D1}"/>
              </a:ext>
            </a:extLst>
          </p:cNvPr>
          <p:cNvSpPr txBox="1"/>
          <p:nvPr/>
        </p:nvSpPr>
        <p:spPr>
          <a:xfrm>
            <a:off x="6975300" y="102896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house”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EB81-51A3-4CF9-9B7E-9780EC36A06E}"/>
              </a:ext>
            </a:extLst>
          </p:cNvPr>
          <p:cNvSpPr/>
          <p:nvPr/>
        </p:nvSpPr>
        <p:spPr>
          <a:xfrm>
            <a:off x="7496452" y="13059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42F89-F40D-4585-910E-A337244E9E50}"/>
              </a:ext>
            </a:extLst>
          </p:cNvPr>
          <p:cNvCxnSpPr>
            <a:cxnSpLocks/>
          </p:cNvCxnSpPr>
          <p:nvPr/>
        </p:nvCxnSpPr>
        <p:spPr>
          <a:xfrm flipV="1">
            <a:off x="6172007" y="1333673"/>
            <a:ext cx="1332731" cy="16624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32324-5EDA-457E-A5BE-F1C6FA6FEBEC}"/>
              </a:ext>
            </a:extLst>
          </p:cNvPr>
          <p:cNvSpPr txBox="1"/>
          <p:nvPr/>
        </p:nvSpPr>
        <p:spPr>
          <a:xfrm>
            <a:off x="7051500" y="1798159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(0.247, -0.191, …, 0.513)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CDE6BD-0DDA-41F9-9185-35A9F66FEC2D}"/>
              </a:ext>
            </a:extLst>
          </p:cNvPr>
          <p:cNvGrpSpPr/>
          <p:nvPr/>
        </p:nvGrpSpPr>
        <p:grpSpPr>
          <a:xfrm>
            <a:off x="6145636" y="3318931"/>
            <a:ext cx="2286000" cy="2286000"/>
            <a:chOff x="5780040" y="651934"/>
            <a:chExt cx="2286000" cy="22860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34682C-0C9D-4850-9F07-0BD833E5F92A}"/>
                </a:ext>
              </a:extLst>
            </p:cNvPr>
            <p:cNvCxnSpPr/>
            <p:nvPr/>
          </p:nvCxnSpPr>
          <p:spPr>
            <a:xfrm flipV="1">
              <a:off x="5788988" y="651934"/>
              <a:ext cx="0" cy="2286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B0FE2BC-C4C5-46EA-912D-F88C0394A660}"/>
                </a:ext>
              </a:extLst>
            </p:cNvPr>
            <p:cNvCxnSpPr>
              <a:cxnSpLocks/>
            </p:cNvCxnSpPr>
            <p:nvPr/>
          </p:nvCxnSpPr>
          <p:spPr>
            <a:xfrm>
              <a:off x="5780040" y="2937934"/>
              <a:ext cx="2286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BBADFC-3393-4035-85A1-47060972CA46}"/>
              </a:ext>
            </a:extLst>
          </p:cNvPr>
          <p:cNvSpPr txBox="1"/>
          <p:nvPr/>
        </p:nvSpPr>
        <p:spPr>
          <a:xfrm>
            <a:off x="6869844" y="3889929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house”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0D13F-808A-44D7-BFEF-156BBB5F5CEA}"/>
              </a:ext>
            </a:extLst>
          </p:cNvPr>
          <p:cNvSpPr/>
          <p:nvPr/>
        </p:nvSpPr>
        <p:spPr>
          <a:xfrm>
            <a:off x="7501832" y="38967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2C0E32-CEF1-493B-B64D-0FB23BCB7A70}"/>
              </a:ext>
            </a:extLst>
          </p:cNvPr>
          <p:cNvSpPr txBox="1"/>
          <p:nvPr/>
        </p:nvSpPr>
        <p:spPr>
          <a:xfrm>
            <a:off x="7140256" y="505094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confidence”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4C6DA2-9B4B-4A4F-9B86-AF3CBE06776B}"/>
              </a:ext>
            </a:extLst>
          </p:cNvPr>
          <p:cNvSpPr/>
          <p:nvPr/>
        </p:nvSpPr>
        <p:spPr>
          <a:xfrm>
            <a:off x="7342752" y="53140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0984FE-6CBF-43D9-A302-F93C89B62DE1}"/>
              </a:ext>
            </a:extLst>
          </p:cNvPr>
          <p:cNvSpPr txBox="1"/>
          <p:nvPr/>
        </p:nvSpPr>
        <p:spPr>
          <a:xfrm>
            <a:off x="6175759" y="5226381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loyalty”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42626-B091-4AA5-9377-C631799796CB}"/>
              </a:ext>
            </a:extLst>
          </p:cNvPr>
          <p:cNvSpPr/>
          <p:nvPr/>
        </p:nvSpPr>
        <p:spPr>
          <a:xfrm>
            <a:off x="6821600" y="5489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E17F5-0FD0-4596-B837-0BCD07143E5C}"/>
              </a:ext>
            </a:extLst>
          </p:cNvPr>
          <p:cNvSpPr txBox="1"/>
          <p:nvPr/>
        </p:nvSpPr>
        <p:spPr>
          <a:xfrm>
            <a:off x="6102142" y="4499749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business”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183642-D0B5-4537-9771-94C84BEE51B7}"/>
              </a:ext>
            </a:extLst>
          </p:cNvPr>
          <p:cNvSpPr/>
          <p:nvPr/>
        </p:nvSpPr>
        <p:spPr>
          <a:xfrm>
            <a:off x="6554024" y="476982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ADFA7F-8020-4C37-8A8B-DB42C4C51E78}"/>
              </a:ext>
            </a:extLst>
          </p:cNvPr>
          <p:cNvSpPr txBox="1"/>
          <p:nvPr/>
        </p:nvSpPr>
        <p:spPr>
          <a:xfrm>
            <a:off x="6770652" y="344100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car”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6003CA-F8B1-4D3D-A4B5-E13A25092DDE}"/>
              </a:ext>
            </a:extLst>
          </p:cNvPr>
          <p:cNvSpPr/>
          <p:nvPr/>
        </p:nvSpPr>
        <p:spPr>
          <a:xfrm>
            <a:off x="7291807" y="368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70F64-A512-44C3-9C00-DED7B17A1B9C}"/>
              </a:ext>
            </a:extLst>
          </p:cNvPr>
          <p:cNvSpPr txBox="1"/>
          <p:nvPr/>
        </p:nvSpPr>
        <p:spPr>
          <a:xfrm>
            <a:off x="7689367" y="346111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“build bridge”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042E59-31EA-4886-92F0-DD8B9D9C4168}"/>
              </a:ext>
            </a:extLst>
          </p:cNvPr>
          <p:cNvSpPr/>
          <p:nvPr/>
        </p:nvSpPr>
        <p:spPr>
          <a:xfrm>
            <a:off x="8030412" y="37104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C818E0-A5CA-4227-BED2-DCD8537C4865}"/>
              </a:ext>
            </a:extLst>
          </p:cNvPr>
          <p:cNvSpPr/>
          <p:nvPr/>
        </p:nvSpPr>
        <p:spPr>
          <a:xfrm rot="826919">
            <a:off x="7173996" y="3481168"/>
            <a:ext cx="998869" cy="541315"/>
          </a:xfrm>
          <a:prstGeom prst="ellipse">
            <a:avLst/>
          </a:prstGeom>
          <a:noFill/>
          <a:ln w="9525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C5B4FF-D248-4443-8D0C-F6ADDBEB02BA}"/>
              </a:ext>
            </a:extLst>
          </p:cNvPr>
          <p:cNvSpPr txBox="1"/>
          <p:nvPr/>
        </p:nvSpPr>
        <p:spPr>
          <a:xfrm>
            <a:off x="7945908" y="3920707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</a:rPr>
              <a:t>build.01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DF57C1D-BE27-4F1D-9D75-28CBB9E0AE22}"/>
              </a:ext>
            </a:extLst>
          </p:cNvPr>
          <p:cNvSpPr/>
          <p:nvPr/>
        </p:nvSpPr>
        <p:spPr>
          <a:xfrm rot="3053328">
            <a:off x="6307941" y="4813036"/>
            <a:ext cx="1263829" cy="737628"/>
          </a:xfrm>
          <a:prstGeom prst="ellipse">
            <a:avLst/>
          </a:prstGeom>
          <a:noFill/>
          <a:ln w="9525">
            <a:solidFill>
              <a:srgbClr val="CC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9C93A-F7AD-4736-92C7-1CB58C7BCE4E}"/>
              </a:ext>
            </a:extLst>
          </p:cNvPr>
          <p:cNvSpPr txBox="1"/>
          <p:nvPr/>
        </p:nvSpPr>
        <p:spPr>
          <a:xfrm>
            <a:off x="7149334" y="4758999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C00FF"/>
                </a:solidFill>
              </a:rPr>
              <a:t>build.02</a:t>
            </a:r>
          </a:p>
        </p:txBody>
      </p:sp>
    </p:spTree>
    <p:extLst>
      <p:ext uri="{BB962C8B-B14F-4D97-AF65-F5344CB8AC3E}">
        <p14:creationId xmlns:p14="http://schemas.microsoft.com/office/powerpoint/2010/main" val="184477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The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7188968" cy="4539191"/>
          </a:xfrm>
        </p:spPr>
        <p:txBody>
          <a:bodyPr>
            <a:normAutofit/>
          </a:bodyPr>
          <a:lstStyle/>
          <a:p>
            <a:r>
              <a:rPr lang="en-US" sz="2000" dirty="0"/>
              <a:t>Can we compose word embeddings for verb-object pairs to induce different senses of a verb?</a:t>
            </a:r>
          </a:p>
          <a:p>
            <a:endParaRPr lang="en-US" sz="2000" dirty="0"/>
          </a:p>
          <a:p>
            <a:r>
              <a:rPr lang="en-US" sz="2000" dirty="0"/>
              <a:t>Which composition methods most induce different verb senses?</a:t>
            </a:r>
          </a:p>
        </p:txBody>
      </p:sp>
    </p:spTree>
    <p:extLst>
      <p:ext uri="{BB962C8B-B14F-4D97-AF65-F5344CB8AC3E}">
        <p14:creationId xmlns:p14="http://schemas.microsoft.com/office/powerpoint/2010/main" val="328988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400550" cy="4539191"/>
          </a:xfrm>
        </p:spPr>
        <p:txBody>
          <a:bodyPr>
            <a:normAutofit/>
          </a:bodyPr>
          <a:lstStyle/>
          <a:p>
            <a:r>
              <a:rPr lang="en-US" sz="2000" b="1" dirty="0"/>
              <a:t>Extract</a:t>
            </a:r>
            <a:r>
              <a:rPr lang="en-US" sz="2000" dirty="0"/>
              <a:t> verb-object pairs and the true verb sense from </a:t>
            </a:r>
            <a:r>
              <a:rPr lang="en-US" sz="2000" dirty="0" err="1"/>
              <a:t>Propbank</a:t>
            </a:r>
            <a:endParaRPr lang="en-US" sz="2000" dirty="0"/>
          </a:p>
          <a:p>
            <a:r>
              <a:rPr lang="en-US" sz="2000" b="1" dirty="0"/>
              <a:t>Calculate</a:t>
            </a:r>
            <a:r>
              <a:rPr lang="en-US" sz="2000" dirty="0"/>
              <a:t> phrase embeddings</a:t>
            </a:r>
            <a:endParaRPr lang="en-US" sz="1600" dirty="0"/>
          </a:p>
          <a:p>
            <a:r>
              <a:rPr lang="en-US" sz="2000" dirty="0"/>
              <a:t>Perform k-means </a:t>
            </a:r>
            <a:r>
              <a:rPr lang="en-US" sz="2000" b="1" dirty="0"/>
              <a:t>clustering</a:t>
            </a:r>
            <a:r>
              <a:rPr lang="en-US" sz="2000" dirty="0"/>
              <a:t> on phrase embeddings</a:t>
            </a:r>
          </a:p>
          <a:p>
            <a:r>
              <a:rPr lang="en-US" sz="2000" dirty="0"/>
              <a:t>Find optimal </a:t>
            </a:r>
            <a:r>
              <a:rPr lang="en-US" sz="2000" b="1" dirty="0"/>
              <a:t>alignment</a:t>
            </a:r>
            <a:r>
              <a:rPr lang="en-US" sz="2000" dirty="0"/>
              <a:t> of verb senses to clusters</a:t>
            </a:r>
          </a:p>
          <a:p>
            <a:r>
              <a:rPr lang="en-US" sz="2000" b="1" dirty="0"/>
              <a:t>Evaluate</a:t>
            </a:r>
            <a:r>
              <a:rPr lang="en-US" sz="2000" dirty="0"/>
              <a:t> embedding sets and composition methods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32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/>
              <a:t>PropBank</a:t>
            </a:r>
            <a:r>
              <a:rPr lang="en-US" sz="3600" dirty="0"/>
              <a:t>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25217"/>
            <a:ext cx="4756151" cy="4539191"/>
          </a:xfrm>
        </p:spPr>
        <p:txBody>
          <a:bodyPr>
            <a:normAutofit/>
          </a:bodyPr>
          <a:lstStyle/>
          <a:p>
            <a:r>
              <a:rPr lang="en-US" sz="2000" dirty="0"/>
              <a:t>Resources:</a:t>
            </a:r>
          </a:p>
          <a:p>
            <a:pPr lvl="1"/>
            <a:r>
              <a:rPr lang="en-US" sz="1600" dirty="0"/>
              <a:t>NLTK library in Python</a:t>
            </a:r>
          </a:p>
          <a:p>
            <a:pPr lvl="1"/>
            <a:r>
              <a:rPr lang="en-US" sz="1600" dirty="0" err="1"/>
              <a:t>PropBank</a:t>
            </a:r>
            <a:r>
              <a:rPr lang="en-US" sz="1600" dirty="0"/>
              <a:t>/Treebank datasets in NLTK</a:t>
            </a:r>
          </a:p>
          <a:p>
            <a:endParaRPr lang="en-US" sz="1000" dirty="0"/>
          </a:p>
          <a:p>
            <a:r>
              <a:rPr lang="en-US" sz="2000" dirty="0"/>
              <a:t>Procedure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For sentences with an Arg1, record the predicate (lemma), verb sense, and Arg1</a:t>
            </a:r>
          </a:p>
          <a:p>
            <a:pPr lvl="1"/>
            <a:r>
              <a:rPr lang="en-US" sz="1600" dirty="0"/>
              <a:t>Find sets of verbs showing &gt;1 sense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Manually annotate the direct object</a:t>
            </a:r>
          </a:p>
          <a:p>
            <a:pPr lvl="1"/>
            <a:r>
              <a:rPr lang="en-US" sz="1600" dirty="0"/>
              <a:t>Delete duplicates of verb-object pairs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Result:</a:t>
            </a:r>
          </a:p>
          <a:p>
            <a:pPr lvl="1"/>
            <a:r>
              <a:rPr lang="en-US" sz="1600" dirty="0"/>
              <a:t>219 verb-object pairs</a:t>
            </a:r>
          </a:p>
          <a:p>
            <a:pPr lvl="1"/>
            <a:r>
              <a:rPr lang="en-US" sz="1600" dirty="0"/>
              <a:t>28 verbs</a:t>
            </a:r>
          </a:p>
          <a:p>
            <a:pPr lvl="1"/>
            <a:r>
              <a:rPr lang="en-US" sz="1600" dirty="0"/>
              <a:t>7.8 unique objects per verb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923CF-F981-4877-BEFC-8224CCB6F03F}"/>
              </a:ext>
            </a:extLst>
          </p:cNvPr>
          <p:cNvSpPr/>
          <p:nvPr/>
        </p:nvSpPr>
        <p:spPr>
          <a:xfrm>
            <a:off x="5310717" y="1229359"/>
            <a:ext cx="383328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200" i="1" dirty="0"/>
              <a:t>`` The First Amendment proscribes the government from passing laws abridging the right to free speech,'' Judge Donald O'Brien ruled.</a:t>
            </a:r>
          </a:p>
          <a:p>
            <a:pPr marL="45720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Predicate (lemma): </a:t>
            </a:r>
            <a:r>
              <a:rPr lang="en-US" sz="1200" i="1" dirty="0"/>
              <a:t>pass</a:t>
            </a:r>
            <a:endParaRPr lang="en-US" sz="1200" dirty="0"/>
          </a:p>
          <a:p>
            <a:pPr marL="45720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Verb Sense: pass.01</a:t>
            </a:r>
          </a:p>
          <a:p>
            <a:pPr marL="45720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Arg1: (NP (NP (NNS </a:t>
            </a:r>
            <a:r>
              <a:rPr lang="en-US" sz="1200" i="1" dirty="0"/>
              <a:t>laws</a:t>
            </a:r>
            <a:r>
              <a:rPr lang="en-US" sz="1200" dirty="0"/>
              <a:t>)) (VP (VBG </a:t>
            </a:r>
            <a:r>
              <a:rPr lang="en-US" sz="1200" i="1" dirty="0"/>
              <a:t>abridging</a:t>
            </a:r>
            <a:r>
              <a:rPr lang="en-US" sz="1200" dirty="0"/>
              <a:t>) (NP (NP (DT </a:t>
            </a:r>
            <a:r>
              <a:rPr lang="en-US" sz="1200" i="1" dirty="0"/>
              <a:t>the</a:t>
            </a:r>
            <a:r>
              <a:rPr lang="en-US" sz="1200" dirty="0"/>
              <a:t>) (NN </a:t>
            </a:r>
            <a:r>
              <a:rPr lang="en-US" sz="1200" i="1" dirty="0"/>
              <a:t>right</a:t>
            </a:r>
            <a:r>
              <a:rPr lang="en-US" sz="1200" dirty="0"/>
              <a:t>)) (PP (TO </a:t>
            </a:r>
            <a:r>
              <a:rPr lang="en-US" sz="1200" i="1" dirty="0"/>
              <a:t>to</a:t>
            </a:r>
            <a:r>
              <a:rPr lang="en-US" sz="1200" dirty="0"/>
              <a:t>) (NP (JJ </a:t>
            </a:r>
            <a:r>
              <a:rPr lang="en-US" sz="1200" i="1" dirty="0"/>
              <a:t>free</a:t>
            </a:r>
            <a:r>
              <a:rPr lang="en-US" sz="1200" dirty="0"/>
              <a:t>) (NN </a:t>
            </a:r>
            <a:r>
              <a:rPr lang="en-US" sz="1200" i="1" dirty="0"/>
              <a:t>speech</a:t>
            </a:r>
            <a:r>
              <a:rPr lang="en-US" sz="1200" dirty="0"/>
              <a:t>))))))</a:t>
            </a:r>
          </a:p>
          <a:p>
            <a:pPr marL="45720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Direct Object (lemma): </a:t>
            </a:r>
            <a:r>
              <a:rPr lang="en-US" sz="1200" i="1" dirty="0"/>
              <a:t>law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398B-F541-4650-A7EE-29386D24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881" y="3721779"/>
            <a:ext cx="2858135" cy="19185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79B21-30F4-4A4A-B222-80FA1D3AF8C2}"/>
              </a:ext>
            </a:extLst>
          </p:cNvPr>
          <p:cNvCxnSpPr>
            <a:cxnSpLocks/>
          </p:cNvCxnSpPr>
          <p:nvPr/>
        </p:nvCxnSpPr>
        <p:spPr>
          <a:xfrm flipV="1">
            <a:off x="4614332" y="3022600"/>
            <a:ext cx="1210734" cy="762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6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Calculate Phrase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298950" cy="4539191"/>
          </a:xfrm>
        </p:spPr>
        <p:txBody>
          <a:bodyPr>
            <a:normAutofit/>
          </a:bodyPr>
          <a:lstStyle/>
          <a:p>
            <a:r>
              <a:rPr lang="en-US" sz="2000" dirty="0"/>
              <a:t>Pre-trained word embeddings:</a:t>
            </a:r>
            <a:endParaRPr lang="en-US" sz="1600" dirty="0"/>
          </a:p>
          <a:p>
            <a:pPr lvl="1"/>
            <a:r>
              <a:rPr lang="en-US" sz="1600" dirty="0" err="1"/>
              <a:t>GloVe</a:t>
            </a:r>
            <a:r>
              <a:rPr lang="en-US" sz="1600" dirty="0"/>
              <a:t> trained on Wikipedia</a:t>
            </a:r>
          </a:p>
          <a:p>
            <a:pPr lvl="1"/>
            <a:r>
              <a:rPr lang="en-US" sz="1600" dirty="0"/>
              <a:t>word2vec trained on Google News</a:t>
            </a:r>
          </a:p>
          <a:p>
            <a:endParaRPr lang="en-US" sz="1000" dirty="0"/>
          </a:p>
          <a:p>
            <a:r>
              <a:rPr lang="en-US" sz="2000" dirty="0"/>
              <a:t>Calculation of  phrase embeddings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Addition</a:t>
            </a:r>
          </a:p>
          <a:p>
            <a:pPr lvl="1"/>
            <a:r>
              <a:rPr lang="en-US" sz="1600" dirty="0"/>
              <a:t>Multiplication</a:t>
            </a:r>
          </a:p>
          <a:p>
            <a:pPr lvl="1"/>
            <a:r>
              <a:rPr lang="en-US" sz="1600" dirty="0"/>
              <a:t>Combined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Result:</a:t>
            </a:r>
          </a:p>
          <a:p>
            <a:pPr lvl="1"/>
            <a:r>
              <a:rPr lang="en-US" sz="1600" dirty="0"/>
              <a:t>2 embedding sets x 3 compositions =            	6 phrase embedding sets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6119B-7FBF-4EB6-863D-407AC1D1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06" y="2235319"/>
            <a:ext cx="1648140" cy="493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46FF4-D054-42B6-B890-52B678A5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77" y="2883524"/>
            <a:ext cx="1648140" cy="470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685CB-6CCC-4815-A713-2E613EF22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722" y="3493600"/>
            <a:ext cx="2401673" cy="490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BAEB1-1562-45B6-B535-082D228A6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4221633"/>
            <a:ext cx="3685433" cy="14559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7205E-2045-405B-A8CA-B976457A3E2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167467" y="2482192"/>
            <a:ext cx="2893539" cy="872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60C8F-BD2C-461A-B815-E8B6E20FA27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650067" y="3118973"/>
            <a:ext cx="2917710" cy="465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E77797-7CB8-407B-B693-F42EDCE087E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96067" y="3739027"/>
            <a:ext cx="3516655" cy="147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385176-73D3-43DA-B468-F704C96D5C3A}"/>
                  </a:ext>
                </a:extLst>
              </p:cNvPr>
              <p:cNvSpPr txBox="1"/>
              <p:nvPr/>
            </p:nvSpPr>
            <p:spPr>
              <a:xfrm>
                <a:off x="5356512" y="1247306"/>
                <a:ext cx="32508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385176-73D3-43DA-B468-F704C96D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12" y="1247306"/>
                <a:ext cx="3250826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1AFFEE0-C7E4-42C1-87BC-9F46B574E754}"/>
              </a:ext>
            </a:extLst>
          </p:cNvPr>
          <p:cNvSpPr txBox="1"/>
          <p:nvPr/>
        </p:nvSpPr>
        <p:spPr>
          <a:xfrm>
            <a:off x="8540992" y="40484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0B46F1-3EEC-44D7-AC78-46D8EF84A63A}"/>
              </a:ext>
            </a:extLst>
          </p:cNvPr>
          <p:cNvCxnSpPr>
            <a:cxnSpLocks/>
          </p:cNvCxnSpPr>
          <p:nvPr/>
        </p:nvCxnSpPr>
        <p:spPr>
          <a:xfrm flipV="1">
            <a:off x="4419600" y="1447800"/>
            <a:ext cx="1049867" cy="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44139A-AE7F-441E-A4E9-F2D7A012537B}"/>
              </a:ext>
            </a:extLst>
          </p:cNvPr>
          <p:cNvCxnSpPr>
            <a:cxnSpLocks/>
          </p:cNvCxnSpPr>
          <p:nvPr/>
        </p:nvCxnSpPr>
        <p:spPr>
          <a:xfrm>
            <a:off x="4419600" y="1515533"/>
            <a:ext cx="1049867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336889" cy="4539191"/>
          </a:xfrm>
        </p:spPr>
        <p:txBody>
          <a:bodyPr>
            <a:normAutofit/>
          </a:bodyPr>
          <a:lstStyle/>
          <a:p>
            <a:r>
              <a:rPr lang="en-US" sz="2000" dirty="0"/>
              <a:t>Perform K-means Clustering on the phrase embeddings</a:t>
            </a:r>
          </a:p>
          <a:p>
            <a:pPr lvl="1"/>
            <a:r>
              <a:rPr lang="en-US" sz="1600" dirty="0"/>
              <a:t>K is determined by the number of true </a:t>
            </a:r>
            <a:r>
              <a:rPr lang="en-US" sz="1600" dirty="0" err="1"/>
              <a:t>sense_IDs</a:t>
            </a:r>
            <a:r>
              <a:rPr lang="en-US" sz="1600" dirty="0"/>
              <a:t> in the </a:t>
            </a:r>
            <a:r>
              <a:rPr lang="en-US" sz="1600" dirty="0" err="1"/>
              <a:t>PropBank</a:t>
            </a:r>
            <a:r>
              <a:rPr lang="en-US" sz="1600" dirty="0"/>
              <a:t> data for each verb</a:t>
            </a:r>
          </a:p>
          <a:p>
            <a:pPr lvl="1"/>
            <a:r>
              <a:rPr lang="en-US" sz="1600" dirty="0"/>
              <a:t>For example, the </a:t>
            </a:r>
            <a:r>
              <a:rPr lang="en-US" sz="1600" dirty="0" err="1"/>
              <a:t>PropBank</a:t>
            </a:r>
            <a:r>
              <a:rPr lang="en-US" sz="1600" dirty="0"/>
              <a:t> data had four senses for “pass”:</a:t>
            </a:r>
          </a:p>
          <a:p>
            <a:pPr marL="1084263" lvl="2" indent="-169863"/>
            <a:r>
              <a:rPr lang="en-US" sz="1200" dirty="0"/>
              <a:t>pass.01</a:t>
            </a:r>
          </a:p>
          <a:p>
            <a:pPr marL="1084263" lvl="2" indent="-169863"/>
            <a:r>
              <a:rPr lang="en-US" sz="1200" dirty="0"/>
              <a:t>pass.05</a:t>
            </a:r>
          </a:p>
          <a:p>
            <a:pPr marL="1084263" lvl="2" indent="-169863"/>
            <a:r>
              <a:rPr lang="en-US" sz="1200" dirty="0"/>
              <a:t>pass.08</a:t>
            </a:r>
          </a:p>
          <a:p>
            <a:pPr marL="1084263" lvl="2" indent="-169863"/>
            <a:r>
              <a:rPr lang="en-US" sz="1200" dirty="0"/>
              <a:t>pass.10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805A8-710B-4B79-9128-B2860912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9" y="4119705"/>
            <a:ext cx="3552660" cy="18061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7670DAD-87E8-479E-80D5-2F83BEE171A0}"/>
              </a:ext>
            </a:extLst>
          </p:cNvPr>
          <p:cNvGrpSpPr>
            <a:grpSpLocks noChangeAspect="1"/>
          </p:cNvGrpSpPr>
          <p:nvPr/>
        </p:nvGrpSpPr>
        <p:grpSpPr>
          <a:xfrm>
            <a:off x="5080521" y="2543313"/>
            <a:ext cx="4486506" cy="3321095"/>
            <a:chOff x="5004115" y="3090331"/>
            <a:chExt cx="3644057" cy="2697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0DE550-3386-418E-AB43-9AB2C1251206}"/>
                </a:ext>
              </a:extLst>
            </p:cNvPr>
            <p:cNvGrpSpPr/>
            <p:nvPr/>
          </p:nvGrpSpPr>
          <p:grpSpPr>
            <a:xfrm>
              <a:off x="5329665" y="3090331"/>
              <a:ext cx="2696735" cy="2697480"/>
              <a:chOff x="5780040" y="651934"/>
              <a:chExt cx="2286000" cy="22860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87C3E07-6B76-487E-99C2-5AC66D4E304E}"/>
                  </a:ext>
                </a:extLst>
              </p:cNvPr>
              <p:cNvCxnSpPr/>
              <p:nvPr/>
            </p:nvCxnSpPr>
            <p:spPr>
              <a:xfrm flipV="1">
                <a:off x="5788988" y="651934"/>
                <a:ext cx="0" cy="22860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721488-7C1D-43E1-9F8C-425095D7E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040" y="2937934"/>
                <a:ext cx="22860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50CE5B-BD66-4082-834E-A5B5686DDE61}"/>
                </a:ext>
              </a:extLst>
            </p:cNvPr>
            <p:cNvSpPr txBox="1"/>
            <p:nvPr/>
          </p:nvSpPr>
          <p:spPr>
            <a:xfrm>
              <a:off x="5004115" y="3554857"/>
              <a:ext cx="1261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measure”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7E33C7-8BF2-4C4F-A5ED-79F3E2022831}"/>
                </a:ext>
              </a:extLst>
            </p:cNvPr>
            <p:cNvSpPr/>
            <p:nvPr/>
          </p:nvSpPr>
          <p:spPr>
            <a:xfrm>
              <a:off x="6168550" y="3702815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63B60B-01CE-4E10-8A31-794F3DB15D07}"/>
                </a:ext>
              </a:extLst>
            </p:cNvPr>
            <p:cNvSpPr txBox="1"/>
            <p:nvPr/>
          </p:nvSpPr>
          <p:spPr>
            <a:xfrm>
              <a:off x="5696035" y="4977039"/>
              <a:ext cx="1643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muster”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42DBCB-FBD6-4CAF-964D-D93FD8408DC7}"/>
                </a:ext>
              </a:extLst>
            </p:cNvPr>
            <p:cNvSpPr/>
            <p:nvPr/>
          </p:nvSpPr>
          <p:spPr>
            <a:xfrm>
              <a:off x="6190325" y="5262772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AD377-B5B6-47B4-BDFC-37FD0E0EA6C0}"/>
                </a:ext>
              </a:extLst>
            </p:cNvPr>
            <p:cNvSpPr txBox="1"/>
            <p:nvPr/>
          </p:nvSpPr>
          <p:spPr>
            <a:xfrm>
              <a:off x="6316430" y="5363578"/>
              <a:ext cx="128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buck”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7344B5-9D7F-43EE-8F12-E29D2523AF03}"/>
                </a:ext>
              </a:extLst>
            </p:cNvPr>
            <p:cNvSpPr/>
            <p:nvPr/>
          </p:nvSpPr>
          <p:spPr>
            <a:xfrm>
              <a:off x="6696352" y="5347599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BDF31E-DFED-4213-8616-163E2E6B96AE}"/>
                </a:ext>
              </a:extLst>
            </p:cNvPr>
            <p:cNvSpPr txBox="1"/>
            <p:nvPr/>
          </p:nvSpPr>
          <p:spPr>
            <a:xfrm>
              <a:off x="7165233" y="4473203"/>
              <a:ext cx="1482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booklet”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8AE1EE-FBC2-406E-BF8E-7C2E8DE82957}"/>
                </a:ext>
              </a:extLst>
            </p:cNvPr>
            <p:cNvSpPr/>
            <p:nvPr/>
          </p:nvSpPr>
          <p:spPr>
            <a:xfrm>
              <a:off x="5859544" y="4256904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9A48A5-17A1-4B19-89E8-977596C15E0B}"/>
                </a:ext>
              </a:extLst>
            </p:cNvPr>
            <p:cNvSpPr txBox="1"/>
            <p:nvPr/>
          </p:nvSpPr>
          <p:spPr>
            <a:xfrm>
              <a:off x="5437371" y="3224464"/>
              <a:ext cx="1021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law”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BD824E-73AA-4EF2-B5F0-FEDAEBFD1883}"/>
                </a:ext>
              </a:extLst>
            </p:cNvPr>
            <p:cNvSpPr/>
            <p:nvPr/>
          </p:nvSpPr>
          <p:spPr>
            <a:xfrm>
              <a:off x="5958525" y="3489416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DEEED9-59EC-4DB4-A1B1-708FC2B8D2E0}"/>
                </a:ext>
              </a:extLst>
            </p:cNvPr>
            <p:cNvSpPr txBox="1"/>
            <p:nvPr/>
          </p:nvSpPr>
          <p:spPr>
            <a:xfrm>
              <a:off x="6356086" y="3244572"/>
              <a:ext cx="139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legislation”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262D5C-08DA-496C-A2E6-4939D977735D}"/>
                </a:ext>
              </a:extLst>
            </p:cNvPr>
            <p:cNvSpPr/>
            <p:nvPr/>
          </p:nvSpPr>
          <p:spPr>
            <a:xfrm>
              <a:off x="6697130" y="3516451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53CAEF-0870-42EC-8CC5-69726F33492C}"/>
                </a:ext>
              </a:extLst>
            </p:cNvPr>
            <p:cNvSpPr/>
            <p:nvPr/>
          </p:nvSpPr>
          <p:spPr>
            <a:xfrm rot="304080">
              <a:off x="5820595" y="3337970"/>
              <a:ext cx="1064638" cy="505583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2AD069-A743-41F5-80C3-B628475EC4C7}"/>
                </a:ext>
              </a:extLst>
            </p:cNvPr>
            <p:cNvSpPr txBox="1"/>
            <p:nvPr/>
          </p:nvSpPr>
          <p:spPr>
            <a:xfrm>
              <a:off x="6846604" y="3501463"/>
              <a:ext cx="743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6600"/>
                  </a:solidFill>
                </a:rPr>
                <a:t>Cluster 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90E8E5-545A-4E2C-8934-D0366C44C0EC}"/>
                </a:ext>
              </a:extLst>
            </p:cNvPr>
            <p:cNvSpPr/>
            <p:nvPr/>
          </p:nvSpPr>
          <p:spPr>
            <a:xfrm rot="1040039">
              <a:off x="6027913" y="5172922"/>
              <a:ext cx="823997" cy="363332"/>
            </a:xfrm>
            <a:prstGeom prst="ellipse">
              <a:avLst/>
            </a:prstGeom>
            <a:noFill/>
            <a:ln w="9525">
              <a:solidFill>
                <a:srgbClr val="CC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8C935B-752E-46A5-9892-08450CAC66D6}"/>
                </a:ext>
              </a:extLst>
            </p:cNvPr>
            <p:cNvSpPr txBox="1"/>
            <p:nvPr/>
          </p:nvSpPr>
          <p:spPr>
            <a:xfrm>
              <a:off x="6683999" y="5117357"/>
              <a:ext cx="743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CC00FF"/>
                  </a:solidFill>
                </a:rPr>
                <a:t>Cluster 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78C770-A7F1-4DC4-99BC-5B1D43538D5A}"/>
                </a:ext>
              </a:extLst>
            </p:cNvPr>
            <p:cNvSpPr/>
            <p:nvPr/>
          </p:nvSpPr>
          <p:spPr>
            <a:xfrm>
              <a:off x="6517873" y="3652630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95D6A4-F6FE-41AC-B671-6E62FAE6DF57}"/>
                </a:ext>
              </a:extLst>
            </p:cNvPr>
            <p:cNvSpPr txBox="1"/>
            <p:nvPr/>
          </p:nvSpPr>
          <p:spPr>
            <a:xfrm>
              <a:off x="6316430" y="3688409"/>
              <a:ext cx="1261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bill”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C744D-5EEB-4D6C-B4A4-5068549E2A85}"/>
                </a:ext>
              </a:extLst>
            </p:cNvPr>
            <p:cNvSpPr/>
            <p:nvPr/>
          </p:nvSpPr>
          <p:spPr>
            <a:xfrm>
              <a:off x="7524185" y="4395978"/>
              <a:ext cx="53935" cy="50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72D38C-A2D1-491F-B2F6-1ED414069ECB}"/>
                </a:ext>
              </a:extLst>
            </p:cNvPr>
            <p:cNvSpPr txBox="1"/>
            <p:nvPr/>
          </p:nvSpPr>
          <p:spPr>
            <a:xfrm>
              <a:off x="5310118" y="4375055"/>
              <a:ext cx="1315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“pass resolution”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DB5925-5A14-4C24-A0AD-235C19E73D6E}"/>
                </a:ext>
              </a:extLst>
            </p:cNvPr>
            <p:cNvSpPr/>
            <p:nvPr/>
          </p:nvSpPr>
          <p:spPr>
            <a:xfrm rot="1040039">
              <a:off x="5695242" y="4168483"/>
              <a:ext cx="363895" cy="239233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E04806-F64C-4C5E-B099-45487FD106AF}"/>
                </a:ext>
              </a:extLst>
            </p:cNvPr>
            <p:cNvSpPr txBox="1"/>
            <p:nvPr/>
          </p:nvSpPr>
          <p:spPr>
            <a:xfrm>
              <a:off x="5922827" y="4069134"/>
              <a:ext cx="743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Cluster 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639551-60DD-4706-BA9F-BE417129270B}"/>
                </a:ext>
              </a:extLst>
            </p:cNvPr>
            <p:cNvSpPr/>
            <p:nvPr/>
          </p:nvSpPr>
          <p:spPr>
            <a:xfrm rot="1040039">
              <a:off x="7362569" y="4310480"/>
              <a:ext cx="363895" cy="239233"/>
            </a:xfrm>
            <a:prstGeom prst="ellipse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D73ABF-3255-473E-BB71-F1540306DD5F}"/>
                </a:ext>
              </a:extLst>
            </p:cNvPr>
            <p:cNvSpPr txBox="1"/>
            <p:nvPr/>
          </p:nvSpPr>
          <p:spPr>
            <a:xfrm>
              <a:off x="7590154" y="4211131"/>
              <a:ext cx="743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</a:rPr>
                <a:t>Cluster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80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en-US" sz="4000" dirty="0"/>
              <a:t>Align Senses to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336889" cy="4539191"/>
          </a:xfrm>
        </p:spPr>
        <p:txBody>
          <a:bodyPr>
            <a:normAutofit/>
          </a:bodyPr>
          <a:lstStyle/>
          <a:p>
            <a:r>
              <a:rPr lang="en-US" sz="2000" dirty="0"/>
              <a:t>An alignment is an assignment of each of a predicted </a:t>
            </a:r>
            <a:r>
              <a:rPr lang="en-US" sz="2000" dirty="0" err="1"/>
              <a:t>sense_IDs</a:t>
            </a:r>
            <a:r>
              <a:rPr lang="en-US" sz="2000" dirty="0"/>
              <a:t> to one of the clusters</a:t>
            </a:r>
          </a:p>
          <a:p>
            <a:pPr marL="285750" lvl="1" indent="-285750"/>
            <a:endParaRPr lang="en-US" sz="2000" dirty="0"/>
          </a:p>
          <a:p>
            <a:pPr marL="285750" lvl="1" indent="-285750"/>
            <a:r>
              <a:rPr lang="en-US" sz="2000" dirty="0"/>
              <a:t>Best alignment determined by highest percentage of predicted </a:t>
            </a:r>
            <a:r>
              <a:rPr lang="en-US" sz="2000" dirty="0" err="1"/>
              <a:t>sense_IDs</a:t>
            </a:r>
            <a:r>
              <a:rPr lang="en-US" sz="2000" dirty="0"/>
              <a:t> that match true </a:t>
            </a:r>
            <a:r>
              <a:rPr lang="en-US" sz="2000" dirty="0" err="1"/>
              <a:t>sense_IDs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065D2-CB16-4F4D-988B-E560FE93E6C6}"/>
              </a:ext>
            </a:extLst>
          </p:cNvPr>
          <p:cNvSpPr txBox="1"/>
          <p:nvPr/>
        </p:nvSpPr>
        <p:spPr>
          <a:xfrm>
            <a:off x="5722433" y="1464733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/>
            <a:r>
              <a:rPr lang="en-US" sz="1200" u="sng" dirty="0"/>
              <a:t>Example Alignment</a:t>
            </a:r>
            <a:r>
              <a:rPr lang="en-US" sz="1200" dirty="0"/>
              <a:t>:</a:t>
            </a:r>
          </a:p>
          <a:p>
            <a:pPr lvl="1">
              <a:buNone/>
            </a:pPr>
            <a:r>
              <a:rPr lang="en-US" sz="1200" dirty="0"/>
              <a:t>Cluster 0 = </a:t>
            </a:r>
            <a:r>
              <a:rPr lang="en-US" sz="1200" dirty="0" err="1"/>
              <a:t>sense_ID</a:t>
            </a:r>
            <a:r>
              <a:rPr lang="en-US" sz="1200" dirty="0"/>
              <a:t> pass.01</a:t>
            </a:r>
          </a:p>
          <a:p>
            <a:pPr lvl="1">
              <a:buNone/>
            </a:pPr>
            <a:r>
              <a:rPr lang="en-US" sz="1200" dirty="0"/>
              <a:t>Cluster 1 = </a:t>
            </a:r>
            <a:r>
              <a:rPr lang="en-US" sz="1200" dirty="0" err="1"/>
              <a:t>sense_ID</a:t>
            </a:r>
            <a:r>
              <a:rPr lang="en-US" sz="1200" dirty="0"/>
              <a:t> pass.05</a:t>
            </a:r>
          </a:p>
          <a:p>
            <a:pPr lvl="1">
              <a:buNone/>
            </a:pPr>
            <a:r>
              <a:rPr lang="en-US" sz="1200" dirty="0"/>
              <a:t>Cluster 2 = </a:t>
            </a:r>
            <a:r>
              <a:rPr lang="en-US" sz="1200" dirty="0" err="1"/>
              <a:t>sense_ID</a:t>
            </a:r>
            <a:r>
              <a:rPr lang="en-US" sz="1200" dirty="0"/>
              <a:t> pass.08</a:t>
            </a:r>
          </a:p>
          <a:p>
            <a:pPr lvl="1">
              <a:buNone/>
            </a:pPr>
            <a:r>
              <a:rPr lang="en-US" sz="1200" dirty="0"/>
              <a:t>Cluster 3 = </a:t>
            </a:r>
            <a:r>
              <a:rPr lang="en-US" sz="1200" dirty="0" err="1"/>
              <a:t>sense_ID</a:t>
            </a:r>
            <a:r>
              <a:rPr lang="en-US" sz="1200" dirty="0"/>
              <a:t> pass.10</a:t>
            </a:r>
          </a:p>
          <a:p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1B3656-8A02-4157-BED1-AFFC3D10F208}"/>
              </a:ext>
            </a:extLst>
          </p:cNvPr>
          <p:cNvSpPr/>
          <p:nvPr/>
        </p:nvSpPr>
        <p:spPr>
          <a:xfrm>
            <a:off x="5024807" y="3810000"/>
            <a:ext cx="3153994" cy="21844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C5387-4E5D-4514-9F6C-E934C42217A2}"/>
              </a:ext>
            </a:extLst>
          </p:cNvPr>
          <p:cNvSpPr txBox="1"/>
          <p:nvPr/>
        </p:nvSpPr>
        <p:spPr>
          <a:xfrm>
            <a:off x="4978597" y="344066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 of 8 senses properly predicted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114B7-D1DA-46BF-B60E-54C31F63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03" y="3859844"/>
            <a:ext cx="7188498" cy="20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740</Words>
  <Application>Microsoft Office PowerPoint</Application>
  <PresentationFormat>On-screen Show (4:3)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Office Theme</vt:lpstr>
      <vt:lpstr>Verb Sense Induction using Phrase Embeddings</vt:lpstr>
      <vt:lpstr>The Problem</vt:lpstr>
      <vt:lpstr>Inspiration</vt:lpstr>
      <vt:lpstr>The Research Question</vt:lpstr>
      <vt:lpstr>The Approach</vt:lpstr>
      <vt:lpstr>PropBank Data Extraction</vt:lpstr>
      <vt:lpstr>Calculate Phrase Embeddings</vt:lpstr>
      <vt:lpstr>K-means Clustering</vt:lpstr>
      <vt:lpstr>Align Senses to Clusters</vt:lpstr>
      <vt:lpstr>The Evaluation</vt:lpstr>
      <vt:lpstr>Results and 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Kubie</dc:creator>
  <cp:lastModifiedBy>Daniel Prendergast</cp:lastModifiedBy>
  <cp:revision>107</cp:revision>
  <dcterms:created xsi:type="dcterms:W3CDTF">2016-01-26T18:12:20Z</dcterms:created>
  <dcterms:modified xsi:type="dcterms:W3CDTF">2018-12-19T01:33:49Z</dcterms:modified>
</cp:coreProperties>
</file>