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6.png" ContentType="image/png"/>
  <Override PartName="/ppt/media/image5.png" ContentType="image/png"/>
  <Override PartName="/ppt/media/image3.png" ContentType="image/png"/>
  <Override PartName="/ppt/media/image4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3.png" ContentType="image/png"/>
  <Override PartName="/ppt/media/image14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3108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1352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864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3108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11352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9000" y="-4752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3108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13520" y="10972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864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3108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113520" y="317484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9000" y="-4752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65680" y="317484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864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65680" y="10972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8640" y="317484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rgbClr val="00af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49000" y="-4752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48640" y="109728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548640" y="731520"/>
            <a:ext cx="8098560" cy="48960"/>
          </a:xfrm>
          <a:prstGeom prst="rect">
            <a:avLst/>
          </a:prstGeom>
          <a:solidFill>
            <a:srgbClr val="00699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74680" y="457200"/>
            <a:ext cx="8503560" cy="4846320"/>
          </a:xfrm>
          <a:prstGeom prst="rect">
            <a:avLst/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rgbClr val="00afd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86724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06200" y="1920240"/>
            <a:ext cx="8229240" cy="219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lah.github.io/posts/2015-08-Understanding-LSTMs/" TargetMode="External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youtu.be/_h66BW-xNgk?t=1228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youtu.be/8HyCNIVRbSU?t=175" TargetMode="External"/><Relationship Id="rId2" Type="http://schemas.openxmlformats.org/officeDocument/2006/relationships/hyperlink" Target="https://towardsdatascience.com/illustrated-guide-to-lstms-and-gru-s-a-step-by-step-explanation-44e9eb85bf21" TargetMode="External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colah.github.io/posts/2015-08-Understanding-LSTMs/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youtu.be/8Q582ng8Lxo?t=291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kaggle.com/rtatman/english-word-frequency/data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medium.com/datadriveninvestor/how-do-lstm-networks-solve-the-problem-of-vanishing-gradients-a6784971a577" TargetMode="External"/><Relationship Id="rId2" Type="http://schemas.openxmlformats.org/officeDocument/2006/relationships/hyperlink" Target="https://www.youtube.com/watch?v=3Hn_hEPtciQ" TargetMode="Externa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hyperlink" Target="https://towardsdatascience.com/understanding-gru-networks-2ef37df6c9be" TargetMode="External"/><Relationship Id="rId5" Type="http://schemas.openxmlformats.org/officeDocument/2006/relationships/hyperlink" Target="https://blog.floydhub.com/long-short-term-memory-from-zero-to-hero-with-pytorch/" TargetMode="External"/><Relationship Id="rId6" Type="http://schemas.openxmlformats.org/officeDocument/2006/relationships/hyperlink" Target="http://karpathy.github.io/2015/05/21/rnn-effectiveness/" TargetMode="External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_h66BW-xNgk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youtu.be/8HyCNIVRbSU?t=187" TargetMode="External"/><Relationship Id="rId2" Type="http://schemas.openxmlformats.org/officeDocument/2006/relationships/hyperlink" Target="https://towardsdatascience.com/illustrated-guide-to-lstms-and-gru-s-a-step-by-step-explanation-44e9eb85bf21" TargetMode="External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49000" y="-4752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Recurrent Neural Networks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RECAP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RNN has memory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LSTM had memory cell; remove vanishing gradient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https://colah.github.io/posts/2015-08-Understanding-LSTMs/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MIT lecture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https://youtu.be/_h66BW-xNgk?t=1228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30:30-end:  applications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Extra if time allows for 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Visual representation of data flow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https://youtu.be/8HyCNIVRbSU?t=175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2"/>
              </a:rPr>
              <a:t>https://towardsdatascience.com/illustrated-guide-to-lstms-and-gru-s-a-step-by-step-explanation-44e9eb85bf21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LSTM walkthrough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https://colah.github.io/posts/2015-08-Understanding-LSTMs/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GRU key concepts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Another RNN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Forget and update gate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57992" t="9429" r="0" b="35513"/>
          <a:stretch/>
        </p:blipFill>
        <p:spPr>
          <a:xfrm>
            <a:off x="5212080" y="1280160"/>
            <a:ext cx="3840480" cy="3200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rcRect l="4994" t="69474" r="7003" b="0"/>
          <a:stretch/>
        </p:blipFill>
        <p:spPr>
          <a:xfrm>
            <a:off x="457200" y="4535280"/>
            <a:ext cx="8046360" cy="1774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GRU Lecture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4900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https://youtu.be/8Q582ng8Lxo?t=291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Watch until 7:40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655560" y="2743200"/>
            <a:ext cx="7756920" cy="23968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GRU vs LSTM (vs basic RNN)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GRU and LSTM only for long-term dependency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GRU newer and less computation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LSTM arguably slightly better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 major differences as far as I know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Try both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2e0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Example: create a word-generator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Ask for your ideas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Program it together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Dataset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https://www.kaggle.com/rtatman/english-word-frequency/data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333,333 most commonly-used derived from the Google Web Trillion Word Corpus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72480" y="2651760"/>
            <a:ext cx="1613520" cy="33807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6126480" y="2651760"/>
            <a:ext cx="2194560" cy="34473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How to clean data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Where did the data come from?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could the words look?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 we need to filter?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can we filter?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4864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Why use an RNN?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QUESTION: how would you build a neural network to predict the last amino acid of a peptide?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Consider: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Previous amino acids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Variable peptide sizes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padding not desirable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Want to use representations of an amino acid (encoding)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Clean dataset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10000 most used once nice threshold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Filter out weird symbols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Only lower case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40080" y="2669400"/>
            <a:ext cx="7914960" cy="16282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Encoding a word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options are there?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Which options are suitable for this 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Encoding a word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One hot encoding per letter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005840" y="1987200"/>
            <a:ext cx="4476240" cy="13046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Where to start predicting?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Network needs a first input, what can we use?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Where to start predicting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a zero tensor to generate fully random words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Could also give first letter to generate words with that starting letter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43400" y="2998800"/>
            <a:ext cx="7943400" cy="139032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Type of network?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RNN?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LSTM?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GRU?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Type of network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49000" y="109728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Simple RNN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Memory in and 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Alternative: keep memory internal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488120" y="914400"/>
            <a:ext cx="4290120" cy="4172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663440" y="5130360"/>
            <a:ext cx="3114360" cy="4474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How to evaluate a word?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need a loss, can we use?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should we use?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How to evaluate a word?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Evaluate each letter by binary cross entropy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Don’t forget to normalize on size!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74680" y="2194560"/>
            <a:ext cx="8686440" cy="56088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When is it done generating?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When a network starts generating words, how will we know a word is complete?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 a t f i s h e r a b s t e m a n d w e r s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  <p:sp>
        <p:nvSpPr>
          <p:cNvPr id="160" name="Line 3"/>
          <p:cNvSpPr/>
          <p:nvPr/>
        </p:nvSpPr>
        <p:spPr>
          <a:xfrm>
            <a:off x="1463040" y="27432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"/>
          <p:cNvSpPr/>
          <p:nvPr/>
        </p:nvSpPr>
        <p:spPr>
          <a:xfrm>
            <a:off x="1463040" y="2834640"/>
            <a:ext cx="10972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5"/>
          <p:cNvSpPr/>
          <p:nvPr/>
        </p:nvSpPr>
        <p:spPr>
          <a:xfrm>
            <a:off x="1463040" y="2926080"/>
            <a:ext cx="1463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6"/>
          <p:cNvSpPr/>
          <p:nvPr/>
        </p:nvSpPr>
        <p:spPr>
          <a:xfrm>
            <a:off x="4023360" y="2743200"/>
            <a:ext cx="548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4864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Why use an RNN?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Variable input / output length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same input / output dimensions!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Memory of previous states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Encode sequences (future lecture (?))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Note: RNN is an umbrella term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When is it done generating?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Stop symbol *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catfish*sd*fdva*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Line 3"/>
          <p:cNvSpPr/>
          <p:nvPr/>
        </p:nvSpPr>
        <p:spPr>
          <a:xfrm>
            <a:off x="2011680" y="1554480"/>
            <a:ext cx="0" cy="731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65760" y="2926080"/>
            <a:ext cx="7981560" cy="13806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64320" y="2651760"/>
            <a:ext cx="3476160" cy="2473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Training the network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When to stop training?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to select samples?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Training the network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48640" y="109728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Work with epochs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train/test/eval 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Keep training as long as eval improves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See code for actual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663440" y="1097280"/>
            <a:ext cx="4015800" cy="20196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846320" y="1371600"/>
            <a:ext cx="2676240" cy="105696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rcRect l="0" t="0" r="69885" b="0"/>
          <a:stretch/>
        </p:blipFill>
        <p:spPr>
          <a:xfrm>
            <a:off x="4754880" y="2468880"/>
            <a:ext cx="2752920" cy="3665160"/>
          </a:xfrm>
          <a:prstGeom prst="rect">
            <a:avLst/>
          </a:prstGeom>
          <a:ln>
            <a:noFill/>
          </a:ln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Generating words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can we now generate words?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Should we always pick most likely one?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8412480" y="0"/>
            <a:ext cx="731520" cy="731520"/>
          </a:xfrm>
          <a:prstGeom prst="rect">
            <a:avLst/>
          </a:prstGeom>
          <a:ln>
            <a:noFill/>
          </a:ln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Generating words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48640" y="109728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weighted choise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Power to get more deterministic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Disclaimer: network not done training yet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Should we always pick most likely one?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4784760" y="1097280"/>
            <a:ext cx="397728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48640" y="109728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765680" y="109728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dd5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49000" y="-4752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Neural Networks part 3</a:t>
            </a:r>
            <a:br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Attention Model, transformers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Further reading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Background / other explanations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http://colah.github.io/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Vanishing gradient problem: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1"/>
              </a:rPr>
              <a:t>https://medium.com/datadriveninvestor/how-do-lstm-networks-solve-the-problem-of-vanishing-gradients-a6784971a577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2"/>
              </a:rPr>
              <a:t>https://www.youtube.com/watch?v=3Hn_hEPtciQ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Understanding LSTM networks: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3"/>
              </a:rPr>
              <a:t>http://colah.github.io/posts/2015-08-Understanding-LSTMs/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Understanding GRU networks: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4"/>
              </a:rPr>
              <a:t>https://towardsdatascience.com/understanding-gru-networks-2ef37df6c9be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Long Short-Term Memory: From Zero to Hero with PyTorch: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5"/>
              </a:rPr>
              <a:t>https://blog.floydhub.com/long-short-term-memory-from-zero-to-hero-with-pytorch/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Interesting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Unreasonable Effectiveness of Recurrent Neural Networks: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6"/>
              </a:rPr>
              <a:t>http://karpathy.github.io/2015/05/21/rnn-effectiveness/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RNN key concepts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Predict something based on previous states (e.g. last word of a sentence)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Uses representation of previous state(s)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new information for each iteration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Representation just another set of neurons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Representation often called hidden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RNN Schematics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40080" y="1005840"/>
            <a:ext cx="3108960" cy="310896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457200" y="4023360"/>
            <a:ext cx="7040880" cy="2111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MIT lecture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https://www.youtube.com/watch?v=_h66BW-xNgk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Why not feed-forward: 00:00 – 7:15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RNN concept: 10:07 – 13:56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Backprop: 13:56 – 17:42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Vanishing gradient: 17:42 – 20:38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4864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Visual representation of data flow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https://youtu.be/8HyCNIVRbSU?t=187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2"/>
              </a:rPr>
              <a:t>https://towardsdatascience.com/illustrated-guide-to-lstms-and-gru-s-a-step-by-step-explanation-44e9eb85bf21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49000" y="-4752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5e8ac7"/>
                </a:solidFill>
                <a:latin typeface="Arial"/>
              </a:rPr>
              <a:t>LSTM key concepts</a:t>
            </a:r>
            <a:endParaRPr b="0" lang="en-US" sz="3600" spc="-1" strike="noStrike">
              <a:solidFill>
                <a:srgbClr val="5e8ac7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48640" y="109728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Long Short Term Memory RNN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Selectively remove, use and change memory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Forget what is irrelevant, update with new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 only what is relevant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40080" y="3657600"/>
            <a:ext cx="5486400" cy="20008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2e0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49000" y="-4752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Neural Networks part 2</a:t>
            </a:r>
            <a:br/>
            <a:br/>
            <a:r>
              <a:rPr b="0" lang="en-US" sz="3200" spc="-1" strike="noStrike">
                <a:latin typeface="Arial"/>
              </a:rPr>
              <a:t>LSTM, GRU, Pytorch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temp1</Template>
  <TotalTime>0</TotalTime>
  <Application>LibreOffice/6.0.7.3$Linux_X86_64 LibreOffice_project/00m0$Build-3</Application>
  <Company>UMC St Radboud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2020-07-28T12:56:07Z</dcterms:created>
  <dc:creator/>
  <dc:description>versie 1.1</dc:description>
  <dc:language>en-US</dc:language>
  <cp:lastModifiedBy/>
  <cp:revision>1</cp:revision>
  <dc:subject/>
  <dc:title>temp1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UMC St Radboud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3</vt:i4>
  </property>
  <property fmtid="{D5CDD505-2E9C-101B-9397-08002B2CF9AE}" pid="8" name="Notes">
    <vt:i4>3</vt:i4>
  </property>
  <property fmtid="{D5CDD505-2E9C-101B-9397-08002B2CF9AE}" pid="9" name="PresentationFormat">
    <vt:lpwstr>Presentazione su schermo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  <property fmtid="{D5CDD505-2E9C-101B-9397-08002B2CF9AE}" pid="13" name="category">
    <vt:lpwstr>Huisstijl</vt:lpwstr>
  </property>
</Properties>
</file>