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69" r:id="rId5"/>
    <p:sldId id="268" r:id="rId6"/>
    <p:sldId id="281" r:id="rId7"/>
    <p:sldId id="261" r:id="rId8"/>
    <p:sldId id="260" r:id="rId9"/>
    <p:sldId id="263" r:id="rId10"/>
    <p:sldId id="274" r:id="rId11"/>
    <p:sldId id="275" r:id="rId12"/>
    <p:sldId id="262" r:id="rId13"/>
    <p:sldId id="276" r:id="rId14"/>
    <p:sldId id="279" r:id="rId15"/>
    <p:sldId id="265" r:id="rId16"/>
    <p:sldId id="280" r:id="rId17"/>
    <p:sldId id="278" r:id="rId18"/>
    <p:sldId id="271" r:id="rId19"/>
    <p:sldId id="273" r:id="rId20"/>
    <p:sldId id="266" r:id="rId21"/>
    <p:sldId id="26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8472627-F4C7-BD4B-834B-81ABBD43FC17}">
          <p14:sldIdLst>
            <p14:sldId id="256"/>
          </p14:sldIdLst>
        </p14:section>
        <p14:section name="representation" id="{1C673D03-FB53-2A46-A002-AA056DAC4B04}">
          <p14:sldIdLst>
            <p14:sldId id="257"/>
            <p14:sldId id="258"/>
            <p14:sldId id="269"/>
            <p14:sldId id="268"/>
            <p14:sldId id="281"/>
            <p14:sldId id="261"/>
            <p14:sldId id="260"/>
            <p14:sldId id="263"/>
          </p14:sldIdLst>
        </p14:section>
        <p14:section name="learning" id="{8B0F45C3-19C4-6446-AABF-6F8AB1290840}">
          <p14:sldIdLst>
            <p14:sldId id="274"/>
            <p14:sldId id="275"/>
            <p14:sldId id="262"/>
            <p14:sldId id="276"/>
            <p14:sldId id="279"/>
            <p14:sldId id="265"/>
            <p14:sldId id="280"/>
            <p14:sldId id="278"/>
            <p14:sldId id="271"/>
            <p14:sldId id="273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179"/>
    <p:restoredTop sz="94694"/>
  </p:normalViewPr>
  <p:slideViewPr>
    <p:cSldViewPr snapToGrid="0" snapToObjects="1">
      <p:cViewPr varScale="1">
        <p:scale>
          <a:sx n="78" d="100"/>
          <a:sy n="78" d="100"/>
        </p:scale>
        <p:origin x="200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2B94C8-51CA-B842-B998-910412CE67BB}" type="datetimeFigureOut">
              <a:rPr lang="en-US" smtClean="0"/>
              <a:t>10/6/20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552D7D-FC9A-3543-88AE-4E65B15C6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77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1F3FE-1311-794B-9214-5F0244B469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40036D-22B8-3F4D-A573-83854BE49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E379E3-A094-0749-89BB-5E09DA295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1049-8E8C-B84F-8502-97B16EFF4825}" type="datetime1">
              <a:rPr lang="en-US" smtClean="0"/>
              <a:t>10/6/20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42C16-1D95-D34D-AE72-CF2ECCEDB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99E4E-0E2F-BD4A-9B84-8D0203364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8C73D-AE5B-DD45-9AEC-D8499A751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911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B6FF0-1B02-5B43-8BF6-E8661D1FC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594CDA-F276-D845-ABA7-9A2955327B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B69A38-D64C-C249-85A1-3B8C2292D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0C193-B52E-4743-91FA-56A41DE24D5C}" type="datetime1">
              <a:rPr lang="en-US" smtClean="0"/>
              <a:t>10/6/20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8F1521-5A51-3E4B-8A2B-B886A1249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166FA-470E-2048-B8B7-624559E1F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8C73D-AE5B-DD45-9AEC-D8499A751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779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F8D2E6-6364-A740-8360-AFECDB18C3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B5BD15-A287-C44A-9B3E-9D96F72046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E3AAB1-90FA-AB4B-BE86-C2EB5ABC0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B1DF6-FA2F-6F4D-88D6-0C3249735467}" type="datetime1">
              <a:rPr lang="en-US" smtClean="0"/>
              <a:t>10/6/20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DDF12-4E50-CF4F-BA45-7376C3143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802D4-3247-AD46-82CE-5EA670DB1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8C73D-AE5B-DD45-9AEC-D8499A751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067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8F9DE-68F2-0242-820D-3EB06BD02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142A4-6403-5647-AD28-528B9D36C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49FA1-10A6-D940-9CD6-14F0B7136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DCEEC-7F2E-3148-8C4E-CE233EC940D8}" type="datetime1">
              <a:rPr lang="en-US" smtClean="0"/>
              <a:t>10/6/20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841AE-5006-5F4F-B7FC-4E7E300B3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897B2B-19FF-604A-986D-85C40C9AC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8C73D-AE5B-DD45-9AEC-D8499A751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724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8A897-43AD-424D-B202-687D79316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3ADF88-A27E-304B-9520-AC152DF8B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7B7379-8138-5042-821D-9758D265D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28E1A-D30F-3F4C-B675-E858EDD5FF64}" type="datetime1">
              <a:rPr lang="en-US" smtClean="0"/>
              <a:t>10/6/20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E7F59-B224-714E-A178-927A4A417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06F0B-5996-4E43-AF80-5FE2131CB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8C73D-AE5B-DD45-9AEC-D8499A751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297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C0AB3-52DF-4B43-9A4B-4EAB7A27B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0D032-DFF1-D04E-9BCE-BBD826C583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4455A8-B046-D442-A6B4-A069FCEC04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457982-9738-F649-899B-CD265CEC9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F8311-A950-074D-BB65-060C49858B9E}" type="datetime1">
              <a:rPr lang="en-US" smtClean="0"/>
              <a:t>10/6/20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3E6CF2-2B80-554C-86AD-E88CBF36D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A7231B-F14B-5740-A5D8-B88C0BCFD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8C73D-AE5B-DD45-9AEC-D8499A751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102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4544C-973C-DE46-AD82-D61A31973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46ED0E-9517-8A48-8E05-E7DE0C890B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2BF73B-3280-624E-B16F-74C97D9C42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B778AF-276E-4A44-863A-C86DE44790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5B00B4-769F-3E4A-BD18-AD3360667C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A4F1B3-6F0D-604E-BB42-093ECD33E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01352-A061-4E4C-A884-E341ABC11A82}" type="datetime1">
              <a:rPr lang="en-US" smtClean="0"/>
              <a:t>10/6/20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D64DA1-CFBB-284B-B706-A12A52A4D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6D9812-4151-7244-A028-B29152D3F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8C73D-AE5B-DD45-9AEC-D8499A751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948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2F186-AF8D-9F44-8D5A-D6BDE55A5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1B7FA5-A1AC-F647-A255-4ED25E9AC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DCA11-244C-CA4D-84A1-D839A669EF76}" type="datetime1">
              <a:rPr lang="en-US" smtClean="0"/>
              <a:t>10/6/20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B9038E-7DDA-E344-A7F2-C66FB628E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BE8287-6651-4E44-979B-2E90DD53E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8C73D-AE5B-DD45-9AEC-D8499A751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282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6FE21B-7CE1-5140-A404-FC786ED26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59CA-DB6F-224A-8FD9-C95EC2B7CBA9}" type="datetime1">
              <a:rPr lang="en-US" smtClean="0"/>
              <a:t>10/6/20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7F5823-3F13-C54B-9759-D1DE2551D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3477D-1507-2B45-826D-84C2757B2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8C73D-AE5B-DD45-9AEC-D8499A751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853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8653D-8E69-A645-8AB4-2812C68D5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D45E2-D07B-A24C-86B8-EC3B29AE2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E805C3-2C60-3E4B-B70D-6CA14FAE2A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8EFEEE-4181-9248-A562-DA366F4F4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9F8E1-CADD-6140-AC2F-6947C4C651E7}" type="datetime1">
              <a:rPr lang="en-US" smtClean="0"/>
              <a:t>10/6/20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D3A211-FAED-154E-809B-FBE97A477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ADE801-F4E3-EC4B-ADBF-6BFB701F3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8C73D-AE5B-DD45-9AEC-D8499A751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088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E5F19-D6DE-E14C-88D6-0F7578323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B3FE23-A902-B74E-B6AE-DA451ACF57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14DEF0-2EBC-8342-8758-02754E9AC2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14BE03-7B07-3B4D-B329-4F1D5F4FB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FF3D9-E68A-9349-B7B4-47FB320F2882}" type="datetime1">
              <a:rPr lang="en-US" smtClean="0"/>
              <a:t>10/6/20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10DDA7-4627-8644-AE14-E3FBA5D81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E3C14C-671A-D34E-A768-49336DF89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8C73D-AE5B-DD45-9AEC-D8499A751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24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9A309F-8084-DD4B-A8C5-79A71D27B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010FD7-C78F-7144-9915-B0664CAA45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CC8E0-E199-2342-8E90-95F0534E5F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5E93C-4E5A-8845-8EC2-4AE2F5F07252}" type="datetime1">
              <a:rPr lang="en-US" smtClean="0"/>
              <a:t>10/6/20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0BCB9A-1606-0145-B450-6B0FC2478C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A8127-47D6-A843-B47A-B0BFB2BD19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8C73D-AE5B-DD45-9AEC-D8499A751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473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learn/neural-networks-deep-learning/lecture/0ULGt/derivatives" TargetMode="External"/><Relationship Id="rId2" Type="http://schemas.openxmlformats.org/officeDocument/2006/relationships/hyperlink" Target="https://www.coursera.org/learn/neural-networks-deep-learning/lecture/A0tBd/gradient-descen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coursera.org/learn/neural-networks-deep-learning/lecture/0VSHe/derivatives-with-a-computation-graph" TargetMode="External"/><Relationship Id="rId4" Type="http://schemas.openxmlformats.org/officeDocument/2006/relationships/hyperlink" Target="https://www.coursera.org/learn/neural-networks-deep-learning/lecture/oEcPT/more-derivative-examples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0.png"/><Relationship Id="rId13" Type="http://schemas.openxmlformats.org/officeDocument/2006/relationships/image" Target="../media/image43.png"/><Relationship Id="rId3" Type="http://schemas.openxmlformats.org/officeDocument/2006/relationships/image" Target="../media/image470.png"/><Relationship Id="rId7" Type="http://schemas.openxmlformats.org/officeDocument/2006/relationships/image" Target="../media/image53.png"/><Relationship Id="rId12" Type="http://schemas.openxmlformats.org/officeDocument/2006/relationships/image" Target="../media/image42.png"/><Relationship Id="rId2" Type="http://schemas.openxmlformats.org/officeDocument/2006/relationships/image" Target="../media/image4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41.png"/><Relationship Id="rId5" Type="http://schemas.openxmlformats.org/officeDocument/2006/relationships/image" Target="../media/image490.png"/><Relationship Id="rId10" Type="http://schemas.openxmlformats.org/officeDocument/2006/relationships/image" Target="../media/image540.png"/><Relationship Id="rId4" Type="http://schemas.openxmlformats.org/officeDocument/2006/relationships/image" Target="../media/image480.png"/><Relationship Id="rId9" Type="http://schemas.openxmlformats.org/officeDocument/2006/relationships/image" Target="../media/image5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0.png"/><Relationship Id="rId13" Type="http://schemas.openxmlformats.org/officeDocument/2006/relationships/image" Target="../media/image43.png"/><Relationship Id="rId3" Type="http://schemas.openxmlformats.org/officeDocument/2006/relationships/image" Target="../media/image460.png"/><Relationship Id="rId12" Type="http://schemas.openxmlformats.org/officeDocument/2006/relationships/image" Target="../media/image42.png"/><Relationship Id="rId2" Type="http://schemas.openxmlformats.org/officeDocument/2006/relationships/image" Target="../media/image55.png"/><Relationship Id="rId16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0.png"/><Relationship Id="rId11" Type="http://schemas.openxmlformats.org/officeDocument/2006/relationships/image" Target="../media/image41.png"/><Relationship Id="rId5" Type="http://schemas.openxmlformats.org/officeDocument/2006/relationships/image" Target="../media/image480.png"/><Relationship Id="rId15" Type="http://schemas.openxmlformats.org/officeDocument/2006/relationships/image" Target="../media/image56.png"/><Relationship Id="rId10" Type="http://schemas.openxmlformats.org/officeDocument/2006/relationships/image" Target="../media/image540.png"/><Relationship Id="rId4" Type="http://schemas.openxmlformats.org/officeDocument/2006/relationships/image" Target="../media/image470.png"/><Relationship Id="rId9" Type="http://schemas.openxmlformats.org/officeDocument/2006/relationships/image" Target="../media/image54.png"/><Relationship Id="rId14" Type="http://schemas.openxmlformats.org/officeDocument/2006/relationships/image" Target="../media/image5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17" Type="http://schemas.openxmlformats.org/officeDocument/2006/relationships/image" Target="../media/image73.png"/><Relationship Id="rId2" Type="http://schemas.openxmlformats.org/officeDocument/2006/relationships/image" Target="../media/image58.png"/><Relationship Id="rId16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5" Type="http://schemas.openxmlformats.org/officeDocument/2006/relationships/image" Target="../media/image71.png"/><Relationship Id="rId10" Type="http://schemas.openxmlformats.org/officeDocument/2006/relationships/image" Target="../media/image66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Relationship Id="rId14" Type="http://schemas.openxmlformats.org/officeDocument/2006/relationships/image" Target="../media/image7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0.png"/><Relationship Id="rId3" Type="http://schemas.openxmlformats.org/officeDocument/2006/relationships/image" Target="../media/image470.png"/><Relationship Id="rId7" Type="http://schemas.openxmlformats.org/officeDocument/2006/relationships/image" Target="../media/image580.png"/><Relationship Id="rId17" Type="http://schemas.openxmlformats.org/officeDocument/2006/relationships/image" Target="../media/image75.png"/><Relationship Id="rId2" Type="http://schemas.openxmlformats.org/officeDocument/2006/relationships/image" Target="../media/image460.png"/><Relationship Id="rId16" Type="http://schemas.openxmlformats.org/officeDocument/2006/relationships/image" Target="../media/image6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0.png"/><Relationship Id="rId5" Type="http://schemas.openxmlformats.org/officeDocument/2006/relationships/image" Target="../media/image74.png"/><Relationship Id="rId15" Type="http://schemas.openxmlformats.org/officeDocument/2006/relationships/image" Target="../media/image660.png"/><Relationship Id="rId10" Type="http://schemas.openxmlformats.org/officeDocument/2006/relationships/image" Target="../media/image610.png"/><Relationship Id="rId4" Type="http://schemas.openxmlformats.org/officeDocument/2006/relationships/image" Target="../media/image550.png"/><Relationship Id="rId9" Type="http://schemas.openxmlformats.org/officeDocument/2006/relationships/image" Target="../media/image600.png"/><Relationship Id="rId14" Type="http://schemas.openxmlformats.org/officeDocument/2006/relationships/image" Target="../media/image65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0.png"/><Relationship Id="rId18" Type="http://schemas.openxmlformats.org/officeDocument/2006/relationships/image" Target="../media/image76.png"/><Relationship Id="rId3" Type="http://schemas.openxmlformats.org/officeDocument/2006/relationships/image" Target="../media/image470.png"/><Relationship Id="rId21" Type="http://schemas.openxmlformats.org/officeDocument/2006/relationships/image" Target="../media/image79.png"/><Relationship Id="rId7" Type="http://schemas.openxmlformats.org/officeDocument/2006/relationships/image" Target="../media/image580.png"/><Relationship Id="rId17" Type="http://schemas.openxmlformats.org/officeDocument/2006/relationships/image" Target="../media/image75.png"/><Relationship Id="rId2" Type="http://schemas.openxmlformats.org/officeDocument/2006/relationships/image" Target="../media/image460.png"/><Relationship Id="rId16" Type="http://schemas.openxmlformats.org/officeDocument/2006/relationships/image" Target="../media/image670.png"/><Relationship Id="rId20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0.png"/><Relationship Id="rId5" Type="http://schemas.openxmlformats.org/officeDocument/2006/relationships/image" Target="../media/image74.png"/><Relationship Id="rId15" Type="http://schemas.openxmlformats.org/officeDocument/2006/relationships/image" Target="../media/image660.png"/><Relationship Id="rId10" Type="http://schemas.openxmlformats.org/officeDocument/2006/relationships/image" Target="../media/image610.png"/><Relationship Id="rId19" Type="http://schemas.openxmlformats.org/officeDocument/2006/relationships/image" Target="../media/image77.png"/><Relationship Id="rId4" Type="http://schemas.openxmlformats.org/officeDocument/2006/relationships/image" Target="../media/image550.png"/><Relationship Id="rId9" Type="http://schemas.openxmlformats.org/officeDocument/2006/relationships/image" Target="../media/image600.png"/><Relationship Id="rId14" Type="http://schemas.openxmlformats.org/officeDocument/2006/relationships/image" Target="../media/image65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0.png"/><Relationship Id="rId3" Type="http://schemas.openxmlformats.org/officeDocument/2006/relationships/image" Target="../media/image470.png"/><Relationship Id="rId7" Type="http://schemas.openxmlformats.org/officeDocument/2006/relationships/image" Target="../media/image710.png"/><Relationship Id="rId2" Type="http://schemas.openxmlformats.org/officeDocument/2006/relationships/image" Target="../media/image4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0.png"/><Relationship Id="rId5" Type="http://schemas.openxmlformats.org/officeDocument/2006/relationships/image" Target="../media/image690.png"/><Relationship Id="rId10" Type="http://schemas.openxmlformats.org/officeDocument/2006/relationships/image" Target="../media/image740.png"/><Relationship Id="rId4" Type="http://schemas.openxmlformats.org/officeDocument/2006/relationships/image" Target="../media/image480.png"/><Relationship Id="rId9" Type="http://schemas.openxmlformats.org/officeDocument/2006/relationships/image" Target="../media/image73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0.png"/><Relationship Id="rId3" Type="http://schemas.openxmlformats.org/officeDocument/2006/relationships/image" Target="../media/image470.png"/><Relationship Id="rId7" Type="http://schemas.openxmlformats.org/officeDocument/2006/relationships/image" Target="../media/image760.png"/><Relationship Id="rId2" Type="http://schemas.openxmlformats.org/officeDocument/2006/relationships/image" Target="../media/image4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0.png"/><Relationship Id="rId5" Type="http://schemas.openxmlformats.org/officeDocument/2006/relationships/image" Target="../media/image490.png"/><Relationship Id="rId10" Type="http://schemas.openxmlformats.org/officeDocument/2006/relationships/image" Target="../media/image540.png"/><Relationship Id="rId4" Type="http://schemas.openxmlformats.org/officeDocument/2006/relationships/image" Target="../media/image480.png"/><Relationship Id="rId9" Type="http://schemas.openxmlformats.org/officeDocument/2006/relationships/image" Target="../media/image53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0.png"/><Relationship Id="rId13" Type="http://schemas.openxmlformats.org/officeDocument/2006/relationships/image" Target="../media/image660.png"/><Relationship Id="rId3" Type="http://schemas.openxmlformats.org/officeDocument/2006/relationships/image" Target="../media/image470.png"/><Relationship Id="rId7" Type="http://schemas.openxmlformats.org/officeDocument/2006/relationships/image" Target="../media/image580.png"/><Relationship Id="rId12" Type="http://schemas.openxmlformats.org/officeDocument/2006/relationships/image" Target="../media/image650.png"/><Relationship Id="rId2" Type="http://schemas.openxmlformats.org/officeDocument/2006/relationships/image" Target="../media/image4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0.png"/><Relationship Id="rId11" Type="http://schemas.openxmlformats.org/officeDocument/2006/relationships/image" Target="../media/image800.png"/><Relationship Id="rId5" Type="http://schemas.openxmlformats.org/officeDocument/2006/relationships/image" Target="../media/image770.png"/><Relationship Id="rId10" Type="http://schemas.openxmlformats.org/officeDocument/2006/relationships/image" Target="../media/image790.png"/><Relationship Id="rId4" Type="http://schemas.openxmlformats.org/officeDocument/2006/relationships/image" Target="../media/image550.png"/><Relationship Id="rId9" Type="http://schemas.openxmlformats.org/officeDocument/2006/relationships/image" Target="../media/image780.png"/><Relationship Id="rId14" Type="http://schemas.openxmlformats.org/officeDocument/2006/relationships/image" Target="../media/image67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8.png"/><Relationship Id="rId5" Type="http://schemas.openxmlformats.org/officeDocument/2006/relationships/image" Target="../media/image13.png"/><Relationship Id="rId10" Type="http://schemas.openxmlformats.org/officeDocument/2006/relationships/image" Target="../media/image5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1.png"/><Relationship Id="rId7" Type="http://schemas.openxmlformats.org/officeDocument/2006/relationships/image" Target="../media/image15.png"/><Relationship Id="rId12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8.png"/><Relationship Id="rId5" Type="http://schemas.openxmlformats.org/officeDocument/2006/relationships/image" Target="../media/image13.png"/><Relationship Id="rId10" Type="http://schemas.openxmlformats.org/officeDocument/2006/relationships/image" Target="../media/image5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00.png"/><Relationship Id="rId7" Type="http://schemas.openxmlformats.org/officeDocument/2006/relationships/image" Target="../media/image15.png"/><Relationship Id="rId12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25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22.png"/><Relationship Id="rId3" Type="http://schemas.openxmlformats.org/officeDocument/2006/relationships/image" Target="../media/image11.png"/><Relationship Id="rId7" Type="http://schemas.openxmlformats.org/officeDocument/2006/relationships/image" Target="../media/image30.png"/><Relationship Id="rId1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18.png"/><Relationship Id="rId5" Type="http://schemas.openxmlformats.org/officeDocument/2006/relationships/image" Target="../media/image28.png"/><Relationship Id="rId10" Type="http://schemas.openxmlformats.org/officeDocument/2006/relationships/image" Target="../media/image5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5.png"/><Relationship Id="rId7" Type="http://schemas.openxmlformats.org/officeDocument/2006/relationships/image" Target="../media/image38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350.png"/><Relationship Id="rId3" Type="http://schemas.openxmlformats.org/officeDocument/2006/relationships/image" Target="../media/image360.png"/><Relationship Id="rId7" Type="http://schemas.openxmlformats.org/officeDocument/2006/relationships/image" Target="../media/image390.png"/><Relationship Id="rId12" Type="http://schemas.openxmlformats.org/officeDocument/2006/relationships/image" Target="../media/image46.png"/><Relationship Id="rId17" Type="http://schemas.openxmlformats.org/officeDocument/2006/relationships/image" Target="../media/image34.png"/><Relationship Id="rId2" Type="http://schemas.openxmlformats.org/officeDocument/2006/relationships/image" Target="../media/image310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45.png"/><Relationship Id="rId5" Type="http://schemas.openxmlformats.org/officeDocument/2006/relationships/image" Target="../media/image41.png"/><Relationship Id="rId15" Type="http://schemas.openxmlformats.org/officeDocument/2006/relationships/image" Target="../media/image48.png"/><Relationship Id="rId10" Type="http://schemas.openxmlformats.org/officeDocument/2006/relationships/image" Target="../media/image44.png"/><Relationship Id="rId4" Type="http://schemas.openxmlformats.org/officeDocument/2006/relationships/image" Target="../media/image40.png"/><Relationship Id="rId9" Type="http://schemas.openxmlformats.org/officeDocument/2006/relationships/image" Target="../media/image43.png"/><Relationship Id="rId14" Type="http://schemas.openxmlformats.org/officeDocument/2006/relationships/image" Target="../media/image4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3742E-07E9-4F4E-91F3-F31B8790BC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Network representation and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468649-5391-0541-B0BE-D33A6EB784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526ED1-45E5-D34D-892F-FB443AC8C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8C73D-AE5B-DD45-9AEC-D8499A75127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839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61AB0-26CE-9E42-BC3B-97A9D8680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knowledge for backpropagation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4FF1D-D944-AC48-947E-DFCBDB821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dirty="0"/>
              <a:t>Watch gradient descent video (11 min, we will have 15 min to watch and discuss): </a:t>
            </a:r>
            <a:r>
              <a:rPr lang="en-US" sz="2000" dirty="0">
                <a:hlinkClick r:id="rId2"/>
              </a:rPr>
              <a:t>https://www.coursera.org/learn/neural-networks-deep-learning/lecture/A0tBd/gradient-descent</a:t>
            </a:r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Watch derivative video 1 (7min length, 15 min to watch and discuss): </a:t>
            </a:r>
            <a:r>
              <a:rPr lang="en-US" sz="2000" dirty="0">
                <a:hlinkClick r:id="rId3"/>
              </a:rPr>
              <a:t>https://www.coursera.org/learn/neural-networks-deep-learning/lecture/0ULGt/derivatives</a:t>
            </a:r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Watch derivative video 2 (10 min length, 15 min to watch): </a:t>
            </a:r>
            <a:r>
              <a:rPr lang="en-US" sz="2000" dirty="0">
                <a:hlinkClick r:id="rId4"/>
              </a:rPr>
              <a:t>https://www.coursera.org/learn/neural-networks-deep-learning/lecture/oEcPT/more-derivative-examples </a:t>
            </a:r>
            <a:r>
              <a:rPr lang="en-US" sz="2000" dirty="0"/>
              <a:t> 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Chain rules for derivatives (19 min length, 30 min to watch): https://</a:t>
            </a:r>
            <a:r>
              <a:rPr lang="en-US" sz="2000" dirty="0" err="1"/>
              <a:t>www.youtube.com</a:t>
            </a:r>
            <a:r>
              <a:rPr lang="en-US" sz="2000" dirty="0"/>
              <a:t>/</a:t>
            </a:r>
            <a:r>
              <a:rPr lang="en-US" sz="2000" dirty="0" err="1"/>
              <a:t>watch?v</a:t>
            </a:r>
            <a:r>
              <a:rPr lang="en-US" sz="2000" dirty="0"/>
              <a:t>=</a:t>
            </a:r>
            <a:r>
              <a:rPr lang="en-US" sz="2000" dirty="0" err="1"/>
              <a:t>HaHsqDjWMLU</a:t>
            </a:r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Derivatives with a computation graph (15 min length, 20 min watch) </a:t>
            </a:r>
            <a:r>
              <a:rPr lang="en-US" sz="2000" dirty="0">
                <a:hlinkClick r:id="rId5"/>
              </a:rPr>
              <a:t>https://www.coursera.org/learn/neural-networks-deep-learning/lecture/0VSHe/derivatives-with-a-computation-graph</a:t>
            </a:r>
            <a:r>
              <a:rPr lang="en-US" sz="2000" dirty="0"/>
              <a:t>  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19C50C-808E-F142-859B-EB285C964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8C73D-AE5B-DD45-9AEC-D8499A75127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031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61AB0-26CE-9E42-BC3B-97A9D8680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knowledge for backpropagation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19C50C-808E-F142-859B-EB285C964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8C73D-AE5B-DD45-9AEC-D8499A75127B}" type="slidenum">
              <a:rPr lang="en-US" smtClean="0"/>
              <a:t>11</a:t>
            </a:fld>
            <a:endParaRPr lang="en-US"/>
          </a:p>
        </p:txBody>
      </p:sp>
      <p:pic>
        <p:nvPicPr>
          <p:cNvPr id="2050" name="Picture 2" descr="The Most Important Derivatives and Antiderivatives to Know - dummies">
            <a:extLst>
              <a:ext uri="{FF2B5EF4-FFF2-40B4-BE49-F238E27FC236}">
                <a16:creationId xmlns:a16="http://schemas.microsoft.com/office/drawing/2014/main" id="{B52B5F09-9794-2D43-BF03-C215C1335FE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65063"/>
          <a:stretch/>
        </p:blipFill>
        <p:spPr bwMode="auto">
          <a:xfrm>
            <a:off x="1808018" y="1690688"/>
            <a:ext cx="2542309" cy="4290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Differentiation 3 Basic Rules of Differentiation The Product and Quotient  Rules The Chain Rule Marginal Functions in Economics Higher-Order  Derivatives. - ppt download">
            <a:extLst>
              <a:ext uri="{FF2B5EF4-FFF2-40B4-BE49-F238E27FC236}">
                <a16:creationId xmlns:a16="http://schemas.microsoft.com/office/drawing/2014/main" id="{1AEF23A9-AC26-2142-82BA-C05AA53637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531" y="1676481"/>
            <a:ext cx="3572719" cy="2679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radient Descent: All You Need to Know | Hacker Noon">
            <a:extLst>
              <a:ext uri="{FF2B5EF4-FFF2-40B4-BE49-F238E27FC236}">
                <a16:creationId xmlns:a16="http://schemas.microsoft.com/office/drawing/2014/main" id="{C52A1A53-5307-7242-BADE-0C6BE1E241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1912" y="2150397"/>
            <a:ext cx="2591764" cy="1278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AFB530D-E222-9E44-8B7C-2F4E6CCF23D7}"/>
              </a:ext>
            </a:extLst>
          </p:cNvPr>
          <p:cNvSpPr txBox="1"/>
          <p:nvPr/>
        </p:nvSpPr>
        <p:spPr>
          <a:xfrm>
            <a:off x="7377135" y="1722865"/>
            <a:ext cx="2701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Gradient Descent Equation</a:t>
            </a:r>
          </a:p>
        </p:txBody>
      </p:sp>
    </p:spTree>
    <p:extLst>
      <p:ext uri="{BB962C8B-B14F-4D97-AF65-F5344CB8AC3E}">
        <p14:creationId xmlns:p14="http://schemas.microsoft.com/office/powerpoint/2010/main" val="648556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05B0B-F95D-C549-9433-FD42BAF1D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Backpropagation – regression, one sample 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00AC32B-003C-0740-B64F-A58ED067E662}"/>
              </a:ext>
            </a:extLst>
          </p:cNvPr>
          <p:cNvSpPr/>
          <p:nvPr/>
        </p:nvSpPr>
        <p:spPr>
          <a:xfrm>
            <a:off x="526984" y="2455082"/>
            <a:ext cx="385482" cy="385482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40BE425-5CD4-054B-87D7-E64C07D8D1DC}"/>
              </a:ext>
            </a:extLst>
          </p:cNvPr>
          <p:cNvSpPr/>
          <p:nvPr/>
        </p:nvSpPr>
        <p:spPr>
          <a:xfrm>
            <a:off x="526984" y="3209365"/>
            <a:ext cx="385482" cy="385482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9CD52EB-52EB-D94E-AB67-BCAA695FB72A}"/>
              </a:ext>
            </a:extLst>
          </p:cNvPr>
          <p:cNvSpPr/>
          <p:nvPr/>
        </p:nvSpPr>
        <p:spPr>
          <a:xfrm>
            <a:off x="2056774" y="2086618"/>
            <a:ext cx="385482" cy="385482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907F239-4000-EC4A-8E0A-6C13B1771DB4}"/>
              </a:ext>
            </a:extLst>
          </p:cNvPr>
          <p:cNvSpPr/>
          <p:nvPr/>
        </p:nvSpPr>
        <p:spPr>
          <a:xfrm>
            <a:off x="2056774" y="2840901"/>
            <a:ext cx="385482" cy="385482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C3EADEC-4EAF-F948-B6FA-9566E613E829}"/>
              </a:ext>
            </a:extLst>
          </p:cNvPr>
          <p:cNvSpPr/>
          <p:nvPr/>
        </p:nvSpPr>
        <p:spPr>
          <a:xfrm>
            <a:off x="2056774" y="3618332"/>
            <a:ext cx="385482" cy="385482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7495D14-8D7F-0F45-A6ED-DC6589EBC63D}"/>
              </a:ext>
            </a:extLst>
          </p:cNvPr>
          <p:cNvSpPr/>
          <p:nvPr/>
        </p:nvSpPr>
        <p:spPr>
          <a:xfrm>
            <a:off x="3414868" y="2842826"/>
            <a:ext cx="385482" cy="385482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CAFB2F8-E963-A049-B639-8C4AB7DFE7A6}"/>
              </a:ext>
            </a:extLst>
          </p:cNvPr>
          <p:cNvSpPr txBox="1"/>
          <p:nvPr/>
        </p:nvSpPr>
        <p:spPr>
          <a:xfrm>
            <a:off x="439835" y="1806438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E5E31BA-825C-674A-ABD9-548352CCBCF7}"/>
              </a:ext>
            </a:extLst>
          </p:cNvPr>
          <p:cNvSpPr txBox="1"/>
          <p:nvPr/>
        </p:nvSpPr>
        <p:spPr>
          <a:xfrm>
            <a:off x="1923326" y="1588441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Hidden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42ADAE7-AF88-9B45-8B2F-25038E564A42}"/>
              </a:ext>
            </a:extLst>
          </p:cNvPr>
          <p:cNvSpPr txBox="1"/>
          <p:nvPr/>
        </p:nvSpPr>
        <p:spPr>
          <a:xfrm>
            <a:off x="3186896" y="2215403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D261CBF-2DAF-A64B-BFD2-A08F348D3848}"/>
              </a:ext>
            </a:extLst>
          </p:cNvPr>
          <p:cNvCxnSpPr>
            <a:cxnSpLocks/>
            <a:stCxn id="26" idx="6"/>
            <a:endCxn id="30" idx="2"/>
          </p:cNvCxnSpPr>
          <p:nvPr/>
        </p:nvCxnSpPr>
        <p:spPr>
          <a:xfrm flipV="1">
            <a:off x="912466" y="2279359"/>
            <a:ext cx="1144308" cy="368464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9705216-1A74-F84E-95A6-E5A4935A2337}"/>
              </a:ext>
            </a:extLst>
          </p:cNvPr>
          <p:cNvCxnSpPr>
            <a:stCxn id="26" idx="6"/>
            <a:endCxn id="31" idx="2"/>
          </p:cNvCxnSpPr>
          <p:nvPr/>
        </p:nvCxnSpPr>
        <p:spPr>
          <a:xfrm>
            <a:off x="912466" y="2647823"/>
            <a:ext cx="1144308" cy="385819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86F96D7-19F5-744E-BADE-766074BC3063}"/>
              </a:ext>
            </a:extLst>
          </p:cNvPr>
          <p:cNvCxnSpPr>
            <a:stCxn id="26" idx="6"/>
            <a:endCxn id="32" idx="2"/>
          </p:cNvCxnSpPr>
          <p:nvPr/>
        </p:nvCxnSpPr>
        <p:spPr>
          <a:xfrm>
            <a:off x="912466" y="2647823"/>
            <a:ext cx="1144308" cy="116325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4E350DE-151E-C340-8476-52E4A5D4CF3E}"/>
              </a:ext>
            </a:extLst>
          </p:cNvPr>
          <p:cNvCxnSpPr>
            <a:cxnSpLocks/>
            <a:stCxn id="28" idx="6"/>
            <a:endCxn id="30" idx="2"/>
          </p:cNvCxnSpPr>
          <p:nvPr/>
        </p:nvCxnSpPr>
        <p:spPr>
          <a:xfrm flipV="1">
            <a:off x="912466" y="2279359"/>
            <a:ext cx="1144308" cy="1122747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43E4F2A-6276-C549-87F8-0D674F85D79E}"/>
              </a:ext>
            </a:extLst>
          </p:cNvPr>
          <p:cNvCxnSpPr>
            <a:stCxn id="28" idx="6"/>
            <a:endCxn id="31" idx="2"/>
          </p:cNvCxnSpPr>
          <p:nvPr/>
        </p:nvCxnSpPr>
        <p:spPr>
          <a:xfrm flipV="1">
            <a:off x="912466" y="3033642"/>
            <a:ext cx="1144308" cy="368464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39874C5-04F9-9842-8234-186DC9A6FADA}"/>
              </a:ext>
            </a:extLst>
          </p:cNvPr>
          <p:cNvCxnSpPr>
            <a:stCxn id="28" idx="6"/>
            <a:endCxn id="32" idx="2"/>
          </p:cNvCxnSpPr>
          <p:nvPr/>
        </p:nvCxnSpPr>
        <p:spPr>
          <a:xfrm>
            <a:off x="912466" y="3402106"/>
            <a:ext cx="1144308" cy="408967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DCA5EC5-43A6-1B46-A2E0-68B8A22DD3B1}"/>
              </a:ext>
            </a:extLst>
          </p:cNvPr>
          <p:cNvCxnSpPr>
            <a:cxnSpLocks/>
            <a:stCxn id="30" idx="6"/>
            <a:endCxn id="37" idx="2"/>
          </p:cNvCxnSpPr>
          <p:nvPr/>
        </p:nvCxnSpPr>
        <p:spPr>
          <a:xfrm>
            <a:off x="2442256" y="2279359"/>
            <a:ext cx="972612" cy="756208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A1FCF1B-47D5-1744-AB15-B91165FF28D3}"/>
              </a:ext>
            </a:extLst>
          </p:cNvPr>
          <p:cNvCxnSpPr>
            <a:stCxn id="31" idx="6"/>
            <a:endCxn id="37" idx="2"/>
          </p:cNvCxnSpPr>
          <p:nvPr/>
        </p:nvCxnSpPr>
        <p:spPr>
          <a:xfrm>
            <a:off x="2442256" y="3033642"/>
            <a:ext cx="972612" cy="1925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AC9B8FB-ED33-E244-B05C-D0CE9B6B2E24}"/>
              </a:ext>
            </a:extLst>
          </p:cNvPr>
          <p:cNvCxnSpPr>
            <a:stCxn id="32" idx="6"/>
            <a:endCxn id="37" idx="2"/>
          </p:cNvCxnSpPr>
          <p:nvPr/>
        </p:nvCxnSpPr>
        <p:spPr>
          <a:xfrm flipV="1">
            <a:off x="2442256" y="3035567"/>
            <a:ext cx="972612" cy="775506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EB49DF8-BC81-F541-8580-412E5289A3D8}"/>
                  </a:ext>
                </a:extLst>
              </p:cNvPr>
              <p:cNvSpPr txBox="1"/>
              <p:nvPr/>
            </p:nvSpPr>
            <p:spPr>
              <a:xfrm>
                <a:off x="520860" y="3217440"/>
                <a:ext cx="4660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EB49DF8-BC81-F541-8580-412E5289A3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860" y="3217440"/>
                <a:ext cx="46608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065B7B63-3F27-404D-A0FE-8A05FC69B30A}"/>
                  </a:ext>
                </a:extLst>
              </p:cNvPr>
              <p:cNvSpPr txBox="1"/>
              <p:nvPr/>
            </p:nvSpPr>
            <p:spPr>
              <a:xfrm>
                <a:off x="510373" y="2477161"/>
                <a:ext cx="4607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065B7B63-3F27-404D-A0FE-8A05FC69B3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373" y="2477161"/>
                <a:ext cx="46076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TextBox 72">
            <a:extLst>
              <a:ext uri="{FF2B5EF4-FFF2-40B4-BE49-F238E27FC236}">
                <a16:creationId xmlns:a16="http://schemas.microsoft.com/office/drawing/2014/main" id="{1143932D-4D23-994E-B223-F98C222D1F41}"/>
              </a:ext>
            </a:extLst>
          </p:cNvPr>
          <p:cNvSpPr txBox="1"/>
          <p:nvPr/>
        </p:nvSpPr>
        <p:spPr>
          <a:xfrm>
            <a:off x="10748513" y="28588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B8612738-451D-B842-812B-C13122A5CC70}"/>
                  </a:ext>
                </a:extLst>
              </p:cNvPr>
              <p:cNvSpPr txBox="1"/>
              <p:nvPr/>
            </p:nvSpPr>
            <p:spPr>
              <a:xfrm>
                <a:off x="3859892" y="2858854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B8612738-451D-B842-812B-C13122A5CC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9892" y="2858854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165D3B5-61DD-B54E-A954-EE507CE67E49}"/>
              </a:ext>
            </a:extLst>
          </p:cNvPr>
          <p:cNvCxnSpPr>
            <a:cxnSpLocks/>
          </p:cNvCxnSpPr>
          <p:nvPr/>
        </p:nvCxnSpPr>
        <p:spPr>
          <a:xfrm flipV="1">
            <a:off x="3160538" y="3224344"/>
            <a:ext cx="292387" cy="383099"/>
          </a:xfrm>
          <a:prstGeom prst="straightConnector1">
            <a:avLst/>
          </a:prstGeom>
          <a:ln w="15875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D6354E7-4D4A-E44E-BFEF-1D592F133B4C}"/>
                  </a:ext>
                </a:extLst>
              </p:cNvPr>
              <p:cNvSpPr txBox="1"/>
              <p:nvPr/>
            </p:nvSpPr>
            <p:spPr>
              <a:xfrm>
                <a:off x="3042128" y="3694811"/>
                <a:ext cx="2668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D6354E7-4D4A-E44E-BFEF-1D592F133B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2128" y="3694811"/>
                <a:ext cx="266803" cy="276999"/>
              </a:xfrm>
              <a:prstGeom prst="rect">
                <a:avLst/>
              </a:prstGeom>
              <a:blipFill>
                <a:blip r:embed="rId5"/>
                <a:stretch>
                  <a:fillRect l="-9091" r="-9091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FA400987-DD78-C244-875C-007820112892}"/>
              </a:ext>
            </a:extLst>
          </p:cNvPr>
          <p:cNvCxnSpPr>
            <a:cxnSpLocks/>
          </p:cNvCxnSpPr>
          <p:nvPr/>
        </p:nvCxnSpPr>
        <p:spPr>
          <a:xfrm>
            <a:off x="3725501" y="3224344"/>
            <a:ext cx="197909" cy="448402"/>
          </a:xfrm>
          <a:prstGeom prst="straightConnector1">
            <a:avLst/>
          </a:prstGeom>
          <a:ln w="15875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4A3728B-C533-0E40-B41C-7697932107F7}"/>
                  </a:ext>
                </a:extLst>
              </p:cNvPr>
              <p:cNvSpPr txBox="1"/>
              <p:nvPr/>
            </p:nvSpPr>
            <p:spPr>
              <a:xfrm>
                <a:off x="5267663" y="3402106"/>
                <a:ext cx="1020600" cy="6643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=? 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4A3728B-C533-0E40-B41C-7697932107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7663" y="3402106"/>
                <a:ext cx="1020600" cy="66434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91F0AF8-EA8E-A14C-9562-392CFE630A09}"/>
                  </a:ext>
                </a:extLst>
              </p:cNvPr>
              <p:cNvSpPr/>
              <p:nvPr/>
            </p:nvSpPr>
            <p:spPr>
              <a:xfrm>
                <a:off x="5104614" y="1830340"/>
                <a:ext cx="3539046" cy="14419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acc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= g(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</m:d>
                        </m:e>
                        <m: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endParaRPr lang="en-US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91F0AF8-EA8E-A14C-9562-392CFE630A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4614" y="1830340"/>
                <a:ext cx="3539046" cy="1441933"/>
              </a:xfrm>
              <a:prstGeom prst="rect">
                <a:avLst/>
              </a:prstGeom>
              <a:blipFill>
                <a:blip r:embed="rId7"/>
                <a:stretch>
                  <a:fillRect l="-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B4E5855-DC99-B149-908A-3965D4CD84F9}"/>
              </a:ext>
            </a:extLst>
          </p:cNvPr>
          <p:cNvCxnSpPr>
            <a:cxnSpLocks/>
          </p:cNvCxnSpPr>
          <p:nvPr/>
        </p:nvCxnSpPr>
        <p:spPr>
          <a:xfrm flipV="1">
            <a:off x="1771217" y="3993434"/>
            <a:ext cx="292387" cy="383099"/>
          </a:xfrm>
          <a:prstGeom prst="straightConnector1">
            <a:avLst/>
          </a:prstGeom>
          <a:ln w="15875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F5F04654-B2A8-F541-AE18-64F863C1B21E}"/>
                  </a:ext>
                </a:extLst>
              </p:cNvPr>
              <p:cNvSpPr txBox="1"/>
              <p:nvPr/>
            </p:nvSpPr>
            <p:spPr>
              <a:xfrm>
                <a:off x="1567743" y="4463901"/>
                <a:ext cx="1690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F5F04654-B2A8-F541-AE18-64F863C1B2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7743" y="4463901"/>
                <a:ext cx="169084" cy="276999"/>
              </a:xfrm>
              <a:prstGeom prst="rect">
                <a:avLst/>
              </a:prstGeom>
              <a:blipFill>
                <a:blip r:embed="rId8"/>
                <a:stretch>
                  <a:fillRect l="-14286" t="-17391"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9C487FC8-17F1-B448-BA24-C2A9E6CA32B7}"/>
              </a:ext>
            </a:extLst>
          </p:cNvPr>
          <p:cNvCxnSpPr>
            <a:cxnSpLocks/>
          </p:cNvCxnSpPr>
          <p:nvPr/>
        </p:nvCxnSpPr>
        <p:spPr>
          <a:xfrm>
            <a:off x="2336180" y="3993434"/>
            <a:ext cx="197909" cy="448402"/>
          </a:xfrm>
          <a:prstGeom prst="straightConnector1">
            <a:avLst/>
          </a:prstGeom>
          <a:ln w="15875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FD9736A6-5485-7A4F-83F7-E3CAA2130345}"/>
                  </a:ext>
                </a:extLst>
              </p:cNvPr>
              <p:cNvSpPr txBox="1"/>
              <p:nvPr/>
            </p:nvSpPr>
            <p:spPr>
              <a:xfrm>
                <a:off x="2459707" y="4235951"/>
                <a:ext cx="907876" cy="7332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FD9736A6-5485-7A4F-83F7-E3CAA21303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9707" y="4235951"/>
                <a:ext cx="907876" cy="733278"/>
              </a:xfrm>
              <a:prstGeom prst="rect">
                <a:avLst/>
              </a:prstGeom>
              <a:blipFill>
                <a:blip r:embed="rId9"/>
                <a:stretch>
                  <a:fillRect l="-2778" b="-67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26E23839-BCA9-A341-97B4-9A5071E96BE7}"/>
                  </a:ext>
                </a:extLst>
              </p:cNvPr>
              <p:cNvSpPr txBox="1"/>
              <p:nvPr/>
            </p:nvSpPr>
            <p:spPr>
              <a:xfrm>
                <a:off x="3747426" y="3708982"/>
                <a:ext cx="2884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26E23839-BCA9-A341-97B4-9A5071E96B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7426" y="3708982"/>
                <a:ext cx="288477" cy="276999"/>
              </a:xfrm>
              <a:prstGeom prst="rect">
                <a:avLst/>
              </a:prstGeom>
              <a:blipFill>
                <a:blip r:embed="rId10"/>
                <a:stretch>
                  <a:fillRect l="-13043" r="-8696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142DF97C-7557-C54D-BB28-5CECA8631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8C73D-AE5B-DD45-9AEC-D8499A75127B}" type="slidenum">
              <a:rPr lang="en-US" smtClean="0"/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F694BB7-5F1E-EA42-B93A-A5F2C08982D2}"/>
                  </a:ext>
                </a:extLst>
              </p:cNvPr>
              <p:cNvSpPr txBox="1"/>
              <p:nvPr/>
            </p:nvSpPr>
            <p:spPr>
              <a:xfrm>
                <a:off x="2577713" y="2223562"/>
                <a:ext cx="586571" cy="3970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/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F694BB7-5F1E-EA42-B93A-A5F2C08982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7713" y="2223562"/>
                <a:ext cx="586571" cy="3970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FA4FF01-ECB8-FB4A-8563-5B28DCB14D1C}"/>
                  </a:ext>
                </a:extLst>
              </p:cNvPr>
              <p:cNvSpPr txBox="1"/>
              <p:nvPr/>
            </p:nvSpPr>
            <p:spPr>
              <a:xfrm>
                <a:off x="2583466" y="2634750"/>
                <a:ext cx="586571" cy="3975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/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FA4FF01-ECB8-FB4A-8563-5B28DCB14D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3466" y="2634750"/>
                <a:ext cx="586571" cy="39754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1BF0C5D-41D7-714A-96B1-A77BDC50B950}"/>
                  </a:ext>
                </a:extLst>
              </p:cNvPr>
              <p:cNvSpPr txBox="1"/>
              <p:nvPr/>
            </p:nvSpPr>
            <p:spPr>
              <a:xfrm>
                <a:off x="2535599" y="3082078"/>
                <a:ext cx="586571" cy="3989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/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1BF0C5D-41D7-714A-96B1-A77BDC50B9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5599" y="3082078"/>
                <a:ext cx="586571" cy="39895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Rectangle 50">
            <a:extLst>
              <a:ext uri="{FF2B5EF4-FFF2-40B4-BE49-F238E27FC236}">
                <a16:creationId xmlns:a16="http://schemas.microsoft.com/office/drawing/2014/main" id="{BB375D76-0B75-BF48-B60F-061140874711}"/>
              </a:ext>
            </a:extLst>
          </p:cNvPr>
          <p:cNvSpPr/>
          <p:nvPr/>
        </p:nvSpPr>
        <p:spPr>
          <a:xfrm>
            <a:off x="5104614" y="1497828"/>
            <a:ext cx="1096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Forward: 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58F169F-3C35-3541-9D68-C10A824D2D19}"/>
              </a:ext>
            </a:extLst>
          </p:cNvPr>
          <p:cNvSpPr/>
          <p:nvPr/>
        </p:nvSpPr>
        <p:spPr>
          <a:xfrm>
            <a:off x="5142671" y="2936670"/>
            <a:ext cx="11844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Backward:</a:t>
            </a:r>
          </a:p>
        </p:txBody>
      </p:sp>
    </p:spTree>
    <p:extLst>
      <p:ext uri="{BB962C8B-B14F-4D97-AF65-F5344CB8AC3E}">
        <p14:creationId xmlns:p14="http://schemas.microsoft.com/office/powerpoint/2010/main" val="8555877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4A3728B-C533-0E40-B41C-7697932107F7}"/>
                  </a:ext>
                </a:extLst>
              </p:cNvPr>
              <p:cNvSpPr txBox="1"/>
              <p:nvPr/>
            </p:nvSpPr>
            <p:spPr>
              <a:xfrm>
                <a:off x="5178353" y="2455082"/>
                <a:ext cx="1833707" cy="4363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b="0" i="1" dirty="0">
                  <a:solidFill>
                    <a:schemeClr val="accent2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𝚫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acc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acc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acc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4A3728B-C533-0E40-B41C-7697932107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8353" y="2455082"/>
                <a:ext cx="1833707" cy="43630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43005B0B-F95D-C549-9433-FD42BAF1D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Backpropagation – regression, one sample 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00AC32B-003C-0740-B64F-A58ED067E662}"/>
              </a:ext>
            </a:extLst>
          </p:cNvPr>
          <p:cNvSpPr/>
          <p:nvPr/>
        </p:nvSpPr>
        <p:spPr>
          <a:xfrm>
            <a:off x="526984" y="2455082"/>
            <a:ext cx="385482" cy="385482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40BE425-5CD4-054B-87D7-E64C07D8D1DC}"/>
              </a:ext>
            </a:extLst>
          </p:cNvPr>
          <p:cNvSpPr/>
          <p:nvPr/>
        </p:nvSpPr>
        <p:spPr>
          <a:xfrm>
            <a:off x="526984" y="3209365"/>
            <a:ext cx="385482" cy="385482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9CD52EB-52EB-D94E-AB67-BCAA695FB72A}"/>
              </a:ext>
            </a:extLst>
          </p:cNvPr>
          <p:cNvSpPr/>
          <p:nvPr/>
        </p:nvSpPr>
        <p:spPr>
          <a:xfrm>
            <a:off x="2056774" y="2086618"/>
            <a:ext cx="385482" cy="385482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907F239-4000-EC4A-8E0A-6C13B1771DB4}"/>
              </a:ext>
            </a:extLst>
          </p:cNvPr>
          <p:cNvSpPr/>
          <p:nvPr/>
        </p:nvSpPr>
        <p:spPr>
          <a:xfrm>
            <a:off x="2056774" y="2840901"/>
            <a:ext cx="385482" cy="385482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C3EADEC-4EAF-F948-B6FA-9566E613E829}"/>
              </a:ext>
            </a:extLst>
          </p:cNvPr>
          <p:cNvSpPr/>
          <p:nvPr/>
        </p:nvSpPr>
        <p:spPr>
          <a:xfrm>
            <a:off x="2056774" y="3618332"/>
            <a:ext cx="385482" cy="385482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7495D14-8D7F-0F45-A6ED-DC6589EBC63D}"/>
              </a:ext>
            </a:extLst>
          </p:cNvPr>
          <p:cNvSpPr/>
          <p:nvPr/>
        </p:nvSpPr>
        <p:spPr>
          <a:xfrm>
            <a:off x="3414868" y="2842826"/>
            <a:ext cx="385482" cy="385482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CAFB2F8-E963-A049-B639-8C4AB7DFE7A6}"/>
              </a:ext>
            </a:extLst>
          </p:cNvPr>
          <p:cNvSpPr txBox="1"/>
          <p:nvPr/>
        </p:nvSpPr>
        <p:spPr>
          <a:xfrm>
            <a:off x="439835" y="1806438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E5E31BA-825C-674A-ABD9-548352CCBCF7}"/>
              </a:ext>
            </a:extLst>
          </p:cNvPr>
          <p:cNvSpPr txBox="1"/>
          <p:nvPr/>
        </p:nvSpPr>
        <p:spPr>
          <a:xfrm>
            <a:off x="1923326" y="1588441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Hidden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42ADAE7-AF88-9B45-8B2F-25038E564A42}"/>
              </a:ext>
            </a:extLst>
          </p:cNvPr>
          <p:cNvSpPr txBox="1"/>
          <p:nvPr/>
        </p:nvSpPr>
        <p:spPr>
          <a:xfrm>
            <a:off x="3186896" y="2215403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D261CBF-2DAF-A64B-BFD2-A08F348D3848}"/>
              </a:ext>
            </a:extLst>
          </p:cNvPr>
          <p:cNvCxnSpPr>
            <a:cxnSpLocks/>
            <a:stCxn id="26" idx="6"/>
            <a:endCxn id="30" idx="2"/>
          </p:cNvCxnSpPr>
          <p:nvPr/>
        </p:nvCxnSpPr>
        <p:spPr>
          <a:xfrm flipV="1">
            <a:off x="912466" y="2279359"/>
            <a:ext cx="1144308" cy="368464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9705216-1A74-F84E-95A6-E5A4935A2337}"/>
              </a:ext>
            </a:extLst>
          </p:cNvPr>
          <p:cNvCxnSpPr>
            <a:stCxn id="26" idx="6"/>
            <a:endCxn id="31" idx="2"/>
          </p:cNvCxnSpPr>
          <p:nvPr/>
        </p:nvCxnSpPr>
        <p:spPr>
          <a:xfrm>
            <a:off x="912466" y="2647823"/>
            <a:ext cx="1144308" cy="385819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86F96D7-19F5-744E-BADE-766074BC3063}"/>
              </a:ext>
            </a:extLst>
          </p:cNvPr>
          <p:cNvCxnSpPr>
            <a:stCxn id="26" idx="6"/>
            <a:endCxn id="32" idx="2"/>
          </p:cNvCxnSpPr>
          <p:nvPr/>
        </p:nvCxnSpPr>
        <p:spPr>
          <a:xfrm>
            <a:off x="912466" y="2647823"/>
            <a:ext cx="1144308" cy="116325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4E350DE-151E-C340-8476-52E4A5D4CF3E}"/>
              </a:ext>
            </a:extLst>
          </p:cNvPr>
          <p:cNvCxnSpPr>
            <a:cxnSpLocks/>
            <a:stCxn id="28" idx="6"/>
            <a:endCxn id="30" idx="2"/>
          </p:cNvCxnSpPr>
          <p:nvPr/>
        </p:nvCxnSpPr>
        <p:spPr>
          <a:xfrm flipV="1">
            <a:off x="912466" y="2279359"/>
            <a:ext cx="1144308" cy="1122747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43E4F2A-6276-C549-87F8-0D674F85D79E}"/>
              </a:ext>
            </a:extLst>
          </p:cNvPr>
          <p:cNvCxnSpPr>
            <a:stCxn id="28" idx="6"/>
            <a:endCxn id="31" idx="2"/>
          </p:cNvCxnSpPr>
          <p:nvPr/>
        </p:nvCxnSpPr>
        <p:spPr>
          <a:xfrm flipV="1">
            <a:off x="912466" y="3033642"/>
            <a:ext cx="1144308" cy="368464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39874C5-04F9-9842-8234-186DC9A6FADA}"/>
              </a:ext>
            </a:extLst>
          </p:cNvPr>
          <p:cNvCxnSpPr>
            <a:stCxn id="28" idx="6"/>
            <a:endCxn id="32" idx="2"/>
          </p:cNvCxnSpPr>
          <p:nvPr/>
        </p:nvCxnSpPr>
        <p:spPr>
          <a:xfrm>
            <a:off x="912466" y="3402106"/>
            <a:ext cx="1144308" cy="408967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DCA5EC5-43A6-1B46-A2E0-68B8A22DD3B1}"/>
              </a:ext>
            </a:extLst>
          </p:cNvPr>
          <p:cNvCxnSpPr>
            <a:cxnSpLocks/>
            <a:stCxn id="30" idx="6"/>
            <a:endCxn id="37" idx="2"/>
          </p:cNvCxnSpPr>
          <p:nvPr/>
        </p:nvCxnSpPr>
        <p:spPr>
          <a:xfrm>
            <a:off x="2442256" y="2279359"/>
            <a:ext cx="972612" cy="756208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A1FCF1B-47D5-1744-AB15-B91165FF28D3}"/>
              </a:ext>
            </a:extLst>
          </p:cNvPr>
          <p:cNvCxnSpPr>
            <a:stCxn id="31" idx="6"/>
            <a:endCxn id="37" idx="2"/>
          </p:cNvCxnSpPr>
          <p:nvPr/>
        </p:nvCxnSpPr>
        <p:spPr>
          <a:xfrm>
            <a:off x="2442256" y="3033642"/>
            <a:ext cx="972612" cy="1925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AC9B8FB-ED33-E244-B05C-D0CE9B6B2E24}"/>
              </a:ext>
            </a:extLst>
          </p:cNvPr>
          <p:cNvCxnSpPr>
            <a:stCxn id="32" idx="6"/>
            <a:endCxn id="37" idx="2"/>
          </p:cNvCxnSpPr>
          <p:nvPr/>
        </p:nvCxnSpPr>
        <p:spPr>
          <a:xfrm flipV="1">
            <a:off x="2442256" y="3035567"/>
            <a:ext cx="972612" cy="775506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EB49DF8-BC81-F541-8580-412E5289A3D8}"/>
                  </a:ext>
                </a:extLst>
              </p:cNvPr>
              <p:cNvSpPr txBox="1"/>
              <p:nvPr/>
            </p:nvSpPr>
            <p:spPr>
              <a:xfrm>
                <a:off x="520860" y="3217440"/>
                <a:ext cx="4660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EB49DF8-BC81-F541-8580-412E5289A3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860" y="3217440"/>
                <a:ext cx="46608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065B7B63-3F27-404D-A0FE-8A05FC69B30A}"/>
                  </a:ext>
                </a:extLst>
              </p:cNvPr>
              <p:cNvSpPr txBox="1"/>
              <p:nvPr/>
            </p:nvSpPr>
            <p:spPr>
              <a:xfrm>
                <a:off x="510373" y="2477161"/>
                <a:ext cx="4607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065B7B63-3F27-404D-A0FE-8A05FC69B3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373" y="2477161"/>
                <a:ext cx="46076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TextBox 72">
            <a:extLst>
              <a:ext uri="{FF2B5EF4-FFF2-40B4-BE49-F238E27FC236}">
                <a16:creationId xmlns:a16="http://schemas.microsoft.com/office/drawing/2014/main" id="{1143932D-4D23-994E-B223-F98C222D1F41}"/>
              </a:ext>
            </a:extLst>
          </p:cNvPr>
          <p:cNvSpPr txBox="1"/>
          <p:nvPr/>
        </p:nvSpPr>
        <p:spPr>
          <a:xfrm>
            <a:off x="10748513" y="28588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B8612738-451D-B842-812B-C13122A5CC70}"/>
                  </a:ext>
                </a:extLst>
              </p:cNvPr>
              <p:cNvSpPr txBox="1"/>
              <p:nvPr/>
            </p:nvSpPr>
            <p:spPr>
              <a:xfrm>
                <a:off x="3859892" y="2858854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B8612738-451D-B842-812B-C13122A5CC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9892" y="2858854"/>
                <a:ext cx="371384" cy="369332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165D3B5-61DD-B54E-A954-EE507CE67E49}"/>
              </a:ext>
            </a:extLst>
          </p:cNvPr>
          <p:cNvCxnSpPr>
            <a:cxnSpLocks/>
          </p:cNvCxnSpPr>
          <p:nvPr/>
        </p:nvCxnSpPr>
        <p:spPr>
          <a:xfrm flipV="1">
            <a:off x="3160538" y="3224344"/>
            <a:ext cx="292387" cy="383099"/>
          </a:xfrm>
          <a:prstGeom prst="straightConnector1">
            <a:avLst/>
          </a:prstGeom>
          <a:ln w="15875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D6354E7-4D4A-E44E-BFEF-1D592F133B4C}"/>
                  </a:ext>
                </a:extLst>
              </p:cNvPr>
              <p:cNvSpPr txBox="1"/>
              <p:nvPr/>
            </p:nvSpPr>
            <p:spPr>
              <a:xfrm>
                <a:off x="3042128" y="3694811"/>
                <a:ext cx="2668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D6354E7-4D4A-E44E-BFEF-1D592F133B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2128" y="3694811"/>
                <a:ext cx="266803" cy="276999"/>
              </a:xfrm>
              <a:prstGeom prst="rect">
                <a:avLst/>
              </a:prstGeom>
              <a:blipFill>
                <a:blip r:embed="rId6"/>
                <a:stretch>
                  <a:fillRect l="-9091" r="-9091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FA400987-DD78-C244-875C-007820112892}"/>
              </a:ext>
            </a:extLst>
          </p:cNvPr>
          <p:cNvCxnSpPr>
            <a:cxnSpLocks/>
          </p:cNvCxnSpPr>
          <p:nvPr/>
        </p:nvCxnSpPr>
        <p:spPr>
          <a:xfrm>
            <a:off x="3725501" y="3224344"/>
            <a:ext cx="197909" cy="448402"/>
          </a:xfrm>
          <a:prstGeom prst="straightConnector1">
            <a:avLst/>
          </a:prstGeom>
          <a:ln w="15875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B4E5855-DC99-B149-908A-3965D4CD84F9}"/>
              </a:ext>
            </a:extLst>
          </p:cNvPr>
          <p:cNvCxnSpPr>
            <a:cxnSpLocks/>
          </p:cNvCxnSpPr>
          <p:nvPr/>
        </p:nvCxnSpPr>
        <p:spPr>
          <a:xfrm flipV="1">
            <a:off x="1771217" y="3993434"/>
            <a:ext cx="292387" cy="383099"/>
          </a:xfrm>
          <a:prstGeom prst="straightConnector1">
            <a:avLst/>
          </a:prstGeom>
          <a:ln w="15875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F5F04654-B2A8-F541-AE18-64F863C1B21E}"/>
                  </a:ext>
                </a:extLst>
              </p:cNvPr>
              <p:cNvSpPr txBox="1"/>
              <p:nvPr/>
            </p:nvSpPr>
            <p:spPr>
              <a:xfrm>
                <a:off x="1567743" y="4463901"/>
                <a:ext cx="1690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F5F04654-B2A8-F541-AE18-64F863C1B2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7743" y="4463901"/>
                <a:ext cx="169084" cy="276999"/>
              </a:xfrm>
              <a:prstGeom prst="rect">
                <a:avLst/>
              </a:prstGeom>
              <a:blipFill>
                <a:blip r:embed="rId8"/>
                <a:stretch>
                  <a:fillRect l="-14286" t="-17391"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9C487FC8-17F1-B448-BA24-C2A9E6CA32B7}"/>
              </a:ext>
            </a:extLst>
          </p:cNvPr>
          <p:cNvCxnSpPr>
            <a:cxnSpLocks/>
          </p:cNvCxnSpPr>
          <p:nvPr/>
        </p:nvCxnSpPr>
        <p:spPr>
          <a:xfrm>
            <a:off x="2336180" y="3993434"/>
            <a:ext cx="197909" cy="448402"/>
          </a:xfrm>
          <a:prstGeom prst="straightConnector1">
            <a:avLst/>
          </a:prstGeom>
          <a:ln w="15875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FD9736A6-5485-7A4F-83F7-E3CAA2130345}"/>
                  </a:ext>
                </a:extLst>
              </p:cNvPr>
              <p:cNvSpPr txBox="1"/>
              <p:nvPr/>
            </p:nvSpPr>
            <p:spPr>
              <a:xfrm>
                <a:off x="2459707" y="4235951"/>
                <a:ext cx="907876" cy="7332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FD9736A6-5485-7A4F-83F7-E3CAA21303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9707" y="4235951"/>
                <a:ext cx="907876" cy="733278"/>
              </a:xfrm>
              <a:prstGeom prst="rect">
                <a:avLst/>
              </a:prstGeom>
              <a:blipFill>
                <a:blip r:embed="rId9"/>
                <a:stretch>
                  <a:fillRect l="-2778" b="-67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26E23839-BCA9-A341-97B4-9A5071E96BE7}"/>
                  </a:ext>
                </a:extLst>
              </p:cNvPr>
              <p:cNvSpPr txBox="1"/>
              <p:nvPr/>
            </p:nvSpPr>
            <p:spPr>
              <a:xfrm>
                <a:off x="3747426" y="3708982"/>
                <a:ext cx="2884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26E23839-BCA9-A341-97B4-9A5071E96B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7426" y="3708982"/>
                <a:ext cx="288477" cy="276999"/>
              </a:xfrm>
              <a:prstGeom prst="rect">
                <a:avLst/>
              </a:prstGeom>
              <a:blipFill>
                <a:blip r:embed="rId10"/>
                <a:stretch>
                  <a:fillRect l="-13043" r="-8696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Left Brace 20">
            <a:extLst>
              <a:ext uri="{FF2B5EF4-FFF2-40B4-BE49-F238E27FC236}">
                <a16:creationId xmlns:a16="http://schemas.microsoft.com/office/drawing/2014/main" id="{479B3C8B-7213-CA4E-9990-EAA5CF8DA79E}"/>
              </a:ext>
            </a:extLst>
          </p:cNvPr>
          <p:cNvSpPr/>
          <p:nvPr/>
        </p:nvSpPr>
        <p:spPr>
          <a:xfrm>
            <a:off x="5301205" y="5081286"/>
            <a:ext cx="98506" cy="1503396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142DF97C-7557-C54D-BB28-5CECA8631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8C73D-AE5B-DD45-9AEC-D8499A75127B}" type="slidenum">
              <a:rPr lang="en-US" smtClean="0"/>
              <a:t>13</a:t>
            </a:fld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5B7D0A7-A721-F149-A631-2293D0344533}"/>
              </a:ext>
            </a:extLst>
          </p:cNvPr>
          <p:cNvSpPr/>
          <p:nvPr/>
        </p:nvSpPr>
        <p:spPr>
          <a:xfrm>
            <a:off x="5104614" y="1497828"/>
            <a:ext cx="1096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Forward: 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EDC069F-433D-2C4C-B8D7-67F731A316B1}"/>
              </a:ext>
            </a:extLst>
          </p:cNvPr>
          <p:cNvSpPr/>
          <p:nvPr/>
        </p:nvSpPr>
        <p:spPr>
          <a:xfrm>
            <a:off x="5142671" y="2936670"/>
            <a:ext cx="11844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Backward: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928BF62-4B11-984C-A428-04AB62367609}"/>
                  </a:ext>
                </a:extLst>
              </p:cNvPr>
              <p:cNvSpPr txBox="1"/>
              <p:nvPr/>
            </p:nvSpPr>
            <p:spPr>
              <a:xfrm>
                <a:off x="2577713" y="2223562"/>
                <a:ext cx="586571" cy="3970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/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928BF62-4B11-984C-A428-04AB623676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7713" y="2223562"/>
                <a:ext cx="586571" cy="3970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E04C835-E70E-EF44-BB17-5F67212C0E80}"/>
                  </a:ext>
                </a:extLst>
              </p:cNvPr>
              <p:cNvSpPr txBox="1"/>
              <p:nvPr/>
            </p:nvSpPr>
            <p:spPr>
              <a:xfrm>
                <a:off x="2583466" y="2634750"/>
                <a:ext cx="586571" cy="3975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/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E04C835-E70E-EF44-BB17-5F67212C0E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3466" y="2634750"/>
                <a:ext cx="586571" cy="39754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F176DB4-E4BC-9749-9E48-F911D2CC0E8C}"/>
                  </a:ext>
                </a:extLst>
              </p:cNvPr>
              <p:cNvSpPr txBox="1"/>
              <p:nvPr/>
            </p:nvSpPr>
            <p:spPr>
              <a:xfrm>
                <a:off x="2535599" y="3082078"/>
                <a:ext cx="586571" cy="3989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/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F176DB4-E4BC-9749-9E48-F911D2CC0E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5599" y="3082078"/>
                <a:ext cx="586571" cy="39895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20C0D453-C1C0-2645-916F-BFE4220ECFFF}"/>
                  </a:ext>
                </a:extLst>
              </p:cNvPr>
              <p:cNvSpPr/>
              <p:nvPr/>
            </p:nvSpPr>
            <p:spPr>
              <a:xfrm>
                <a:off x="5104614" y="1830340"/>
                <a:ext cx="3539046" cy="14419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acc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= g(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</m:d>
                        </m:e>
                        <m: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endParaRPr lang="en-US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20C0D453-C1C0-2645-916F-BFE4220ECF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4614" y="1830340"/>
                <a:ext cx="3539046" cy="1441933"/>
              </a:xfrm>
              <a:prstGeom prst="rect">
                <a:avLst/>
              </a:prstGeom>
              <a:blipFill>
                <a:blip r:embed="rId14"/>
                <a:stretch>
                  <a:fillRect l="-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6B6D165-3595-DB4C-BAEC-F68AD0D3C2A5}"/>
                  </a:ext>
                </a:extLst>
              </p:cNvPr>
              <p:cNvSpPr txBox="1"/>
              <p:nvPr/>
            </p:nvSpPr>
            <p:spPr>
              <a:xfrm>
                <a:off x="6400837" y="2816684"/>
                <a:ext cx="1055032" cy="6643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=? </m:t>
                      </m:r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6B6D165-3595-DB4C-BAEC-F68AD0D3C2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37" y="2816684"/>
                <a:ext cx="1055032" cy="664349"/>
              </a:xfrm>
              <a:prstGeom prst="rect">
                <a:avLst/>
              </a:prstGeom>
              <a:blipFill>
                <a:blip r:embed="rId15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D935751-D607-9A47-BA3B-3D0AF12B4C38}"/>
                  </a:ext>
                </a:extLst>
              </p:cNvPr>
              <p:cNvSpPr/>
              <p:nvPr/>
            </p:nvSpPr>
            <p:spPr>
              <a:xfrm>
                <a:off x="7124907" y="5081286"/>
                <a:ext cx="3055452" cy="6643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𝑳</m:t>
                          </m:r>
                        </m:num>
                        <m:den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𝚫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𝐚</m:t>
                          </m:r>
                        </m:e>
                        <m:sub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D935751-D607-9A47-BA3B-3D0AF12B4C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4907" y="5081286"/>
                <a:ext cx="3055452" cy="664349"/>
              </a:xfrm>
              <a:prstGeom prst="rect">
                <a:avLst/>
              </a:prstGeom>
              <a:blipFill>
                <a:blip r:embed="rId16"/>
                <a:stretch>
                  <a:fillRect b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70802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05B0B-F95D-C549-9433-FD42BAF1D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Backpropagation – regression, one sample 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00AC32B-003C-0740-B64F-A58ED067E662}"/>
              </a:ext>
            </a:extLst>
          </p:cNvPr>
          <p:cNvSpPr/>
          <p:nvPr/>
        </p:nvSpPr>
        <p:spPr>
          <a:xfrm>
            <a:off x="526984" y="3323206"/>
            <a:ext cx="385482" cy="385482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40BE425-5CD4-054B-87D7-E64C07D8D1DC}"/>
              </a:ext>
            </a:extLst>
          </p:cNvPr>
          <p:cNvSpPr/>
          <p:nvPr/>
        </p:nvSpPr>
        <p:spPr>
          <a:xfrm>
            <a:off x="526984" y="4077489"/>
            <a:ext cx="385482" cy="385482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9CD52EB-52EB-D94E-AB67-BCAA695FB72A}"/>
              </a:ext>
            </a:extLst>
          </p:cNvPr>
          <p:cNvSpPr/>
          <p:nvPr/>
        </p:nvSpPr>
        <p:spPr>
          <a:xfrm>
            <a:off x="2056774" y="2954742"/>
            <a:ext cx="385482" cy="385482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907F239-4000-EC4A-8E0A-6C13B1771DB4}"/>
              </a:ext>
            </a:extLst>
          </p:cNvPr>
          <p:cNvSpPr/>
          <p:nvPr/>
        </p:nvSpPr>
        <p:spPr>
          <a:xfrm>
            <a:off x="2056774" y="3709025"/>
            <a:ext cx="385482" cy="385482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C3EADEC-4EAF-F948-B6FA-9566E613E829}"/>
              </a:ext>
            </a:extLst>
          </p:cNvPr>
          <p:cNvSpPr/>
          <p:nvPr/>
        </p:nvSpPr>
        <p:spPr>
          <a:xfrm>
            <a:off x="2056774" y="4486456"/>
            <a:ext cx="385482" cy="385482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7495D14-8D7F-0F45-A6ED-DC6589EBC63D}"/>
              </a:ext>
            </a:extLst>
          </p:cNvPr>
          <p:cNvSpPr/>
          <p:nvPr/>
        </p:nvSpPr>
        <p:spPr>
          <a:xfrm>
            <a:off x="3877857" y="3710950"/>
            <a:ext cx="385482" cy="385482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CAFB2F8-E963-A049-B639-8C4AB7DFE7A6}"/>
              </a:ext>
            </a:extLst>
          </p:cNvPr>
          <p:cNvSpPr txBox="1"/>
          <p:nvPr/>
        </p:nvSpPr>
        <p:spPr>
          <a:xfrm>
            <a:off x="510373" y="1309924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E5E31BA-825C-674A-ABD9-548352CCBCF7}"/>
              </a:ext>
            </a:extLst>
          </p:cNvPr>
          <p:cNvSpPr txBox="1"/>
          <p:nvPr/>
        </p:nvSpPr>
        <p:spPr>
          <a:xfrm>
            <a:off x="1923326" y="1309924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Hidden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42ADAE7-AF88-9B45-8B2F-25038E564A42}"/>
              </a:ext>
            </a:extLst>
          </p:cNvPr>
          <p:cNvSpPr txBox="1"/>
          <p:nvPr/>
        </p:nvSpPr>
        <p:spPr>
          <a:xfrm>
            <a:off x="3300679" y="1309924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D261CBF-2DAF-A64B-BFD2-A08F348D3848}"/>
              </a:ext>
            </a:extLst>
          </p:cNvPr>
          <p:cNvCxnSpPr>
            <a:cxnSpLocks/>
            <a:stCxn id="26" idx="6"/>
            <a:endCxn id="30" idx="2"/>
          </p:cNvCxnSpPr>
          <p:nvPr/>
        </p:nvCxnSpPr>
        <p:spPr>
          <a:xfrm flipV="1">
            <a:off x="912466" y="3147483"/>
            <a:ext cx="1144308" cy="368464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9705216-1A74-F84E-95A6-E5A4935A2337}"/>
              </a:ext>
            </a:extLst>
          </p:cNvPr>
          <p:cNvCxnSpPr>
            <a:stCxn id="26" idx="6"/>
            <a:endCxn id="31" idx="2"/>
          </p:cNvCxnSpPr>
          <p:nvPr/>
        </p:nvCxnSpPr>
        <p:spPr>
          <a:xfrm>
            <a:off x="912466" y="3515947"/>
            <a:ext cx="1144308" cy="385819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86F96D7-19F5-744E-BADE-766074BC3063}"/>
              </a:ext>
            </a:extLst>
          </p:cNvPr>
          <p:cNvCxnSpPr>
            <a:stCxn id="26" idx="6"/>
            <a:endCxn id="32" idx="2"/>
          </p:cNvCxnSpPr>
          <p:nvPr/>
        </p:nvCxnSpPr>
        <p:spPr>
          <a:xfrm>
            <a:off x="912466" y="3515947"/>
            <a:ext cx="1144308" cy="116325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4E350DE-151E-C340-8476-52E4A5D4CF3E}"/>
              </a:ext>
            </a:extLst>
          </p:cNvPr>
          <p:cNvCxnSpPr>
            <a:cxnSpLocks/>
            <a:stCxn id="28" idx="6"/>
            <a:endCxn id="30" idx="2"/>
          </p:cNvCxnSpPr>
          <p:nvPr/>
        </p:nvCxnSpPr>
        <p:spPr>
          <a:xfrm flipV="1">
            <a:off x="912466" y="3147483"/>
            <a:ext cx="1144308" cy="1122747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43E4F2A-6276-C549-87F8-0D674F85D79E}"/>
              </a:ext>
            </a:extLst>
          </p:cNvPr>
          <p:cNvCxnSpPr>
            <a:stCxn id="28" idx="6"/>
            <a:endCxn id="31" idx="2"/>
          </p:cNvCxnSpPr>
          <p:nvPr/>
        </p:nvCxnSpPr>
        <p:spPr>
          <a:xfrm flipV="1">
            <a:off x="912466" y="3901766"/>
            <a:ext cx="1144308" cy="368464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39874C5-04F9-9842-8234-186DC9A6FADA}"/>
              </a:ext>
            </a:extLst>
          </p:cNvPr>
          <p:cNvCxnSpPr>
            <a:stCxn id="28" idx="6"/>
            <a:endCxn id="32" idx="2"/>
          </p:cNvCxnSpPr>
          <p:nvPr/>
        </p:nvCxnSpPr>
        <p:spPr>
          <a:xfrm>
            <a:off x="912466" y="4270230"/>
            <a:ext cx="1144308" cy="408967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DCA5EC5-43A6-1B46-A2E0-68B8A22DD3B1}"/>
              </a:ext>
            </a:extLst>
          </p:cNvPr>
          <p:cNvCxnSpPr>
            <a:cxnSpLocks/>
            <a:stCxn id="30" idx="6"/>
            <a:endCxn id="37" idx="2"/>
          </p:cNvCxnSpPr>
          <p:nvPr/>
        </p:nvCxnSpPr>
        <p:spPr>
          <a:xfrm>
            <a:off x="2442256" y="3147483"/>
            <a:ext cx="1435601" cy="756208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A1FCF1B-47D5-1744-AB15-B91165FF28D3}"/>
              </a:ext>
            </a:extLst>
          </p:cNvPr>
          <p:cNvCxnSpPr>
            <a:stCxn id="31" idx="6"/>
            <a:endCxn id="37" idx="2"/>
          </p:cNvCxnSpPr>
          <p:nvPr/>
        </p:nvCxnSpPr>
        <p:spPr>
          <a:xfrm>
            <a:off x="2442256" y="3901766"/>
            <a:ext cx="1435601" cy="1925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AC9B8FB-ED33-E244-B05C-D0CE9B6B2E24}"/>
              </a:ext>
            </a:extLst>
          </p:cNvPr>
          <p:cNvCxnSpPr>
            <a:stCxn id="32" idx="6"/>
            <a:endCxn id="37" idx="2"/>
          </p:cNvCxnSpPr>
          <p:nvPr/>
        </p:nvCxnSpPr>
        <p:spPr>
          <a:xfrm flipV="1">
            <a:off x="2442256" y="3903691"/>
            <a:ext cx="1435601" cy="775506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EB49DF8-BC81-F541-8580-412E5289A3D8}"/>
                  </a:ext>
                </a:extLst>
              </p:cNvPr>
              <p:cNvSpPr txBox="1"/>
              <p:nvPr/>
            </p:nvSpPr>
            <p:spPr>
              <a:xfrm>
                <a:off x="520860" y="4085564"/>
                <a:ext cx="4660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EB49DF8-BC81-F541-8580-412E5289A3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860" y="4085564"/>
                <a:ext cx="46608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065B7B63-3F27-404D-A0FE-8A05FC69B30A}"/>
                  </a:ext>
                </a:extLst>
              </p:cNvPr>
              <p:cNvSpPr txBox="1"/>
              <p:nvPr/>
            </p:nvSpPr>
            <p:spPr>
              <a:xfrm>
                <a:off x="510373" y="3345285"/>
                <a:ext cx="4607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065B7B63-3F27-404D-A0FE-8A05FC69B3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373" y="3345285"/>
                <a:ext cx="46076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TextBox 72">
            <a:extLst>
              <a:ext uri="{FF2B5EF4-FFF2-40B4-BE49-F238E27FC236}">
                <a16:creationId xmlns:a16="http://schemas.microsoft.com/office/drawing/2014/main" id="{1143932D-4D23-994E-B223-F98C222D1F41}"/>
              </a:ext>
            </a:extLst>
          </p:cNvPr>
          <p:cNvSpPr txBox="1"/>
          <p:nvPr/>
        </p:nvSpPr>
        <p:spPr>
          <a:xfrm>
            <a:off x="11709214" y="28588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B8612738-451D-B842-812B-C13122A5CC70}"/>
                  </a:ext>
                </a:extLst>
              </p:cNvPr>
              <p:cNvSpPr txBox="1"/>
              <p:nvPr/>
            </p:nvSpPr>
            <p:spPr>
              <a:xfrm>
                <a:off x="4322881" y="3726978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B8612738-451D-B842-812B-C13122A5CC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2881" y="3726978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165D3B5-61DD-B54E-A954-EE507CE67E49}"/>
              </a:ext>
            </a:extLst>
          </p:cNvPr>
          <p:cNvCxnSpPr>
            <a:cxnSpLocks/>
          </p:cNvCxnSpPr>
          <p:nvPr/>
        </p:nvCxnSpPr>
        <p:spPr>
          <a:xfrm flipV="1">
            <a:off x="3623527" y="4092468"/>
            <a:ext cx="292387" cy="383099"/>
          </a:xfrm>
          <a:prstGeom prst="straightConnector1">
            <a:avLst/>
          </a:prstGeom>
          <a:ln w="15875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FA400987-DD78-C244-875C-007820112892}"/>
              </a:ext>
            </a:extLst>
          </p:cNvPr>
          <p:cNvCxnSpPr>
            <a:cxnSpLocks/>
          </p:cNvCxnSpPr>
          <p:nvPr/>
        </p:nvCxnSpPr>
        <p:spPr>
          <a:xfrm>
            <a:off x="4188490" y="4092468"/>
            <a:ext cx="197909" cy="448402"/>
          </a:xfrm>
          <a:prstGeom prst="straightConnector1">
            <a:avLst/>
          </a:prstGeom>
          <a:ln w="15875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B4E5855-DC99-B149-908A-3965D4CD84F9}"/>
              </a:ext>
            </a:extLst>
          </p:cNvPr>
          <p:cNvCxnSpPr>
            <a:cxnSpLocks/>
          </p:cNvCxnSpPr>
          <p:nvPr/>
        </p:nvCxnSpPr>
        <p:spPr>
          <a:xfrm flipV="1">
            <a:off x="1771217" y="4861558"/>
            <a:ext cx="292387" cy="383099"/>
          </a:xfrm>
          <a:prstGeom prst="straightConnector1">
            <a:avLst/>
          </a:prstGeom>
          <a:ln w="15875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F5F04654-B2A8-F541-AE18-64F863C1B21E}"/>
                  </a:ext>
                </a:extLst>
              </p:cNvPr>
              <p:cNvSpPr txBox="1"/>
              <p:nvPr/>
            </p:nvSpPr>
            <p:spPr>
              <a:xfrm>
                <a:off x="1567743" y="5332025"/>
                <a:ext cx="2614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F5F04654-B2A8-F541-AE18-64F863C1B2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7743" y="5332025"/>
                <a:ext cx="261482" cy="276999"/>
              </a:xfrm>
              <a:prstGeom prst="rect">
                <a:avLst/>
              </a:prstGeom>
              <a:blipFill>
                <a:blip r:embed="rId5"/>
                <a:stretch>
                  <a:fillRect l="-9524" r="-9524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9C487FC8-17F1-B448-BA24-C2A9E6CA32B7}"/>
              </a:ext>
            </a:extLst>
          </p:cNvPr>
          <p:cNvCxnSpPr>
            <a:cxnSpLocks/>
          </p:cNvCxnSpPr>
          <p:nvPr/>
        </p:nvCxnSpPr>
        <p:spPr>
          <a:xfrm>
            <a:off x="2336180" y="4861558"/>
            <a:ext cx="197909" cy="448402"/>
          </a:xfrm>
          <a:prstGeom prst="straightConnector1">
            <a:avLst/>
          </a:prstGeom>
          <a:ln w="15875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FD9736A6-5485-7A4F-83F7-E3CAA2130345}"/>
                  </a:ext>
                </a:extLst>
              </p:cNvPr>
              <p:cNvSpPr txBox="1"/>
              <p:nvPr/>
            </p:nvSpPr>
            <p:spPr>
              <a:xfrm>
                <a:off x="2459707" y="5370294"/>
                <a:ext cx="1096710" cy="7332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FD9736A6-5485-7A4F-83F7-E3CAA21303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9707" y="5370294"/>
                <a:ext cx="1096710" cy="733278"/>
              </a:xfrm>
              <a:prstGeom prst="rect">
                <a:avLst/>
              </a:prstGeom>
              <a:blipFill>
                <a:blip r:embed="rId6"/>
                <a:stretch>
                  <a:fillRect l="-2299" b="-67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142DF97C-7557-C54D-BB28-5CECA8631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8C73D-AE5B-DD45-9AEC-D8499A75127B}" type="slidenum">
              <a:rPr lang="en-US" smtClean="0"/>
              <a:t>14</a:t>
            </a:fld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5B7D0A7-A721-F149-A631-2293D0344533}"/>
              </a:ext>
            </a:extLst>
          </p:cNvPr>
          <p:cNvSpPr/>
          <p:nvPr/>
        </p:nvSpPr>
        <p:spPr>
          <a:xfrm>
            <a:off x="6065315" y="1497828"/>
            <a:ext cx="1096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Forward: 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EDC069F-433D-2C4C-B8D7-67F731A316B1}"/>
              </a:ext>
            </a:extLst>
          </p:cNvPr>
          <p:cNvSpPr/>
          <p:nvPr/>
        </p:nvSpPr>
        <p:spPr>
          <a:xfrm>
            <a:off x="6103372" y="2936670"/>
            <a:ext cx="11844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Backward: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928BF62-4B11-984C-A428-04AB62367609}"/>
                  </a:ext>
                </a:extLst>
              </p:cNvPr>
              <p:cNvSpPr txBox="1"/>
              <p:nvPr/>
            </p:nvSpPr>
            <p:spPr>
              <a:xfrm>
                <a:off x="2508991" y="3218819"/>
                <a:ext cx="5018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928BF62-4B11-984C-A428-04AB623676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8991" y="3218819"/>
                <a:ext cx="50180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20C0D453-C1C0-2645-916F-BFE4220ECFFF}"/>
                  </a:ext>
                </a:extLst>
              </p:cNvPr>
              <p:cNvSpPr/>
              <p:nvPr/>
            </p:nvSpPr>
            <p:spPr>
              <a:xfrm>
                <a:off x="6065315" y="1830340"/>
                <a:ext cx="1710596" cy="14773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  <m:acc>
                        <m:accPr>
                          <m:chr m:val="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acc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= g(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</m:d>
                        </m:e>
                        <m: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endParaRPr lang="en-US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20C0D453-C1C0-2645-916F-BFE4220ECF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5315" y="1830340"/>
                <a:ext cx="1710596" cy="1477392"/>
              </a:xfrm>
              <a:prstGeom prst="rect">
                <a:avLst/>
              </a:prstGeom>
              <a:blipFill>
                <a:blip r:embed="rId8"/>
                <a:stretch>
                  <a:fillRect l="-1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6B6D165-3595-DB4C-BAEC-F68AD0D3C2A5}"/>
                  </a:ext>
                </a:extLst>
              </p:cNvPr>
              <p:cNvSpPr txBox="1"/>
              <p:nvPr/>
            </p:nvSpPr>
            <p:spPr>
              <a:xfrm>
                <a:off x="6232767" y="3376513"/>
                <a:ext cx="1854482" cy="18097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𝚫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𝑳</m:t>
                          </m:r>
                        </m:num>
                        <m:den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𝚫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𝟏𝟐</m:t>
                          </m:r>
                        </m:sub>
                      </m:sSub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𝑳</m:t>
                          </m:r>
                        </m:num>
                        <m:den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𝚫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𝟏𝟑</m:t>
                          </m:r>
                        </m:sub>
                      </m:sSub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6B6D165-3595-DB4C-BAEC-F68AD0D3C2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2767" y="3376513"/>
                <a:ext cx="1854482" cy="180972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713AEAB-0065-654D-8701-A7AA84F10528}"/>
              </a:ext>
            </a:extLst>
          </p:cNvPr>
          <p:cNvCxnSpPr>
            <a:cxnSpLocks/>
            <a:endCxn id="37" idx="7"/>
          </p:cNvCxnSpPr>
          <p:nvPr/>
        </p:nvCxnSpPr>
        <p:spPr>
          <a:xfrm flipH="1">
            <a:off x="4206886" y="3261509"/>
            <a:ext cx="349151" cy="505894"/>
          </a:xfrm>
          <a:prstGeom prst="straightConnector1">
            <a:avLst/>
          </a:prstGeom>
          <a:ln w="15875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9008306-8F26-0E41-BA77-D603A83CF58A}"/>
                  </a:ext>
                </a:extLst>
              </p:cNvPr>
              <p:cNvSpPr/>
              <p:nvPr/>
            </p:nvSpPr>
            <p:spPr>
              <a:xfrm>
                <a:off x="4486145" y="2611554"/>
                <a:ext cx="1075231" cy="6663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en-US" i="1" dirty="0">
                  <a:solidFill>
                    <a:schemeClr val="accent6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9008306-8F26-0E41-BA77-D603A83CF5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6145" y="2611554"/>
                <a:ext cx="1075231" cy="666336"/>
              </a:xfrm>
              <a:prstGeom prst="rect">
                <a:avLst/>
              </a:prstGeom>
              <a:blipFill>
                <a:blip r:embed="rId10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0DE4468-9683-2848-B5D4-1205AD25310F}"/>
              </a:ext>
            </a:extLst>
          </p:cNvPr>
          <p:cNvCxnSpPr>
            <a:cxnSpLocks/>
          </p:cNvCxnSpPr>
          <p:nvPr/>
        </p:nvCxnSpPr>
        <p:spPr>
          <a:xfrm flipH="1" flipV="1">
            <a:off x="3877129" y="3242522"/>
            <a:ext cx="111694" cy="437012"/>
          </a:xfrm>
          <a:prstGeom prst="straightConnector1">
            <a:avLst/>
          </a:prstGeom>
          <a:ln w="15875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F84B1760-CD62-7F4D-B9BD-B85AE3C961CA}"/>
                  </a:ext>
                </a:extLst>
              </p:cNvPr>
              <p:cNvSpPr/>
              <p:nvPr/>
            </p:nvSpPr>
            <p:spPr>
              <a:xfrm>
                <a:off x="3332475" y="2485615"/>
                <a:ext cx="1176476" cy="6643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en-US" b="0" i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i="1" dirty="0">
                  <a:solidFill>
                    <a:schemeClr val="accent6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F84B1760-CD62-7F4D-B9BD-B85AE3C961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2475" y="2485615"/>
                <a:ext cx="1176476" cy="66434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BD39A99-329C-6C43-B28A-469137FA65E5}"/>
                  </a:ext>
                </a:extLst>
              </p:cNvPr>
              <p:cNvSpPr txBox="1"/>
              <p:nvPr/>
            </p:nvSpPr>
            <p:spPr>
              <a:xfrm>
                <a:off x="3514972" y="4545436"/>
                <a:ext cx="2668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BD39A99-329C-6C43-B28A-469137FA65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4972" y="4545436"/>
                <a:ext cx="266803" cy="276999"/>
              </a:xfrm>
              <a:prstGeom prst="rect">
                <a:avLst/>
              </a:prstGeom>
              <a:blipFill>
                <a:blip r:embed="rId12"/>
                <a:stretch>
                  <a:fillRect l="-9091" r="-9091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DC080A92-D36F-A54F-A3AF-9514ADEAA6DD}"/>
                  </a:ext>
                </a:extLst>
              </p:cNvPr>
              <p:cNvSpPr txBox="1"/>
              <p:nvPr/>
            </p:nvSpPr>
            <p:spPr>
              <a:xfrm>
                <a:off x="4287444" y="4575986"/>
                <a:ext cx="2884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DC080A92-D36F-A54F-A3AF-9514ADEAA6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7444" y="4575986"/>
                <a:ext cx="288477" cy="276999"/>
              </a:xfrm>
              <a:prstGeom prst="rect">
                <a:avLst/>
              </a:prstGeom>
              <a:blipFill>
                <a:blip r:embed="rId13"/>
                <a:stretch>
                  <a:fillRect l="-8333" r="-4167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D841E3F-E303-2248-A5E8-068FD97392FC}"/>
              </a:ext>
            </a:extLst>
          </p:cNvPr>
          <p:cNvCxnSpPr>
            <a:cxnSpLocks/>
          </p:cNvCxnSpPr>
          <p:nvPr/>
        </p:nvCxnSpPr>
        <p:spPr>
          <a:xfrm flipH="1">
            <a:off x="2371767" y="2500059"/>
            <a:ext cx="349151" cy="505894"/>
          </a:xfrm>
          <a:prstGeom prst="straightConnector1">
            <a:avLst/>
          </a:prstGeom>
          <a:ln w="15875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890B14D3-6F17-F540-9BA9-E3FA094FAF19}"/>
                  </a:ext>
                </a:extLst>
              </p:cNvPr>
              <p:cNvSpPr/>
              <p:nvPr/>
            </p:nvSpPr>
            <p:spPr>
              <a:xfrm>
                <a:off x="2589830" y="1895854"/>
                <a:ext cx="1176989" cy="6643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i="1" dirty="0">
                  <a:solidFill>
                    <a:schemeClr val="accent6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890B14D3-6F17-F540-9BA9-E3FA094FAF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9830" y="1895854"/>
                <a:ext cx="1176989" cy="66434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6FCA935-EB2B-404D-963F-D126E99FD80D}"/>
              </a:ext>
            </a:extLst>
          </p:cNvPr>
          <p:cNvCxnSpPr>
            <a:cxnSpLocks/>
          </p:cNvCxnSpPr>
          <p:nvPr/>
        </p:nvCxnSpPr>
        <p:spPr>
          <a:xfrm flipH="1" flipV="1">
            <a:off x="1980814" y="2526822"/>
            <a:ext cx="111694" cy="437012"/>
          </a:xfrm>
          <a:prstGeom prst="straightConnector1">
            <a:avLst/>
          </a:prstGeom>
          <a:ln w="15875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7E934D95-8B99-3848-BCAD-41C582005647}"/>
                  </a:ext>
                </a:extLst>
              </p:cNvPr>
              <p:cNvSpPr/>
              <p:nvPr/>
            </p:nvSpPr>
            <p:spPr>
              <a:xfrm>
                <a:off x="1436160" y="1769915"/>
                <a:ext cx="1176476" cy="6643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i="1" dirty="0">
                  <a:solidFill>
                    <a:schemeClr val="accent6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7E934D95-8B99-3848-BCAD-41C5820056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6160" y="1769915"/>
                <a:ext cx="1176476" cy="66434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BF725C53-F27A-E641-8BEE-E30A8C5453D3}"/>
                  </a:ext>
                </a:extLst>
              </p:cNvPr>
              <p:cNvSpPr txBox="1"/>
              <p:nvPr/>
            </p:nvSpPr>
            <p:spPr>
              <a:xfrm>
                <a:off x="2499345" y="3787908"/>
                <a:ext cx="507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BF725C53-F27A-E641-8BEE-E30A8C5453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9345" y="3787908"/>
                <a:ext cx="507127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EB098262-0A96-D146-939B-D613A0520EB8}"/>
                  </a:ext>
                </a:extLst>
              </p:cNvPr>
              <p:cNvSpPr txBox="1"/>
              <p:nvPr/>
            </p:nvSpPr>
            <p:spPr>
              <a:xfrm>
                <a:off x="2489698" y="4461170"/>
                <a:ext cx="507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EB098262-0A96-D146-939B-D613A0520E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9698" y="4461170"/>
                <a:ext cx="507127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52237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05B0B-F95D-C549-9433-FD42BAF1D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Backpropagation – regression, one sample 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00AC32B-003C-0740-B64F-A58ED067E662}"/>
              </a:ext>
            </a:extLst>
          </p:cNvPr>
          <p:cNvSpPr/>
          <p:nvPr/>
        </p:nvSpPr>
        <p:spPr>
          <a:xfrm>
            <a:off x="526984" y="2455082"/>
            <a:ext cx="385482" cy="385482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40BE425-5CD4-054B-87D7-E64C07D8D1DC}"/>
              </a:ext>
            </a:extLst>
          </p:cNvPr>
          <p:cNvSpPr/>
          <p:nvPr/>
        </p:nvSpPr>
        <p:spPr>
          <a:xfrm>
            <a:off x="526984" y="3209365"/>
            <a:ext cx="385482" cy="385482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9CD52EB-52EB-D94E-AB67-BCAA695FB72A}"/>
              </a:ext>
            </a:extLst>
          </p:cNvPr>
          <p:cNvSpPr/>
          <p:nvPr/>
        </p:nvSpPr>
        <p:spPr>
          <a:xfrm>
            <a:off x="2056774" y="2086618"/>
            <a:ext cx="385482" cy="385482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907F239-4000-EC4A-8E0A-6C13B1771DB4}"/>
              </a:ext>
            </a:extLst>
          </p:cNvPr>
          <p:cNvSpPr/>
          <p:nvPr/>
        </p:nvSpPr>
        <p:spPr>
          <a:xfrm>
            <a:off x="2056774" y="2840901"/>
            <a:ext cx="385482" cy="385482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C3EADEC-4EAF-F948-B6FA-9566E613E829}"/>
              </a:ext>
            </a:extLst>
          </p:cNvPr>
          <p:cNvSpPr/>
          <p:nvPr/>
        </p:nvSpPr>
        <p:spPr>
          <a:xfrm>
            <a:off x="2056774" y="3618332"/>
            <a:ext cx="385482" cy="385482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7495D14-8D7F-0F45-A6ED-DC6589EBC63D}"/>
              </a:ext>
            </a:extLst>
          </p:cNvPr>
          <p:cNvSpPr/>
          <p:nvPr/>
        </p:nvSpPr>
        <p:spPr>
          <a:xfrm>
            <a:off x="3414868" y="2417518"/>
            <a:ext cx="385482" cy="385482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CAFB2F8-E963-A049-B639-8C4AB7DFE7A6}"/>
              </a:ext>
            </a:extLst>
          </p:cNvPr>
          <p:cNvSpPr txBox="1"/>
          <p:nvPr/>
        </p:nvSpPr>
        <p:spPr>
          <a:xfrm>
            <a:off x="439835" y="1806438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E5E31BA-825C-674A-ABD9-548352CCBCF7}"/>
              </a:ext>
            </a:extLst>
          </p:cNvPr>
          <p:cNvSpPr txBox="1"/>
          <p:nvPr/>
        </p:nvSpPr>
        <p:spPr>
          <a:xfrm>
            <a:off x="1923326" y="1588441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Hidden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42ADAE7-AF88-9B45-8B2F-25038E564A42}"/>
              </a:ext>
            </a:extLst>
          </p:cNvPr>
          <p:cNvSpPr txBox="1"/>
          <p:nvPr/>
        </p:nvSpPr>
        <p:spPr>
          <a:xfrm>
            <a:off x="3306731" y="1558993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D261CBF-2DAF-A64B-BFD2-A08F348D3848}"/>
              </a:ext>
            </a:extLst>
          </p:cNvPr>
          <p:cNvCxnSpPr>
            <a:cxnSpLocks/>
            <a:stCxn id="26" idx="6"/>
            <a:endCxn id="30" idx="2"/>
          </p:cNvCxnSpPr>
          <p:nvPr/>
        </p:nvCxnSpPr>
        <p:spPr>
          <a:xfrm flipV="1">
            <a:off x="912466" y="2279359"/>
            <a:ext cx="1144308" cy="368464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9705216-1A74-F84E-95A6-E5A4935A2337}"/>
              </a:ext>
            </a:extLst>
          </p:cNvPr>
          <p:cNvCxnSpPr>
            <a:stCxn id="26" idx="6"/>
            <a:endCxn id="31" idx="2"/>
          </p:cNvCxnSpPr>
          <p:nvPr/>
        </p:nvCxnSpPr>
        <p:spPr>
          <a:xfrm>
            <a:off x="912466" y="2647823"/>
            <a:ext cx="1144308" cy="385819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86F96D7-19F5-744E-BADE-766074BC3063}"/>
              </a:ext>
            </a:extLst>
          </p:cNvPr>
          <p:cNvCxnSpPr>
            <a:stCxn id="26" idx="6"/>
            <a:endCxn id="32" idx="2"/>
          </p:cNvCxnSpPr>
          <p:nvPr/>
        </p:nvCxnSpPr>
        <p:spPr>
          <a:xfrm>
            <a:off x="912466" y="2647823"/>
            <a:ext cx="1144308" cy="116325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4E350DE-151E-C340-8476-52E4A5D4CF3E}"/>
              </a:ext>
            </a:extLst>
          </p:cNvPr>
          <p:cNvCxnSpPr>
            <a:cxnSpLocks/>
            <a:stCxn id="28" idx="6"/>
            <a:endCxn id="30" idx="2"/>
          </p:cNvCxnSpPr>
          <p:nvPr/>
        </p:nvCxnSpPr>
        <p:spPr>
          <a:xfrm flipV="1">
            <a:off x="912466" y="2279359"/>
            <a:ext cx="1144308" cy="1122747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43E4F2A-6276-C549-87F8-0D674F85D79E}"/>
              </a:ext>
            </a:extLst>
          </p:cNvPr>
          <p:cNvCxnSpPr>
            <a:stCxn id="28" idx="6"/>
            <a:endCxn id="31" idx="2"/>
          </p:cNvCxnSpPr>
          <p:nvPr/>
        </p:nvCxnSpPr>
        <p:spPr>
          <a:xfrm flipV="1">
            <a:off x="912466" y="3033642"/>
            <a:ext cx="1144308" cy="368464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39874C5-04F9-9842-8234-186DC9A6FADA}"/>
              </a:ext>
            </a:extLst>
          </p:cNvPr>
          <p:cNvCxnSpPr>
            <a:stCxn id="28" idx="6"/>
            <a:endCxn id="32" idx="2"/>
          </p:cNvCxnSpPr>
          <p:nvPr/>
        </p:nvCxnSpPr>
        <p:spPr>
          <a:xfrm>
            <a:off x="912466" y="3402106"/>
            <a:ext cx="1144308" cy="408967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DCA5EC5-43A6-1B46-A2E0-68B8A22DD3B1}"/>
              </a:ext>
            </a:extLst>
          </p:cNvPr>
          <p:cNvCxnSpPr>
            <a:cxnSpLocks/>
            <a:stCxn id="30" idx="6"/>
            <a:endCxn id="37" idx="2"/>
          </p:cNvCxnSpPr>
          <p:nvPr/>
        </p:nvCxnSpPr>
        <p:spPr>
          <a:xfrm>
            <a:off x="2442256" y="2279359"/>
            <a:ext cx="972612" cy="33090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A1FCF1B-47D5-1744-AB15-B91165FF28D3}"/>
              </a:ext>
            </a:extLst>
          </p:cNvPr>
          <p:cNvCxnSpPr>
            <a:stCxn id="31" idx="6"/>
            <a:endCxn id="37" idx="2"/>
          </p:cNvCxnSpPr>
          <p:nvPr/>
        </p:nvCxnSpPr>
        <p:spPr>
          <a:xfrm flipV="1">
            <a:off x="2442256" y="2610259"/>
            <a:ext cx="972612" cy="423383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AC9B8FB-ED33-E244-B05C-D0CE9B6B2E24}"/>
              </a:ext>
            </a:extLst>
          </p:cNvPr>
          <p:cNvCxnSpPr>
            <a:stCxn id="32" idx="6"/>
            <a:endCxn id="37" idx="2"/>
          </p:cNvCxnSpPr>
          <p:nvPr/>
        </p:nvCxnSpPr>
        <p:spPr>
          <a:xfrm flipV="1">
            <a:off x="2442256" y="2610259"/>
            <a:ext cx="972612" cy="1200814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EB49DF8-BC81-F541-8580-412E5289A3D8}"/>
                  </a:ext>
                </a:extLst>
              </p:cNvPr>
              <p:cNvSpPr txBox="1"/>
              <p:nvPr/>
            </p:nvSpPr>
            <p:spPr>
              <a:xfrm>
                <a:off x="520860" y="3217440"/>
                <a:ext cx="4660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EB49DF8-BC81-F541-8580-412E5289A3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860" y="3217440"/>
                <a:ext cx="46608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065B7B63-3F27-404D-A0FE-8A05FC69B30A}"/>
                  </a:ext>
                </a:extLst>
              </p:cNvPr>
              <p:cNvSpPr txBox="1"/>
              <p:nvPr/>
            </p:nvSpPr>
            <p:spPr>
              <a:xfrm>
                <a:off x="510373" y="2477161"/>
                <a:ext cx="4607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065B7B63-3F27-404D-A0FE-8A05FC69B3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373" y="2477161"/>
                <a:ext cx="46076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TextBox 72">
            <a:extLst>
              <a:ext uri="{FF2B5EF4-FFF2-40B4-BE49-F238E27FC236}">
                <a16:creationId xmlns:a16="http://schemas.microsoft.com/office/drawing/2014/main" id="{1143932D-4D23-994E-B223-F98C222D1F41}"/>
              </a:ext>
            </a:extLst>
          </p:cNvPr>
          <p:cNvSpPr txBox="1"/>
          <p:nvPr/>
        </p:nvSpPr>
        <p:spPr>
          <a:xfrm>
            <a:off x="10748513" y="28588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165D3B5-61DD-B54E-A954-EE507CE67E49}"/>
              </a:ext>
            </a:extLst>
          </p:cNvPr>
          <p:cNvCxnSpPr>
            <a:cxnSpLocks/>
          </p:cNvCxnSpPr>
          <p:nvPr/>
        </p:nvCxnSpPr>
        <p:spPr>
          <a:xfrm flipV="1">
            <a:off x="3270446" y="3681549"/>
            <a:ext cx="182479" cy="384664"/>
          </a:xfrm>
          <a:prstGeom prst="straightConnector1">
            <a:avLst/>
          </a:prstGeom>
          <a:ln w="15875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D6354E7-4D4A-E44E-BFEF-1D592F133B4C}"/>
                  </a:ext>
                </a:extLst>
              </p:cNvPr>
              <p:cNvSpPr txBox="1"/>
              <p:nvPr/>
            </p:nvSpPr>
            <p:spPr>
              <a:xfrm>
                <a:off x="3042128" y="4152015"/>
                <a:ext cx="886589" cy="4592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solidFill>
                      <a:schemeClr val="accent2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D6354E7-4D4A-E44E-BFEF-1D592F133B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2128" y="4152015"/>
                <a:ext cx="886589" cy="459293"/>
              </a:xfrm>
              <a:prstGeom prst="rect">
                <a:avLst/>
              </a:prstGeom>
              <a:blipFill>
                <a:blip r:embed="rId4"/>
                <a:stretch>
                  <a:fillRect l="-5634" b="-13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FA400987-DD78-C244-875C-007820112892}"/>
              </a:ext>
            </a:extLst>
          </p:cNvPr>
          <p:cNvCxnSpPr>
            <a:cxnSpLocks/>
            <a:stCxn id="40" idx="5"/>
          </p:cNvCxnSpPr>
          <p:nvPr/>
        </p:nvCxnSpPr>
        <p:spPr>
          <a:xfrm>
            <a:off x="3747440" y="3632603"/>
            <a:ext cx="556439" cy="446533"/>
          </a:xfrm>
          <a:prstGeom prst="straightConnector1">
            <a:avLst/>
          </a:prstGeom>
          <a:ln w="15875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91F0AF8-EA8E-A14C-9562-392CFE630A09}"/>
                  </a:ext>
                </a:extLst>
              </p:cNvPr>
              <p:cNvSpPr/>
              <p:nvPr/>
            </p:nvSpPr>
            <p:spPr>
              <a:xfrm>
                <a:off x="5695483" y="1689055"/>
                <a:ext cx="3515193" cy="17813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  <m:sub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  <m:sub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y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  <m:sup/>
                      </m:sSup>
                    </m:oMath>
                  </m:oMathPara>
                </a14:m>
                <a:endParaRPr lang="en-US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91F0AF8-EA8E-A14C-9562-392CFE630A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5483" y="1689055"/>
                <a:ext cx="3515193" cy="1781321"/>
              </a:xfrm>
              <a:prstGeom prst="rect">
                <a:avLst/>
              </a:prstGeom>
              <a:blipFill>
                <a:blip r:embed="rId5"/>
                <a:stretch>
                  <a:fillRect b="-725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B4E5855-DC99-B149-908A-3965D4CD84F9}"/>
              </a:ext>
            </a:extLst>
          </p:cNvPr>
          <p:cNvCxnSpPr>
            <a:cxnSpLocks/>
          </p:cNvCxnSpPr>
          <p:nvPr/>
        </p:nvCxnSpPr>
        <p:spPr>
          <a:xfrm flipV="1">
            <a:off x="1771217" y="3993434"/>
            <a:ext cx="292387" cy="383099"/>
          </a:xfrm>
          <a:prstGeom prst="straightConnector1">
            <a:avLst/>
          </a:prstGeom>
          <a:ln w="15875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F5F04654-B2A8-F541-AE18-64F863C1B21E}"/>
                  </a:ext>
                </a:extLst>
              </p:cNvPr>
              <p:cNvSpPr txBox="1"/>
              <p:nvPr/>
            </p:nvSpPr>
            <p:spPr>
              <a:xfrm>
                <a:off x="1528665" y="4449995"/>
                <a:ext cx="2614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F5F04654-B2A8-F541-AE18-64F863C1B2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8665" y="4449995"/>
                <a:ext cx="261482" cy="276999"/>
              </a:xfrm>
              <a:prstGeom prst="rect">
                <a:avLst/>
              </a:prstGeom>
              <a:blipFill>
                <a:blip r:embed="rId6"/>
                <a:stretch>
                  <a:fillRect l="-9091" r="-4545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9C487FC8-17F1-B448-BA24-C2A9E6CA32B7}"/>
              </a:ext>
            </a:extLst>
          </p:cNvPr>
          <p:cNvCxnSpPr>
            <a:cxnSpLocks/>
          </p:cNvCxnSpPr>
          <p:nvPr/>
        </p:nvCxnSpPr>
        <p:spPr>
          <a:xfrm>
            <a:off x="2336180" y="3993434"/>
            <a:ext cx="197909" cy="448402"/>
          </a:xfrm>
          <a:prstGeom prst="straightConnector1">
            <a:avLst/>
          </a:prstGeom>
          <a:ln w="15875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FD9736A6-5485-7A4F-83F7-E3CAA2130345}"/>
                  </a:ext>
                </a:extLst>
              </p:cNvPr>
              <p:cNvSpPr txBox="1"/>
              <p:nvPr/>
            </p:nvSpPr>
            <p:spPr>
              <a:xfrm>
                <a:off x="1837097" y="4467445"/>
                <a:ext cx="1004249" cy="7332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FD9736A6-5485-7A4F-83F7-E3CAA21303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7097" y="4467445"/>
                <a:ext cx="1004249" cy="733278"/>
              </a:xfrm>
              <a:prstGeom prst="rect">
                <a:avLst/>
              </a:prstGeom>
              <a:blipFill>
                <a:blip r:embed="rId7"/>
                <a:stretch>
                  <a:fillRect l="-2500" b="-5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Oval 39">
            <a:extLst>
              <a:ext uri="{FF2B5EF4-FFF2-40B4-BE49-F238E27FC236}">
                <a16:creationId xmlns:a16="http://schemas.microsoft.com/office/drawing/2014/main" id="{51A9F93C-93B6-2A4B-B600-0943EE367C59}"/>
              </a:ext>
            </a:extLst>
          </p:cNvPr>
          <p:cNvSpPr/>
          <p:nvPr/>
        </p:nvSpPr>
        <p:spPr>
          <a:xfrm>
            <a:off x="3418411" y="3303574"/>
            <a:ext cx="385482" cy="385482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75C1A23-C1D3-CB4C-8BC0-61F624306075}"/>
              </a:ext>
            </a:extLst>
          </p:cNvPr>
          <p:cNvCxnSpPr>
            <a:stCxn id="30" idx="6"/>
            <a:endCxn id="40" idx="2"/>
          </p:cNvCxnSpPr>
          <p:nvPr/>
        </p:nvCxnSpPr>
        <p:spPr>
          <a:xfrm>
            <a:off x="2442256" y="2279359"/>
            <a:ext cx="976155" cy="1216956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2F5AAF7-1A2F-0E47-AD3A-562A021DEA0C}"/>
              </a:ext>
            </a:extLst>
          </p:cNvPr>
          <p:cNvCxnSpPr>
            <a:stCxn id="31" idx="6"/>
            <a:endCxn id="40" idx="2"/>
          </p:cNvCxnSpPr>
          <p:nvPr/>
        </p:nvCxnSpPr>
        <p:spPr>
          <a:xfrm>
            <a:off x="2442256" y="3033642"/>
            <a:ext cx="976155" cy="462673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B8B6A66-6AB4-3446-A3A0-6B81CD3BB69E}"/>
              </a:ext>
            </a:extLst>
          </p:cNvPr>
          <p:cNvCxnSpPr>
            <a:stCxn id="32" idx="6"/>
            <a:endCxn id="40" idx="2"/>
          </p:cNvCxnSpPr>
          <p:nvPr/>
        </p:nvCxnSpPr>
        <p:spPr>
          <a:xfrm flipV="1">
            <a:off x="2442256" y="3496315"/>
            <a:ext cx="976155" cy="314758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A98EAE1-D3EE-CC4A-83E1-C0C8CCA883DC}"/>
                  </a:ext>
                </a:extLst>
              </p:cNvPr>
              <p:cNvSpPr txBox="1"/>
              <p:nvPr/>
            </p:nvSpPr>
            <p:spPr>
              <a:xfrm>
                <a:off x="4309091" y="4073964"/>
                <a:ext cx="1232966" cy="5320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solidFill>
                      <a:schemeClr val="accent2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acc>
                                <m:accPr>
                                  <m:chr m:val="̂"/>
                                  <m:ctrlPr>
                                    <a:rPr lang="en-US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mr>
                          <m:mr>
                            <m:e>
                              <m:acc>
                                <m:accPr>
                                  <m:chr m:val="̂"/>
                                  <m:ctrlPr>
                                    <a:rPr lang="en-US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>
                    <a:solidFill>
                      <a:schemeClr val="accent2"/>
                    </a:solidFill>
                  </a:rPr>
                  <a:t>=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acc>
                  </m:oMath>
                </a14:m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A98EAE1-D3EE-CC4A-83E1-C0C8CCA883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9091" y="4073964"/>
                <a:ext cx="1232966" cy="532005"/>
              </a:xfrm>
              <a:prstGeom prst="rect">
                <a:avLst/>
              </a:prstGeom>
              <a:blipFill>
                <a:blip r:embed="rId8"/>
                <a:stretch>
                  <a:fillRect l="-5102" t="-11628" r="-6122"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CBDA4F7-5D34-0947-8AA7-F95F5620FC02}"/>
              </a:ext>
            </a:extLst>
          </p:cNvPr>
          <p:cNvCxnSpPr>
            <a:stCxn id="37" idx="6"/>
          </p:cNvCxnSpPr>
          <p:nvPr/>
        </p:nvCxnSpPr>
        <p:spPr>
          <a:xfrm>
            <a:off x="3800350" y="2610259"/>
            <a:ext cx="2253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5CA3FDE-AB31-AE43-B8BD-2B672BADC758}"/>
              </a:ext>
            </a:extLst>
          </p:cNvPr>
          <p:cNvCxnSpPr/>
          <p:nvPr/>
        </p:nvCxnSpPr>
        <p:spPr>
          <a:xfrm>
            <a:off x="3803892" y="3496309"/>
            <a:ext cx="2253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9ACC11E-2BDA-0042-9A3B-A93D33C99008}"/>
                  </a:ext>
                </a:extLst>
              </p:cNvPr>
              <p:cNvSpPr txBox="1"/>
              <p:nvPr/>
            </p:nvSpPr>
            <p:spPr>
              <a:xfrm>
                <a:off x="4195917" y="2447452"/>
                <a:ext cx="2777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9ACC11E-2BDA-0042-9A3B-A93D33C990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5917" y="2447452"/>
                <a:ext cx="277768" cy="276999"/>
              </a:xfrm>
              <a:prstGeom prst="rect">
                <a:avLst/>
              </a:prstGeom>
              <a:blipFill>
                <a:blip r:embed="rId9"/>
                <a:stretch>
                  <a:fillRect l="-21739" t="-13043" r="-4348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F7D349D-11CE-B148-81D1-2C05CF55EC73}"/>
                  </a:ext>
                </a:extLst>
              </p:cNvPr>
              <p:cNvSpPr txBox="1"/>
              <p:nvPr/>
            </p:nvSpPr>
            <p:spPr>
              <a:xfrm>
                <a:off x="4166894" y="3310445"/>
                <a:ext cx="2830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F7D349D-11CE-B148-81D1-2C05CF55EC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6894" y="3310445"/>
                <a:ext cx="283091" cy="276999"/>
              </a:xfrm>
              <a:prstGeom prst="rect">
                <a:avLst/>
              </a:prstGeom>
              <a:blipFill>
                <a:blip r:embed="rId10"/>
                <a:stretch>
                  <a:fillRect l="-21739" t="-13043" r="-4348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5704732-AA69-334D-AFFD-679D6EC55725}"/>
                  </a:ext>
                </a:extLst>
              </p:cNvPr>
              <p:cNvSpPr txBox="1"/>
              <p:nvPr/>
            </p:nvSpPr>
            <p:spPr>
              <a:xfrm>
                <a:off x="2786063" y="2175770"/>
                <a:ext cx="5018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5704732-AA69-334D-AFFD-679D6EC557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6063" y="2175770"/>
                <a:ext cx="50180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DB9FE7DC-433A-3540-B638-3978EB4BF8DA}"/>
                  </a:ext>
                </a:extLst>
              </p:cNvPr>
              <p:cNvSpPr txBox="1"/>
              <p:nvPr/>
            </p:nvSpPr>
            <p:spPr>
              <a:xfrm>
                <a:off x="2383806" y="2563212"/>
                <a:ext cx="507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DB9FE7DC-433A-3540-B638-3978EB4BF8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3806" y="2563212"/>
                <a:ext cx="507127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73D31541-F697-1B42-A8D6-AE50070C5FF8}"/>
                  </a:ext>
                </a:extLst>
              </p:cNvPr>
              <p:cNvSpPr txBox="1"/>
              <p:nvPr/>
            </p:nvSpPr>
            <p:spPr>
              <a:xfrm>
                <a:off x="2367887" y="3128472"/>
                <a:ext cx="507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73D31541-F697-1B42-A8D6-AE50070C5F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7887" y="3128472"/>
                <a:ext cx="507127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Slide Number Placeholder 32">
            <a:extLst>
              <a:ext uri="{FF2B5EF4-FFF2-40B4-BE49-F238E27FC236}">
                <a16:creationId xmlns:a16="http://schemas.microsoft.com/office/drawing/2014/main" id="{5BDAE2B9-0A22-EC43-B6C8-0065523F2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8C73D-AE5B-DD45-9AEC-D8499A75127B}" type="slidenum">
              <a:rPr lang="en-US" smtClean="0"/>
              <a:t>15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C310EEF-9198-4A46-8C6E-AB3BF95731C1}"/>
              </a:ext>
            </a:extLst>
          </p:cNvPr>
          <p:cNvSpPr/>
          <p:nvPr/>
        </p:nvSpPr>
        <p:spPr>
          <a:xfrm>
            <a:off x="5104614" y="1497828"/>
            <a:ext cx="1096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Forward: 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0454E06-9B34-0248-98ED-E294B9F247DF}"/>
              </a:ext>
            </a:extLst>
          </p:cNvPr>
          <p:cNvSpPr/>
          <p:nvPr/>
        </p:nvSpPr>
        <p:spPr>
          <a:xfrm>
            <a:off x="5142671" y="3388086"/>
            <a:ext cx="11844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Backward: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D52B685E-799A-7142-AE4C-DDC1F4A3CE35}"/>
                  </a:ext>
                </a:extLst>
              </p:cNvPr>
              <p:cNvSpPr txBox="1"/>
              <p:nvPr/>
            </p:nvSpPr>
            <p:spPr>
              <a:xfrm>
                <a:off x="6400837" y="3650062"/>
                <a:ext cx="1055032" cy="6643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=? </m:t>
                      </m:r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D52B685E-799A-7142-AE4C-DDC1F4A3C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37" y="3650062"/>
                <a:ext cx="1055032" cy="664349"/>
              </a:xfrm>
              <a:prstGeom prst="rect">
                <a:avLst/>
              </a:prstGeom>
              <a:blipFill>
                <a:blip r:embed="rId17"/>
                <a:stretch>
                  <a:fillRect b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87940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DB50D49-8A36-2640-91D3-C0A499443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" name="Picture 12" descr="Text, letter&#10;&#10;Description automatically generated">
            <a:extLst>
              <a:ext uri="{FF2B5EF4-FFF2-40B4-BE49-F238E27FC236}">
                <a16:creationId xmlns:a16="http://schemas.microsoft.com/office/drawing/2014/main" id="{8A856469-B06B-D247-A639-31DEA85749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2200"/>
            <a:ext cx="12192000" cy="653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9939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05B0B-F95D-C549-9433-FD42BAF1D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Backpropagation – regression, one sample 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00AC32B-003C-0740-B64F-A58ED067E662}"/>
              </a:ext>
            </a:extLst>
          </p:cNvPr>
          <p:cNvSpPr/>
          <p:nvPr/>
        </p:nvSpPr>
        <p:spPr>
          <a:xfrm>
            <a:off x="526984" y="2455082"/>
            <a:ext cx="385482" cy="385482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40BE425-5CD4-054B-87D7-E64C07D8D1DC}"/>
              </a:ext>
            </a:extLst>
          </p:cNvPr>
          <p:cNvSpPr/>
          <p:nvPr/>
        </p:nvSpPr>
        <p:spPr>
          <a:xfrm>
            <a:off x="526984" y="3209365"/>
            <a:ext cx="385482" cy="385482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9CD52EB-52EB-D94E-AB67-BCAA695FB72A}"/>
              </a:ext>
            </a:extLst>
          </p:cNvPr>
          <p:cNvSpPr/>
          <p:nvPr/>
        </p:nvSpPr>
        <p:spPr>
          <a:xfrm>
            <a:off x="2056774" y="2086618"/>
            <a:ext cx="385482" cy="385482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907F239-4000-EC4A-8E0A-6C13B1771DB4}"/>
              </a:ext>
            </a:extLst>
          </p:cNvPr>
          <p:cNvSpPr/>
          <p:nvPr/>
        </p:nvSpPr>
        <p:spPr>
          <a:xfrm>
            <a:off x="2056774" y="2840901"/>
            <a:ext cx="385482" cy="385482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C3EADEC-4EAF-F948-B6FA-9566E613E829}"/>
              </a:ext>
            </a:extLst>
          </p:cNvPr>
          <p:cNvSpPr/>
          <p:nvPr/>
        </p:nvSpPr>
        <p:spPr>
          <a:xfrm>
            <a:off x="2056774" y="3618332"/>
            <a:ext cx="385482" cy="385482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7495D14-8D7F-0F45-A6ED-DC6589EBC63D}"/>
              </a:ext>
            </a:extLst>
          </p:cNvPr>
          <p:cNvSpPr/>
          <p:nvPr/>
        </p:nvSpPr>
        <p:spPr>
          <a:xfrm>
            <a:off x="3414868" y="2417518"/>
            <a:ext cx="385482" cy="385482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CAFB2F8-E963-A049-B639-8C4AB7DFE7A6}"/>
              </a:ext>
            </a:extLst>
          </p:cNvPr>
          <p:cNvSpPr txBox="1"/>
          <p:nvPr/>
        </p:nvSpPr>
        <p:spPr>
          <a:xfrm>
            <a:off x="439835" y="1806438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E5E31BA-825C-674A-ABD9-548352CCBCF7}"/>
              </a:ext>
            </a:extLst>
          </p:cNvPr>
          <p:cNvSpPr txBox="1"/>
          <p:nvPr/>
        </p:nvSpPr>
        <p:spPr>
          <a:xfrm>
            <a:off x="1923326" y="1588441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Hidden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42ADAE7-AF88-9B45-8B2F-25038E564A42}"/>
              </a:ext>
            </a:extLst>
          </p:cNvPr>
          <p:cNvSpPr txBox="1"/>
          <p:nvPr/>
        </p:nvSpPr>
        <p:spPr>
          <a:xfrm>
            <a:off x="3306731" y="1558993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D261CBF-2DAF-A64B-BFD2-A08F348D3848}"/>
              </a:ext>
            </a:extLst>
          </p:cNvPr>
          <p:cNvCxnSpPr>
            <a:cxnSpLocks/>
            <a:stCxn id="26" idx="6"/>
            <a:endCxn id="30" idx="2"/>
          </p:cNvCxnSpPr>
          <p:nvPr/>
        </p:nvCxnSpPr>
        <p:spPr>
          <a:xfrm flipV="1">
            <a:off x="912466" y="2279359"/>
            <a:ext cx="1144308" cy="368464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9705216-1A74-F84E-95A6-E5A4935A2337}"/>
              </a:ext>
            </a:extLst>
          </p:cNvPr>
          <p:cNvCxnSpPr>
            <a:stCxn id="26" idx="6"/>
            <a:endCxn id="31" idx="2"/>
          </p:cNvCxnSpPr>
          <p:nvPr/>
        </p:nvCxnSpPr>
        <p:spPr>
          <a:xfrm>
            <a:off x="912466" y="2647823"/>
            <a:ext cx="1144308" cy="385819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86F96D7-19F5-744E-BADE-766074BC3063}"/>
              </a:ext>
            </a:extLst>
          </p:cNvPr>
          <p:cNvCxnSpPr>
            <a:stCxn id="26" idx="6"/>
            <a:endCxn id="32" idx="2"/>
          </p:cNvCxnSpPr>
          <p:nvPr/>
        </p:nvCxnSpPr>
        <p:spPr>
          <a:xfrm>
            <a:off x="912466" y="2647823"/>
            <a:ext cx="1144308" cy="116325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4E350DE-151E-C340-8476-52E4A5D4CF3E}"/>
              </a:ext>
            </a:extLst>
          </p:cNvPr>
          <p:cNvCxnSpPr>
            <a:cxnSpLocks/>
            <a:stCxn id="28" idx="6"/>
            <a:endCxn id="30" idx="2"/>
          </p:cNvCxnSpPr>
          <p:nvPr/>
        </p:nvCxnSpPr>
        <p:spPr>
          <a:xfrm flipV="1">
            <a:off x="912466" y="2279359"/>
            <a:ext cx="1144308" cy="1122747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43E4F2A-6276-C549-87F8-0D674F85D79E}"/>
              </a:ext>
            </a:extLst>
          </p:cNvPr>
          <p:cNvCxnSpPr>
            <a:stCxn id="28" idx="6"/>
            <a:endCxn id="31" idx="2"/>
          </p:cNvCxnSpPr>
          <p:nvPr/>
        </p:nvCxnSpPr>
        <p:spPr>
          <a:xfrm flipV="1">
            <a:off x="912466" y="3033642"/>
            <a:ext cx="1144308" cy="368464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39874C5-04F9-9842-8234-186DC9A6FADA}"/>
              </a:ext>
            </a:extLst>
          </p:cNvPr>
          <p:cNvCxnSpPr>
            <a:stCxn id="28" idx="6"/>
            <a:endCxn id="32" idx="2"/>
          </p:cNvCxnSpPr>
          <p:nvPr/>
        </p:nvCxnSpPr>
        <p:spPr>
          <a:xfrm>
            <a:off x="912466" y="3402106"/>
            <a:ext cx="1144308" cy="408967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DCA5EC5-43A6-1B46-A2E0-68B8A22DD3B1}"/>
              </a:ext>
            </a:extLst>
          </p:cNvPr>
          <p:cNvCxnSpPr>
            <a:cxnSpLocks/>
            <a:stCxn id="30" idx="6"/>
            <a:endCxn id="37" idx="2"/>
          </p:cNvCxnSpPr>
          <p:nvPr/>
        </p:nvCxnSpPr>
        <p:spPr>
          <a:xfrm>
            <a:off x="2442256" y="2279359"/>
            <a:ext cx="972612" cy="33090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A1FCF1B-47D5-1744-AB15-B91165FF28D3}"/>
              </a:ext>
            </a:extLst>
          </p:cNvPr>
          <p:cNvCxnSpPr>
            <a:stCxn id="31" idx="6"/>
            <a:endCxn id="37" idx="2"/>
          </p:cNvCxnSpPr>
          <p:nvPr/>
        </p:nvCxnSpPr>
        <p:spPr>
          <a:xfrm flipV="1">
            <a:off x="2442256" y="2610259"/>
            <a:ext cx="972612" cy="423383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AC9B8FB-ED33-E244-B05C-D0CE9B6B2E24}"/>
              </a:ext>
            </a:extLst>
          </p:cNvPr>
          <p:cNvCxnSpPr>
            <a:stCxn id="32" idx="6"/>
            <a:endCxn id="37" idx="2"/>
          </p:cNvCxnSpPr>
          <p:nvPr/>
        </p:nvCxnSpPr>
        <p:spPr>
          <a:xfrm flipV="1">
            <a:off x="2442256" y="2610259"/>
            <a:ext cx="972612" cy="1200814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EB49DF8-BC81-F541-8580-412E5289A3D8}"/>
                  </a:ext>
                </a:extLst>
              </p:cNvPr>
              <p:cNvSpPr txBox="1"/>
              <p:nvPr/>
            </p:nvSpPr>
            <p:spPr>
              <a:xfrm>
                <a:off x="520860" y="3217440"/>
                <a:ext cx="4660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EB49DF8-BC81-F541-8580-412E5289A3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860" y="3217440"/>
                <a:ext cx="46608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065B7B63-3F27-404D-A0FE-8A05FC69B30A}"/>
                  </a:ext>
                </a:extLst>
              </p:cNvPr>
              <p:cNvSpPr txBox="1"/>
              <p:nvPr/>
            </p:nvSpPr>
            <p:spPr>
              <a:xfrm>
                <a:off x="510373" y="2477161"/>
                <a:ext cx="4607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065B7B63-3F27-404D-A0FE-8A05FC69B3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373" y="2477161"/>
                <a:ext cx="46076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TextBox 72">
            <a:extLst>
              <a:ext uri="{FF2B5EF4-FFF2-40B4-BE49-F238E27FC236}">
                <a16:creationId xmlns:a16="http://schemas.microsoft.com/office/drawing/2014/main" id="{1143932D-4D23-994E-B223-F98C222D1F41}"/>
              </a:ext>
            </a:extLst>
          </p:cNvPr>
          <p:cNvSpPr txBox="1"/>
          <p:nvPr/>
        </p:nvSpPr>
        <p:spPr>
          <a:xfrm>
            <a:off x="10748513" y="28588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165D3B5-61DD-B54E-A954-EE507CE67E49}"/>
              </a:ext>
            </a:extLst>
          </p:cNvPr>
          <p:cNvCxnSpPr>
            <a:cxnSpLocks/>
          </p:cNvCxnSpPr>
          <p:nvPr/>
        </p:nvCxnSpPr>
        <p:spPr>
          <a:xfrm flipV="1">
            <a:off x="3270446" y="3681549"/>
            <a:ext cx="182479" cy="384664"/>
          </a:xfrm>
          <a:prstGeom prst="straightConnector1">
            <a:avLst/>
          </a:prstGeom>
          <a:ln w="15875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D6354E7-4D4A-E44E-BFEF-1D592F133B4C}"/>
                  </a:ext>
                </a:extLst>
              </p:cNvPr>
              <p:cNvSpPr txBox="1"/>
              <p:nvPr/>
            </p:nvSpPr>
            <p:spPr>
              <a:xfrm>
                <a:off x="3042128" y="4152015"/>
                <a:ext cx="886589" cy="4592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solidFill>
                      <a:schemeClr val="accent2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D6354E7-4D4A-E44E-BFEF-1D592F133B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2128" y="4152015"/>
                <a:ext cx="886589" cy="459293"/>
              </a:xfrm>
              <a:prstGeom prst="rect">
                <a:avLst/>
              </a:prstGeom>
              <a:blipFill>
                <a:blip r:embed="rId4"/>
                <a:stretch>
                  <a:fillRect l="-5634" b="-13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FA400987-DD78-C244-875C-007820112892}"/>
              </a:ext>
            </a:extLst>
          </p:cNvPr>
          <p:cNvCxnSpPr>
            <a:cxnSpLocks/>
            <a:stCxn id="40" idx="5"/>
          </p:cNvCxnSpPr>
          <p:nvPr/>
        </p:nvCxnSpPr>
        <p:spPr>
          <a:xfrm>
            <a:off x="3747440" y="3632603"/>
            <a:ext cx="556439" cy="446533"/>
          </a:xfrm>
          <a:prstGeom prst="straightConnector1">
            <a:avLst/>
          </a:prstGeom>
          <a:ln w="15875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91F0AF8-EA8E-A14C-9562-392CFE630A09}"/>
                  </a:ext>
                </a:extLst>
              </p:cNvPr>
              <p:cNvSpPr/>
              <p:nvPr/>
            </p:nvSpPr>
            <p:spPr>
              <a:xfrm>
                <a:off x="5695483" y="1689055"/>
                <a:ext cx="3515193" cy="17813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  <m:sub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  <m:sub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y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  <m:sup/>
                      </m:sSup>
                    </m:oMath>
                  </m:oMathPara>
                </a14:m>
                <a:endParaRPr lang="en-US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91F0AF8-EA8E-A14C-9562-392CFE630A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5483" y="1689055"/>
                <a:ext cx="3515193" cy="1781321"/>
              </a:xfrm>
              <a:prstGeom prst="rect">
                <a:avLst/>
              </a:prstGeom>
              <a:blipFill>
                <a:blip r:embed="rId5"/>
                <a:stretch>
                  <a:fillRect b="-725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B4E5855-DC99-B149-908A-3965D4CD84F9}"/>
              </a:ext>
            </a:extLst>
          </p:cNvPr>
          <p:cNvCxnSpPr>
            <a:cxnSpLocks/>
          </p:cNvCxnSpPr>
          <p:nvPr/>
        </p:nvCxnSpPr>
        <p:spPr>
          <a:xfrm flipV="1">
            <a:off x="1771217" y="3993434"/>
            <a:ext cx="292387" cy="383099"/>
          </a:xfrm>
          <a:prstGeom prst="straightConnector1">
            <a:avLst/>
          </a:prstGeom>
          <a:ln w="15875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F5F04654-B2A8-F541-AE18-64F863C1B21E}"/>
                  </a:ext>
                </a:extLst>
              </p:cNvPr>
              <p:cNvSpPr txBox="1"/>
              <p:nvPr/>
            </p:nvSpPr>
            <p:spPr>
              <a:xfrm>
                <a:off x="1528665" y="4449995"/>
                <a:ext cx="2614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F5F04654-B2A8-F541-AE18-64F863C1B2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8665" y="4449995"/>
                <a:ext cx="261482" cy="276999"/>
              </a:xfrm>
              <a:prstGeom prst="rect">
                <a:avLst/>
              </a:prstGeom>
              <a:blipFill>
                <a:blip r:embed="rId6"/>
                <a:stretch>
                  <a:fillRect l="-9091" r="-4545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9C487FC8-17F1-B448-BA24-C2A9E6CA32B7}"/>
              </a:ext>
            </a:extLst>
          </p:cNvPr>
          <p:cNvCxnSpPr>
            <a:cxnSpLocks/>
          </p:cNvCxnSpPr>
          <p:nvPr/>
        </p:nvCxnSpPr>
        <p:spPr>
          <a:xfrm>
            <a:off x="2336180" y="3993434"/>
            <a:ext cx="197909" cy="448402"/>
          </a:xfrm>
          <a:prstGeom prst="straightConnector1">
            <a:avLst/>
          </a:prstGeom>
          <a:ln w="15875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FD9736A6-5485-7A4F-83F7-E3CAA2130345}"/>
                  </a:ext>
                </a:extLst>
              </p:cNvPr>
              <p:cNvSpPr txBox="1"/>
              <p:nvPr/>
            </p:nvSpPr>
            <p:spPr>
              <a:xfrm>
                <a:off x="1837097" y="4467445"/>
                <a:ext cx="1004249" cy="7332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FD9736A6-5485-7A4F-83F7-E3CAA21303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7097" y="4467445"/>
                <a:ext cx="1004249" cy="733278"/>
              </a:xfrm>
              <a:prstGeom prst="rect">
                <a:avLst/>
              </a:prstGeom>
              <a:blipFill>
                <a:blip r:embed="rId7"/>
                <a:stretch>
                  <a:fillRect l="-2500" b="-5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Oval 39">
            <a:extLst>
              <a:ext uri="{FF2B5EF4-FFF2-40B4-BE49-F238E27FC236}">
                <a16:creationId xmlns:a16="http://schemas.microsoft.com/office/drawing/2014/main" id="{51A9F93C-93B6-2A4B-B600-0943EE367C59}"/>
              </a:ext>
            </a:extLst>
          </p:cNvPr>
          <p:cNvSpPr/>
          <p:nvPr/>
        </p:nvSpPr>
        <p:spPr>
          <a:xfrm>
            <a:off x="3418411" y="3303574"/>
            <a:ext cx="385482" cy="385482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75C1A23-C1D3-CB4C-8BC0-61F624306075}"/>
              </a:ext>
            </a:extLst>
          </p:cNvPr>
          <p:cNvCxnSpPr>
            <a:stCxn id="30" idx="6"/>
            <a:endCxn id="40" idx="2"/>
          </p:cNvCxnSpPr>
          <p:nvPr/>
        </p:nvCxnSpPr>
        <p:spPr>
          <a:xfrm>
            <a:off x="2442256" y="2279359"/>
            <a:ext cx="976155" cy="1216956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2F5AAF7-1A2F-0E47-AD3A-562A021DEA0C}"/>
              </a:ext>
            </a:extLst>
          </p:cNvPr>
          <p:cNvCxnSpPr>
            <a:stCxn id="31" idx="6"/>
            <a:endCxn id="40" idx="2"/>
          </p:cNvCxnSpPr>
          <p:nvPr/>
        </p:nvCxnSpPr>
        <p:spPr>
          <a:xfrm>
            <a:off x="2442256" y="3033642"/>
            <a:ext cx="976155" cy="462673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B8B6A66-6AB4-3446-A3A0-6B81CD3BB69E}"/>
              </a:ext>
            </a:extLst>
          </p:cNvPr>
          <p:cNvCxnSpPr>
            <a:stCxn id="32" idx="6"/>
            <a:endCxn id="40" idx="2"/>
          </p:cNvCxnSpPr>
          <p:nvPr/>
        </p:nvCxnSpPr>
        <p:spPr>
          <a:xfrm flipV="1">
            <a:off x="2442256" y="3496315"/>
            <a:ext cx="976155" cy="314758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A98EAE1-D3EE-CC4A-83E1-C0C8CCA883DC}"/>
                  </a:ext>
                </a:extLst>
              </p:cNvPr>
              <p:cNvSpPr txBox="1"/>
              <p:nvPr/>
            </p:nvSpPr>
            <p:spPr>
              <a:xfrm>
                <a:off x="4309091" y="4073964"/>
                <a:ext cx="1232966" cy="5320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solidFill>
                      <a:schemeClr val="accent2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acc>
                                <m:accPr>
                                  <m:chr m:val="̂"/>
                                  <m:ctrlPr>
                                    <a:rPr lang="en-US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mr>
                          <m:mr>
                            <m:e>
                              <m:acc>
                                <m:accPr>
                                  <m:chr m:val="̂"/>
                                  <m:ctrlPr>
                                    <a:rPr lang="en-US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>
                    <a:solidFill>
                      <a:schemeClr val="accent2"/>
                    </a:solidFill>
                  </a:rPr>
                  <a:t>=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acc>
                  </m:oMath>
                </a14:m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A98EAE1-D3EE-CC4A-83E1-C0C8CCA883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9091" y="4073964"/>
                <a:ext cx="1232966" cy="532005"/>
              </a:xfrm>
              <a:prstGeom prst="rect">
                <a:avLst/>
              </a:prstGeom>
              <a:blipFill>
                <a:blip r:embed="rId8"/>
                <a:stretch>
                  <a:fillRect l="-5102" t="-11628" r="-6122"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CBDA4F7-5D34-0947-8AA7-F95F5620FC02}"/>
              </a:ext>
            </a:extLst>
          </p:cNvPr>
          <p:cNvCxnSpPr>
            <a:stCxn id="37" idx="6"/>
          </p:cNvCxnSpPr>
          <p:nvPr/>
        </p:nvCxnSpPr>
        <p:spPr>
          <a:xfrm>
            <a:off x="3800350" y="2610259"/>
            <a:ext cx="2253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5CA3FDE-AB31-AE43-B8BD-2B672BADC758}"/>
              </a:ext>
            </a:extLst>
          </p:cNvPr>
          <p:cNvCxnSpPr/>
          <p:nvPr/>
        </p:nvCxnSpPr>
        <p:spPr>
          <a:xfrm>
            <a:off x="3803892" y="3496309"/>
            <a:ext cx="2253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9ACC11E-2BDA-0042-9A3B-A93D33C99008}"/>
                  </a:ext>
                </a:extLst>
              </p:cNvPr>
              <p:cNvSpPr txBox="1"/>
              <p:nvPr/>
            </p:nvSpPr>
            <p:spPr>
              <a:xfrm>
                <a:off x="4195917" y="2447452"/>
                <a:ext cx="2777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9ACC11E-2BDA-0042-9A3B-A93D33C990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5917" y="2447452"/>
                <a:ext cx="277768" cy="276999"/>
              </a:xfrm>
              <a:prstGeom prst="rect">
                <a:avLst/>
              </a:prstGeom>
              <a:blipFill>
                <a:blip r:embed="rId9"/>
                <a:stretch>
                  <a:fillRect l="-21739" t="-13043" r="-4348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F7D349D-11CE-B148-81D1-2C05CF55EC73}"/>
                  </a:ext>
                </a:extLst>
              </p:cNvPr>
              <p:cNvSpPr txBox="1"/>
              <p:nvPr/>
            </p:nvSpPr>
            <p:spPr>
              <a:xfrm>
                <a:off x="4166894" y="3310445"/>
                <a:ext cx="2830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F7D349D-11CE-B148-81D1-2C05CF55EC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6894" y="3310445"/>
                <a:ext cx="283091" cy="276999"/>
              </a:xfrm>
              <a:prstGeom prst="rect">
                <a:avLst/>
              </a:prstGeom>
              <a:blipFill>
                <a:blip r:embed="rId10"/>
                <a:stretch>
                  <a:fillRect l="-21739" t="-13043" r="-4348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5704732-AA69-334D-AFFD-679D6EC55725}"/>
                  </a:ext>
                </a:extLst>
              </p:cNvPr>
              <p:cNvSpPr txBox="1"/>
              <p:nvPr/>
            </p:nvSpPr>
            <p:spPr>
              <a:xfrm>
                <a:off x="2786063" y="2175770"/>
                <a:ext cx="5018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5704732-AA69-334D-AFFD-679D6EC557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6063" y="2175770"/>
                <a:ext cx="50180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DB9FE7DC-433A-3540-B638-3978EB4BF8DA}"/>
                  </a:ext>
                </a:extLst>
              </p:cNvPr>
              <p:cNvSpPr txBox="1"/>
              <p:nvPr/>
            </p:nvSpPr>
            <p:spPr>
              <a:xfrm>
                <a:off x="2383806" y="2563212"/>
                <a:ext cx="507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DB9FE7DC-433A-3540-B638-3978EB4BF8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3806" y="2563212"/>
                <a:ext cx="507127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73D31541-F697-1B42-A8D6-AE50070C5FF8}"/>
                  </a:ext>
                </a:extLst>
              </p:cNvPr>
              <p:cNvSpPr txBox="1"/>
              <p:nvPr/>
            </p:nvSpPr>
            <p:spPr>
              <a:xfrm>
                <a:off x="2367887" y="3128472"/>
                <a:ext cx="507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73D31541-F697-1B42-A8D6-AE50070C5F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7887" y="3128472"/>
                <a:ext cx="507127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Slide Number Placeholder 32">
            <a:extLst>
              <a:ext uri="{FF2B5EF4-FFF2-40B4-BE49-F238E27FC236}">
                <a16:creationId xmlns:a16="http://schemas.microsoft.com/office/drawing/2014/main" id="{5BDAE2B9-0A22-EC43-B6C8-0065523F2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8C73D-AE5B-DD45-9AEC-D8499A75127B}" type="slidenum">
              <a:rPr lang="en-US" smtClean="0"/>
              <a:t>17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C310EEF-9198-4A46-8C6E-AB3BF95731C1}"/>
              </a:ext>
            </a:extLst>
          </p:cNvPr>
          <p:cNvSpPr/>
          <p:nvPr/>
        </p:nvSpPr>
        <p:spPr>
          <a:xfrm>
            <a:off x="5104614" y="1497828"/>
            <a:ext cx="1096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Forward: 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0454E06-9B34-0248-98ED-E294B9F247DF}"/>
              </a:ext>
            </a:extLst>
          </p:cNvPr>
          <p:cNvSpPr/>
          <p:nvPr/>
        </p:nvSpPr>
        <p:spPr>
          <a:xfrm>
            <a:off x="5142671" y="3388086"/>
            <a:ext cx="11844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Backward: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D52B685E-799A-7142-AE4C-DDC1F4A3CE35}"/>
                  </a:ext>
                </a:extLst>
              </p:cNvPr>
              <p:cNvSpPr txBox="1"/>
              <p:nvPr/>
            </p:nvSpPr>
            <p:spPr>
              <a:xfrm>
                <a:off x="6400837" y="3650062"/>
                <a:ext cx="1055032" cy="6643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=? </m:t>
                      </m:r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D52B685E-799A-7142-AE4C-DDC1F4A3C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37" y="3650062"/>
                <a:ext cx="1055032" cy="664349"/>
              </a:xfrm>
              <a:prstGeom prst="rect">
                <a:avLst/>
              </a:prstGeom>
              <a:blipFill>
                <a:blip r:embed="rId17"/>
                <a:stretch>
                  <a:fillRect b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802B3892-8582-BC48-B5FD-45450AD905DB}"/>
                  </a:ext>
                </a:extLst>
              </p:cNvPr>
              <p:cNvSpPr/>
              <p:nvPr/>
            </p:nvSpPr>
            <p:spPr>
              <a:xfrm>
                <a:off x="6380158" y="4224361"/>
                <a:ext cx="2258887" cy="12403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802B3892-8582-BC48-B5FD-45450AD905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0158" y="4224361"/>
                <a:ext cx="2258887" cy="1240340"/>
              </a:xfrm>
              <a:prstGeom prst="rect">
                <a:avLst/>
              </a:prstGeom>
              <a:blipFill>
                <a:blip r:embed="rId18"/>
                <a:stretch>
                  <a:fillRect b="-20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Left Brace 49">
            <a:extLst>
              <a:ext uri="{FF2B5EF4-FFF2-40B4-BE49-F238E27FC236}">
                <a16:creationId xmlns:a16="http://schemas.microsoft.com/office/drawing/2014/main" id="{59BA8D45-A743-764E-BABD-D28163FC18B0}"/>
              </a:ext>
            </a:extLst>
          </p:cNvPr>
          <p:cNvSpPr/>
          <p:nvPr/>
        </p:nvSpPr>
        <p:spPr>
          <a:xfrm>
            <a:off x="6224558" y="4424612"/>
            <a:ext cx="155448" cy="914400"/>
          </a:xfrm>
          <a:prstGeom prst="leftBrac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B64DA772-34B9-3340-8AB9-3C15DF13EDC8}"/>
                  </a:ext>
                </a:extLst>
              </p:cNvPr>
              <p:cNvSpPr/>
              <p:nvPr/>
            </p:nvSpPr>
            <p:spPr>
              <a:xfrm>
                <a:off x="6330348" y="5571814"/>
                <a:ext cx="1509837" cy="12388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′(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B64DA772-34B9-3340-8AB9-3C15DF13ED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0348" y="5571814"/>
                <a:ext cx="1509837" cy="1238801"/>
              </a:xfrm>
              <a:prstGeom prst="rect">
                <a:avLst/>
              </a:prstGeom>
              <a:blipFill>
                <a:blip r:embed="rId19"/>
                <a:stretch>
                  <a:fillRect t="-10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Left Brace 66">
            <a:extLst>
              <a:ext uri="{FF2B5EF4-FFF2-40B4-BE49-F238E27FC236}">
                <a16:creationId xmlns:a16="http://schemas.microsoft.com/office/drawing/2014/main" id="{9606F7AD-E2B7-8D49-8DB8-A923ABF92D49}"/>
              </a:ext>
            </a:extLst>
          </p:cNvPr>
          <p:cNvSpPr/>
          <p:nvPr/>
        </p:nvSpPr>
        <p:spPr>
          <a:xfrm>
            <a:off x="6249364" y="5682800"/>
            <a:ext cx="155448" cy="914400"/>
          </a:xfrm>
          <a:prstGeom prst="leftBrac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481D31F4-D54B-6446-83DC-0A7910B4D610}"/>
                  </a:ext>
                </a:extLst>
              </p:cNvPr>
              <p:cNvSpPr/>
              <p:nvPr/>
            </p:nvSpPr>
            <p:spPr>
              <a:xfrm>
                <a:off x="9342507" y="5044555"/>
                <a:ext cx="1411065" cy="18134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481D31F4-D54B-6446-83DC-0A7910B4D6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2507" y="5044555"/>
                <a:ext cx="1411065" cy="1813445"/>
              </a:xfrm>
              <a:prstGeom prst="rect">
                <a:avLst/>
              </a:prstGeom>
              <a:blipFill>
                <a:blip r:embed="rId20"/>
                <a:stretch>
                  <a:fillRect t="-6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Left Brace 68">
            <a:extLst>
              <a:ext uri="{FF2B5EF4-FFF2-40B4-BE49-F238E27FC236}">
                <a16:creationId xmlns:a16="http://schemas.microsoft.com/office/drawing/2014/main" id="{AC064101-DA66-FB48-9D10-2E4859EC234C}"/>
              </a:ext>
            </a:extLst>
          </p:cNvPr>
          <p:cNvSpPr/>
          <p:nvPr/>
        </p:nvSpPr>
        <p:spPr>
          <a:xfrm>
            <a:off x="9294753" y="5274340"/>
            <a:ext cx="95508" cy="1452553"/>
          </a:xfrm>
          <a:prstGeom prst="leftBrac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CA19140-4E51-254E-95F7-9C6E12EC51CA}"/>
                  </a:ext>
                </a:extLst>
              </p:cNvPr>
              <p:cNvSpPr/>
              <p:nvPr/>
            </p:nvSpPr>
            <p:spPr>
              <a:xfrm>
                <a:off x="7773531" y="5816801"/>
                <a:ext cx="1454885" cy="6643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CA19140-4E51-254E-95F7-9C6E12EC51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3531" y="5816801"/>
                <a:ext cx="1454885" cy="664349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6470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05B0B-F95D-C549-9433-FD42BAF1D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Backpropagation – regression, m samples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143932D-4D23-994E-B223-F98C222D1F41}"/>
              </a:ext>
            </a:extLst>
          </p:cNvPr>
          <p:cNvSpPr txBox="1"/>
          <p:nvPr/>
        </p:nvSpPr>
        <p:spPr>
          <a:xfrm>
            <a:off x="10748513" y="28588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91F0AF8-EA8E-A14C-9562-392CFE630A09}"/>
                  </a:ext>
                </a:extLst>
              </p:cNvPr>
              <p:cNvSpPr/>
              <p:nvPr/>
            </p:nvSpPr>
            <p:spPr>
              <a:xfrm>
                <a:off x="193414" y="1497779"/>
                <a:ext cx="6817187" cy="51993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0" i="1" dirty="0">
                    <a:latin typeface="Cambria Math" panose="02040503050406030204" pitchFamily="18" charset="0"/>
                  </a:rPr>
                  <a:t>Review: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𝑤h𝑒𝑟𝑒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𝑎𝑛𝑑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  <m:sub/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𝑊h𝑎𝑡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𝜕𝜃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𝜕𝜃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𝜕𝜃</m:t>
                          </m:r>
                        </m:den>
                      </m:f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endParaRPr lang="en-US" dirty="0">
                  <a:latin typeface="Cambria Math" panose="02040503050406030204" pitchFamily="18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</a:rPr>
                  <a:t>Example:</a:t>
                </a:r>
              </a:p>
              <a:p>
                <a:endParaRPr lang="en-US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b="0" dirty="0">
                  <a:latin typeface="Cambria Math" panose="02040503050406030204" pitchFamily="18" charset="0"/>
                </a:endParaRPr>
              </a:p>
              <a:p>
                <a:pPr lvl="6"/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𝜕𝜃</m:t>
                        </m:r>
                      </m:den>
                    </m:f>
                  </m:oMath>
                </a14:m>
                <a:r>
                  <a:rPr lang="en-US" b="0" dirty="0">
                    <a:latin typeface="Cambria Math" panose="02040503050406030204" pitchFamily="18" charset="0"/>
                  </a:rPr>
                  <a:t>=?</a:t>
                </a:r>
              </a:p>
              <a:p>
                <a:pPr lvl="6"/>
                <a:endParaRPr lang="en-US" dirty="0">
                  <a:latin typeface="Cambria Math" panose="02040503050406030204" pitchFamily="18" charset="0"/>
                </a:endParaRPr>
              </a:p>
              <a:p>
                <a:pPr lvl="6"/>
                <a:r>
                  <a:rPr lang="en-US" b="0" dirty="0">
                    <a:latin typeface="Cambria Math" panose="02040503050406030204" pitchFamily="18" charset="0"/>
                  </a:rPr>
                  <a:t>How to do it in computation graph? </a:t>
                </a:r>
              </a:p>
              <a:p>
                <a:endParaRPr lang="en-US" b="0" dirty="0">
                  <a:latin typeface="Cambria Math" panose="02040503050406030204" pitchFamily="18" charset="0"/>
                </a:endParaRPr>
              </a:p>
              <a:p>
                <a:endParaRPr lang="en-US" b="0" dirty="0">
                  <a:latin typeface="Cambria Math" panose="02040503050406030204" pitchFamily="18" charset="0"/>
                </a:endParaRPr>
              </a:p>
              <a:p>
                <a:endParaRPr lang="en-US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91F0AF8-EA8E-A14C-9562-392CFE630A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414" y="1497779"/>
                <a:ext cx="6817187" cy="5199372"/>
              </a:xfrm>
              <a:prstGeom prst="rect">
                <a:avLst/>
              </a:prstGeom>
              <a:blipFill>
                <a:blip r:embed="rId2"/>
                <a:stretch>
                  <a:fillRect l="-745" t="-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2F1139-6E0A-2844-8D15-721F2FC16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8C73D-AE5B-DD45-9AEC-D8499A75127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3816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05B0B-F95D-C549-9433-FD42BAF1D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Backpropagation – regression, m samples 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00AC32B-003C-0740-B64F-A58ED067E662}"/>
              </a:ext>
            </a:extLst>
          </p:cNvPr>
          <p:cNvSpPr/>
          <p:nvPr/>
        </p:nvSpPr>
        <p:spPr>
          <a:xfrm>
            <a:off x="526984" y="2455082"/>
            <a:ext cx="385482" cy="385482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40BE425-5CD4-054B-87D7-E64C07D8D1DC}"/>
              </a:ext>
            </a:extLst>
          </p:cNvPr>
          <p:cNvSpPr/>
          <p:nvPr/>
        </p:nvSpPr>
        <p:spPr>
          <a:xfrm>
            <a:off x="526984" y="3209365"/>
            <a:ext cx="385482" cy="385482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9CD52EB-52EB-D94E-AB67-BCAA695FB72A}"/>
              </a:ext>
            </a:extLst>
          </p:cNvPr>
          <p:cNvSpPr/>
          <p:nvPr/>
        </p:nvSpPr>
        <p:spPr>
          <a:xfrm>
            <a:off x="2056774" y="2086618"/>
            <a:ext cx="385482" cy="385482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907F239-4000-EC4A-8E0A-6C13B1771DB4}"/>
              </a:ext>
            </a:extLst>
          </p:cNvPr>
          <p:cNvSpPr/>
          <p:nvPr/>
        </p:nvSpPr>
        <p:spPr>
          <a:xfrm>
            <a:off x="2056774" y="2840901"/>
            <a:ext cx="385482" cy="385482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C3EADEC-4EAF-F948-B6FA-9566E613E829}"/>
              </a:ext>
            </a:extLst>
          </p:cNvPr>
          <p:cNvSpPr/>
          <p:nvPr/>
        </p:nvSpPr>
        <p:spPr>
          <a:xfrm>
            <a:off x="2056774" y="3618332"/>
            <a:ext cx="385482" cy="385482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7495D14-8D7F-0F45-A6ED-DC6589EBC63D}"/>
              </a:ext>
            </a:extLst>
          </p:cNvPr>
          <p:cNvSpPr/>
          <p:nvPr/>
        </p:nvSpPr>
        <p:spPr>
          <a:xfrm>
            <a:off x="3414868" y="2842826"/>
            <a:ext cx="385482" cy="385482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CAFB2F8-E963-A049-B639-8C4AB7DFE7A6}"/>
              </a:ext>
            </a:extLst>
          </p:cNvPr>
          <p:cNvSpPr txBox="1"/>
          <p:nvPr/>
        </p:nvSpPr>
        <p:spPr>
          <a:xfrm>
            <a:off x="439835" y="1806438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E5E31BA-825C-674A-ABD9-548352CCBCF7}"/>
              </a:ext>
            </a:extLst>
          </p:cNvPr>
          <p:cNvSpPr txBox="1"/>
          <p:nvPr/>
        </p:nvSpPr>
        <p:spPr>
          <a:xfrm>
            <a:off x="1923326" y="1588441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Hidden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42ADAE7-AF88-9B45-8B2F-25038E564A42}"/>
              </a:ext>
            </a:extLst>
          </p:cNvPr>
          <p:cNvSpPr txBox="1"/>
          <p:nvPr/>
        </p:nvSpPr>
        <p:spPr>
          <a:xfrm>
            <a:off x="3186896" y="2215403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D261CBF-2DAF-A64B-BFD2-A08F348D3848}"/>
              </a:ext>
            </a:extLst>
          </p:cNvPr>
          <p:cNvCxnSpPr>
            <a:cxnSpLocks/>
            <a:stCxn id="26" idx="6"/>
            <a:endCxn id="30" idx="2"/>
          </p:cNvCxnSpPr>
          <p:nvPr/>
        </p:nvCxnSpPr>
        <p:spPr>
          <a:xfrm flipV="1">
            <a:off x="912466" y="2279359"/>
            <a:ext cx="1144308" cy="368464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9705216-1A74-F84E-95A6-E5A4935A2337}"/>
              </a:ext>
            </a:extLst>
          </p:cNvPr>
          <p:cNvCxnSpPr>
            <a:stCxn id="26" idx="6"/>
            <a:endCxn id="31" idx="2"/>
          </p:cNvCxnSpPr>
          <p:nvPr/>
        </p:nvCxnSpPr>
        <p:spPr>
          <a:xfrm>
            <a:off x="912466" y="2647823"/>
            <a:ext cx="1144308" cy="385819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86F96D7-19F5-744E-BADE-766074BC3063}"/>
              </a:ext>
            </a:extLst>
          </p:cNvPr>
          <p:cNvCxnSpPr>
            <a:stCxn id="26" idx="6"/>
            <a:endCxn id="32" idx="2"/>
          </p:cNvCxnSpPr>
          <p:nvPr/>
        </p:nvCxnSpPr>
        <p:spPr>
          <a:xfrm>
            <a:off x="912466" y="2647823"/>
            <a:ext cx="1144308" cy="116325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4E350DE-151E-C340-8476-52E4A5D4CF3E}"/>
              </a:ext>
            </a:extLst>
          </p:cNvPr>
          <p:cNvCxnSpPr>
            <a:cxnSpLocks/>
            <a:stCxn id="28" idx="6"/>
            <a:endCxn id="30" idx="2"/>
          </p:cNvCxnSpPr>
          <p:nvPr/>
        </p:nvCxnSpPr>
        <p:spPr>
          <a:xfrm flipV="1">
            <a:off x="912466" y="2279359"/>
            <a:ext cx="1144308" cy="1122747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43E4F2A-6276-C549-87F8-0D674F85D79E}"/>
              </a:ext>
            </a:extLst>
          </p:cNvPr>
          <p:cNvCxnSpPr>
            <a:stCxn id="28" idx="6"/>
            <a:endCxn id="31" idx="2"/>
          </p:cNvCxnSpPr>
          <p:nvPr/>
        </p:nvCxnSpPr>
        <p:spPr>
          <a:xfrm flipV="1">
            <a:off x="912466" y="3033642"/>
            <a:ext cx="1144308" cy="368464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39874C5-04F9-9842-8234-186DC9A6FADA}"/>
              </a:ext>
            </a:extLst>
          </p:cNvPr>
          <p:cNvCxnSpPr>
            <a:stCxn id="28" idx="6"/>
            <a:endCxn id="32" idx="2"/>
          </p:cNvCxnSpPr>
          <p:nvPr/>
        </p:nvCxnSpPr>
        <p:spPr>
          <a:xfrm>
            <a:off x="912466" y="3402106"/>
            <a:ext cx="1144308" cy="408967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DCA5EC5-43A6-1B46-A2E0-68B8A22DD3B1}"/>
              </a:ext>
            </a:extLst>
          </p:cNvPr>
          <p:cNvCxnSpPr>
            <a:cxnSpLocks/>
            <a:stCxn id="30" idx="6"/>
            <a:endCxn id="37" idx="2"/>
          </p:cNvCxnSpPr>
          <p:nvPr/>
        </p:nvCxnSpPr>
        <p:spPr>
          <a:xfrm>
            <a:off x="2442256" y="2279359"/>
            <a:ext cx="972612" cy="756208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A1FCF1B-47D5-1744-AB15-B91165FF28D3}"/>
              </a:ext>
            </a:extLst>
          </p:cNvPr>
          <p:cNvCxnSpPr>
            <a:stCxn id="31" idx="6"/>
            <a:endCxn id="37" idx="2"/>
          </p:cNvCxnSpPr>
          <p:nvPr/>
        </p:nvCxnSpPr>
        <p:spPr>
          <a:xfrm>
            <a:off x="2442256" y="3033642"/>
            <a:ext cx="972612" cy="1925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AC9B8FB-ED33-E244-B05C-D0CE9B6B2E24}"/>
              </a:ext>
            </a:extLst>
          </p:cNvPr>
          <p:cNvCxnSpPr>
            <a:stCxn id="32" idx="6"/>
            <a:endCxn id="37" idx="2"/>
          </p:cNvCxnSpPr>
          <p:nvPr/>
        </p:nvCxnSpPr>
        <p:spPr>
          <a:xfrm flipV="1">
            <a:off x="2442256" y="3035567"/>
            <a:ext cx="972612" cy="775506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EB49DF8-BC81-F541-8580-412E5289A3D8}"/>
                  </a:ext>
                </a:extLst>
              </p:cNvPr>
              <p:cNvSpPr txBox="1"/>
              <p:nvPr/>
            </p:nvSpPr>
            <p:spPr>
              <a:xfrm>
                <a:off x="520860" y="3217440"/>
                <a:ext cx="4660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EB49DF8-BC81-F541-8580-412E5289A3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860" y="3217440"/>
                <a:ext cx="46608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065B7B63-3F27-404D-A0FE-8A05FC69B30A}"/>
                  </a:ext>
                </a:extLst>
              </p:cNvPr>
              <p:cNvSpPr txBox="1"/>
              <p:nvPr/>
            </p:nvSpPr>
            <p:spPr>
              <a:xfrm>
                <a:off x="510373" y="2477161"/>
                <a:ext cx="4607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065B7B63-3F27-404D-A0FE-8A05FC69B3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373" y="2477161"/>
                <a:ext cx="46076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TextBox 71">
            <a:extLst>
              <a:ext uri="{FF2B5EF4-FFF2-40B4-BE49-F238E27FC236}">
                <a16:creationId xmlns:a16="http://schemas.microsoft.com/office/drawing/2014/main" id="{DB28C3D9-67BE-6D4B-AB14-7A83B21FE148}"/>
              </a:ext>
            </a:extLst>
          </p:cNvPr>
          <p:cNvSpPr txBox="1"/>
          <p:nvPr/>
        </p:nvSpPr>
        <p:spPr>
          <a:xfrm>
            <a:off x="2702958" y="2355119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143932D-4D23-994E-B223-F98C222D1F41}"/>
              </a:ext>
            </a:extLst>
          </p:cNvPr>
          <p:cNvSpPr txBox="1"/>
          <p:nvPr/>
        </p:nvSpPr>
        <p:spPr>
          <a:xfrm>
            <a:off x="10748513" y="28588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B8612738-451D-B842-812B-C13122A5CC70}"/>
                  </a:ext>
                </a:extLst>
              </p:cNvPr>
              <p:cNvSpPr txBox="1"/>
              <p:nvPr/>
            </p:nvSpPr>
            <p:spPr>
              <a:xfrm>
                <a:off x="3859892" y="2858854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B8612738-451D-B842-812B-C13122A5CC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9892" y="2858854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165D3B5-61DD-B54E-A954-EE507CE67E49}"/>
              </a:ext>
            </a:extLst>
          </p:cNvPr>
          <p:cNvCxnSpPr>
            <a:cxnSpLocks/>
          </p:cNvCxnSpPr>
          <p:nvPr/>
        </p:nvCxnSpPr>
        <p:spPr>
          <a:xfrm flipV="1">
            <a:off x="3160538" y="3224344"/>
            <a:ext cx="292387" cy="383099"/>
          </a:xfrm>
          <a:prstGeom prst="straightConnector1">
            <a:avLst/>
          </a:prstGeom>
          <a:ln w="15875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D6354E7-4D4A-E44E-BFEF-1D592F133B4C}"/>
                  </a:ext>
                </a:extLst>
              </p:cNvPr>
              <p:cNvSpPr txBox="1"/>
              <p:nvPr/>
            </p:nvSpPr>
            <p:spPr>
              <a:xfrm>
                <a:off x="3042128" y="3694811"/>
                <a:ext cx="2668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D6354E7-4D4A-E44E-BFEF-1D592F133B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2128" y="3694811"/>
                <a:ext cx="266803" cy="276999"/>
              </a:xfrm>
              <a:prstGeom prst="rect">
                <a:avLst/>
              </a:prstGeom>
              <a:blipFill>
                <a:blip r:embed="rId5"/>
                <a:stretch>
                  <a:fillRect l="-9091" r="-9091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FA400987-DD78-C244-875C-007820112892}"/>
              </a:ext>
            </a:extLst>
          </p:cNvPr>
          <p:cNvCxnSpPr>
            <a:cxnSpLocks/>
          </p:cNvCxnSpPr>
          <p:nvPr/>
        </p:nvCxnSpPr>
        <p:spPr>
          <a:xfrm>
            <a:off x="3725501" y="3224344"/>
            <a:ext cx="197909" cy="448402"/>
          </a:xfrm>
          <a:prstGeom prst="straightConnector1">
            <a:avLst/>
          </a:prstGeom>
          <a:ln w="15875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4A3728B-C533-0E40-B41C-7697932107F7}"/>
                  </a:ext>
                </a:extLst>
              </p:cNvPr>
              <p:cNvSpPr txBox="1"/>
              <p:nvPr/>
            </p:nvSpPr>
            <p:spPr>
              <a:xfrm>
                <a:off x="5128138" y="3834338"/>
                <a:ext cx="3434145" cy="26463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latin typeface="Cambria Math" panose="02040503050406030204" pitchFamily="18" charset="0"/>
                  </a:rPr>
                  <a:t>Backward:</a:t>
                </a:r>
              </a:p>
              <a:p>
                <a:endParaRPr lang="en-US" b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𝜹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b="1" dirty="0">
                  <a:latin typeface="Cambria Math" panose="02040503050406030204" pitchFamily="18" charset="0"/>
                </a:endParaRPr>
              </a:p>
              <a:p>
                <a:endParaRPr lang="en-US" b="0" i="0" dirty="0">
                  <a:solidFill>
                    <a:schemeClr val="accent2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𝚫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4A3728B-C533-0E40-B41C-7697932107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8138" y="3834338"/>
                <a:ext cx="3434145" cy="2646302"/>
              </a:xfrm>
              <a:prstGeom prst="rect">
                <a:avLst/>
              </a:prstGeom>
              <a:blipFill>
                <a:blip r:embed="rId6"/>
                <a:stretch>
                  <a:fillRect l="-1471" t="-476" r="-4412" b="-2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91F0AF8-EA8E-A14C-9562-392CFE630A09}"/>
                  </a:ext>
                </a:extLst>
              </p:cNvPr>
              <p:cNvSpPr/>
              <p:nvPr/>
            </p:nvSpPr>
            <p:spPr>
              <a:xfrm>
                <a:off x="5104614" y="1497828"/>
                <a:ext cx="1940916" cy="21981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/>
                  <a:t>Forward: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y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91F0AF8-EA8E-A14C-9562-392CFE630A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4614" y="1497828"/>
                <a:ext cx="1940916" cy="2198166"/>
              </a:xfrm>
              <a:prstGeom prst="rect">
                <a:avLst/>
              </a:prstGeom>
              <a:blipFill>
                <a:blip r:embed="rId7"/>
                <a:stretch>
                  <a:fillRect l="-2597" t="-1734" b="-364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B4E5855-DC99-B149-908A-3965D4CD84F9}"/>
              </a:ext>
            </a:extLst>
          </p:cNvPr>
          <p:cNvCxnSpPr>
            <a:cxnSpLocks/>
          </p:cNvCxnSpPr>
          <p:nvPr/>
        </p:nvCxnSpPr>
        <p:spPr>
          <a:xfrm flipV="1">
            <a:off x="1771217" y="3993434"/>
            <a:ext cx="292387" cy="383099"/>
          </a:xfrm>
          <a:prstGeom prst="straightConnector1">
            <a:avLst/>
          </a:prstGeom>
          <a:ln w="15875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F5F04654-B2A8-F541-AE18-64F863C1B21E}"/>
                  </a:ext>
                </a:extLst>
              </p:cNvPr>
              <p:cNvSpPr txBox="1"/>
              <p:nvPr/>
            </p:nvSpPr>
            <p:spPr>
              <a:xfrm>
                <a:off x="1567743" y="4463901"/>
                <a:ext cx="2614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F5F04654-B2A8-F541-AE18-64F863C1B2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7743" y="4463901"/>
                <a:ext cx="261482" cy="276999"/>
              </a:xfrm>
              <a:prstGeom prst="rect">
                <a:avLst/>
              </a:prstGeom>
              <a:blipFill>
                <a:blip r:embed="rId8"/>
                <a:stretch>
                  <a:fillRect l="-9524" r="-9524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9C487FC8-17F1-B448-BA24-C2A9E6CA32B7}"/>
              </a:ext>
            </a:extLst>
          </p:cNvPr>
          <p:cNvCxnSpPr>
            <a:cxnSpLocks/>
          </p:cNvCxnSpPr>
          <p:nvPr/>
        </p:nvCxnSpPr>
        <p:spPr>
          <a:xfrm>
            <a:off x="2336180" y="3993434"/>
            <a:ext cx="197909" cy="448402"/>
          </a:xfrm>
          <a:prstGeom prst="straightConnector1">
            <a:avLst/>
          </a:prstGeom>
          <a:ln w="15875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FD9736A6-5485-7A4F-83F7-E3CAA2130345}"/>
                  </a:ext>
                </a:extLst>
              </p:cNvPr>
              <p:cNvSpPr txBox="1"/>
              <p:nvPr/>
            </p:nvSpPr>
            <p:spPr>
              <a:xfrm>
                <a:off x="2517582" y="4467445"/>
                <a:ext cx="2831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FD9736A6-5485-7A4F-83F7-E3CAA21303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7582" y="4467445"/>
                <a:ext cx="283154" cy="276999"/>
              </a:xfrm>
              <a:prstGeom prst="rect">
                <a:avLst/>
              </a:prstGeom>
              <a:blipFill>
                <a:blip r:embed="rId9"/>
                <a:stretch>
                  <a:fillRect l="-13043" t="-17391" r="-4348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26E23839-BCA9-A341-97B4-9A5071E96BE7}"/>
                  </a:ext>
                </a:extLst>
              </p:cNvPr>
              <p:cNvSpPr txBox="1"/>
              <p:nvPr/>
            </p:nvSpPr>
            <p:spPr>
              <a:xfrm>
                <a:off x="3747426" y="3708982"/>
                <a:ext cx="2884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26E23839-BCA9-A341-97B4-9A5071E96B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7426" y="3708982"/>
                <a:ext cx="288477" cy="276999"/>
              </a:xfrm>
              <a:prstGeom prst="rect">
                <a:avLst/>
              </a:prstGeom>
              <a:blipFill>
                <a:blip r:embed="rId10"/>
                <a:stretch>
                  <a:fillRect l="-13043" r="-8696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142DF97C-7557-C54D-BB28-5CECA8631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8C73D-AE5B-DD45-9AEC-D8499A75127B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345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05B0B-F95D-C549-9433-FD42BAF1D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neuron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7679828-727D-2F49-80D1-B4471C705721}"/>
              </a:ext>
            </a:extLst>
          </p:cNvPr>
          <p:cNvSpPr/>
          <p:nvPr/>
        </p:nvSpPr>
        <p:spPr>
          <a:xfrm>
            <a:off x="3526217" y="2494076"/>
            <a:ext cx="1052313" cy="10523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93CF41D-66D0-6E44-8EDF-6BE39EDBD3CA}"/>
                  </a:ext>
                </a:extLst>
              </p:cNvPr>
              <p:cNvSpPr txBox="1"/>
              <p:nvPr/>
            </p:nvSpPr>
            <p:spPr>
              <a:xfrm>
                <a:off x="3526217" y="2789399"/>
                <a:ext cx="9514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93CF41D-66D0-6E44-8EDF-6BE39EDBD3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6217" y="2789399"/>
                <a:ext cx="951471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val 12">
            <a:extLst>
              <a:ext uri="{FF2B5EF4-FFF2-40B4-BE49-F238E27FC236}">
                <a16:creationId xmlns:a16="http://schemas.microsoft.com/office/drawing/2014/main" id="{2146AFDA-85F3-A14A-AF06-632795D7B806}"/>
              </a:ext>
            </a:extLst>
          </p:cNvPr>
          <p:cNvSpPr/>
          <p:nvPr/>
        </p:nvSpPr>
        <p:spPr>
          <a:xfrm>
            <a:off x="5235569" y="2494074"/>
            <a:ext cx="1052313" cy="10523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20C01B4-7C70-074D-8771-CD4C06003B57}"/>
              </a:ext>
            </a:extLst>
          </p:cNvPr>
          <p:cNvSpPr/>
          <p:nvPr/>
        </p:nvSpPr>
        <p:spPr>
          <a:xfrm>
            <a:off x="1808077" y="1556876"/>
            <a:ext cx="712702" cy="71270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DB078FF-ED28-E640-9018-457DE3EBD10B}"/>
              </a:ext>
            </a:extLst>
          </p:cNvPr>
          <p:cNvSpPr/>
          <p:nvPr/>
        </p:nvSpPr>
        <p:spPr>
          <a:xfrm>
            <a:off x="1787481" y="2710177"/>
            <a:ext cx="712702" cy="71270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716DF1A-0CB9-EB43-A993-70B563AC0FE5}"/>
              </a:ext>
            </a:extLst>
          </p:cNvPr>
          <p:cNvSpPr/>
          <p:nvPr/>
        </p:nvSpPr>
        <p:spPr>
          <a:xfrm>
            <a:off x="1779240" y="3900551"/>
            <a:ext cx="712702" cy="71270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50CA9BA-7818-A048-855E-6BD58C99232A}"/>
                  </a:ext>
                </a:extLst>
              </p:cNvPr>
              <p:cNvSpPr txBox="1"/>
              <p:nvPr/>
            </p:nvSpPr>
            <p:spPr>
              <a:xfrm>
                <a:off x="1869077" y="1732390"/>
                <a:ext cx="67800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50CA9BA-7818-A048-855E-6BD58C9923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9077" y="1732390"/>
                <a:ext cx="678006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AA40FA2-4833-1046-B05A-5821FDF68CC0}"/>
                  </a:ext>
                </a:extLst>
              </p:cNvPr>
              <p:cNvSpPr txBox="1"/>
              <p:nvPr/>
            </p:nvSpPr>
            <p:spPr>
              <a:xfrm>
                <a:off x="1889668" y="2858854"/>
                <a:ext cx="54553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AA40FA2-4833-1046-B05A-5821FDF6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9668" y="2858854"/>
                <a:ext cx="545534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3B06B45-C24F-974D-A351-0AB2C75591BB}"/>
                  </a:ext>
                </a:extLst>
              </p:cNvPr>
              <p:cNvSpPr txBox="1"/>
              <p:nvPr/>
            </p:nvSpPr>
            <p:spPr>
              <a:xfrm>
                <a:off x="1869071" y="4049226"/>
                <a:ext cx="56611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3B06B45-C24F-974D-A351-0AB2C75591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9071" y="4049226"/>
                <a:ext cx="566117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8FAC3DD-7CC5-1D49-99A1-5EF347641650}"/>
              </a:ext>
            </a:extLst>
          </p:cNvPr>
          <p:cNvCxnSpPr>
            <a:stCxn id="14" idx="6"/>
            <a:endCxn id="4" idx="1"/>
          </p:cNvCxnSpPr>
          <p:nvPr/>
        </p:nvCxnSpPr>
        <p:spPr>
          <a:xfrm>
            <a:off x="2520779" y="1913227"/>
            <a:ext cx="1159546" cy="734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EE03B1A-0145-8B4C-985B-F0C48589B914}"/>
              </a:ext>
            </a:extLst>
          </p:cNvPr>
          <p:cNvCxnSpPr>
            <a:stCxn id="15" idx="6"/>
            <a:endCxn id="11" idx="1"/>
          </p:cNvCxnSpPr>
          <p:nvPr/>
        </p:nvCxnSpPr>
        <p:spPr>
          <a:xfrm flipV="1">
            <a:off x="2500183" y="3020232"/>
            <a:ext cx="1026034" cy="46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F86286E-7EA2-534D-AB26-CCC86B3B31B9}"/>
              </a:ext>
            </a:extLst>
          </p:cNvPr>
          <p:cNvCxnSpPr>
            <a:stCxn id="16" idx="6"/>
            <a:endCxn id="4" idx="3"/>
          </p:cNvCxnSpPr>
          <p:nvPr/>
        </p:nvCxnSpPr>
        <p:spPr>
          <a:xfrm flipV="1">
            <a:off x="2491942" y="3392281"/>
            <a:ext cx="1188383" cy="864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56E7AD3-2295-414A-B239-70B55CDBC719}"/>
              </a:ext>
            </a:extLst>
          </p:cNvPr>
          <p:cNvCxnSpPr>
            <a:stCxn id="4" idx="6"/>
            <a:endCxn id="13" idx="2"/>
          </p:cNvCxnSpPr>
          <p:nvPr/>
        </p:nvCxnSpPr>
        <p:spPr>
          <a:xfrm flipV="1">
            <a:off x="4578530" y="3020231"/>
            <a:ext cx="657039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Sigmoid function - Wikipedia">
            <a:extLst>
              <a:ext uri="{FF2B5EF4-FFF2-40B4-BE49-F238E27FC236}">
                <a16:creationId xmlns:a16="http://schemas.microsoft.com/office/drawing/2014/main" id="{887E3C5D-E7AF-B54A-A7E8-B1F42826CB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6976" y="2706747"/>
            <a:ext cx="969498" cy="646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18F026C-DDD7-3949-AD20-297E948279FA}"/>
              </a:ext>
            </a:extLst>
          </p:cNvPr>
          <p:cNvCxnSpPr>
            <a:stCxn id="13" idx="6"/>
          </p:cNvCxnSpPr>
          <p:nvPr/>
        </p:nvCxnSpPr>
        <p:spPr>
          <a:xfrm flipV="1">
            <a:off x="6287882" y="3020230"/>
            <a:ext cx="63015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335CB42-4CC7-8042-A8D3-FBA4FC3CE08F}"/>
                  </a:ext>
                </a:extLst>
              </p:cNvPr>
              <p:cNvSpPr txBox="1"/>
              <p:nvPr/>
            </p:nvSpPr>
            <p:spPr>
              <a:xfrm>
                <a:off x="6844145" y="2648184"/>
                <a:ext cx="22206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Output (activation):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335CB42-4CC7-8042-A8D3-FBA4FC3CE0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4145" y="2648184"/>
                <a:ext cx="2220608" cy="369332"/>
              </a:xfrm>
              <a:prstGeom prst="rect">
                <a:avLst/>
              </a:prstGeom>
              <a:blipFill>
                <a:blip r:embed="rId7"/>
                <a:stretch>
                  <a:fillRect l="-2857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38FBAA33-3BF5-9340-B729-8E18FAF3C182}"/>
              </a:ext>
            </a:extLst>
          </p:cNvPr>
          <p:cNvSpPr txBox="1"/>
          <p:nvPr/>
        </p:nvSpPr>
        <p:spPr>
          <a:xfrm>
            <a:off x="1044807" y="5008619"/>
            <a:ext cx="164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(features)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90F9639-F75B-3F47-A344-CEA8E2E11C70}"/>
                  </a:ext>
                </a:extLst>
              </p:cNvPr>
              <p:cNvSpPr txBox="1"/>
              <p:nvPr/>
            </p:nvSpPr>
            <p:spPr>
              <a:xfrm>
                <a:off x="2760384" y="1866318"/>
                <a:ext cx="58875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90F9639-F75B-3F47-A344-CEA8E2E11C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0384" y="1866318"/>
                <a:ext cx="588751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61400D3-C881-0747-927B-004B5ECA74E2}"/>
                  </a:ext>
                </a:extLst>
              </p:cNvPr>
              <p:cNvSpPr txBox="1"/>
              <p:nvPr/>
            </p:nvSpPr>
            <p:spPr>
              <a:xfrm>
                <a:off x="2755767" y="2702212"/>
                <a:ext cx="58445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61400D3-C881-0747-927B-004B5ECA74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5767" y="2702212"/>
                <a:ext cx="584455" cy="6463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1E01DB8-78B9-564D-8852-E3067E7828BC}"/>
                  </a:ext>
                </a:extLst>
              </p:cNvPr>
              <p:cNvSpPr txBox="1"/>
              <p:nvPr/>
            </p:nvSpPr>
            <p:spPr>
              <a:xfrm>
                <a:off x="2788095" y="3427262"/>
                <a:ext cx="59272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1E01DB8-78B9-564D-8852-E3067E7828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8095" y="3427262"/>
                <a:ext cx="592726" cy="6463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98AF864-1319-0B4E-A0E4-447F4349DE5C}"/>
                  </a:ext>
                </a:extLst>
              </p:cNvPr>
              <p:cNvSpPr txBox="1"/>
              <p:nvPr/>
            </p:nvSpPr>
            <p:spPr>
              <a:xfrm>
                <a:off x="5112750" y="1769215"/>
                <a:ext cx="196650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Activation function</a:t>
                </a:r>
              </a:p>
              <a:p>
                <a:r>
                  <a:rPr lang="en-US" dirty="0"/>
                  <a:t>e.g.,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98AF864-1319-0B4E-A0E4-447F4349DE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2750" y="1769215"/>
                <a:ext cx="1966500" cy="646331"/>
              </a:xfrm>
              <a:prstGeom prst="rect">
                <a:avLst/>
              </a:prstGeom>
              <a:blipFill>
                <a:blip r:embed="rId11"/>
                <a:stretch>
                  <a:fillRect l="-2564" t="-3846" r="-1923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6AF74F47-3201-C348-9823-71B5D991726F}"/>
              </a:ext>
            </a:extLst>
          </p:cNvPr>
          <p:cNvSpPr txBox="1"/>
          <p:nvPr/>
        </p:nvSpPr>
        <p:spPr>
          <a:xfrm>
            <a:off x="4603894" y="2710177"/>
            <a:ext cx="7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8344F-E28F-414D-BF95-D89CDBC79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8C73D-AE5B-DD45-9AEC-D8499A75127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2700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05B0B-F95D-C549-9433-FD42BAF1D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Backpropagation – classification, one sample 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00AC32B-003C-0740-B64F-A58ED067E662}"/>
              </a:ext>
            </a:extLst>
          </p:cNvPr>
          <p:cNvSpPr/>
          <p:nvPr/>
        </p:nvSpPr>
        <p:spPr>
          <a:xfrm>
            <a:off x="526984" y="2455082"/>
            <a:ext cx="385482" cy="385482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40BE425-5CD4-054B-87D7-E64C07D8D1DC}"/>
              </a:ext>
            </a:extLst>
          </p:cNvPr>
          <p:cNvSpPr/>
          <p:nvPr/>
        </p:nvSpPr>
        <p:spPr>
          <a:xfrm>
            <a:off x="526984" y="3209365"/>
            <a:ext cx="385482" cy="385482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9CD52EB-52EB-D94E-AB67-BCAA695FB72A}"/>
              </a:ext>
            </a:extLst>
          </p:cNvPr>
          <p:cNvSpPr/>
          <p:nvPr/>
        </p:nvSpPr>
        <p:spPr>
          <a:xfrm>
            <a:off x="2056774" y="2086618"/>
            <a:ext cx="385482" cy="385482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907F239-4000-EC4A-8E0A-6C13B1771DB4}"/>
              </a:ext>
            </a:extLst>
          </p:cNvPr>
          <p:cNvSpPr/>
          <p:nvPr/>
        </p:nvSpPr>
        <p:spPr>
          <a:xfrm>
            <a:off x="2056774" y="2840901"/>
            <a:ext cx="385482" cy="385482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C3EADEC-4EAF-F948-B6FA-9566E613E829}"/>
              </a:ext>
            </a:extLst>
          </p:cNvPr>
          <p:cNvSpPr/>
          <p:nvPr/>
        </p:nvSpPr>
        <p:spPr>
          <a:xfrm>
            <a:off x="2056774" y="3618332"/>
            <a:ext cx="385482" cy="385482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7495D14-8D7F-0F45-A6ED-DC6589EBC63D}"/>
              </a:ext>
            </a:extLst>
          </p:cNvPr>
          <p:cNvSpPr/>
          <p:nvPr/>
        </p:nvSpPr>
        <p:spPr>
          <a:xfrm>
            <a:off x="3414868" y="2842826"/>
            <a:ext cx="385482" cy="385482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CAFB2F8-E963-A049-B639-8C4AB7DFE7A6}"/>
              </a:ext>
            </a:extLst>
          </p:cNvPr>
          <p:cNvSpPr txBox="1"/>
          <p:nvPr/>
        </p:nvSpPr>
        <p:spPr>
          <a:xfrm>
            <a:off x="439835" y="1806438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E5E31BA-825C-674A-ABD9-548352CCBCF7}"/>
              </a:ext>
            </a:extLst>
          </p:cNvPr>
          <p:cNvSpPr txBox="1"/>
          <p:nvPr/>
        </p:nvSpPr>
        <p:spPr>
          <a:xfrm>
            <a:off x="1923326" y="1588441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Hidden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42ADAE7-AF88-9B45-8B2F-25038E564A42}"/>
              </a:ext>
            </a:extLst>
          </p:cNvPr>
          <p:cNvSpPr txBox="1"/>
          <p:nvPr/>
        </p:nvSpPr>
        <p:spPr>
          <a:xfrm>
            <a:off x="3186896" y="2215403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D261CBF-2DAF-A64B-BFD2-A08F348D3848}"/>
              </a:ext>
            </a:extLst>
          </p:cNvPr>
          <p:cNvCxnSpPr>
            <a:cxnSpLocks/>
            <a:stCxn id="26" idx="6"/>
            <a:endCxn id="30" idx="2"/>
          </p:cNvCxnSpPr>
          <p:nvPr/>
        </p:nvCxnSpPr>
        <p:spPr>
          <a:xfrm flipV="1">
            <a:off x="912466" y="2279359"/>
            <a:ext cx="1144308" cy="368464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9705216-1A74-F84E-95A6-E5A4935A2337}"/>
              </a:ext>
            </a:extLst>
          </p:cNvPr>
          <p:cNvCxnSpPr>
            <a:stCxn id="26" idx="6"/>
            <a:endCxn id="31" idx="2"/>
          </p:cNvCxnSpPr>
          <p:nvPr/>
        </p:nvCxnSpPr>
        <p:spPr>
          <a:xfrm>
            <a:off x="912466" y="2647823"/>
            <a:ext cx="1144308" cy="385819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86F96D7-19F5-744E-BADE-766074BC3063}"/>
              </a:ext>
            </a:extLst>
          </p:cNvPr>
          <p:cNvCxnSpPr>
            <a:stCxn id="26" idx="6"/>
            <a:endCxn id="32" idx="2"/>
          </p:cNvCxnSpPr>
          <p:nvPr/>
        </p:nvCxnSpPr>
        <p:spPr>
          <a:xfrm>
            <a:off x="912466" y="2647823"/>
            <a:ext cx="1144308" cy="116325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4E350DE-151E-C340-8476-52E4A5D4CF3E}"/>
              </a:ext>
            </a:extLst>
          </p:cNvPr>
          <p:cNvCxnSpPr>
            <a:cxnSpLocks/>
            <a:stCxn id="28" idx="6"/>
            <a:endCxn id="30" idx="2"/>
          </p:cNvCxnSpPr>
          <p:nvPr/>
        </p:nvCxnSpPr>
        <p:spPr>
          <a:xfrm flipV="1">
            <a:off x="912466" y="2279359"/>
            <a:ext cx="1144308" cy="1122747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43E4F2A-6276-C549-87F8-0D674F85D79E}"/>
              </a:ext>
            </a:extLst>
          </p:cNvPr>
          <p:cNvCxnSpPr>
            <a:stCxn id="28" idx="6"/>
            <a:endCxn id="31" idx="2"/>
          </p:cNvCxnSpPr>
          <p:nvPr/>
        </p:nvCxnSpPr>
        <p:spPr>
          <a:xfrm flipV="1">
            <a:off x="912466" y="3033642"/>
            <a:ext cx="1144308" cy="368464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39874C5-04F9-9842-8234-186DC9A6FADA}"/>
              </a:ext>
            </a:extLst>
          </p:cNvPr>
          <p:cNvCxnSpPr>
            <a:stCxn id="28" idx="6"/>
            <a:endCxn id="32" idx="2"/>
          </p:cNvCxnSpPr>
          <p:nvPr/>
        </p:nvCxnSpPr>
        <p:spPr>
          <a:xfrm>
            <a:off x="912466" y="3402106"/>
            <a:ext cx="1144308" cy="408967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DCA5EC5-43A6-1B46-A2E0-68B8A22DD3B1}"/>
              </a:ext>
            </a:extLst>
          </p:cNvPr>
          <p:cNvCxnSpPr>
            <a:cxnSpLocks/>
            <a:stCxn id="30" idx="6"/>
            <a:endCxn id="37" idx="2"/>
          </p:cNvCxnSpPr>
          <p:nvPr/>
        </p:nvCxnSpPr>
        <p:spPr>
          <a:xfrm>
            <a:off x="2442256" y="2279359"/>
            <a:ext cx="972612" cy="756208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A1FCF1B-47D5-1744-AB15-B91165FF28D3}"/>
              </a:ext>
            </a:extLst>
          </p:cNvPr>
          <p:cNvCxnSpPr>
            <a:stCxn id="31" idx="6"/>
            <a:endCxn id="37" idx="2"/>
          </p:cNvCxnSpPr>
          <p:nvPr/>
        </p:nvCxnSpPr>
        <p:spPr>
          <a:xfrm>
            <a:off x="2442256" y="3033642"/>
            <a:ext cx="972612" cy="1925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AC9B8FB-ED33-E244-B05C-D0CE9B6B2E24}"/>
              </a:ext>
            </a:extLst>
          </p:cNvPr>
          <p:cNvCxnSpPr>
            <a:stCxn id="32" idx="6"/>
            <a:endCxn id="37" idx="2"/>
          </p:cNvCxnSpPr>
          <p:nvPr/>
        </p:nvCxnSpPr>
        <p:spPr>
          <a:xfrm flipV="1">
            <a:off x="2442256" y="3035567"/>
            <a:ext cx="972612" cy="775506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EB49DF8-BC81-F541-8580-412E5289A3D8}"/>
                  </a:ext>
                </a:extLst>
              </p:cNvPr>
              <p:cNvSpPr txBox="1"/>
              <p:nvPr/>
            </p:nvSpPr>
            <p:spPr>
              <a:xfrm>
                <a:off x="520860" y="3217440"/>
                <a:ext cx="4660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EB49DF8-BC81-F541-8580-412E5289A3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860" y="3217440"/>
                <a:ext cx="46608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065B7B63-3F27-404D-A0FE-8A05FC69B30A}"/>
                  </a:ext>
                </a:extLst>
              </p:cNvPr>
              <p:cNvSpPr txBox="1"/>
              <p:nvPr/>
            </p:nvSpPr>
            <p:spPr>
              <a:xfrm>
                <a:off x="510373" y="2477161"/>
                <a:ext cx="4607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065B7B63-3F27-404D-A0FE-8A05FC69B3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373" y="2477161"/>
                <a:ext cx="46076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TextBox 71">
            <a:extLst>
              <a:ext uri="{FF2B5EF4-FFF2-40B4-BE49-F238E27FC236}">
                <a16:creationId xmlns:a16="http://schemas.microsoft.com/office/drawing/2014/main" id="{DB28C3D9-67BE-6D4B-AB14-7A83B21FE148}"/>
              </a:ext>
            </a:extLst>
          </p:cNvPr>
          <p:cNvSpPr txBox="1"/>
          <p:nvPr/>
        </p:nvSpPr>
        <p:spPr>
          <a:xfrm>
            <a:off x="2702958" y="2355119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143932D-4D23-994E-B223-F98C222D1F41}"/>
              </a:ext>
            </a:extLst>
          </p:cNvPr>
          <p:cNvSpPr txBox="1"/>
          <p:nvPr/>
        </p:nvSpPr>
        <p:spPr>
          <a:xfrm>
            <a:off x="10748513" y="28588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B8612738-451D-B842-812B-C13122A5CC70}"/>
                  </a:ext>
                </a:extLst>
              </p:cNvPr>
              <p:cNvSpPr txBox="1"/>
              <p:nvPr/>
            </p:nvSpPr>
            <p:spPr>
              <a:xfrm>
                <a:off x="3859892" y="2858854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B8612738-451D-B842-812B-C13122A5CC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9892" y="2858854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165D3B5-61DD-B54E-A954-EE507CE67E49}"/>
              </a:ext>
            </a:extLst>
          </p:cNvPr>
          <p:cNvCxnSpPr>
            <a:cxnSpLocks/>
          </p:cNvCxnSpPr>
          <p:nvPr/>
        </p:nvCxnSpPr>
        <p:spPr>
          <a:xfrm flipV="1">
            <a:off x="3160538" y="3224344"/>
            <a:ext cx="292387" cy="383099"/>
          </a:xfrm>
          <a:prstGeom prst="straightConnector1">
            <a:avLst/>
          </a:prstGeom>
          <a:ln w="15875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D6354E7-4D4A-E44E-BFEF-1D592F133B4C}"/>
                  </a:ext>
                </a:extLst>
              </p:cNvPr>
              <p:cNvSpPr txBox="1"/>
              <p:nvPr/>
            </p:nvSpPr>
            <p:spPr>
              <a:xfrm>
                <a:off x="3042128" y="3694811"/>
                <a:ext cx="2668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D6354E7-4D4A-E44E-BFEF-1D592F133B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2128" y="3694811"/>
                <a:ext cx="266803" cy="276999"/>
              </a:xfrm>
              <a:prstGeom prst="rect">
                <a:avLst/>
              </a:prstGeom>
              <a:blipFill>
                <a:blip r:embed="rId5"/>
                <a:stretch>
                  <a:fillRect l="-9091" r="-9091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FA400987-DD78-C244-875C-007820112892}"/>
              </a:ext>
            </a:extLst>
          </p:cNvPr>
          <p:cNvCxnSpPr>
            <a:cxnSpLocks/>
          </p:cNvCxnSpPr>
          <p:nvPr/>
        </p:nvCxnSpPr>
        <p:spPr>
          <a:xfrm>
            <a:off x="3725501" y="3224344"/>
            <a:ext cx="197909" cy="448402"/>
          </a:xfrm>
          <a:prstGeom prst="straightConnector1">
            <a:avLst/>
          </a:prstGeom>
          <a:ln w="15875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4A3728B-C533-0E40-B41C-7697932107F7}"/>
                  </a:ext>
                </a:extLst>
              </p:cNvPr>
              <p:cNvSpPr txBox="1"/>
              <p:nvPr/>
            </p:nvSpPr>
            <p:spPr>
              <a:xfrm>
                <a:off x="5178353" y="2455082"/>
                <a:ext cx="3563283" cy="42330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𝑦𝑙𝑜𝑔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⁡(1−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(1−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𝚫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den>
                    </m:f>
                  </m:oMath>
                </a14:m>
                <a:r>
                  <a:rPr lang="en-US" dirty="0"/>
                  <a:t>*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=?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acc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acc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acc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4A3728B-C533-0E40-B41C-7697932107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8353" y="2455082"/>
                <a:ext cx="3563283" cy="423301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91F0AF8-EA8E-A14C-9562-392CFE630A09}"/>
                  </a:ext>
                </a:extLst>
              </p:cNvPr>
              <p:cNvSpPr/>
              <p:nvPr/>
            </p:nvSpPr>
            <p:spPr>
              <a:xfrm>
                <a:off x="5104614" y="1830340"/>
                <a:ext cx="3568669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acc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=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91F0AF8-EA8E-A14C-9562-392CFE630A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4614" y="1830340"/>
                <a:ext cx="3568669" cy="646331"/>
              </a:xfrm>
              <a:prstGeom prst="rect">
                <a:avLst/>
              </a:prstGeom>
              <a:blipFill>
                <a:blip r:embed="rId7"/>
                <a:stretch>
                  <a:fillRect l="-707" b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B4E5855-DC99-B149-908A-3965D4CD84F9}"/>
              </a:ext>
            </a:extLst>
          </p:cNvPr>
          <p:cNvCxnSpPr>
            <a:cxnSpLocks/>
          </p:cNvCxnSpPr>
          <p:nvPr/>
        </p:nvCxnSpPr>
        <p:spPr>
          <a:xfrm flipV="1">
            <a:off x="1771217" y="3993434"/>
            <a:ext cx="292387" cy="383099"/>
          </a:xfrm>
          <a:prstGeom prst="straightConnector1">
            <a:avLst/>
          </a:prstGeom>
          <a:ln w="15875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F5F04654-B2A8-F541-AE18-64F863C1B21E}"/>
                  </a:ext>
                </a:extLst>
              </p:cNvPr>
              <p:cNvSpPr txBox="1"/>
              <p:nvPr/>
            </p:nvSpPr>
            <p:spPr>
              <a:xfrm>
                <a:off x="1567743" y="4463901"/>
                <a:ext cx="1690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F5F04654-B2A8-F541-AE18-64F863C1B2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7743" y="4463901"/>
                <a:ext cx="169084" cy="276999"/>
              </a:xfrm>
              <a:prstGeom prst="rect">
                <a:avLst/>
              </a:prstGeom>
              <a:blipFill>
                <a:blip r:embed="rId8"/>
                <a:stretch>
                  <a:fillRect l="-14286" t="-17391"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9C487FC8-17F1-B448-BA24-C2A9E6CA32B7}"/>
              </a:ext>
            </a:extLst>
          </p:cNvPr>
          <p:cNvCxnSpPr>
            <a:cxnSpLocks/>
          </p:cNvCxnSpPr>
          <p:nvPr/>
        </p:nvCxnSpPr>
        <p:spPr>
          <a:xfrm>
            <a:off x="2336180" y="3993434"/>
            <a:ext cx="197909" cy="448402"/>
          </a:xfrm>
          <a:prstGeom prst="straightConnector1">
            <a:avLst/>
          </a:prstGeom>
          <a:ln w="15875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FD9736A6-5485-7A4F-83F7-E3CAA2130345}"/>
                  </a:ext>
                </a:extLst>
              </p:cNvPr>
              <p:cNvSpPr txBox="1"/>
              <p:nvPr/>
            </p:nvSpPr>
            <p:spPr>
              <a:xfrm>
                <a:off x="2517582" y="4467445"/>
                <a:ext cx="907876" cy="7332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FD9736A6-5485-7A4F-83F7-E3CAA21303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7582" y="4467445"/>
                <a:ext cx="907876" cy="733278"/>
              </a:xfrm>
              <a:prstGeom prst="rect">
                <a:avLst/>
              </a:prstGeom>
              <a:blipFill>
                <a:blip r:embed="rId9"/>
                <a:stretch>
                  <a:fillRect l="-4167" b="-5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26E23839-BCA9-A341-97B4-9A5071E96BE7}"/>
                  </a:ext>
                </a:extLst>
              </p:cNvPr>
              <p:cNvSpPr txBox="1"/>
              <p:nvPr/>
            </p:nvSpPr>
            <p:spPr>
              <a:xfrm>
                <a:off x="3747426" y="3708982"/>
                <a:ext cx="2884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26E23839-BCA9-A341-97B4-9A5071E96B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7426" y="3708982"/>
                <a:ext cx="288477" cy="276999"/>
              </a:xfrm>
              <a:prstGeom prst="rect">
                <a:avLst/>
              </a:prstGeom>
              <a:blipFill>
                <a:blip r:embed="rId10"/>
                <a:stretch>
                  <a:fillRect l="-13043" r="-8696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Left Brace 20">
            <a:extLst>
              <a:ext uri="{FF2B5EF4-FFF2-40B4-BE49-F238E27FC236}">
                <a16:creationId xmlns:a16="http://schemas.microsoft.com/office/drawing/2014/main" id="{479B3C8B-7213-CA4E-9990-EAA5CF8DA79E}"/>
              </a:ext>
            </a:extLst>
          </p:cNvPr>
          <p:cNvSpPr/>
          <p:nvPr/>
        </p:nvSpPr>
        <p:spPr>
          <a:xfrm>
            <a:off x="5270186" y="5026627"/>
            <a:ext cx="129525" cy="1750357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914C86-609C-8440-B8F4-357B2B3F1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8C73D-AE5B-DD45-9AEC-D8499A75127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6046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05B0B-F95D-C549-9433-FD42BAF1D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Backpropagation – classification, one sample 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00AC32B-003C-0740-B64F-A58ED067E662}"/>
              </a:ext>
            </a:extLst>
          </p:cNvPr>
          <p:cNvSpPr/>
          <p:nvPr/>
        </p:nvSpPr>
        <p:spPr>
          <a:xfrm>
            <a:off x="526984" y="2455082"/>
            <a:ext cx="385482" cy="385482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40BE425-5CD4-054B-87D7-E64C07D8D1DC}"/>
              </a:ext>
            </a:extLst>
          </p:cNvPr>
          <p:cNvSpPr/>
          <p:nvPr/>
        </p:nvSpPr>
        <p:spPr>
          <a:xfrm>
            <a:off x="526984" y="3209365"/>
            <a:ext cx="385482" cy="385482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9CD52EB-52EB-D94E-AB67-BCAA695FB72A}"/>
              </a:ext>
            </a:extLst>
          </p:cNvPr>
          <p:cNvSpPr/>
          <p:nvPr/>
        </p:nvSpPr>
        <p:spPr>
          <a:xfrm>
            <a:off x="2056774" y="2086618"/>
            <a:ext cx="385482" cy="385482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907F239-4000-EC4A-8E0A-6C13B1771DB4}"/>
              </a:ext>
            </a:extLst>
          </p:cNvPr>
          <p:cNvSpPr/>
          <p:nvPr/>
        </p:nvSpPr>
        <p:spPr>
          <a:xfrm>
            <a:off x="2056774" y="2840901"/>
            <a:ext cx="385482" cy="385482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C3EADEC-4EAF-F948-B6FA-9566E613E829}"/>
              </a:ext>
            </a:extLst>
          </p:cNvPr>
          <p:cNvSpPr/>
          <p:nvPr/>
        </p:nvSpPr>
        <p:spPr>
          <a:xfrm>
            <a:off x="2056774" y="3618332"/>
            <a:ext cx="385482" cy="385482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7495D14-8D7F-0F45-A6ED-DC6589EBC63D}"/>
              </a:ext>
            </a:extLst>
          </p:cNvPr>
          <p:cNvSpPr/>
          <p:nvPr/>
        </p:nvSpPr>
        <p:spPr>
          <a:xfrm>
            <a:off x="3414868" y="2417518"/>
            <a:ext cx="385482" cy="385482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CAFB2F8-E963-A049-B639-8C4AB7DFE7A6}"/>
              </a:ext>
            </a:extLst>
          </p:cNvPr>
          <p:cNvSpPr txBox="1"/>
          <p:nvPr/>
        </p:nvSpPr>
        <p:spPr>
          <a:xfrm>
            <a:off x="439835" y="1806438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E5E31BA-825C-674A-ABD9-548352CCBCF7}"/>
              </a:ext>
            </a:extLst>
          </p:cNvPr>
          <p:cNvSpPr txBox="1"/>
          <p:nvPr/>
        </p:nvSpPr>
        <p:spPr>
          <a:xfrm>
            <a:off x="1923326" y="1588441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Hidden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42ADAE7-AF88-9B45-8B2F-25038E564A42}"/>
              </a:ext>
            </a:extLst>
          </p:cNvPr>
          <p:cNvSpPr txBox="1"/>
          <p:nvPr/>
        </p:nvSpPr>
        <p:spPr>
          <a:xfrm>
            <a:off x="3306731" y="1558993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D261CBF-2DAF-A64B-BFD2-A08F348D3848}"/>
              </a:ext>
            </a:extLst>
          </p:cNvPr>
          <p:cNvCxnSpPr>
            <a:cxnSpLocks/>
            <a:stCxn id="26" idx="6"/>
            <a:endCxn id="30" idx="2"/>
          </p:cNvCxnSpPr>
          <p:nvPr/>
        </p:nvCxnSpPr>
        <p:spPr>
          <a:xfrm flipV="1">
            <a:off x="912466" y="2279359"/>
            <a:ext cx="1144308" cy="368464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9705216-1A74-F84E-95A6-E5A4935A2337}"/>
              </a:ext>
            </a:extLst>
          </p:cNvPr>
          <p:cNvCxnSpPr>
            <a:stCxn id="26" idx="6"/>
            <a:endCxn id="31" idx="2"/>
          </p:cNvCxnSpPr>
          <p:nvPr/>
        </p:nvCxnSpPr>
        <p:spPr>
          <a:xfrm>
            <a:off x="912466" y="2647823"/>
            <a:ext cx="1144308" cy="385819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86F96D7-19F5-744E-BADE-766074BC3063}"/>
              </a:ext>
            </a:extLst>
          </p:cNvPr>
          <p:cNvCxnSpPr>
            <a:stCxn id="26" idx="6"/>
            <a:endCxn id="32" idx="2"/>
          </p:cNvCxnSpPr>
          <p:nvPr/>
        </p:nvCxnSpPr>
        <p:spPr>
          <a:xfrm>
            <a:off x="912466" y="2647823"/>
            <a:ext cx="1144308" cy="116325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4E350DE-151E-C340-8476-52E4A5D4CF3E}"/>
              </a:ext>
            </a:extLst>
          </p:cNvPr>
          <p:cNvCxnSpPr>
            <a:cxnSpLocks/>
            <a:stCxn id="28" idx="6"/>
            <a:endCxn id="30" idx="2"/>
          </p:cNvCxnSpPr>
          <p:nvPr/>
        </p:nvCxnSpPr>
        <p:spPr>
          <a:xfrm flipV="1">
            <a:off x="912466" y="2279359"/>
            <a:ext cx="1144308" cy="1122747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43E4F2A-6276-C549-87F8-0D674F85D79E}"/>
              </a:ext>
            </a:extLst>
          </p:cNvPr>
          <p:cNvCxnSpPr>
            <a:stCxn id="28" idx="6"/>
            <a:endCxn id="31" idx="2"/>
          </p:cNvCxnSpPr>
          <p:nvPr/>
        </p:nvCxnSpPr>
        <p:spPr>
          <a:xfrm flipV="1">
            <a:off x="912466" y="3033642"/>
            <a:ext cx="1144308" cy="368464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39874C5-04F9-9842-8234-186DC9A6FADA}"/>
              </a:ext>
            </a:extLst>
          </p:cNvPr>
          <p:cNvCxnSpPr>
            <a:stCxn id="28" idx="6"/>
            <a:endCxn id="32" idx="2"/>
          </p:cNvCxnSpPr>
          <p:nvPr/>
        </p:nvCxnSpPr>
        <p:spPr>
          <a:xfrm>
            <a:off x="912466" y="3402106"/>
            <a:ext cx="1144308" cy="408967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DCA5EC5-43A6-1B46-A2E0-68B8A22DD3B1}"/>
              </a:ext>
            </a:extLst>
          </p:cNvPr>
          <p:cNvCxnSpPr>
            <a:cxnSpLocks/>
            <a:stCxn id="30" idx="6"/>
            <a:endCxn id="37" idx="2"/>
          </p:cNvCxnSpPr>
          <p:nvPr/>
        </p:nvCxnSpPr>
        <p:spPr>
          <a:xfrm>
            <a:off x="2442256" y="2279359"/>
            <a:ext cx="972612" cy="33090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A1FCF1B-47D5-1744-AB15-B91165FF28D3}"/>
              </a:ext>
            </a:extLst>
          </p:cNvPr>
          <p:cNvCxnSpPr>
            <a:stCxn id="31" idx="6"/>
            <a:endCxn id="37" idx="2"/>
          </p:cNvCxnSpPr>
          <p:nvPr/>
        </p:nvCxnSpPr>
        <p:spPr>
          <a:xfrm flipV="1">
            <a:off x="2442256" y="2610259"/>
            <a:ext cx="972612" cy="423383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AC9B8FB-ED33-E244-B05C-D0CE9B6B2E24}"/>
              </a:ext>
            </a:extLst>
          </p:cNvPr>
          <p:cNvCxnSpPr>
            <a:stCxn id="32" idx="6"/>
            <a:endCxn id="37" idx="2"/>
          </p:cNvCxnSpPr>
          <p:nvPr/>
        </p:nvCxnSpPr>
        <p:spPr>
          <a:xfrm flipV="1">
            <a:off x="2442256" y="2610259"/>
            <a:ext cx="972612" cy="1200814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EB49DF8-BC81-F541-8580-412E5289A3D8}"/>
                  </a:ext>
                </a:extLst>
              </p:cNvPr>
              <p:cNvSpPr txBox="1"/>
              <p:nvPr/>
            </p:nvSpPr>
            <p:spPr>
              <a:xfrm>
                <a:off x="520860" y="3217440"/>
                <a:ext cx="4660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EB49DF8-BC81-F541-8580-412E5289A3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860" y="3217440"/>
                <a:ext cx="46608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065B7B63-3F27-404D-A0FE-8A05FC69B30A}"/>
                  </a:ext>
                </a:extLst>
              </p:cNvPr>
              <p:cNvSpPr txBox="1"/>
              <p:nvPr/>
            </p:nvSpPr>
            <p:spPr>
              <a:xfrm>
                <a:off x="510373" y="2477161"/>
                <a:ext cx="4607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065B7B63-3F27-404D-A0FE-8A05FC69B3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373" y="2477161"/>
                <a:ext cx="46076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TextBox 72">
            <a:extLst>
              <a:ext uri="{FF2B5EF4-FFF2-40B4-BE49-F238E27FC236}">
                <a16:creationId xmlns:a16="http://schemas.microsoft.com/office/drawing/2014/main" id="{1143932D-4D23-994E-B223-F98C222D1F41}"/>
              </a:ext>
            </a:extLst>
          </p:cNvPr>
          <p:cNvSpPr txBox="1"/>
          <p:nvPr/>
        </p:nvSpPr>
        <p:spPr>
          <a:xfrm>
            <a:off x="10748513" y="28588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165D3B5-61DD-B54E-A954-EE507CE67E49}"/>
              </a:ext>
            </a:extLst>
          </p:cNvPr>
          <p:cNvCxnSpPr>
            <a:cxnSpLocks/>
          </p:cNvCxnSpPr>
          <p:nvPr/>
        </p:nvCxnSpPr>
        <p:spPr>
          <a:xfrm flipV="1">
            <a:off x="3270446" y="3681549"/>
            <a:ext cx="182479" cy="384664"/>
          </a:xfrm>
          <a:prstGeom prst="straightConnector1">
            <a:avLst/>
          </a:prstGeom>
          <a:ln w="15875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D6354E7-4D4A-E44E-BFEF-1D592F133B4C}"/>
                  </a:ext>
                </a:extLst>
              </p:cNvPr>
              <p:cNvSpPr txBox="1"/>
              <p:nvPr/>
            </p:nvSpPr>
            <p:spPr>
              <a:xfrm>
                <a:off x="3042128" y="4152015"/>
                <a:ext cx="886589" cy="4592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solidFill>
                      <a:schemeClr val="accent2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D6354E7-4D4A-E44E-BFEF-1D592F133B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2128" y="4152015"/>
                <a:ext cx="886589" cy="459293"/>
              </a:xfrm>
              <a:prstGeom prst="rect">
                <a:avLst/>
              </a:prstGeom>
              <a:blipFill>
                <a:blip r:embed="rId4"/>
                <a:stretch>
                  <a:fillRect l="-5634" b="-13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FA400987-DD78-C244-875C-007820112892}"/>
              </a:ext>
            </a:extLst>
          </p:cNvPr>
          <p:cNvCxnSpPr>
            <a:cxnSpLocks/>
            <a:stCxn id="40" idx="5"/>
          </p:cNvCxnSpPr>
          <p:nvPr/>
        </p:nvCxnSpPr>
        <p:spPr>
          <a:xfrm>
            <a:off x="3747440" y="3632603"/>
            <a:ext cx="556439" cy="446533"/>
          </a:xfrm>
          <a:prstGeom prst="straightConnector1">
            <a:avLst/>
          </a:prstGeom>
          <a:ln w="15875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91F0AF8-EA8E-A14C-9562-392CFE630A09}"/>
                  </a:ext>
                </a:extLst>
              </p:cNvPr>
              <p:cNvSpPr/>
              <p:nvPr/>
            </p:nvSpPr>
            <p:spPr>
              <a:xfrm>
                <a:off x="6320516" y="1480710"/>
                <a:ext cx="4960076" cy="22168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  <m:sub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  <m:sub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𝑙𝑜𝑔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⁡</m:t>
                      </m:r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den>
                      </m:f>
                    </m:oMath>
                  </m:oMathPara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den>
                    </m:f>
                  </m:oMath>
                </a14:m>
                <a:r>
                  <a:rPr lang="en-US" dirty="0"/>
                  <a:t>*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91F0AF8-EA8E-A14C-9562-392CFE630A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0516" y="1480710"/>
                <a:ext cx="4960076" cy="22168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B4E5855-DC99-B149-908A-3965D4CD84F9}"/>
              </a:ext>
            </a:extLst>
          </p:cNvPr>
          <p:cNvCxnSpPr>
            <a:cxnSpLocks/>
          </p:cNvCxnSpPr>
          <p:nvPr/>
        </p:nvCxnSpPr>
        <p:spPr>
          <a:xfrm flipV="1">
            <a:off x="1771217" y="3993434"/>
            <a:ext cx="292387" cy="383099"/>
          </a:xfrm>
          <a:prstGeom prst="straightConnector1">
            <a:avLst/>
          </a:prstGeom>
          <a:ln w="15875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F5F04654-B2A8-F541-AE18-64F863C1B21E}"/>
                  </a:ext>
                </a:extLst>
              </p:cNvPr>
              <p:cNvSpPr txBox="1"/>
              <p:nvPr/>
            </p:nvSpPr>
            <p:spPr>
              <a:xfrm>
                <a:off x="1528665" y="4449995"/>
                <a:ext cx="2614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F5F04654-B2A8-F541-AE18-64F863C1B2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8665" y="4449995"/>
                <a:ext cx="261482" cy="276999"/>
              </a:xfrm>
              <a:prstGeom prst="rect">
                <a:avLst/>
              </a:prstGeom>
              <a:blipFill>
                <a:blip r:embed="rId6"/>
                <a:stretch>
                  <a:fillRect l="-9091" r="-4545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9C487FC8-17F1-B448-BA24-C2A9E6CA32B7}"/>
              </a:ext>
            </a:extLst>
          </p:cNvPr>
          <p:cNvCxnSpPr>
            <a:cxnSpLocks/>
          </p:cNvCxnSpPr>
          <p:nvPr/>
        </p:nvCxnSpPr>
        <p:spPr>
          <a:xfrm>
            <a:off x="2336180" y="3993434"/>
            <a:ext cx="197909" cy="448402"/>
          </a:xfrm>
          <a:prstGeom prst="straightConnector1">
            <a:avLst/>
          </a:prstGeom>
          <a:ln w="15875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FD9736A6-5485-7A4F-83F7-E3CAA2130345}"/>
                  </a:ext>
                </a:extLst>
              </p:cNvPr>
              <p:cNvSpPr txBox="1"/>
              <p:nvPr/>
            </p:nvSpPr>
            <p:spPr>
              <a:xfrm>
                <a:off x="1837097" y="4467445"/>
                <a:ext cx="1004249" cy="7332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FD9736A6-5485-7A4F-83F7-E3CAA21303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7097" y="4467445"/>
                <a:ext cx="1004249" cy="733278"/>
              </a:xfrm>
              <a:prstGeom prst="rect">
                <a:avLst/>
              </a:prstGeom>
              <a:blipFill>
                <a:blip r:embed="rId7"/>
                <a:stretch>
                  <a:fillRect l="-2500" b="-5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Oval 39">
            <a:extLst>
              <a:ext uri="{FF2B5EF4-FFF2-40B4-BE49-F238E27FC236}">
                <a16:creationId xmlns:a16="http://schemas.microsoft.com/office/drawing/2014/main" id="{51A9F93C-93B6-2A4B-B600-0943EE367C59}"/>
              </a:ext>
            </a:extLst>
          </p:cNvPr>
          <p:cNvSpPr/>
          <p:nvPr/>
        </p:nvSpPr>
        <p:spPr>
          <a:xfrm>
            <a:off x="3418411" y="3303574"/>
            <a:ext cx="385482" cy="385482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75C1A23-C1D3-CB4C-8BC0-61F624306075}"/>
              </a:ext>
            </a:extLst>
          </p:cNvPr>
          <p:cNvCxnSpPr>
            <a:stCxn id="30" idx="6"/>
            <a:endCxn id="40" idx="2"/>
          </p:cNvCxnSpPr>
          <p:nvPr/>
        </p:nvCxnSpPr>
        <p:spPr>
          <a:xfrm>
            <a:off x="2442256" y="2279359"/>
            <a:ext cx="976155" cy="1216956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2F5AAF7-1A2F-0E47-AD3A-562A021DEA0C}"/>
              </a:ext>
            </a:extLst>
          </p:cNvPr>
          <p:cNvCxnSpPr>
            <a:stCxn id="31" idx="6"/>
            <a:endCxn id="40" idx="2"/>
          </p:cNvCxnSpPr>
          <p:nvPr/>
        </p:nvCxnSpPr>
        <p:spPr>
          <a:xfrm>
            <a:off x="2442256" y="3033642"/>
            <a:ext cx="976155" cy="462673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B8B6A66-6AB4-3446-A3A0-6B81CD3BB69E}"/>
              </a:ext>
            </a:extLst>
          </p:cNvPr>
          <p:cNvCxnSpPr>
            <a:stCxn id="32" idx="6"/>
            <a:endCxn id="40" idx="2"/>
          </p:cNvCxnSpPr>
          <p:nvPr/>
        </p:nvCxnSpPr>
        <p:spPr>
          <a:xfrm flipV="1">
            <a:off x="2442256" y="3496315"/>
            <a:ext cx="976155" cy="314758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A98EAE1-D3EE-CC4A-83E1-C0C8CCA883DC}"/>
                  </a:ext>
                </a:extLst>
              </p:cNvPr>
              <p:cNvSpPr txBox="1"/>
              <p:nvPr/>
            </p:nvSpPr>
            <p:spPr>
              <a:xfrm>
                <a:off x="4309091" y="4073964"/>
                <a:ext cx="1232966" cy="5320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solidFill>
                      <a:schemeClr val="accent2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acc>
                                <m:accPr>
                                  <m:chr m:val="̂"/>
                                  <m:ctrlPr>
                                    <a:rPr lang="en-US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mr>
                          <m:mr>
                            <m:e>
                              <m:acc>
                                <m:accPr>
                                  <m:chr m:val="̂"/>
                                  <m:ctrlPr>
                                    <a:rPr lang="en-US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>
                    <a:solidFill>
                      <a:schemeClr val="accent2"/>
                    </a:solidFill>
                  </a:rPr>
                  <a:t>=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acc>
                  </m:oMath>
                </a14:m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A98EAE1-D3EE-CC4A-83E1-C0C8CCA883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9091" y="4073964"/>
                <a:ext cx="1232966" cy="532005"/>
              </a:xfrm>
              <a:prstGeom prst="rect">
                <a:avLst/>
              </a:prstGeom>
              <a:blipFill>
                <a:blip r:embed="rId8"/>
                <a:stretch>
                  <a:fillRect l="-5102" t="-11628" r="-6122"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CBDA4F7-5D34-0947-8AA7-F95F5620FC02}"/>
              </a:ext>
            </a:extLst>
          </p:cNvPr>
          <p:cNvCxnSpPr>
            <a:stCxn id="37" idx="6"/>
          </p:cNvCxnSpPr>
          <p:nvPr/>
        </p:nvCxnSpPr>
        <p:spPr>
          <a:xfrm>
            <a:off x="3800350" y="2610259"/>
            <a:ext cx="2253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5CA3FDE-AB31-AE43-B8BD-2B672BADC758}"/>
              </a:ext>
            </a:extLst>
          </p:cNvPr>
          <p:cNvCxnSpPr/>
          <p:nvPr/>
        </p:nvCxnSpPr>
        <p:spPr>
          <a:xfrm>
            <a:off x="3803892" y="3496309"/>
            <a:ext cx="2253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9ACC11E-2BDA-0042-9A3B-A93D33C99008}"/>
                  </a:ext>
                </a:extLst>
              </p:cNvPr>
              <p:cNvSpPr txBox="1"/>
              <p:nvPr/>
            </p:nvSpPr>
            <p:spPr>
              <a:xfrm>
                <a:off x="4195917" y="2447452"/>
                <a:ext cx="9643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9ACC11E-2BDA-0042-9A3B-A93D33C990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5917" y="2447452"/>
                <a:ext cx="964303" cy="276999"/>
              </a:xfrm>
              <a:prstGeom prst="rect">
                <a:avLst/>
              </a:prstGeom>
              <a:blipFill>
                <a:blip r:embed="rId9"/>
                <a:stretch>
                  <a:fillRect l="-6494" t="-13043" r="-1299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F7D349D-11CE-B148-81D1-2C05CF55EC73}"/>
                  </a:ext>
                </a:extLst>
              </p:cNvPr>
              <p:cNvSpPr txBox="1"/>
              <p:nvPr/>
            </p:nvSpPr>
            <p:spPr>
              <a:xfrm>
                <a:off x="4166894" y="3310445"/>
                <a:ext cx="9691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    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F7D349D-11CE-B148-81D1-2C05CF55EC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6894" y="3310445"/>
                <a:ext cx="969111" cy="276999"/>
              </a:xfrm>
              <a:prstGeom prst="rect">
                <a:avLst/>
              </a:prstGeom>
              <a:blipFill>
                <a:blip r:embed="rId10"/>
                <a:stretch>
                  <a:fillRect l="-5195" t="-13043" r="-1299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9D0176BD-7111-544D-BF30-508E6C83BCA6}"/>
                  </a:ext>
                </a:extLst>
              </p:cNvPr>
              <p:cNvSpPr/>
              <p:nvPr/>
            </p:nvSpPr>
            <p:spPr>
              <a:xfrm>
                <a:off x="4910144" y="3835988"/>
                <a:ext cx="6096000" cy="181344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9D0176BD-7111-544D-BF30-508E6C83BC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0144" y="3835988"/>
                <a:ext cx="6096000" cy="1813445"/>
              </a:xfrm>
              <a:prstGeom prst="rect">
                <a:avLst/>
              </a:prstGeom>
              <a:blipFill>
                <a:blip r:embed="rId11"/>
                <a:stretch>
                  <a:fillRect t="-6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5704732-AA69-334D-AFFD-679D6EC55725}"/>
                  </a:ext>
                </a:extLst>
              </p:cNvPr>
              <p:cNvSpPr txBox="1"/>
              <p:nvPr/>
            </p:nvSpPr>
            <p:spPr>
              <a:xfrm>
                <a:off x="2786063" y="2175770"/>
                <a:ext cx="5018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5704732-AA69-334D-AFFD-679D6EC557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6063" y="2175770"/>
                <a:ext cx="501804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DB9FE7DC-433A-3540-B638-3978EB4BF8DA}"/>
                  </a:ext>
                </a:extLst>
              </p:cNvPr>
              <p:cNvSpPr txBox="1"/>
              <p:nvPr/>
            </p:nvSpPr>
            <p:spPr>
              <a:xfrm>
                <a:off x="2383806" y="2563212"/>
                <a:ext cx="507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DB9FE7DC-433A-3540-B638-3978EB4BF8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3806" y="2563212"/>
                <a:ext cx="507127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73D31541-F697-1B42-A8D6-AE50070C5FF8}"/>
                  </a:ext>
                </a:extLst>
              </p:cNvPr>
              <p:cNvSpPr txBox="1"/>
              <p:nvPr/>
            </p:nvSpPr>
            <p:spPr>
              <a:xfrm>
                <a:off x="2367887" y="3128472"/>
                <a:ext cx="507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73D31541-F697-1B42-A8D6-AE50070C5F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7887" y="3128472"/>
                <a:ext cx="507127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Left Brace 28">
            <a:extLst>
              <a:ext uri="{FF2B5EF4-FFF2-40B4-BE49-F238E27FC236}">
                <a16:creationId xmlns:a16="http://schemas.microsoft.com/office/drawing/2014/main" id="{10EEA886-4DC1-0F45-B8B2-D600AFE582F9}"/>
              </a:ext>
            </a:extLst>
          </p:cNvPr>
          <p:cNvSpPr/>
          <p:nvPr/>
        </p:nvSpPr>
        <p:spPr>
          <a:xfrm>
            <a:off x="6988168" y="4000717"/>
            <a:ext cx="95508" cy="1452553"/>
          </a:xfrm>
          <a:prstGeom prst="leftBrac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2809C7-4529-0B42-8F5D-1052B5E8E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8C73D-AE5B-DD45-9AEC-D8499A75127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695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05B0B-F95D-C549-9433-FD42BAF1D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neuron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07219DF-B966-A447-877C-024F9B88B836}"/>
              </a:ext>
            </a:extLst>
          </p:cNvPr>
          <p:cNvSpPr/>
          <p:nvPr/>
        </p:nvSpPr>
        <p:spPr>
          <a:xfrm>
            <a:off x="8384528" y="2235462"/>
            <a:ext cx="1567758" cy="156775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D8D92F5-A8F6-C443-8A5E-8C86CE7F7168}"/>
                  </a:ext>
                </a:extLst>
              </p:cNvPr>
              <p:cNvSpPr txBox="1"/>
              <p:nvPr/>
            </p:nvSpPr>
            <p:spPr>
              <a:xfrm>
                <a:off x="8384527" y="2789399"/>
                <a:ext cx="9514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D8D92F5-A8F6-C443-8A5E-8C86CE7F71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4527" y="2789399"/>
                <a:ext cx="951471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Oval 28">
            <a:extLst>
              <a:ext uri="{FF2B5EF4-FFF2-40B4-BE49-F238E27FC236}">
                <a16:creationId xmlns:a16="http://schemas.microsoft.com/office/drawing/2014/main" id="{85F88194-7557-1A44-AB98-A713E3C5A5A1}"/>
              </a:ext>
            </a:extLst>
          </p:cNvPr>
          <p:cNvSpPr/>
          <p:nvPr/>
        </p:nvSpPr>
        <p:spPr>
          <a:xfrm>
            <a:off x="6666387" y="1556876"/>
            <a:ext cx="712702" cy="71270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6A02D6E-FA6B-CB41-914C-E491EA4910C4}"/>
              </a:ext>
            </a:extLst>
          </p:cNvPr>
          <p:cNvSpPr/>
          <p:nvPr/>
        </p:nvSpPr>
        <p:spPr>
          <a:xfrm>
            <a:off x="6645791" y="2710177"/>
            <a:ext cx="712702" cy="71270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96E7C6D-A094-0D46-88BC-959EBA129BFA}"/>
              </a:ext>
            </a:extLst>
          </p:cNvPr>
          <p:cNvSpPr/>
          <p:nvPr/>
        </p:nvSpPr>
        <p:spPr>
          <a:xfrm>
            <a:off x="6637550" y="3900551"/>
            <a:ext cx="712702" cy="71270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1940D26-4A54-E54A-85B6-B5A6AF7D4A16}"/>
                  </a:ext>
                </a:extLst>
              </p:cNvPr>
              <p:cNvSpPr txBox="1"/>
              <p:nvPr/>
            </p:nvSpPr>
            <p:spPr>
              <a:xfrm>
                <a:off x="6727387" y="1732390"/>
                <a:ext cx="56611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1940D26-4A54-E54A-85B6-B5A6AF7D4A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7387" y="1732390"/>
                <a:ext cx="566117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A4916E3-7C84-0E43-B045-AB8E1E1D4416}"/>
                  </a:ext>
                </a:extLst>
              </p:cNvPr>
              <p:cNvSpPr txBox="1"/>
              <p:nvPr/>
            </p:nvSpPr>
            <p:spPr>
              <a:xfrm>
                <a:off x="6747978" y="2858854"/>
                <a:ext cx="54553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A4916E3-7C84-0E43-B045-AB8E1E1D44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7978" y="2858854"/>
                <a:ext cx="545534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87014E1-6C91-7B4D-9B34-62DD8DC9740B}"/>
                  </a:ext>
                </a:extLst>
              </p:cNvPr>
              <p:cNvSpPr txBox="1"/>
              <p:nvPr/>
            </p:nvSpPr>
            <p:spPr>
              <a:xfrm>
                <a:off x="6727381" y="4049226"/>
                <a:ext cx="56611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87014E1-6C91-7B4D-9B34-62DD8DC974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7381" y="4049226"/>
                <a:ext cx="566117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32C6B61-0480-B644-9798-FB6496C18BD9}"/>
              </a:ext>
            </a:extLst>
          </p:cNvPr>
          <p:cNvCxnSpPr>
            <a:cxnSpLocks/>
            <a:stCxn id="29" idx="6"/>
            <a:endCxn id="25" idx="1"/>
          </p:cNvCxnSpPr>
          <p:nvPr/>
        </p:nvCxnSpPr>
        <p:spPr>
          <a:xfrm>
            <a:off x="7379089" y="1913227"/>
            <a:ext cx="1235032" cy="551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019C93D-8327-A140-BA5C-48C45FC7CDFF}"/>
              </a:ext>
            </a:extLst>
          </p:cNvPr>
          <p:cNvCxnSpPr>
            <a:stCxn id="33" idx="6"/>
            <a:endCxn id="27" idx="1"/>
          </p:cNvCxnSpPr>
          <p:nvPr/>
        </p:nvCxnSpPr>
        <p:spPr>
          <a:xfrm flipV="1">
            <a:off x="7358493" y="3020232"/>
            <a:ext cx="1026034" cy="46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774B6BF-2CA5-C346-8283-FAA57DA772D0}"/>
              </a:ext>
            </a:extLst>
          </p:cNvPr>
          <p:cNvCxnSpPr>
            <a:cxnSpLocks/>
            <a:stCxn id="34" idx="6"/>
            <a:endCxn id="25" idx="3"/>
          </p:cNvCxnSpPr>
          <p:nvPr/>
        </p:nvCxnSpPr>
        <p:spPr>
          <a:xfrm flipV="1">
            <a:off x="7350252" y="3573627"/>
            <a:ext cx="1263869" cy="683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BBD2685-13A3-5046-9BCE-D2BEB5CFC51A}"/>
                  </a:ext>
                </a:extLst>
              </p:cNvPr>
              <p:cNvSpPr txBox="1"/>
              <p:nvPr/>
            </p:nvSpPr>
            <p:spPr>
              <a:xfrm>
                <a:off x="7618694" y="1866318"/>
                <a:ext cx="58875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BBD2685-13A3-5046-9BCE-D2BEB5CFC5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8694" y="1866318"/>
                <a:ext cx="588751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CB48937-0BBB-9C4E-B313-AC57923C2B27}"/>
                  </a:ext>
                </a:extLst>
              </p:cNvPr>
              <p:cNvSpPr txBox="1"/>
              <p:nvPr/>
            </p:nvSpPr>
            <p:spPr>
              <a:xfrm>
                <a:off x="7614077" y="2702212"/>
                <a:ext cx="58445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CB48937-0BBB-9C4E-B313-AC57923C2B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4077" y="2702212"/>
                <a:ext cx="584455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EB361D7C-C00A-A546-A9C7-7B74F5219CEF}"/>
                  </a:ext>
                </a:extLst>
              </p:cNvPr>
              <p:cNvSpPr txBox="1"/>
              <p:nvPr/>
            </p:nvSpPr>
            <p:spPr>
              <a:xfrm>
                <a:off x="7646405" y="3427262"/>
                <a:ext cx="59272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EB361D7C-C00A-A546-A9C7-7B74F5219C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6405" y="3427262"/>
                <a:ext cx="592726" cy="6463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09337B7-F96C-174D-AB7F-3FA34BDE184E}"/>
              </a:ext>
            </a:extLst>
          </p:cNvPr>
          <p:cNvCxnSpPr>
            <a:stCxn id="25" idx="0"/>
            <a:endCxn id="25" idx="4"/>
          </p:cNvCxnSpPr>
          <p:nvPr/>
        </p:nvCxnSpPr>
        <p:spPr>
          <a:xfrm>
            <a:off x="9168407" y="2235462"/>
            <a:ext cx="0" cy="156775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6" descr="Sigmoid function - Wikipedia">
            <a:extLst>
              <a:ext uri="{FF2B5EF4-FFF2-40B4-BE49-F238E27FC236}">
                <a16:creationId xmlns:a16="http://schemas.microsoft.com/office/drawing/2014/main" id="{A9C51168-34F2-8A42-96D0-30F5C6F43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8457" y="2757257"/>
            <a:ext cx="761538" cy="50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C94C9E9-8B36-5B42-8A6A-66D2F6973F68}"/>
              </a:ext>
            </a:extLst>
          </p:cNvPr>
          <p:cNvCxnSpPr>
            <a:stCxn id="25" idx="6"/>
          </p:cNvCxnSpPr>
          <p:nvPr/>
        </p:nvCxnSpPr>
        <p:spPr>
          <a:xfrm>
            <a:off x="9952286" y="3019341"/>
            <a:ext cx="549448" cy="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B02B7A8F-8803-B64C-B841-21D7D42BA70B}"/>
                  </a:ext>
                </a:extLst>
              </p:cNvPr>
              <p:cNvSpPr txBox="1"/>
              <p:nvPr/>
            </p:nvSpPr>
            <p:spPr>
              <a:xfrm>
                <a:off x="10592740" y="2799032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B02B7A8F-8803-B64C-B841-21D7D42BA7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2740" y="2799032"/>
                <a:ext cx="37144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Right Arrow 53">
            <a:extLst>
              <a:ext uri="{FF2B5EF4-FFF2-40B4-BE49-F238E27FC236}">
                <a16:creationId xmlns:a16="http://schemas.microsoft.com/office/drawing/2014/main" id="{B14A2F1C-C442-1248-8FAA-D1420A9489E9}"/>
              </a:ext>
            </a:extLst>
          </p:cNvPr>
          <p:cNvSpPr/>
          <p:nvPr/>
        </p:nvSpPr>
        <p:spPr>
          <a:xfrm>
            <a:off x="4998809" y="2616538"/>
            <a:ext cx="978408" cy="48463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180F203-13EB-AA4F-A748-3747459C117F}"/>
              </a:ext>
            </a:extLst>
          </p:cNvPr>
          <p:cNvSpPr txBox="1"/>
          <p:nvPr/>
        </p:nvSpPr>
        <p:spPr>
          <a:xfrm>
            <a:off x="7148945" y="5107709"/>
            <a:ext cx="3409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more common representation</a:t>
            </a:r>
          </a:p>
        </p:txBody>
      </p:sp>
      <p:pic>
        <p:nvPicPr>
          <p:cNvPr id="7" name="Picture 6" descr="A picture containing indoor, looking, photo, glasses&#10;&#10;Description automatically generated">
            <a:extLst>
              <a:ext uri="{FF2B5EF4-FFF2-40B4-BE49-F238E27FC236}">
                <a16:creationId xmlns:a16="http://schemas.microsoft.com/office/drawing/2014/main" id="{36B27F9E-8EE6-154C-80E7-8F9329E3E4A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04926" y="1732390"/>
            <a:ext cx="3902034" cy="2348797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2253D1F-2601-184E-9A6B-A693F7090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8C73D-AE5B-DD45-9AEC-D8499A75127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392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05B0B-F95D-C549-9433-FD42BAF1D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neuron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180F203-13EB-AA4F-A748-3747459C117F}"/>
              </a:ext>
            </a:extLst>
          </p:cNvPr>
          <p:cNvSpPr txBox="1"/>
          <p:nvPr/>
        </p:nvSpPr>
        <p:spPr>
          <a:xfrm>
            <a:off x="7148945" y="5107709"/>
            <a:ext cx="3409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more common representation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C395A0F-DB94-5C42-92B4-475C6CC443B4}"/>
                  </a:ext>
                </a:extLst>
              </p:cNvPr>
              <p:cNvSpPr txBox="1"/>
              <p:nvPr/>
            </p:nvSpPr>
            <p:spPr>
              <a:xfrm>
                <a:off x="995082" y="3182019"/>
                <a:ext cx="2857577" cy="33660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Vector representation: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acc>
                                <m:accPr>
                                  <m:chr m:val="⃑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  <a:p>
                <a:r>
                  <a:rPr lang="en-US" dirty="0"/>
                  <a:t>Where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 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e/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⃑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[1]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⃑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e/>
                          </m:mr>
                        </m: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⃑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C395A0F-DB94-5C42-92B4-475C6CC443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082" y="3182019"/>
                <a:ext cx="2857577" cy="3366050"/>
              </a:xfrm>
              <a:prstGeom prst="rect">
                <a:avLst/>
              </a:prstGeom>
              <a:blipFill>
                <a:blip r:embed="rId2"/>
                <a:stretch>
                  <a:fillRect l="-1770" t="-752" b="-3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Oval 24">
            <a:extLst>
              <a:ext uri="{FF2B5EF4-FFF2-40B4-BE49-F238E27FC236}">
                <a16:creationId xmlns:a16="http://schemas.microsoft.com/office/drawing/2014/main" id="{90A42E06-7BA7-8D42-B376-5A1C757D937E}"/>
              </a:ext>
            </a:extLst>
          </p:cNvPr>
          <p:cNvSpPr/>
          <p:nvPr/>
        </p:nvSpPr>
        <p:spPr>
          <a:xfrm>
            <a:off x="8384528" y="2235462"/>
            <a:ext cx="1567758" cy="156775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3B0FB8B-6ADC-EA42-8BE6-E7409CD9ECF8}"/>
                  </a:ext>
                </a:extLst>
              </p:cNvPr>
              <p:cNvSpPr txBox="1"/>
              <p:nvPr/>
            </p:nvSpPr>
            <p:spPr>
              <a:xfrm>
                <a:off x="8384527" y="2789399"/>
                <a:ext cx="9514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3B0FB8B-6ADC-EA42-8BE6-E7409CD9EC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4527" y="2789399"/>
                <a:ext cx="951471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val 26">
            <a:extLst>
              <a:ext uri="{FF2B5EF4-FFF2-40B4-BE49-F238E27FC236}">
                <a16:creationId xmlns:a16="http://schemas.microsoft.com/office/drawing/2014/main" id="{2405C467-06BC-384E-8A2D-6C0C1EE0C04F}"/>
              </a:ext>
            </a:extLst>
          </p:cNvPr>
          <p:cNvSpPr/>
          <p:nvPr/>
        </p:nvSpPr>
        <p:spPr>
          <a:xfrm>
            <a:off x="6666387" y="1556876"/>
            <a:ext cx="712702" cy="71270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B61B1C0-2899-B345-A7BF-9164CADE6A2D}"/>
              </a:ext>
            </a:extLst>
          </p:cNvPr>
          <p:cNvSpPr/>
          <p:nvPr/>
        </p:nvSpPr>
        <p:spPr>
          <a:xfrm>
            <a:off x="6645791" y="2710177"/>
            <a:ext cx="712702" cy="71270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F657D68-EE02-D84A-9145-99BAA39B5612}"/>
              </a:ext>
            </a:extLst>
          </p:cNvPr>
          <p:cNvSpPr/>
          <p:nvPr/>
        </p:nvSpPr>
        <p:spPr>
          <a:xfrm>
            <a:off x="6637550" y="3900551"/>
            <a:ext cx="712702" cy="71270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A7F4E8C-7BA2-4943-A73F-3D32148569FF}"/>
                  </a:ext>
                </a:extLst>
              </p:cNvPr>
              <p:cNvSpPr txBox="1"/>
              <p:nvPr/>
            </p:nvSpPr>
            <p:spPr>
              <a:xfrm>
                <a:off x="6727387" y="1732390"/>
                <a:ext cx="56611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A7F4E8C-7BA2-4943-A73F-3D32148569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7387" y="1732390"/>
                <a:ext cx="566117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6F3F30D-4438-6A48-A1A1-2856B84DF3BD}"/>
                  </a:ext>
                </a:extLst>
              </p:cNvPr>
              <p:cNvSpPr txBox="1"/>
              <p:nvPr/>
            </p:nvSpPr>
            <p:spPr>
              <a:xfrm>
                <a:off x="6747978" y="2858854"/>
                <a:ext cx="54553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6F3F30D-4438-6A48-A1A1-2856B84DF3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7978" y="2858854"/>
                <a:ext cx="545534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2F04DDB-7D31-B740-8F1B-60C8F0404AC8}"/>
                  </a:ext>
                </a:extLst>
              </p:cNvPr>
              <p:cNvSpPr txBox="1"/>
              <p:nvPr/>
            </p:nvSpPr>
            <p:spPr>
              <a:xfrm>
                <a:off x="6727381" y="4049226"/>
                <a:ext cx="56611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2F04DDB-7D31-B740-8F1B-60C8F0404A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7381" y="4049226"/>
                <a:ext cx="566117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9D300BB-107D-014A-B7F7-878EEFAE5E09}"/>
              </a:ext>
            </a:extLst>
          </p:cNvPr>
          <p:cNvCxnSpPr>
            <a:cxnSpLocks/>
            <a:stCxn id="27" idx="6"/>
            <a:endCxn id="25" idx="1"/>
          </p:cNvCxnSpPr>
          <p:nvPr/>
        </p:nvCxnSpPr>
        <p:spPr>
          <a:xfrm>
            <a:off x="7379089" y="1913227"/>
            <a:ext cx="1235032" cy="551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3CDF47F-139D-244D-B4E9-524757524FFD}"/>
              </a:ext>
            </a:extLst>
          </p:cNvPr>
          <p:cNvCxnSpPr>
            <a:stCxn id="29" idx="6"/>
            <a:endCxn id="26" idx="1"/>
          </p:cNvCxnSpPr>
          <p:nvPr/>
        </p:nvCxnSpPr>
        <p:spPr>
          <a:xfrm flipV="1">
            <a:off x="7358493" y="3020232"/>
            <a:ext cx="1026034" cy="46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7751B50-7D30-7343-9CB0-12ED5B2CD9DA}"/>
              </a:ext>
            </a:extLst>
          </p:cNvPr>
          <p:cNvCxnSpPr>
            <a:cxnSpLocks/>
            <a:stCxn id="33" idx="6"/>
            <a:endCxn id="25" idx="3"/>
          </p:cNvCxnSpPr>
          <p:nvPr/>
        </p:nvCxnSpPr>
        <p:spPr>
          <a:xfrm flipV="1">
            <a:off x="7350252" y="3573627"/>
            <a:ext cx="1263869" cy="683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A53F71C-6EE1-474C-9100-B3722F58D2FB}"/>
                  </a:ext>
                </a:extLst>
              </p:cNvPr>
              <p:cNvSpPr txBox="1"/>
              <p:nvPr/>
            </p:nvSpPr>
            <p:spPr>
              <a:xfrm>
                <a:off x="7618694" y="1866318"/>
                <a:ext cx="58875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A53F71C-6EE1-474C-9100-B3722F58D2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8694" y="1866318"/>
                <a:ext cx="588751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58AAE46-CBA2-3249-9955-D6ADF8C6A0D8}"/>
                  </a:ext>
                </a:extLst>
              </p:cNvPr>
              <p:cNvSpPr txBox="1"/>
              <p:nvPr/>
            </p:nvSpPr>
            <p:spPr>
              <a:xfrm>
                <a:off x="7614077" y="2702212"/>
                <a:ext cx="58445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58AAE46-CBA2-3249-9955-D6ADF8C6A0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4077" y="2702212"/>
                <a:ext cx="584455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C655286-5CF6-6B47-8B01-FAA1E4C7CDFB}"/>
                  </a:ext>
                </a:extLst>
              </p:cNvPr>
              <p:cNvSpPr txBox="1"/>
              <p:nvPr/>
            </p:nvSpPr>
            <p:spPr>
              <a:xfrm>
                <a:off x="7646405" y="3427262"/>
                <a:ext cx="59272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C655286-5CF6-6B47-8B01-FAA1E4C7CD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6405" y="3427262"/>
                <a:ext cx="592726" cy="6463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1641113-FB53-F34B-A3F1-B0FCD6844A74}"/>
              </a:ext>
            </a:extLst>
          </p:cNvPr>
          <p:cNvCxnSpPr>
            <a:stCxn id="25" idx="0"/>
            <a:endCxn id="25" idx="4"/>
          </p:cNvCxnSpPr>
          <p:nvPr/>
        </p:nvCxnSpPr>
        <p:spPr>
          <a:xfrm>
            <a:off x="9168407" y="2235462"/>
            <a:ext cx="0" cy="156775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6" descr="Sigmoid function - Wikipedia">
            <a:extLst>
              <a:ext uri="{FF2B5EF4-FFF2-40B4-BE49-F238E27FC236}">
                <a16:creationId xmlns:a16="http://schemas.microsoft.com/office/drawing/2014/main" id="{C964C285-4972-4A42-8E0C-3D883012F2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8457" y="2757257"/>
            <a:ext cx="761538" cy="50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EAA1A45-CD83-3742-B7C1-D7F0FCE23C82}"/>
              </a:ext>
            </a:extLst>
          </p:cNvPr>
          <p:cNvCxnSpPr>
            <a:stCxn id="25" idx="6"/>
          </p:cNvCxnSpPr>
          <p:nvPr/>
        </p:nvCxnSpPr>
        <p:spPr>
          <a:xfrm>
            <a:off x="9952286" y="3019341"/>
            <a:ext cx="549448" cy="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F54B837-1C94-FA40-9E2F-DFE5E3AB1DF7}"/>
                  </a:ext>
                </a:extLst>
              </p:cNvPr>
              <p:cNvSpPr txBox="1"/>
              <p:nvPr/>
            </p:nvSpPr>
            <p:spPr>
              <a:xfrm>
                <a:off x="10592740" y="2799032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F54B837-1C94-FA40-9E2F-DFE5E3AB1D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2740" y="2799032"/>
                <a:ext cx="37144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9FB645C7-88A8-E44C-837C-BD0308C7A40C}"/>
              </a:ext>
            </a:extLst>
          </p:cNvPr>
          <p:cNvSpPr txBox="1"/>
          <p:nvPr/>
        </p:nvSpPr>
        <p:spPr>
          <a:xfrm>
            <a:off x="3994030" y="6271404"/>
            <a:ext cx="1472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 data points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B5C870E-5717-9D49-8073-4ED5772D0325}"/>
                  </a:ext>
                </a:extLst>
              </p:cNvPr>
              <p:cNvSpPr txBox="1"/>
              <p:nvPr/>
            </p:nvSpPr>
            <p:spPr>
              <a:xfrm>
                <a:off x="1057835" y="2055555"/>
                <a:ext cx="306096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/>
                  <a:t>z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B5C870E-5717-9D49-8073-4ED5772D03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835" y="2055555"/>
                <a:ext cx="3060966" cy="553998"/>
              </a:xfrm>
              <a:prstGeom prst="rect">
                <a:avLst/>
              </a:prstGeom>
              <a:blipFill>
                <a:blip r:embed="rId12"/>
                <a:stretch>
                  <a:fillRect l="-4545" t="-11111" r="-413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08BC93-CFFD-9C4E-BE1C-06EFE7AD2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8C73D-AE5B-DD45-9AEC-D8499A75127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225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05B0B-F95D-C549-9433-FD42BAF1D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neuron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F3443C9-828D-2C48-89B3-5CA593CFC9D8}"/>
                  </a:ext>
                </a:extLst>
              </p:cNvPr>
              <p:cNvSpPr txBox="1"/>
              <p:nvPr/>
            </p:nvSpPr>
            <p:spPr>
              <a:xfrm>
                <a:off x="1057835" y="2055555"/>
                <a:ext cx="306096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/>
                  <a:t>z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F3443C9-828D-2C48-89B3-5CA593CFC9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835" y="2055555"/>
                <a:ext cx="3060966" cy="553998"/>
              </a:xfrm>
              <a:prstGeom prst="rect">
                <a:avLst/>
              </a:prstGeom>
              <a:blipFill>
                <a:blip r:embed="rId2"/>
                <a:stretch>
                  <a:fillRect l="-4545" t="-11111" r="-413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C395A0F-DB94-5C42-92B4-475C6CC443B4}"/>
                  </a:ext>
                </a:extLst>
              </p:cNvPr>
              <p:cNvSpPr txBox="1"/>
              <p:nvPr/>
            </p:nvSpPr>
            <p:spPr>
              <a:xfrm>
                <a:off x="995082" y="3182019"/>
                <a:ext cx="2857577" cy="33660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Vector representation: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acc>
                                <m:accPr>
                                  <m:chr m:val="⃑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  <a:p>
                <a:r>
                  <a:rPr lang="en-US" dirty="0"/>
                  <a:t>Where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e/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⃑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[1]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⃑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e/>
                          </m:mr>
                        </m: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⃑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C395A0F-DB94-5C42-92B4-475C6CC443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082" y="3182019"/>
                <a:ext cx="2857577" cy="3366050"/>
              </a:xfrm>
              <a:prstGeom prst="rect">
                <a:avLst/>
              </a:prstGeom>
              <a:blipFill>
                <a:blip r:embed="rId3"/>
                <a:stretch>
                  <a:fillRect l="-1770" t="-752" b="-3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Oval 23">
            <a:extLst>
              <a:ext uri="{FF2B5EF4-FFF2-40B4-BE49-F238E27FC236}">
                <a16:creationId xmlns:a16="http://schemas.microsoft.com/office/drawing/2014/main" id="{D9448FE8-3DBC-674F-9D83-2114BF07FEBF}"/>
              </a:ext>
            </a:extLst>
          </p:cNvPr>
          <p:cNvSpPr/>
          <p:nvPr/>
        </p:nvSpPr>
        <p:spPr>
          <a:xfrm>
            <a:off x="8384528" y="2235462"/>
            <a:ext cx="1567758" cy="156775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74AD1C3-5439-5443-99D5-8C0723CF0FC7}"/>
              </a:ext>
            </a:extLst>
          </p:cNvPr>
          <p:cNvSpPr/>
          <p:nvPr/>
        </p:nvSpPr>
        <p:spPr>
          <a:xfrm>
            <a:off x="6666387" y="1556876"/>
            <a:ext cx="712702" cy="71270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D8F2052-41C3-5642-B2EA-20AD52EDD6C8}"/>
              </a:ext>
            </a:extLst>
          </p:cNvPr>
          <p:cNvSpPr/>
          <p:nvPr/>
        </p:nvSpPr>
        <p:spPr>
          <a:xfrm>
            <a:off x="6645791" y="2710177"/>
            <a:ext cx="712702" cy="71270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15CCFB6-114E-7A49-9BDF-4C820631FD99}"/>
              </a:ext>
            </a:extLst>
          </p:cNvPr>
          <p:cNvSpPr/>
          <p:nvPr/>
        </p:nvSpPr>
        <p:spPr>
          <a:xfrm>
            <a:off x="6637550" y="3900551"/>
            <a:ext cx="712702" cy="71270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F69AA64-7318-8945-862C-384EB4A7C0BA}"/>
                  </a:ext>
                </a:extLst>
              </p:cNvPr>
              <p:cNvSpPr txBox="1"/>
              <p:nvPr/>
            </p:nvSpPr>
            <p:spPr>
              <a:xfrm>
                <a:off x="6727387" y="1732390"/>
                <a:ext cx="56611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F69AA64-7318-8945-862C-384EB4A7C0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7387" y="1732390"/>
                <a:ext cx="566117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D390369-A419-EA41-BCA1-C51C05818044}"/>
                  </a:ext>
                </a:extLst>
              </p:cNvPr>
              <p:cNvSpPr txBox="1"/>
              <p:nvPr/>
            </p:nvSpPr>
            <p:spPr>
              <a:xfrm>
                <a:off x="6747978" y="2858854"/>
                <a:ext cx="54553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D390369-A419-EA41-BCA1-C51C058180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7978" y="2858854"/>
                <a:ext cx="545534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94E21F2-5FFB-8B4F-99D8-58F1FF0F7BB1}"/>
                  </a:ext>
                </a:extLst>
              </p:cNvPr>
              <p:cNvSpPr txBox="1"/>
              <p:nvPr/>
            </p:nvSpPr>
            <p:spPr>
              <a:xfrm>
                <a:off x="6727381" y="4049226"/>
                <a:ext cx="56611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94E21F2-5FFB-8B4F-99D8-58F1FF0F7B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7381" y="4049226"/>
                <a:ext cx="566117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9839076-E165-DD44-AC89-DE92B7814021}"/>
              </a:ext>
            </a:extLst>
          </p:cNvPr>
          <p:cNvCxnSpPr>
            <a:cxnSpLocks/>
            <a:stCxn id="28" idx="6"/>
            <a:endCxn id="24" idx="1"/>
          </p:cNvCxnSpPr>
          <p:nvPr/>
        </p:nvCxnSpPr>
        <p:spPr>
          <a:xfrm>
            <a:off x="7379089" y="1913227"/>
            <a:ext cx="1235032" cy="551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F7C0E6B-C88F-CC46-A0B1-962C0D8C14A1}"/>
              </a:ext>
            </a:extLst>
          </p:cNvPr>
          <p:cNvCxnSpPr>
            <a:cxnSpLocks/>
            <a:stCxn id="30" idx="6"/>
          </p:cNvCxnSpPr>
          <p:nvPr/>
        </p:nvCxnSpPr>
        <p:spPr>
          <a:xfrm flipV="1">
            <a:off x="7358493" y="3020232"/>
            <a:ext cx="1026034" cy="46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EF30ADB-50FC-CC41-9750-05C16248B63D}"/>
              </a:ext>
            </a:extLst>
          </p:cNvPr>
          <p:cNvCxnSpPr>
            <a:cxnSpLocks/>
            <a:stCxn id="31" idx="6"/>
            <a:endCxn id="24" idx="3"/>
          </p:cNvCxnSpPr>
          <p:nvPr/>
        </p:nvCxnSpPr>
        <p:spPr>
          <a:xfrm flipV="1">
            <a:off x="7350252" y="3573627"/>
            <a:ext cx="1263869" cy="683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02E0B1A-62C6-DA4A-B5B7-FAFE6140CDC4}"/>
                  </a:ext>
                </a:extLst>
              </p:cNvPr>
              <p:cNvSpPr txBox="1"/>
              <p:nvPr/>
            </p:nvSpPr>
            <p:spPr>
              <a:xfrm>
                <a:off x="7618694" y="1866318"/>
                <a:ext cx="58875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02E0B1A-62C6-DA4A-B5B7-FAFE6140CD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8694" y="1866318"/>
                <a:ext cx="588751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16D8442-9128-9C42-9B91-598D779B9D3E}"/>
                  </a:ext>
                </a:extLst>
              </p:cNvPr>
              <p:cNvSpPr txBox="1"/>
              <p:nvPr/>
            </p:nvSpPr>
            <p:spPr>
              <a:xfrm>
                <a:off x="7614077" y="2702212"/>
                <a:ext cx="58875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16D8442-9128-9C42-9B91-598D779B9D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4077" y="2702212"/>
                <a:ext cx="588751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DC1C0B2-332B-A840-A3C6-E7302BA2FA09}"/>
                  </a:ext>
                </a:extLst>
              </p:cNvPr>
              <p:cNvSpPr txBox="1"/>
              <p:nvPr/>
            </p:nvSpPr>
            <p:spPr>
              <a:xfrm>
                <a:off x="7646405" y="3427262"/>
                <a:ext cx="61183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DC1C0B2-332B-A840-A3C6-E7302BA2FA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6405" y="3427262"/>
                <a:ext cx="611834" cy="6463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8C176A1-4942-374E-8282-138BDD9495FF}"/>
              </a:ext>
            </a:extLst>
          </p:cNvPr>
          <p:cNvCxnSpPr>
            <a:stCxn id="24" idx="6"/>
          </p:cNvCxnSpPr>
          <p:nvPr/>
        </p:nvCxnSpPr>
        <p:spPr>
          <a:xfrm>
            <a:off x="9952286" y="3019341"/>
            <a:ext cx="549448" cy="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4756A2E7-9C2C-6C47-8F9B-20EFDF9CE743}"/>
                  </a:ext>
                </a:extLst>
              </p:cNvPr>
              <p:cNvSpPr txBox="1"/>
              <p:nvPr/>
            </p:nvSpPr>
            <p:spPr>
              <a:xfrm>
                <a:off x="10592740" y="2799032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4756A2E7-9C2C-6C47-8F9B-20EFDF9CE7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2740" y="2799032"/>
                <a:ext cx="37144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662A73E-C1D1-7348-A0C3-9827971EA945}"/>
              </a:ext>
            </a:extLst>
          </p:cNvPr>
          <p:cNvCxnSpPr>
            <a:cxnSpLocks/>
          </p:cNvCxnSpPr>
          <p:nvPr/>
        </p:nvCxnSpPr>
        <p:spPr>
          <a:xfrm flipV="1">
            <a:off x="8689587" y="3993434"/>
            <a:ext cx="292387" cy="383099"/>
          </a:xfrm>
          <a:prstGeom prst="straightConnector1">
            <a:avLst/>
          </a:prstGeom>
          <a:ln w="15875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9BA2F98-55CE-614A-8D0C-2DC362555C5E}"/>
              </a:ext>
            </a:extLst>
          </p:cNvPr>
          <p:cNvCxnSpPr>
            <a:cxnSpLocks/>
          </p:cNvCxnSpPr>
          <p:nvPr/>
        </p:nvCxnSpPr>
        <p:spPr>
          <a:xfrm>
            <a:off x="9254550" y="3993434"/>
            <a:ext cx="197909" cy="448402"/>
          </a:xfrm>
          <a:prstGeom prst="straightConnector1">
            <a:avLst/>
          </a:prstGeom>
          <a:ln w="15875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BAD58919-B181-2346-B34D-3C5DC2CA068E}"/>
                  </a:ext>
                </a:extLst>
              </p:cNvPr>
              <p:cNvSpPr txBox="1"/>
              <p:nvPr/>
            </p:nvSpPr>
            <p:spPr>
              <a:xfrm>
                <a:off x="9435952" y="4467445"/>
                <a:ext cx="1867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BAD58919-B181-2346-B34D-3C5DC2CA06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5952" y="4467445"/>
                <a:ext cx="186781" cy="276999"/>
              </a:xfrm>
              <a:prstGeom prst="rect">
                <a:avLst/>
              </a:prstGeom>
              <a:blipFill>
                <a:blip r:embed="rId11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DFDA048-B582-2A48-996B-2244EB06BF16}"/>
                  </a:ext>
                </a:extLst>
              </p:cNvPr>
              <p:cNvSpPr txBox="1"/>
              <p:nvPr/>
            </p:nvSpPr>
            <p:spPr>
              <a:xfrm>
                <a:off x="8630824" y="4464572"/>
                <a:ext cx="1690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DFDA048-B582-2A48-996B-2244EB06BF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0824" y="4464572"/>
                <a:ext cx="169085" cy="276999"/>
              </a:xfrm>
              <a:prstGeom prst="rect">
                <a:avLst/>
              </a:prstGeom>
              <a:blipFill>
                <a:blip r:embed="rId12"/>
                <a:stretch>
                  <a:fillRect l="-13333" r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695484AD-84BA-654B-87C8-4FA09E277A7D}"/>
              </a:ext>
            </a:extLst>
          </p:cNvPr>
          <p:cNvSpPr txBox="1"/>
          <p:nvPr/>
        </p:nvSpPr>
        <p:spPr>
          <a:xfrm>
            <a:off x="3994030" y="6271404"/>
            <a:ext cx="1472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 data points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D0D77A-C181-E744-9251-245CAEC83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8C73D-AE5B-DD45-9AEC-D8499A75127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112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5C3AD8-6487-6E45-9376-03E026C3D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8C73D-AE5B-DD45-9AEC-D8499A75127B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 descr="A close up of text on a whiteboard&#10;&#10;Description automatically generated">
            <a:extLst>
              <a:ext uri="{FF2B5EF4-FFF2-40B4-BE49-F238E27FC236}">
                <a16:creationId xmlns:a16="http://schemas.microsoft.com/office/drawing/2014/main" id="{7BA70A19-69D1-504C-BF2D-88824B3BA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7190"/>
            <a:ext cx="12192000" cy="4523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299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05B0B-F95D-C549-9433-FD42BAF1D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neuron – an example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07219DF-B966-A447-877C-024F9B88B836}"/>
              </a:ext>
            </a:extLst>
          </p:cNvPr>
          <p:cNvSpPr/>
          <p:nvPr/>
        </p:nvSpPr>
        <p:spPr>
          <a:xfrm>
            <a:off x="8384528" y="2235462"/>
            <a:ext cx="1567758" cy="156775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D8D92F5-A8F6-C443-8A5E-8C86CE7F7168}"/>
                  </a:ext>
                </a:extLst>
              </p:cNvPr>
              <p:cNvSpPr txBox="1"/>
              <p:nvPr/>
            </p:nvSpPr>
            <p:spPr>
              <a:xfrm>
                <a:off x="8384527" y="2789399"/>
                <a:ext cx="9514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D8D92F5-A8F6-C443-8A5E-8C86CE7F71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4527" y="2789399"/>
                <a:ext cx="951471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Oval 28">
            <a:extLst>
              <a:ext uri="{FF2B5EF4-FFF2-40B4-BE49-F238E27FC236}">
                <a16:creationId xmlns:a16="http://schemas.microsoft.com/office/drawing/2014/main" id="{85F88194-7557-1A44-AB98-A713E3C5A5A1}"/>
              </a:ext>
            </a:extLst>
          </p:cNvPr>
          <p:cNvSpPr/>
          <p:nvPr/>
        </p:nvSpPr>
        <p:spPr>
          <a:xfrm>
            <a:off x="6666387" y="1556876"/>
            <a:ext cx="712702" cy="71270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6A02D6E-FA6B-CB41-914C-E491EA4910C4}"/>
              </a:ext>
            </a:extLst>
          </p:cNvPr>
          <p:cNvSpPr/>
          <p:nvPr/>
        </p:nvSpPr>
        <p:spPr>
          <a:xfrm>
            <a:off x="6645791" y="2710177"/>
            <a:ext cx="712702" cy="71270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96E7C6D-A094-0D46-88BC-959EBA129BFA}"/>
              </a:ext>
            </a:extLst>
          </p:cNvPr>
          <p:cNvSpPr/>
          <p:nvPr/>
        </p:nvSpPr>
        <p:spPr>
          <a:xfrm>
            <a:off x="6637550" y="3900551"/>
            <a:ext cx="712702" cy="71270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1940D26-4A54-E54A-85B6-B5A6AF7D4A16}"/>
                  </a:ext>
                </a:extLst>
              </p:cNvPr>
              <p:cNvSpPr txBox="1"/>
              <p:nvPr/>
            </p:nvSpPr>
            <p:spPr>
              <a:xfrm>
                <a:off x="6727387" y="1732390"/>
                <a:ext cx="101861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1940D26-4A54-E54A-85B6-B5A6AF7D4A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7387" y="1732390"/>
                <a:ext cx="1018612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A4916E3-7C84-0E43-B045-AB8E1E1D4416}"/>
                  </a:ext>
                </a:extLst>
              </p:cNvPr>
              <p:cNvSpPr txBox="1"/>
              <p:nvPr/>
            </p:nvSpPr>
            <p:spPr>
              <a:xfrm>
                <a:off x="6747978" y="2858854"/>
                <a:ext cx="64030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b="0" dirty="0"/>
                  <a:t>=9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A4916E3-7C84-0E43-B045-AB8E1E1D44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7978" y="2858854"/>
                <a:ext cx="640303" cy="646331"/>
              </a:xfrm>
              <a:prstGeom prst="rect">
                <a:avLst/>
              </a:prstGeom>
              <a:blipFill>
                <a:blip r:embed="rId5"/>
                <a:stretch>
                  <a:fillRect t="-3922" r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87014E1-6C91-7B4D-9B34-62DD8DC9740B}"/>
                  </a:ext>
                </a:extLst>
              </p:cNvPr>
              <p:cNvSpPr txBox="1"/>
              <p:nvPr/>
            </p:nvSpPr>
            <p:spPr>
              <a:xfrm>
                <a:off x="6727381" y="4049226"/>
                <a:ext cx="64562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b="0" dirty="0"/>
                  <a:t>=1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87014E1-6C91-7B4D-9B34-62DD8DC974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7381" y="4049226"/>
                <a:ext cx="645626" cy="646331"/>
              </a:xfrm>
              <a:prstGeom prst="rect">
                <a:avLst/>
              </a:prstGeom>
              <a:blipFill>
                <a:blip r:embed="rId6"/>
                <a:stretch>
                  <a:fillRect t="-3846" r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32C6B61-0480-B644-9798-FB6496C18BD9}"/>
              </a:ext>
            </a:extLst>
          </p:cNvPr>
          <p:cNvCxnSpPr>
            <a:cxnSpLocks/>
            <a:stCxn id="29" idx="6"/>
            <a:endCxn id="25" idx="1"/>
          </p:cNvCxnSpPr>
          <p:nvPr/>
        </p:nvCxnSpPr>
        <p:spPr>
          <a:xfrm>
            <a:off x="7379089" y="1913227"/>
            <a:ext cx="1235032" cy="551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019C93D-8327-A140-BA5C-48C45FC7CDFF}"/>
              </a:ext>
            </a:extLst>
          </p:cNvPr>
          <p:cNvCxnSpPr>
            <a:stCxn id="33" idx="6"/>
            <a:endCxn id="27" idx="1"/>
          </p:cNvCxnSpPr>
          <p:nvPr/>
        </p:nvCxnSpPr>
        <p:spPr>
          <a:xfrm flipV="1">
            <a:off x="7358493" y="3020232"/>
            <a:ext cx="1026034" cy="46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774B6BF-2CA5-C346-8283-FAA57DA772D0}"/>
              </a:ext>
            </a:extLst>
          </p:cNvPr>
          <p:cNvCxnSpPr>
            <a:cxnSpLocks/>
            <a:stCxn id="34" idx="6"/>
            <a:endCxn id="25" idx="3"/>
          </p:cNvCxnSpPr>
          <p:nvPr/>
        </p:nvCxnSpPr>
        <p:spPr>
          <a:xfrm flipV="1">
            <a:off x="7350252" y="3573627"/>
            <a:ext cx="1263869" cy="683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BBD2685-13A3-5046-9BCE-D2BEB5CFC51A}"/>
                  </a:ext>
                </a:extLst>
              </p:cNvPr>
              <p:cNvSpPr txBox="1"/>
              <p:nvPr/>
            </p:nvSpPr>
            <p:spPr>
              <a:xfrm>
                <a:off x="7618694" y="1866318"/>
                <a:ext cx="113999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BBD2685-13A3-5046-9BCE-D2BEB5CFC5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8694" y="1866318"/>
                <a:ext cx="1139992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CB48937-0BBB-9C4E-B313-AC57923C2B27}"/>
                  </a:ext>
                </a:extLst>
              </p:cNvPr>
              <p:cNvSpPr txBox="1"/>
              <p:nvPr/>
            </p:nvSpPr>
            <p:spPr>
              <a:xfrm>
                <a:off x="7228593" y="2720142"/>
                <a:ext cx="124117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=−3</m:t>
                      </m:r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CB48937-0BBB-9C4E-B313-AC57923C2B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8593" y="2720142"/>
                <a:ext cx="1241174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EB361D7C-C00A-A546-A9C7-7B74F5219CEF}"/>
                  </a:ext>
                </a:extLst>
              </p:cNvPr>
              <p:cNvSpPr txBox="1"/>
              <p:nvPr/>
            </p:nvSpPr>
            <p:spPr>
              <a:xfrm>
                <a:off x="7386427" y="3514200"/>
                <a:ext cx="105599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EB361D7C-C00A-A546-A9C7-7B74F5219C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6427" y="3514200"/>
                <a:ext cx="1055995" cy="6463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09337B7-F96C-174D-AB7F-3FA34BDE184E}"/>
              </a:ext>
            </a:extLst>
          </p:cNvPr>
          <p:cNvCxnSpPr>
            <a:stCxn id="25" idx="0"/>
            <a:endCxn id="25" idx="4"/>
          </p:cNvCxnSpPr>
          <p:nvPr/>
        </p:nvCxnSpPr>
        <p:spPr>
          <a:xfrm>
            <a:off x="9168407" y="2235462"/>
            <a:ext cx="0" cy="156775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6" descr="Sigmoid function - Wikipedia">
            <a:extLst>
              <a:ext uri="{FF2B5EF4-FFF2-40B4-BE49-F238E27FC236}">
                <a16:creationId xmlns:a16="http://schemas.microsoft.com/office/drawing/2014/main" id="{A9C51168-34F2-8A42-96D0-30F5C6F43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8457" y="2757257"/>
            <a:ext cx="761538" cy="50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C94C9E9-8B36-5B42-8A6A-66D2F6973F68}"/>
              </a:ext>
            </a:extLst>
          </p:cNvPr>
          <p:cNvCxnSpPr>
            <a:stCxn id="25" idx="6"/>
          </p:cNvCxnSpPr>
          <p:nvPr/>
        </p:nvCxnSpPr>
        <p:spPr>
          <a:xfrm>
            <a:off x="9952286" y="3019341"/>
            <a:ext cx="549448" cy="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B02B7A8F-8803-B64C-B841-21D7D42BA70B}"/>
                  </a:ext>
                </a:extLst>
              </p:cNvPr>
              <p:cNvSpPr txBox="1"/>
              <p:nvPr/>
            </p:nvSpPr>
            <p:spPr>
              <a:xfrm>
                <a:off x="10592740" y="2799032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B02B7A8F-8803-B64C-B841-21D7D42BA7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2740" y="2799032"/>
                <a:ext cx="37144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TextBox 56">
            <a:extLst>
              <a:ext uri="{FF2B5EF4-FFF2-40B4-BE49-F238E27FC236}">
                <a16:creationId xmlns:a16="http://schemas.microsoft.com/office/drawing/2014/main" id="{6180F203-13EB-AA4F-A748-3747459C117F}"/>
              </a:ext>
            </a:extLst>
          </p:cNvPr>
          <p:cNvSpPr txBox="1"/>
          <p:nvPr/>
        </p:nvSpPr>
        <p:spPr>
          <a:xfrm>
            <a:off x="7148945" y="5107709"/>
            <a:ext cx="3409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more common representation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C395A0F-DB94-5C42-92B4-475C6CC443B4}"/>
                  </a:ext>
                </a:extLst>
              </p:cNvPr>
              <p:cNvSpPr txBox="1"/>
              <p:nvPr/>
            </p:nvSpPr>
            <p:spPr>
              <a:xfrm>
                <a:off x="995082" y="3182019"/>
                <a:ext cx="22037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What is the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/>
                  <a:t>value?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C395A0F-DB94-5C42-92B4-475C6CC443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082" y="3182019"/>
                <a:ext cx="2203745" cy="369332"/>
              </a:xfrm>
              <a:prstGeom prst="rect">
                <a:avLst/>
              </a:prstGeom>
              <a:blipFill>
                <a:blip r:embed="rId12"/>
                <a:stretch>
                  <a:fillRect l="-2286" t="-6667" r="-114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4FDD8CF-B270-014B-952D-6E37D1B44B11}"/>
                  </a:ext>
                </a:extLst>
              </p:cNvPr>
              <p:cNvSpPr txBox="1"/>
              <p:nvPr/>
            </p:nvSpPr>
            <p:spPr>
              <a:xfrm>
                <a:off x="1057835" y="2055555"/>
                <a:ext cx="306096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/>
                  <a:t>z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4FDD8CF-B270-014B-952D-6E37D1B44B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835" y="2055555"/>
                <a:ext cx="3060966" cy="553998"/>
              </a:xfrm>
              <a:prstGeom prst="rect">
                <a:avLst/>
              </a:prstGeom>
              <a:blipFill>
                <a:blip r:embed="rId13"/>
                <a:stretch>
                  <a:fillRect l="-4545" t="-11111" r="-413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241F8-2E2B-154C-AA72-1DEA85289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8C73D-AE5B-DD45-9AEC-D8499A75127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890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05B0B-F95D-C549-9433-FD42BAF1D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network – an example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F06601D-43B7-A74F-B5AE-6FD2C81C02CA}"/>
              </a:ext>
            </a:extLst>
          </p:cNvPr>
          <p:cNvSpPr/>
          <p:nvPr/>
        </p:nvSpPr>
        <p:spPr>
          <a:xfrm>
            <a:off x="526984" y="2455082"/>
            <a:ext cx="385482" cy="385482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77B28FD-0D8B-BC4B-A014-1FEECA00B906}"/>
              </a:ext>
            </a:extLst>
          </p:cNvPr>
          <p:cNvSpPr/>
          <p:nvPr/>
        </p:nvSpPr>
        <p:spPr>
          <a:xfrm>
            <a:off x="526984" y="3209365"/>
            <a:ext cx="385482" cy="385482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4E4C0B5-0FF8-BB47-B5AA-FACEA7F8ED7E}"/>
              </a:ext>
            </a:extLst>
          </p:cNvPr>
          <p:cNvSpPr/>
          <p:nvPr/>
        </p:nvSpPr>
        <p:spPr>
          <a:xfrm>
            <a:off x="2056774" y="2086618"/>
            <a:ext cx="385482" cy="385482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E1EFF84-7820-6D46-B31E-F23CE3AE8C14}"/>
              </a:ext>
            </a:extLst>
          </p:cNvPr>
          <p:cNvSpPr/>
          <p:nvPr/>
        </p:nvSpPr>
        <p:spPr>
          <a:xfrm>
            <a:off x="2056774" y="2840901"/>
            <a:ext cx="385482" cy="385482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496C6E6-0FAC-EA41-9AE2-F0DB70921DE5}"/>
              </a:ext>
            </a:extLst>
          </p:cNvPr>
          <p:cNvSpPr/>
          <p:nvPr/>
        </p:nvSpPr>
        <p:spPr>
          <a:xfrm>
            <a:off x="2056774" y="3618332"/>
            <a:ext cx="385482" cy="385482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856B2DA-A801-F546-AF78-96AB89AE6CA3}"/>
              </a:ext>
            </a:extLst>
          </p:cNvPr>
          <p:cNvSpPr/>
          <p:nvPr/>
        </p:nvSpPr>
        <p:spPr>
          <a:xfrm>
            <a:off x="3414868" y="2842826"/>
            <a:ext cx="385482" cy="385482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B4AC4E-09E5-DF47-92FD-12FF1E66CA78}"/>
              </a:ext>
            </a:extLst>
          </p:cNvPr>
          <p:cNvSpPr txBox="1"/>
          <p:nvPr/>
        </p:nvSpPr>
        <p:spPr>
          <a:xfrm>
            <a:off x="439835" y="1806438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C1C4B01-C6FE-B645-A28B-127F1D028835}"/>
              </a:ext>
            </a:extLst>
          </p:cNvPr>
          <p:cNvSpPr txBox="1"/>
          <p:nvPr/>
        </p:nvSpPr>
        <p:spPr>
          <a:xfrm>
            <a:off x="1923326" y="1588441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Hidden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00D633D-A7E3-EE4E-B53D-F1089812440E}"/>
              </a:ext>
            </a:extLst>
          </p:cNvPr>
          <p:cNvSpPr txBox="1"/>
          <p:nvPr/>
        </p:nvSpPr>
        <p:spPr>
          <a:xfrm>
            <a:off x="3186896" y="2215403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2694F94-30FD-C045-9B79-1EA0FC637154}"/>
              </a:ext>
            </a:extLst>
          </p:cNvPr>
          <p:cNvCxnSpPr>
            <a:cxnSpLocks/>
            <a:stCxn id="5" idx="6"/>
            <a:endCxn id="28" idx="2"/>
          </p:cNvCxnSpPr>
          <p:nvPr/>
        </p:nvCxnSpPr>
        <p:spPr>
          <a:xfrm flipV="1">
            <a:off x="912466" y="2279359"/>
            <a:ext cx="1144308" cy="368464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4FD1580-DF11-5249-831F-0CABC57C26FA}"/>
              </a:ext>
            </a:extLst>
          </p:cNvPr>
          <p:cNvCxnSpPr>
            <a:stCxn id="5" idx="6"/>
            <a:endCxn id="30" idx="2"/>
          </p:cNvCxnSpPr>
          <p:nvPr/>
        </p:nvCxnSpPr>
        <p:spPr>
          <a:xfrm>
            <a:off x="912466" y="2647823"/>
            <a:ext cx="1144308" cy="385819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CE733DC-9585-B34C-9FD2-0C8589E86FED}"/>
              </a:ext>
            </a:extLst>
          </p:cNvPr>
          <p:cNvCxnSpPr>
            <a:stCxn id="5" idx="6"/>
            <a:endCxn id="31" idx="2"/>
          </p:cNvCxnSpPr>
          <p:nvPr/>
        </p:nvCxnSpPr>
        <p:spPr>
          <a:xfrm>
            <a:off x="912466" y="2647823"/>
            <a:ext cx="1144308" cy="116325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DD6E5D4-01E5-C247-AE2D-C867BAA69BA9}"/>
              </a:ext>
            </a:extLst>
          </p:cNvPr>
          <p:cNvCxnSpPr>
            <a:cxnSpLocks/>
            <a:stCxn id="26" idx="6"/>
            <a:endCxn id="28" idx="2"/>
          </p:cNvCxnSpPr>
          <p:nvPr/>
        </p:nvCxnSpPr>
        <p:spPr>
          <a:xfrm flipV="1">
            <a:off x="912466" y="2279359"/>
            <a:ext cx="1144308" cy="1122747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A3E2208-A896-2D4A-BD8C-68CAFDD3C468}"/>
              </a:ext>
            </a:extLst>
          </p:cNvPr>
          <p:cNvCxnSpPr>
            <a:stCxn id="26" idx="6"/>
            <a:endCxn id="30" idx="2"/>
          </p:cNvCxnSpPr>
          <p:nvPr/>
        </p:nvCxnSpPr>
        <p:spPr>
          <a:xfrm flipV="1">
            <a:off x="912466" y="3033642"/>
            <a:ext cx="1144308" cy="368464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E7CB0D0-C5D6-A64C-92E9-DE058C606749}"/>
              </a:ext>
            </a:extLst>
          </p:cNvPr>
          <p:cNvCxnSpPr>
            <a:stCxn id="26" idx="6"/>
            <a:endCxn id="31" idx="2"/>
          </p:cNvCxnSpPr>
          <p:nvPr/>
        </p:nvCxnSpPr>
        <p:spPr>
          <a:xfrm>
            <a:off x="912466" y="3402106"/>
            <a:ext cx="1144308" cy="408967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E530AC2-0D87-084B-A5E6-91CD39BC7A01}"/>
              </a:ext>
            </a:extLst>
          </p:cNvPr>
          <p:cNvCxnSpPr>
            <a:cxnSpLocks/>
            <a:stCxn id="28" idx="6"/>
            <a:endCxn id="32" idx="2"/>
          </p:cNvCxnSpPr>
          <p:nvPr/>
        </p:nvCxnSpPr>
        <p:spPr>
          <a:xfrm>
            <a:off x="2442256" y="2279359"/>
            <a:ext cx="972612" cy="756208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50C0A8A-57DA-954A-BEFB-C55D15997405}"/>
              </a:ext>
            </a:extLst>
          </p:cNvPr>
          <p:cNvCxnSpPr>
            <a:stCxn id="30" idx="6"/>
            <a:endCxn id="32" idx="2"/>
          </p:cNvCxnSpPr>
          <p:nvPr/>
        </p:nvCxnSpPr>
        <p:spPr>
          <a:xfrm>
            <a:off x="2442256" y="3033642"/>
            <a:ext cx="972612" cy="1925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C19BB3A-2B00-EE44-9A6D-5BB64B8D5336}"/>
              </a:ext>
            </a:extLst>
          </p:cNvPr>
          <p:cNvCxnSpPr>
            <a:stCxn id="31" idx="6"/>
            <a:endCxn id="32" idx="2"/>
          </p:cNvCxnSpPr>
          <p:nvPr/>
        </p:nvCxnSpPr>
        <p:spPr>
          <a:xfrm flipV="1">
            <a:off x="2442256" y="3035567"/>
            <a:ext cx="972612" cy="775506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1D1E867E-1AEE-0144-A5EA-7511A971C6FB}"/>
              </a:ext>
            </a:extLst>
          </p:cNvPr>
          <p:cNvSpPr txBox="1"/>
          <p:nvPr/>
        </p:nvSpPr>
        <p:spPr>
          <a:xfrm>
            <a:off x="520860" y="32174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88D34F6-A466-404B-BB58-B8225913597A}"/>
              </a:ext>
            </a:extLst>
          </p:cNvPr>
          <p:cNvSpPr txBox="1"/>
          <p:nvPr/>
        </p:nvSpPr>
        <p:spPr>
          <a:xfrm>
            <a:off x="510373" y="247716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5675F1D-797A-484F-9E8A-0BAB74EAE67F}"/>
              </a:ext>
            </a:extLst>
          </p:cNvPr>
          <p:cNvSpPr txBox="1"/>
          <p:nvPr/>
        </p:nvSpPr>
        <p:spPr>
          <a:xfrm rot="20352144">
            <a:off x="1319514" y="214046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A3C57BE-31CB-1A46-8AE6-D279BE45F2AC}"/>
              </a:ext>
            </a:extLst>
          </p:cNvPr>
          <p:cNvSpPr txBox="1"/>
          <p:nvPr/>
        </p:nvSpPr>
        <p:spPr>
          <a:xfrm rot="18862755">
            <a:off x="1482539" y="23916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7D2D8DF-3613-B54C-867E-4C1F415286C1}"/>
              </a:ext>
            </a:extLst>
          </p:cNvPr>
          <p:cNvSpPr txBox="1"/>
          <p:nvPr/>
        </p:nvSpPr>
        <p:spPr>
          <a:xfrm rot="1187085">
            <a:off x="1633382" y="262805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774811E-E10F-9747-949F-E26173DFEC52}"/>
              </a:ext>
            </a:extLst>
          </p:cNvPr>
          <p:cNvSpPr txBox="1"/>
          <p:nvPr/>
        </p:nvSpPr>
        <p:spPr>
          <a:xfrm rot="20615395">
            <a:off x="1454535" y="28874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76B0870-FEF9-FA40-BF04-194761776404}"/>
              </a:ext>
            </a:extLst>
          </p:cNvPr>
          <p:cNvSpPr txBox="1"/>
          <p:nvPr/>
        </p:nvSpPr>
        <p:spPr>
          <a:xfrm rot="1067231">
            <a:off x="1218402" y="32728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2FE23FA-9784-7845-AD13-D731682641A1}"/>
              </a:ext>
            </a:extLst>
          </p:cNvPr>
          <p:cNvSpPr txBox="1"/>
          <p:nvPr/>
        </p:nvSpPr>
        <p:spPr>
          <a:xfrm rot="2142612">
            <a:off x="1733600" y="3291859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FC365D4-1FFD-814A-ABF9-C7D053D3DB61}"/>
              </a:ext>
            </a:extLst>
          </p:cNvPr>
          <p:cNvSpPr txBox="1"/>
          <p:nvPr/>
        </p:nvSpPr>
        <p:spPr>
          <a:xfrm>
            <a:off x="2577713" y="2223562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796CE2F-1F54-0545-81F3-77379B48D1A3}"/>
              </a:ext>
            </a:extLst>
          </p:cNvPr>
          <p:cNvSpPr txBox="1"/>
          <p:nvPr/>
        </p:nvSpPr>
        <p:spPr>
          <a:xfrm>
            <a:off x="2627454" y="274796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2EF7860-0FB7-794F-A7CF-562F4FE850DC}"/>
              </a:ext>
            </a:extLst>
          </p:cNvPr>
          <p:cNvSpPr txBox="1"/>
          <p:nvPr/>
        </p:nvSpPr>
        <p:spPr>
          <a:xfrm>
            <a:off x="2629379" y="314343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B343B101-3744-8E45-B744-FD7D58930B91}"/>
                  </a:ext>
                </a:extLst>
              </p:cNvPr>
              <p:cNvSpPr txBox="1"/>
              <p:nvPr/>
            </p:nvSpPr>
            <p:spPr>
              <a:xfrm>
                <a:off x="772618" y="4735686"/>
                <a:ext cx="6870279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en-US" b="1" dirty="0"/>
                  <a:t>What is the z value of the hidden layer?</a:t>
                </a:r>
              </a:p>
              <a:p>
                <a:pPr marL="342900" indent="-342900">
                  <a:buAutoNum type="arabicPeriod"/>
                </a:pPr>
                <a:r>
                  <a:rPr lang="en-US" b="1" dirty="0"/>
                  <a:t>What is the z values for each of the hidden neurons (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b="1" dirty="0"/>
                  <a:t> )?</a:t>
                </a:r>
              </a:p>
              <a:p>
                <a:pPr marL="342900" indent="-342900">
                  <a:buFontTx/>
                  <a:buAutoNum type="arabicPeriod"/>
                </a:pPr>
                <a:r>
                  <a:rPr lang="en-US" b="1" dirty="0"/>
                  <a:t>What is the activation value of the hidden layer (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1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b="1" dirty="0"/>
                  <a:t> )?</a:t>
                </a:r>
              </a:p>
              <a:p>
                <a:pPr marL="342900" indent="-342900">
                  <a:buFontTx/>
                  <a:buAutoNum type="arabicPeriod"/>
                </a:pPr>
                <a:r>
                  <a:rPr lang="en-US" b="1" dirty="0"/>
                  <a:t>What is the z value for the output neuron (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>
                    <a:solidFill>
                      <a:schemeClr val="accent2"/>
                    </a:solidFill>
                  </a:rPr>
                  <a:t> </a:t>
                </a:r>
                <a:r>
                  <a:rPr lang="en-US" dirty="0"/>
                  <a:t>)</a:t>
                </a:r>
                <a:r>
                  <a:rPr lang="en-US" b="1" dirty="0"/>
                  <a:t>?</a:t>
                </a:r>
              </a:p>
              <a:p>
                <a:pPr marL="342900" indent="-342900">
                  <a:buFontTx/>
                  <a:buAutoNum type="arabicPeriod"/>
                </a:pPr>
                <a:r>
                  <a:rPr lang="en-US" b="1" dirty="0"/>
                  <a:t>What is the activation value of the output neuron (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b="1" dirty="0"/>
                  <a:t>  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b="1" dirty="0"/>
                  <a:t>) value? </a:t>
                </a: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B343B101-3744-8E45-B744-FD7D58930B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618" y="4735686"/>
                <a:ext cx="6870279" cy="1477328"/>
              </a:xfrm>
              <a:prstGeom prst="rect">
                <a:avLst/>
              </a:prstGeom>
              <a:blipFill>
                <a:blip r:embed="rId2"/>
                <a:stretch>
                  <a:fillRect l="-738" t="-1695" r="-554" b="-5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0" name="Picture 6" descr="ReLU — Most popular Activation Function for Deep Neural Networks | by  Sonish Sivarajkumar | Medium">
            <a:extLst>
              <a:ext uri="{FF2B5EF4-FFF2-40B4-BE49-F238E27FC236}">
                <a16:creationId xmlns:a16="http://schemas.microsoft.com/office/drawing/2014/main" id="{23F0B2AF-9EC6-2645-9671-D9047A7617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998" y="1788539"/>
            <a:ext cx="3993886" cy="181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2BAC0D1F-E546-504A-BA98-AE066B766AD3}"/>
              </a:ext>
            </a:extLst>
          </p:cNvPr>
          <p:cNvSpPr txBox="1"/>
          <p:nvPr/>
        </p:nvSpPr>
        <p:spPr>
          <a:xfrm>
            <a:off x="7062654" y="1386724"/>
            <a:ext cx="3311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Activation function for all nodes: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6E19B0D-6E23-D542-BD05-07FA20089773}"/>
              </a:ext>
            </a:extLst>
          </p:cNvPr>
          <p:cNvCxnSpPr>
            <a:stCxn id="32" idx="6"/>
          </p:cNvCxnSpPr>
          <p:nvPr/>
        </p:nvCxnSpPr>
        <p:spPr>
          <a:xfrm>
            <a:off x="3800350" y="3035567"/>
            <a:ext cx="409341" cy="13913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0A7AE3D-5FFF-1A4F-B9A2-E500E5693114}"/>
                  </a:ext>
                </a:extLst>
              </p:cNvPr>
              <p:cNvSpPr txBox="1"/>
              <p:nvPr/>
            </p:nvSpPr>
            <p:spPr>
              <a:xfrm>
                <a:off x="4312227" y="2940627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0A7AE3D-5FFF-1A4F-B9A2-E500E56931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2227" y="2940627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1EEAE1-30EE-1C41-9A4C-9F3785FCA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8C73D-AE5B-DD45-9AEC-D8499A75127B}" type="slidenum">
              <a:rPr lang="en-US" smtClean="0"/>
              <a:t>8</a:t>
            </a:fld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92F120C-6BEA-EE4F-8502-6BA4A91E6F43}"/>
              </a:ext>
            </a:extLst>
          </p:cNvPr>
          <p:cNvCxnSpPr>
            <a:cxnSpLocks/>
          </p:cNvCxnSpPr>
          <p:nvPr/>
        </p:nvCxnSpPr>
        <p:spPr>
          <a:xfrm flipV="1">
            <a:off x="1845088" y="3961809"/>
            <a:ext cx="292387" cy="383099"/>
          </a:xfrm>
          <a:prstGeom prst="straightConnector1">
            <a:avLst/>
          </a:prstGeom>
          <a:ln w="15875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E66F7DA-C6CB-C14F-9C4B-D83B8E524604}"/>
              </a:ext>
            </a:extLst>
          </p:cNvPr>
          <p:cNvCxnSpPr>
            <a:cxnSpLocks/>
          </p:cNvCxnSpPr>
          <p:nvPr/>
        </p:nvCxnSpPr>
        <p:spPr>
          <a:xfrm>
            <a:off x="2410051" y="3961809"/>
            <a:ext cx="197909" cy="448402"/>
          </a:xfrm>
          <a:prstGeom prst="straightConnector1">
            <a:avLst/>
          </a:prstGeom>
          <a:ln w="15875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3026DEE-8203-1F4E-A145-C83A58496B87}"/>
                  </a:ext>
                </a:extLst>
              </p:cNvPr>
              <p:cNvSpPr txBox="1"/>
              <p:nvPr/>
            </p:nvSpPr>
            <p:spPr>
              <a:xfrm>
                <a:off x="1786325" y="4375072"/>
                <a:ext cx="2614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3026DEE-8203-1F4E-A145-C83A58496B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6325" y="4375072"/>
                <a:ext cx="261482" cy="276999"/>
              </a:xfrm>
              <a:prstGeom prst="rect">
                <a:avLst/>
              </a:prstGeom>
              <a:blipFill>
                <a:blip r:embed="rId5"/>
                <a:stretch>
                  <a:fillRect l="-9091" r="-4545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ACA4552-9D42-2D4A-A39C-CF6EEA393DC7}"/>
                  </a:ext>
                </a:extLst>
              </p:cNvPr>
              <p:cNvSpPr txBox="1"/>
              <p:nvPr/>
            </p:nvSpPr>
            <p:spPr>
              <a:xfrm>
                <a:off x="2477219" y="4385992"/>
                <a:ext cx="2831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ACA4552-9D42-2D4A-A39C-CF6EEA393D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7219" y="4385992"/>
                <a:ext cx="283154" cy="276999"/>
              </a:xfrm>
              <a:prstGeom prst="rect">
                <a:avLst/>
              </a:prstGeom>
              <a:blipFill>
                <a:blip r:embed="rId6"/>
                <a:stretch>
                  <a:fillRect l="-8333" r="-4167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144F86B-C652-1342-A305-CB5EE2F0484A}"/>
              </a:ext>
            </a:extLst>
          </p:cNvPr>
          <p:cNvCxnSpPr>
            <a:cxnSpLocks/>
          </p:cNvCxnSpPr>
          <p:nvPr/>
        </p:nvCxnSpPr>
        <p:spPr>
          <a:xfrm flipV="1">
            <a:off x="3189681" y="3234528"/>
            <a:ext cx="292387" cy="383099"/>
          </a:xfrm>
          <a:prstGeom prst="straightConnector1">
            <a:avLst/>
          </a:prstGeom>
          <a:ln w="15875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CED94B6-6588-C848-9A66-6F28B508DE35}"/>
              </a:ext>
            </a:extLst>
          </p:cNvPr>
          <p:cNvCxnSpPr>
            <a:cxnSpLocks/>
          </p:cNvCxnSpPr>
          <p:nvPr/>
        </p:nvCxnSpPr>
        <p:spPr>
          <a:xfrm>
            <a:off x="3754644" y="3234528"/>
            <a:ext cx="197909" cy="448402"/>
          </a:xfrm>
          <a:prstGeom prst="straightConnector1">
            <a:avLst/>
          </a:prstGeom>
          <a:ln w="15875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16344C9-AA5C-FB47-939F-662E6ABB2488}"/>
                  </a:ext>
                </a:extLst>
              </p:cNvPr>
              <p:cNvSpPr txBox="1"/>
              <p:nvPr/>
            </p:nvSpPr>
            <p:spPr>
              <a:xfrm>
                <a:off x="3130918" y="3705666"/>
                <a:ext cx="2668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16344C9-AA5C-FB47-939F-662E6ABB2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0918" y="3705666"/>
                <a:ext cx="266804" cy="276999"/>
              </a:xfrm>
              <a:prstGeom prst="rect">
                <a:avLst/>
              </a:prstGeom>
              <a:blipFill>
                <a:blip r:embed="rId7"/>
                <a:stretch>
                  <a:fillRect l="-9091" r="-4545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591CB70-1B6C-9D47-B071-3AE06F4F6CA9}"/>
                  </a:ext>
                </a:extLst>
              </p:cNvPr>
              <p:cNvSpPr txBox="1"/>
              <p:nvPr/>
            </p:nvSpPr>
            <p:spPr>
              <a:xfrm>
                <a:off x="3821812" y="3716586"/>
                <a:ext cx="2884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591CB70-1B6C-9D47-B071-3AE06F4F6C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1812" y="3716586"/>
                <a:ext cx="288477" cy="276999"/>
              </a:xfrm>
              <a:prstGeom prst="rect">
                <a:avLst/>
              </a:prstGeom>
              <a:blipFill>
                <a:blip r:embed="rId8"/>
                <a:stretch>
                  <a:fillRect l="-8333" r="-4167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9154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05B0B-F95D-C549-9433-FD42BAF1D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network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F06601D-43B7-A74F-B5AE-6FD2C81C02CA}"/>
              </a:ext>
            </a:extLst>
          </p:cNvPr>
          <p:cNvSpPr/>
          <p:nvPr/>
        </p:nvSpPr>
        <p:spPr>
          <a:xfrm>
            <a:off x="526984" y="2455082"/>
            <a:ext cx="385482" cy="385482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77B28FD-0D8B-BC4B-A014-1FEECA00B906}"/>
              </a:ext>
            </a:extLst>
          </p:cNvPr>
          <p:cNvSpPr/>
          <p:nvPr/>
        </p:nvSpPr>
        <p:spPr>
          <a:xfrm>
            <a:off x="526984" y="3209365"/>
            <a:ext cx="385482" cy="385482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4E4C0B5-0FF8-BB47-B5AA-FACEA7F8ED7E}"/>
              </a:ext>
            </a:extLst>
          </p:cNvPr>
          <p:cNvSpPr/>
          <p:nvPr/>
        </p:nvSpPr>
        <p:spPr>
          <a:xfrm>
            <a:off x="2056774" y="2086618"/>
            <a:ext cx="385482" cy="385482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E1EFF84-7820-6D46-B31E-F23CE3AE8C14}"/>
              </a:ext>
            </a:extLst>
          </p:cNvPr>
          <p:cNvSpPr/>
          <p:nvPr/>
        </p:nvSpPr>
        <p:spPr>
          <a:xfrm>
            <a:off x="2056774" y="2840901"/>
            <a:ext cx="385482" cy="385482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496C6E6-0FAC-EA41-9AE2-F0DB70921DE5}"/>
              </a:ext>
            </a:extLst>
          </p:cNvPr>
          <p:cNvSpPr/>
          <p:nvPr/>
        </p:nvSpPr>
        <p:spPr>
          <a:xfrm>
            <a:off x="2056774" y="3618332"/>
            <a:ext cx="385482" cy="385482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856B2DA-A801-F546-AF78-96AB89AE6CA3}"/>
              </a:ext>
            </a:extLst>
          </p:cNvPr>
          <p:cNvSpPr/>
          <p:nvPr/>
        </p:nvSpPr>
        <p:spPr>
          <a:xfrm>
            <a:off x="3414868" y="2842826"/>
            <a:ext cx="385482" cy="385482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B4AC4E-09E5-DF47-92FD-12FF1E66CA78}"/>
              </a:ext>
            </a:extLst>
          </p:cNvPr>
          <p:cNvSpPr txBox="1"/>
          <p:nvPr/>
        </p:nvSpPr>
        <p:spPr>
          <a:xfrm>
            <a:off x="439835" y="1806438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Input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C1C4B01-C6FE-B645-A28B-127F1D028835}"/>
              </a:ext>
            </a:extLst>
          </p:cNvPr>
          <p:cNvSpPr txBox="1"/>
          <p:nvPr/>
        </p:nvSpPr>
        <p:spPr>
          <a:xfrm>
            <a:off x="1923326" y="1588441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Hidden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00D633D-A7E3-EE4E-B53D-F1089812440E}"/>
              </a:ext>
            </a:extLst>
          </p:cNvPr>
          <p:cNvSpPr txBox="1"/>
          <p:nvPr/>
        </p:nvSpPr>
        <p:spPr>
          <a:xfrm>
            <a:off x="3186896" y="2215403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Output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2694F94-30FD-C045-9B79-1EA0FC637154}"/>
              </a:ext>
            </a:extLst>
          </p:cNvPr>
          <p:cNvCxnSpPr>
            <a:cxnSpLocks/>
            <a:stCxn id="5" idx="6"/>
            <a:endCxn id="28" idx="2"/>
          </p:cNvCxnSpPr>
          <p:nvPr/>
        </p:nvCxnSpPr>
        <p:spPr>
          <a:xfrm flipV="1">
            <a:off x="912466" y="2279359"/>
            <a:ext cx="1144308" cy="368464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4FD1580-DF11-5249-831F-0CABC57C26FA}"/>
              </a:ext>
            </a:extLst>
          </p:cNvPr>
          <p:cNvCxnSpPr>
            <a:stCxn id="5" idx="6"/>
            <a:endCxn id="30" idx="2"/>
          </p:cNvCxnSpPr>
          <p:nvPr/>
        </p:nvCxnSpPr>
        <p:spPr>
          <a:xfrm>
            <a:off x="912466" y="2647823"/>
            <a:ext cx="1144308" cy="385819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CE733DC-9585-B34C-9FD2-0C8589E86FED}"/>
              </a:ext>
            </a:extLst>
          </p:cNvPr>
          <p:cNvCxnSpPr>
            <a:stCxn id="5" idx="6"/>
            <a:endCxn id="31" idx="2"/>
          </p:cNvCxnSpPr>
          <p:nvPr/>
        </p:nvCxnSpPr>
        <p:spPr>
          <a:xfrm>
            <a:off x="912466" y="2647823"/>
            <a:ext cx="1144308" cy="116325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DD6E5D4-01E5-C247-AE2D-C867BAA69BA9}"/>
              </a:ext>
            </a:extLst>
          </p:cNvPr>
          <p:cNvCxnSpPr>
            <a:cxnSpLocks/>
            <a:stCxn id="26" idx="6"/>
            <a:endCxn id="28" idx="2"/>
          </p:cNvCxnSpPr>
          <p:nvPr/>
        </p:nvCxnSpPr>
        <p:spPr>
          <a:xfrm flipV="1">
            <a:off x="912466" y="2279359"/>
            <a:ext cx="1144308" cy="1122747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A3E2208-A896-2D4A-BD8C-68CAFDD3C468}"/>
              </a:ext>
            </a:extLst>
          </p:cNvPr>
          <p:cNvCxnSpPr>
            <a:stCxn id="26" idx="6"/>
            <a:endCxn id="30" idx="2"/>
          </p:cNvCxnSpPr>
          <p:nvPr/>
        </p:nvCxnSpPr>
        <p:spPr>
          <a:xfrm flipV="1">
            <a:off x="912466" y="3033642"/>
            <a:ext cx="1144308" cy="368464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E7CB0D0-C5D6-A64C-92E9-DE058C606749}"/>
              </a:ext>
            </a:extLst>
          </p:cNvPr>
          <p:cNvCxnSpPr>
            <a:stCxn id="26" idx="6"/>
            <a:endCxn id="31" idx="2"/>
          </p:cNvCxnSpPr>
          <p:nvPr/>
        </p:nvCxnSpPr>
        <p:spPr>
          <a:xfrm>
            <a:off x="912466" y="3402106"/>
            <a:ext cx="1144308" cy="408967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E530AC2-0D87-084B-A5E6-91CD39BC7A01}"/>
              </a:ext>
            </a:extLst>
          </p:cNvPr>
          <p:cNvCxnSpPr>
            <a:cxnSpLocks/>
            <a:stCxn id="28" idx="6"/>
            <a:endCxn id="32" idx="2"/>
          </p:cNvCxnSpPr>
          <p:nvPr/>
        </p:nvCxnSpPr>
        <p:spPr>
          <a:xfrm>
            <a:off x="2442256" y="2279359"/>
            <a:ext cx="972612" cy="756208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50C0A8A-57DA-954A-BEFB-C55D15997405}"/>
              </a:ext>
            </a:extLst>
          </p:cNvPr>
          <p:cNvCxnSpPr>
            <a:stCxn id="30" idx="6"/>
            <a:endCxn id="32" idx="2"/>
          </p:cNvCxnSpPr>
          <p:nvPr/>
        </p:nvCxnSpPr>
        <p:spPr>
          <a:xfrm>
            <a:off x="2442256" y="3033642"/>
            <a:ext cx="972612" cy="1925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C19BB3A-2B00-EE44-9A6D-5BB64B8D5336}"/>
              </a:ext>
            </a:extLst>
          </p:cNvPr>
          <p:cNvCxnSpPr>
            <a:stCxn id="31" idx="6"/>
            <a:endCxn id="32" idx="2"/>
          </p:cNvCxnSpPr>
          <p:nvPr/>
        </p:nvCxnSpPr>
        <p:spPr>
          <a:xfrm flipV="1">
            <a:off x="2442256" y="3035567"/>
            <a:ext cx="972612" cy="775506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D1E867E-1AEE-0144-A5EA-7511A971C6FB}"/>
                  </a:ext>
                </a:extLst>
              </p:cNvPr>
              <p:cNvSpPr txBox="1"/>
              <p:nvPr/>
            </p:nvSpPr>
            <p:spPr>
              <a:xfrm>
                <a:off x="520860" y="3217440"/>
                <a:ext cx="4660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D1E867E-1AEE-0144-A5EA-7511A971C6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860" y="3217440"/>
                <a:ext cx="46608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88D34F6-A466-404B-BB58-B8225913597A}"/>
                  </a:ext>
                </a:extLst>
              </p:cNvPr>
              <p:cNvSpPr txBox="1"/>
              <p:nvPr/>
            </p:nvSpPr>
            <p:spPr>
              <a:xfrm>
                <a:off x="510373" y="2477161"/>
                <a:ext cx="4660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88D34F6-A466-404B-BB58-B822591359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373" y="2477161"/>
                <a:ext cx="46609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5675F1D-797A-484F-9E8A-0BAB74EAE67F}"/>
                  </a:ext>
                </a:extLst>
              </p:cNvPr>
              <p:cNvSpPr txBox="1"/>
              <p:nvPr/>
            </p:nvSpPr>
            <p:spPr>
              <a:xfrm rot="20654057">
                <a:off x="1205829" y="2048978"/>
                <a:ext cx="599588" cy="3970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/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5675F1D-797A-484F-9E8A-0BAB74EAE6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654057">
                <a:off x="1205829" y="2048978"/>
                <a:ext cx="599588" cy="3970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BFC365D4-1FFD-814A-ABF9-C7D053D3DB61}"/>
                  </a:ext>
                </a:extLst>
              </p:cNvPr>
              <p:cNvSpPr txBox="1"/>
              <p:nvPr/>
            </p:nvSpPr>
            <p:spPr>
              <a:xfrm>
                <a:off x="2577713" y="2223562"/>
                <a:ext cx="586571" cy="3970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/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BFC365D4-1FFD-814A-ABF9-C7D053D3DB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7713" y="2223562"/>
                <a:ext cx="586571" cy="3970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2BAC0D1F-E546-504A-BA98-AE066B766AD3}"/>
                  </a:ext>
                </a:extLst>
              </p:cNvPr>
              <p:cNvSpPr txBox="1"/>
              <p:nvPr/>
            </p:nvSpPr>
            <p:spPr>
              <a:xfrm>
                <a:off x="7062654" y="1386724"/>
                <a:ext cx="42745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Activation function for all nodes: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2BAC0D1F-E546-504A-BA98-AE066B766A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2654" y="1386724"/>
                <a:ext cx="4274568" cy="369332"/>
              </a:xfrm>
              <a:prstGeom prst="rect">
                <a:avLst/>
              </a:prstGeom>
              <a:blipFill>
                <a:blip r:embed="rId7"/>
                <a:stretch>
                  <a:fillRect l="-1187" t="-3226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1146EDA-CD41-474A-BC1C-CCEBA15DEA86}"/>
                  </a:ext>
                </a:extLst>
              </p:cNvPr>
              <p:cNvSpPr txBox="1"/>
              <p:nvPr/>
            </p:nvSpPr>
            <p:spPr>
              <a:xfrm>
                <a:off x="2583466" y="2634750"/>
                <a:ext cx="586571" cy="3975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/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1146EDA-CD41-474A-BC1C-CCEBA15DEA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3466" y="2634750"/>
                <a:ext cx="586571" cy="39754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D6136B2-D993-3B4E-9DA8-52C9E7A31EB6}"/>
                  </a:ext>
                </a:extLst>
              </p:cNvPr>
              <p:cNvSpPr txBox="1"/>
              <p:nvPr/>
            </p:nvSpPr>
            <p:spPr>
              <a:xfrm>
                <a:off x="2535599" y="3082078"/>
                <a:ext cx="586571" cy="3989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/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D6136B2-D993-3B4E-9DA8-52C9E7A31E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5599" y="3082078"/>
                <a:ext cx="586571" cy="39895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4F03D99-AE91-1946-A051-FC16DAE29161}"/>
                  </a:ext>
                </a:extLst>
              </p:cNvPr>
              <p:cNvSpPr txBox="1"/>
              <p:nvPr/>
            </p:nvSpPr>
            <p:spPr>
              <a:xfrm rot="20654057">
                <a:off x="1382852" y="2425862"/>
                <a:ext cx="599588" cy="3975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/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4F03D99-AE91-1946-A051-FC16DAE291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654057">
                <a:off x="1382852" y="2425862"/>
                <a:ext cx="599588" cy="39754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C1B0F63-D87A-EA4B-86A1-141FABB58029}"/>
                  </a:ext>
                </a:extLst>
              </p:cNvPr>
              <p:cNvSpPr txBox="1"/>
              <p:nvPr/>
            </p:nvSpPr>
            <p:spPr>
              <a:xfrm>
                <a:off x="1174182" y="3941602"/>
                <a:ext cx="512897" cy="2887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C1B0F63-D87A-EA4B-86A1-141FABB580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182" y="3941602"/>
                <a:ext cx="512897" cy="288797"/>
              </a:xfrm>
              <a:prstGeom prst="rect">
                <a:avLst/>
              </a:prstGeom>
              <a:blipFill>
                <a:blip r:embed="rId11"/>
                <a:stretch>
                  <a:fillRect l="-9756" t="-8333" r="-9756"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C54E82D-E3C7-E94C-9CD5-0AB7FAB2869C}"/>
                  </a:ext>
                </a:extLst>
              </p:cNvPr>
              <p:cNvSpPr txBox="1"/>
              <p:nvPr/>
            </p:nvSpPr>
            <p:spPr>
              <a:xfrm>
                <a:off x="2680926" y="3921478"/>
                <a:ext cx="512897" cy="2887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C54E82D-E3C7-E94C-9CD5-0AB7FAB286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0926" y="3921478"/>
                <a:ext cx="512897" cy="288797"/>
              </a:xfrm>
              <a:prstGeom prst="rect">
                <a:avLst/>
              </a:prstGeom>
              <a:blipFill>
                <a:blip r:embed="rId12"/>
                <a:stretch>
                  <a:fillRect l="-9756" t="-8333" r="-7317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D319EA8-7BD2-074A-B6A8-E2BF90E76236}"/>
                  </a:ext>
                </a:extLst>
              </p:cNvPr>
              <p:cNvSpPr txBox="1"/>
              <p:nvPr/>
            </p:nvSpPr>
            <p:spPr>
              <a:xfrm>
                <a:off x="4312227" y="2940627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D319EA8-7BD2-074A-B6A8-E2BF90E762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2227" y="2940627"/>
                <a:ext cx="371384" cy="369332"/>
              </a:xfrm>
              <a:prstGeom prst="rect">
                <a:avLst/>
              </a:prstGeom>
              <a:blipFill>
                <a:blip r:embed="rId1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FEE62B7-474C-214A-AC84-468A541F7844}"/>
              </a:ext>
            </a:extLst>
          </p:cNvPr>
          <p:cNvCxnSpPr/>
          <p:nvPr/>
        </p:nvCxnSpPr>
        <p:spPr>
          <a:xfrm>
            <a:off x="3800350" y="3035567"/>
            <a:ext cx="409341" cy="13913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49A1E3-B519-0944-B4AC-FBEF6EB65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8C73D-AE5B-DD45-9AEC-D8499A75127B}" type="slidenum">
              <a:rPr lang="en-US" smtClean="0"/>
              <a:t>9</a:t>
            </a:fld>
            <a:endParaRPr lang="en-US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B7479CA-D62B-A043-B642-63C6F5F135A7}"/>
              </a:ext>
            </a:extLst>
          </p:cNvPr>
          <p:cNvCxnSpPr>
            <a:cxnSpLocks/>
          </p:cNvCxnSpPr>
          <p:nvPr/>
        </p:nvCxnSpPr>
        <p:spPr>
          <a:xfrm flipV="1">
            <a:off x="1845088" y="3961809"/>
            <a:ext cx="292387" cy="383099"/>
          </a:xfrm>
          <a:prstGeom prst="straightConnector1">
            <a:avLst/>
          </a:prstGeom>
          <a:ln w="15875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4BC4C0B-3C74-534E-8DD5-75A82A8AFDCB}"/>
              </a:ext>
            </a:extLst>
          </p:cNvPr>
          <p:cNvCxnSpPr>
            <a:cxnSpLocks/>
          </p:cNvCxnSpPr>
          <p:nvPr/>
        </p:nvCxnSpPr>
        <p:spPr>
          <a:xfrm>
            <a:off x="2410051" y="3961809"/>
            <a:ext cx="197909" cy="448402"/>
          </a:xfrm>
          <a:prstGeom prst="straightConnector1">
            <a:avLst/>
          </a:prstGeom>
          <a:ln w="15875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E43A246-11CB-C84A-86BD-EF6E4EBB6C19}"/>
                  </a:ext>
                </a:extLst>
              </p:cNvPr>
              <p:cNvSpPr txBox="1"/>
              <p:nvPr/>
            </p:nvSpPr>
            <p:spPr>
              <a:xfrm>
                <a:off x="1786325" y="4375072"/>
                <a:ext cx="2614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E43A246-11CB-C84A-86BD-EF6E4EBB6C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6325" y="4375072"/>
                <a:ext cx="261482" cy="276999"/>
              </a:xfrm>
              <a:prstGeom prst="rect">
                <a:avLst/>
              </a:prstGeom>
              <a:blipFill>
                <a:blip r:embed="rId14"/>
                <a:stretch>
                  <a:fillRect l="-9091" r="-4545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FF7969B-E77F-BB45-97B5-D5C03C842A14}"/>
                  </a:ext>
                </a:extLst>
              </p:cNvPr>
              <p:cNvSpPr txBox="1"/>
              <p:nvPr/>
            </p:nvSpPr>
            <p:spPr>
              <a:xfrm>
                <a:off x="2477219" y="4385992"/>
                <a:ext cx="2831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FF7969B-E77F-BB45-97B5-D5C03C842A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7219" y="4385992"/>
                <a:ext cx="283154" cy="276999"/>
              </a:xfrm>
              <a:prstGeom prst="rect">
                <a:avLst/>
              </a:prstGeom>
              <a:blipFill>
                <a:blip r:embed="rId15"/>
                <a:stretch>
                  <a:fillRect l="-8333" r="-4167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A698B1B-A852-B441-AE65-8CD9C27D9140}"/>
              </a:ext>
            </a:extLst>
          </p:cNvPr>
          <p:cNvCxnSpPr>
            <a:cxnSpLocks/>
          </p:cNvCxnSpPr>
          <p:nvPr/>
        </p:nvCxnSpPr>
        <p:spPr>
          <a:xfrm flipV="1">
            <a:off x="3189681" y="3234528"/>
            <a:ext cx="292387" cy="383099"/>
          </a:xfrm>
          <a:prstGeom prst="straightConnector1">
            <a:avLst/>
          </a:prstGeom>
          <a:ln w="15875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2B010A2-B64B-4C4B-B246-BE30120CC458}"/>
              </a:ext>
            </a:extLst>
          </p:cNvPr>
          <p:cNvCxnSpPr>
            <a:cxnSpLocks/>
          </p:cNvCxnSpPr>
          <p:nvPr/>
        </p:nvCxnSpPr>
        <p:spPr>
          <a:xfrm>
            <a:off x="3754644" y="3234528"/>
            <a:ext cx="197909" cy="448402"/>
          </a:xfrm>
          <a:prstGeom prst="straightConnector1">
            <a:avLst/>
          </a:prstGeom>
          <a:ln w="15875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229D638-DA0D-474E-9972-0EDDCBC7B634}"/>
                  </a:ext>
                </a:extLst>
              </p:cNvPr>
              <p:cNvSpPr txBox="1"/>
              <p:nvPr/>
            </p:nvSpPr>
            <p:spPr>
              <a:xfrm>
                <a:off x="3130918" y="3705666"/>
                <a:ext cx="2668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229D638-DA0D-474E-9972-0EDDCBC7B6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0918" y="3705666"/>
                <a:ext cx="266804" cy="276999"/>
              </a:xfrm>
              <a:prstGeom prst="rect">
                <a:avLst/>
              </a:prstGeom>
              <a:blipFill>
                <a:blip r:embed="rId16"/>
                <a:stretch>
                  <a:fillRect l="-9091" r="-4545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A9DA246-AD97-BE4F-BDF0-21ACC6DD3FF4}"/>
                  </a:ext>
                </a:extLst>
              </p:cNvPr>
              <p:cNvSpPr txBox="1"/>
              <p:nvPr/>
            </p:nvSpPr>
            <p:spPr>
              <a:xfrm>
                <a:off x="3821812" y="3716586"/>
                <a:ext cx="2884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A9DA246-AD97-BE4F-BDF0-21ACC6DD3F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1812" y="3716586"/>
                <a:ext cx="288477" cy="276999"/>
              </a:xfrm>
              <a:prstGeom prst="rect">
                <a:avLst/>
              </a:prstGeom>
              <a:blipFill>
                <a:blip r:embed="rId7"/>
                <a:stretch>
                  <a:fillRect l="-8333" r="-4167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575718C-A908-644C-B61F-7D1AB70AA435}"/>
                  </a:ext>
                </a:extLst>
              </p:cNvPr>
              <p:cNvSpPr txBox="1"/>
              <p:nvPr/>
            </p:nvSpPr>
            <p:spPr>
              <a:xfrm>
                <a:off x="772618" y="4735686"/>
                <a:ext cx="6870279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en-US" b="1" dirty="0"/>
                  <a:t>What is the z value of the hidden layer?</a:t>
                </a:r>
              </a:p>
              <a:p>
                <a:pPr marL="342900" indent="-342900">
                  <a:buAutoNum type="arabicPeriod"/>
                </a:pPr>
                <a:r>
                  <a:rPr lang="en-US" b="1" dirty="0"/>
                  <a:t>What is the z values for each of the hidden neurons (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b="1" dirty="0"/>
                  <a:t> )?</a:t>
                </a:r>
              </a:p>
              <a:p>
                <a:pPr marL="342900" indent="-342900">
                  <a:buFontTx/>
                  <a:buAutoNum type="arabicPeriod"/>
                </a:pPr>
                <a:r>
                  <a:rPr lang="en-US" b="1" dirty="0"/>
                  <a:t>What is the activation value of the hidden layer (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1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b="1" dirty="0"/>
                  <a:t> )?</a:t>
                </a:r>
              </a:p>
              <a:p>
                <a:pPr marL="342900" indent="-342900">
                  <a:buFontTx/>
                  <a:buAutoNum type="arabicPeriod"/>
                </a:pPr>
                <a:r>
                  <a:rPr lang="en-US" b="1" dirty="0"/>
                  <a:t>What is the z value for the output neuron (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>
                    <a:solidFill>
                      <a:schemeClr val="accent2"/>
                    </a:solidFill>
                  </a:rPr>
                  <a:t> </a:t>
                </a:r>
                <a:r>
                  <a:rPr lang="en-US" dirty="0"/>
                  <a:t>)</a:t>
                </a:r>
                <a:r>
                  <a:rPr lang="en-US" b="1" dirty="0"/>
                  <a:t>?</a:t>
                </a:r>
              </a:p>
              <a:p>
                <a:pPr marL="342900" indent="-342900">
                  <a:buFontTx/>
                  <a:buAutoNum type="arabicPeriod"/>
                </a:pPr>
                <a:r>
                  <a:rPr lang="en-US" b="1" dirty="0"/>
                  <a:t>What is the activation value of the output neuron (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b="1" dirty="0"/>
                  <a:t>  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b="1" dirty="0"/>
                  <a:t>) value? </a:t>
                </a: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575718C-A908-644C-B61F-7D1AB70AA4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618" y="4735686"/>
                <a:ext cx="6870279" cy="1477328"/>
              </a:xfrm>
              <a:prstGeom prst="rect">
                <a:avLst/>
              </a:prstGeom>
              <a:blipFill>
                <a:blip r:embed="rId17"/>
                <a:stretch>
                  <a:fillRect l="-738" t="-1695" r="-554" b="-5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9857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3697</TotalTime>
  <Words>1241</Words>
  <Application>Microsoft Macintosh PowerPoint</Application>
  <PresentationFormat>Widescreen</PresentationFormat>
  <Paragraphs>370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Times New Roman</vt:lpstr>
      <vt:lpstr>Office Theme</vt:lpstr>
      <vt:lpstr>Network representation and learning</vt:lpstr>
      <vt:lpstr>One neuron</vt:lpstr>
      <vt:lpstr>One neuron</vt:lpstr>
      <vt:lpstr>One neuron</vt:lpstr>
      <vt:lpstr>One neuron</vt:lpstr>
      <vt:lpstr>PowerPoint Presentation</vt:lpstr>
      <vt:lpstr>One neuron – an example</vt:lpstr>
      <vt:lpstr>A network – an example</vt:lpstr>
      <vt:lpstr>A network</vt:lpstr>
      <vt:lpstr>Background knowledge for backpropagation</vt:lpstr>
      <vt:lpstr>Background knowledge for backpropagation</vt:lpstr>
      <vt:lpstr>Backpropagation – regression, one sample </vt:lpstr>
      <vt:lpstr>Backpropagation – regression, one sample </vt:lpstr>
      <vt:lpstr>Backpropagation – regression, one sample </vt:lpstr>
      <vt:lpstr>Backpropagation – regression, one sample </vt:lpstr>
      <vt:lpstr>PowerPoint Presentation</vt:lpstr>
      <vt:lpstr>Backpropagation – regression, one sample </vt:lpstr>
      <vt:lpstr>Backpropagation – regression, m samples </vt:lpstr>
      <vt:lpstr>Backpropagation – regression, m samples </vt:lpstr>
      <vt:lpstr>Backpropagation – classification, one sample </vt:lpstr>
      <vt:lpstr>Backpropagation – classification, one sample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 Xue</dc:creator>
  <cp:lastModifiedBy>Li Xue</cp:lastModifiedBy>
  <cp:revision>330</cp:revision>
  <dcterms:created xsi:type="dcterms:W3CDTF">2020-09-22T13:39:04Z</dcterms:created>
  <dcterms:modified xsi:type="dcterms:W3CDTF">2020-10-06T18:08:04Z</dcterms:modified>
</cp:coreProperties>
</file>