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wmf" ContentType="image/x-wmf"/>
  <Override PartName="/ppt/media/image2.wmf" ContentType="image/x-wmf"/>
  <Override PartName="/ppt/media/image6.png" ContentType="image/png"/>
  <Override PartName="/ppt/media/image5.png" ContentType="image/png"/>
  <Override PartName="/ppt/media/image3.png" ContentType="image/png"/>
  <Override PartName="/ppt/media/image4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3.png" ContentType="image/png"/>
  <Override PartName="/ppt/media/image14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5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8640" y="317484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76568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3108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11352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864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33108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11352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8640" y="109728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9000" y="-4752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8640" y="109728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76568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8640" y="317484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76568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33108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11352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864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33108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11352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9000" y="-4752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6568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2000" y="6264000"/>
            <a:ext cx="8098560" cy="9360"/>
          </a:xfrm>
          <a:prstGeom prst="rect">
            <a:avLst/>
          </a:prstGeom>
          <a:solidFill>
            <a:srgbClr val="00afd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6972840" y="6451200"/>
            <a:ext cx="1330560" cy="252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736920" y="6453360"/>
            <a:ext cx="4462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6991"/>
                </a:solidFill>
                <a:latin typeface="Calibri"/>
                <a:ea typeface="DejaVu Sans"/>
              </a:rPr>
              <a:t>CMBI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48640" y="109728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548640" y="731520"/>
            <a:ext cx="8098560" cy="48960"/>
          </a:xfrm>
          <a:prstGeom prst="rect">
            <a:avLst/>
          </a:prstGeom>
          <a:solidFill>
            <a:srgbClr val="00699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74680" y="457200"/>
            <a:ext cx="8503560" cy="4846320"/>
          </a:xfrm>
          <a:prstGeom prst="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522000" y="6264000"/>
            <a:ext cx="8098560" cy="9360"/>
          </a:xfrm>
          <a:prstGeom prst="rect">
            <a:avLst/>
          </a:prstGeom>
          <a:solidFill>
            <a:srgbClr val="00afd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2" descr=""/>
          <p:cNvPicPr/>
          <p:nvPr/>
        </p:nvPicPr>
        <p:blipFill>
          <a:blip r:embed="rId2"/>
          <a:stretch/>
        </p:blipFill>
        <p:spPr>
          <a:xfrm>
            <a:off x="6972840" y="6451200"/>
            <a:ext cx="1330560" cy="252000"/>
          </a:xfrm>
          <a:prstGeom prst="rect">
            <a:avLst/>
          </a:prstGeom>
          <a:ln>
            <a:noFill/>
          </a:ln>
        </p:spPr>
      </p:pic>
      <p:sp>
        <p:nvSpPr>
          <p:cNvPr id="45" name="CustomShape 3"/>
          <p:cNvSpPr/>
          <p:nvPr/>
        </p:nvSpPr>
        <p:spPr>
          <a:xfrm>
            <a:off x="736920" y="6453360"/>
            <a:ext cx="4462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6991"/>
                </a:solidFill>
                <a:latin typeface="Calibri"/>
                <a:ea typeface="DejaVu Sans"/>
              </a:rPr>
              <a:t>CMBI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86724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006200" y="1920240"/>
            <a:ext cx="8229240" cy="219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49000" y="-4752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Word2Vec theory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858080" y="457200"/>
            <a:ext cx="18072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970280" y="3566160"/>
            <a:ext cx="5619240" cy="205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CBOW getting dataset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Multiple in → one out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Sliding window approach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914760" y="2377440"/>
            <a:ext cx="7680600" cy="3409200"/>
          </a:xfrm>
          <a:prstGeom prst="rect">
            <a:avLst/>
          </a:prstGeom>
          <a:ln>
            <a:noFill/>
          </a:ln>
        </p:spPr>
      </p:pic>
      <p:sp>
        <p:nvSpPr>
          <p:cNvPr id="122" name="TextShape 3"/>
          <p:cNvSpPr txBox="1"/>
          <p:nvPr/>
        </p:nvSpPr>
        <p:spPr>
          <a:xfrm>
            <a:off x="1916280" y="6602760"/>
            <a:ext cx="47588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http://jalammar.github.io/illustrated-word2vec/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skipgram getting dataset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One in → multiple out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Sliding window approach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369800" y="2560320"/>
            <a:ext cx="6219720" cy="3211560"/>
          </a:xfrm>
          <a:prstGeom prst="rect">
            <a:avLst/>
          </a:prstGeom>
          <a:ln>
            <a:noFill/>
          </a:ln>
        </p:spPr>
      </p:pic>
      <p:sp>
        <p:nvSpPr>
          <p:cNvPr id="126" name="TextShape 3"/>
          <p:cNvSpPr txBox="1"/>
          <p:nvPr/>
        </p:nvSpPr>
        <p:spPr>
          <a:xfrm>
            <a:off x="1916640" y="6603120"/>
            <a:ext cx="47588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http://jalammar.github.io/illustrated-word2vec/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Add negative sampling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1: they are context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0: they are not context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rcRect l="0" t="0" r="46748" b="0"/>
          <a:stretch/>
        </p:blipFill>
        <p:spPr>
          <a:xfrm>
            <a:off x="4663440" y="914400"/>
            <a:ext cx="3931920" cy="41317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Architecture - skipgram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Hidden layer serves as embedding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280160" y="2105280"/>
            <a:ext cx="6585480" cy="41126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Architecture again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First layer: input to embedding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layer: embedding to 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554480" y="2560320"/>
            <a:ext cx="5212080" cy="2900520"/>
          </a:xfrm>
          <a:prstGeom prst="rect">
            <a:avLst/>
          </a:prstGeom>
          <a:ln>
            <a:noFill/>
          </a:ln>
        </p:spPr>
      </p:pic>
      <p:sp>
        <p:nvSpPr>
          <p:cNvPr id="136" name="TextShape 3"/>
          <p:cNvSpPr txBox="1"/>
          <p:nvPr/>
        </p:nvSpPr>
        <p:spPr>
          <a:xfrm>
            <a:off x="-26640" y="6237000"/>
            <a:ext cx="35928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https://iksinc.online/tag/word2vec/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The embedding / hidden layer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One-hot X embedding = embedding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737360" y="1737360"/>
            <a:ext cx="5914800" cy="132372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91440" y="3223080"/>
            <a:ext cx="9143640" cy="2263320"/>
          </a:xfrm>
          <a:prstGeom prst="rect">
            <a:avLst/>
          </a:prstGeom>
          <a:ln>
            <a:noFill/>
          </a:ln>
        </p:spPr>
      </p:pic>
      <p:sp>
        <p:nvSpPr>
          <p:cNvPr id="141" name="TextShape 3"/>
          <p:cNvSpPr txBox="1"/>
          <p:nvPr/>
        </p:nvSpPr>
        <p:spPr>
          <a:xfrm>
            <a:off x="1471320" y="6419880"/>
            <a:ext cx="62096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https://israelg99.github.io/2017-03-23-Word2Vec-Explained/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Training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Minimize the liklihood of a negative sample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Maximize the likelihood of a positive sample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280520" y="2105280"/>
            <a:ext cx="6585480" cy="4112640"/>
          </a:xfrm>
          <a:prstGeom prst="rect">
            <a:avLst/>
          </a:prstGeom>
          <a:ln>
            <a:noFill/>
          </a:ln>
        </p:spPr>
      </p:pic>
      <p:sp>
        <p:nvSpPr>
          <p:cNvPr id="145" name="TextShape 3"/>
          <p:cNvSpPr txBox="1"/>
          <p:nvPr/>
        </p:nvSpPr>
        <p:spPr>
          <a:xfrm>
            <a:off x="1471680" y="6420240"/>
            <a:ext cx="62096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https://israelg99.github.io/2017-03-23-Word2Vec-Explained/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How to do it for CBOW?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Sum the input vectors, divide by the amount of input vectors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Get the context as an average word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Train in the same way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2011680" y="6419880"/>
            <a:ext cx="35928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https://iksinc.online/tag/word2vec/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5212080" y="2387520"/>
            <a:ext cx="3652920" cy="35200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End of presentation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Word as combination of aspects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Word are a representation of a concept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Concept can have certain aspects.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Characterize a concept behind a word: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1938960" y="2602080"/>
          <a:ext cx="6262920" cy="3597840"/>
        </p:xfrm>
        <a:graphic>
          <a:graphicData uri="http://schemas.openxmlformats.org/drawingml/2006/table">
            <a:tbl>
              <a:tblPr/>
              <a:tblGrid>
                <a:gridCol w="782640"/>
                <a:gridCol w="782640"/>
                <a:gridCol w="782640"/>
                <a:gridCol w="782640"/>
                <a:gridCol w="782640"/>
                <a:gridCol w="782640"/>
                <a:gridCol w="782640"/>
                <a:gridCol w="78480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alive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electrical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soft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big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...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...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...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table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book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phone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Word2vec: define aspects of a word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Create a vector to capture the aspects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Can have continuous (0 to 1) aspects instead of binary (yes/no)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Aspects can be abstract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2" name="Table 3"/>
          <p:cNvGraphicFramePr/>
          <p:nvPr/>
        </p:nvGraphicFramePr>
        <p:xfrm>
          <a:off x="184320" y="3503880"/>
          <a:ext cx="8776440" cy="2611080"/>
        </p:xfrm>
        <a:graphic>
          <a:graphicData uri="http://schemas.openxmlformats.org/drawingml/2006/table">
            <a:tbl>
              <a:tblPr/>
              <a:tblGrid>
                <a:gridCol w="1096560"/>
                <a:gridCol w="1096560"/>
                <a:gridCol w="1096560"/>
                <a:gridCol w="1096560"/>
                <a:gridCol w="1096560"/>
                <a:gridCol w="1096560"/>
                <a:gridCol w="1096560"/>
                <a:gridCol w="1100880"/>
              </a:tblGrid>
              <a:tr h="605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500" spc="-1" strike="noStrike">
                          <a:latin typeface="Arial"/>
                        </a:rPr>
                        <a:t>alive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500" spc="-1" strike="noStrike">
                          <a:latin typeface="Arial"/>
                        </a:rPr>
                        <a:t>electrical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500" spc="-1" strike="noStrike">
                          <a:latin typeface="Arial"/>
                        </a:rPr>
                        <a:t>soft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500" spc="-1" strike="noStrike">
                          <a:latin typeface="Arial"/>
                        </a:rPr>
                        <a:t>big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i="1" lang="en-US" sz="1500" spc="-1" strike="noStrike">
                          <a:latin typeface="Arial"/>
                        </a:rPr>
                        <a:t>likable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i="1" lang="en-US" sz="1500" spc="-1" strike="noStrike">
                          <a:latin typeface="Arial"/>
                        </a:rPr>
                        <a:t>abstract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i="1" lang="en-US" sz="1500" spc="-1" strike="noStrike">
                          <a:latin typeface="Arial"/>
                        </a:rPr>
                        <a:t>value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table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0.0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book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phone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i="1" lang="en-US" sz="1500" spc="-1" strike="noStrike">
                          <a:latin typeface="Arial"/>
                        </a:rPr>
                        <a:t>thought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835600" y="2103480"/>
            <a:ext cx="3017520" cy="1338840"/>
          </a:xfrm>
          <a:prstGeom prst="rect">
            <a:avLst/>
          </a:prstGeom>
          <a:ln>
            <a:noFill/>
          </a:ln>
        </p:spPr>
      </p:pic>
      <p:sp>
        <p:nvSpPr>
          <p:cNvPr id="94" name="TextShape 4"/>
          <p:cNvSpPr txBox="1"/>
          <p:nvPr/>
        </p:nvSpPr>
        <p:spPr>
          <a:xfrm>
            <a:off x="7262640" y="3173760"/>
            <a:ext cx="271224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700" spc="-1" strike="noStrike">
                <a:latin typeface="Arial"/>
              </a:rPr>
              <a:t>http://jalammar.github.io/illustrated-word2vec/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Exercise: look at some trends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Which feature is ‘human’ 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What separates man from boy / woman from girl?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097280" y="2011680"/>
            <a:ext cx="6833160" cy="3657600"/>
          </a:xfrm>
          <a:prstGeom prst="rect">
            <a:avLst/>
          </a:prstGeom>
          <a:ln>
            <a:noFill/>
          </a:ln>
        </p:spPr>
      </p:pic>
      <p:sp>
        <p:nvSpPr>
          <p:cNvPr id="98" name="TextShape 3"/>
          <p:cNvSpPr txBox="1"/>
          <p:nvPr/>
        </p:nvSpPr>
        <p:spPr>
          <a:xfrm>
            <a:off x="548640" y="5943600"/>
            <a:ext cx="47588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http://jalammar.github.io/illustrated-word2vec/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Properties to vectors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Create an N-dimensional graph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Can place each word on this N-dimensional graph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rcRect l="0" t="11417" r="70000" b="20030"/>
          <a:stretch/>
        </p:blipFill>
        <p:spPr>
          <a:xfrm>
            <a:off x="5028840" y="2926080"/>
            <a:ext cx="3749040" cy="2999520"/>
          </a:xfrm>
          <a:prstGeom prst="rect">
            <a:avLst/>
          </a:prstGeom>
          <a:ln>
            <a:noFill/>
          </a:ln>
        </p:spPr>
      </p:pic>
      <p:sp>
        <p:nvSpPr>
          <p:cNvPr id="102" name="TextShape 3"/>
          <p:cNvSpPr txBox="1"/>
          <p:nvPr/>
        </p:nvSpPr>
        <p:spPr>
          <a:xfrm>
            <a:off x="0" y="6243480"/>
            <a:ext cx="59148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https://www.analyticsvidhya.com/blog/2017/06/word-embeddings-count-word2veec/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Relating properties / vectors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Can create vectors between concepts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Mathematical operations possible (woman + vector_man→king  = queen)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Similar concepts have similar features (cosine similarity)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96640" y="3803040"/>
            <a:ext cx="3818160" cy="20134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754880" y="3934080"/>
            <a:ext cx="3668400" cy="1834200"/>
          </a:xfrm>
          <a:prstGeom prst="rect">
            <a:avLst/>
          </a:prstGeom>
          <a:ln>
            <a:noFill/>
          </a:ln>
        </p:spPr>
      </p:pic>
      <p:sp>
        <p:nvSpPr>
          <p:cNvPr id="107" name="TextShape 3"/>
          <p:cNvSpPr txBox="1"/>
          <p:nvPr/>
        </p:nvSpPr>
        <p:spPr>
          <a:xfrm>
            <a:off x="473040" y="5779800"/>
            <a:ext cx="38246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https://samyzaf.com/ML/nlp/nlp.html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1916640" y="6603120"/>
            <a:ext cx="47588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http://jalammar.github.io/illustrated-word2vec/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How to do this?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48640" y="10519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 short: translate word to property space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Question: How will we do this?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Need to think of features of a word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Need to fill in these features for each word there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Sounds like a lot of work to do by hand...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705200" y="833040"/>
            <a:ext cx="4000320" cy="1142640"/>
          </a:xfrm>
          <a:prstGeom prst="rect">
            <a:avLst/>
          </a:prstGeom>
          <a:ln>
            <a:noFill/>
          </a:ln>
        </p:spPr>
      </p:pic>
      <p:sp>
        <p:nvSpPr>
          <p:cNvPr id="112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Whats in a name?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Word defined by its context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chair is something we sit on; A chair is something we work 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cat is something we love; A cat is something we feed; A cat has personality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Question: What is a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spirit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spirit is see trough; a spirit is scary; a spirit haunts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spirit is liquid; a spirit has alcohol; a spirit is nice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context of a word will tell you about the properties of a word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Methods to define words by context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Continuous Bag of Words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Context to word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Good for small dataset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Skip-gram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Word to context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Good for big dataset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rcRect l="0" t="0" r="47505" b="0"/>
          <a:stretch/>
        </p:blipFill>
        <p:spPr>
          <a:xfrm>
            <a:off x="5120640" y="914400"/>
            <a:ext cx="2194200" cy="243360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rcRect l="52477" t="0" r="-28303" b="0"/>
          <a:stretch/>
        </p:blipFill>
        <p:spPr>
          <a:xfrm>
            <a:off x="5006160" y="3657600"/>
            <a:ext cx="2857680" cy="2194560"/>
          </a:xfrm>
          <a:prstGeom prst="rect">
            <a:avLst/>
          </a:prstGeom>
          <a:ln>
            <a:noFill/>
          </a:ln>
        </p:spPr>
      </p:pic>
      <p:sp>
        <p:nvSpPr>
          <p:cNvPr id="118" name="TextShape 3"/>
          <p:cNvSpPr txBox="1"/>
          <p:nvPr/>
        </p:nvSpPr>
        <p:spPr>
          <a:xfrm>
            <a:off x="0" y="6328440"/>
            <a:ext cx="62096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https://israelg99.github.io/2017-03-23-Word2Vec-Explained/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jarek-cmbi</Template>
  <TotalTime>0</TotalTime>
  <Application>LibreOffice/6.0.7.3$Linux_X86_64 LibreOffice_project/00m0$Build-3</Application>
  <Company>UMC St Radboud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2020-11-13T16:56:43Z</dcterms:created>
  <dc:creator/>
  <dc:description>versie 1.1</dc:description>
  <dc:language>en-US</dc:language>
  <cp:lastModifiedBy/>
  <cp:revision>1</cp:revision>
  <dc:subject/>
  <dc:title>jarek-cmbi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UMC St Radboud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3</vt:i4>
  </property>
  <property fmtid="{D5CDD505-2E9C-101B-9397-08002B2CF9AE}" pid="8" name="Notes">
    <vt:i4>3</vt:i4>
  </property>
  <property fmtid="{D5CDD505-2E9C-101B-9397-08002B2CF9AE}" pid="9" name="PresentationFormat">
    <vt:lpwstr>Presentazione su schermo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  <property fmtid="{D5CDD505-2E9C-101B-9397-08002B2CF9AE}" pid="13" name="category">
    <vt:lpwstr>Huisstijl</vt:lpwstr>
  </property>
</Properties>
</file>