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2" r:id="rId6"/>
    <p:sldId id="263" r:id="rId7"/>
    <p:sldId id="260" r:id="rId8"/>
    <p:sldId id="261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5432B-28E6-5941-A581-965820027300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07FAE-6845-C24B-84AE-AC06E439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B816-282D-EC45-88B3-4D984587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02D7A-600C-444A-9D20-0C0841521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D203-92BC-504B-8D12-848F55F0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37CB-0DB6-134E-A820-648287116138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BDE6-4373-9A4B-A7C1-8BFC62AC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5D9ED-9E4F-4F41-BDB6-DFF0C83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5114-B1A4-DB48-80E9-6C316099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AE2DD-8A2B-B14A-B695-497B8CCB4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DC98-61D0-A64B-BE1A-C054BC52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1BD9-F7D0-C749-9685-9EA577146E2B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A646-8E91-C44E-A354-B08D540E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2ABB-BFFA-3F41-A5C1-E928E511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33E88-5F34-204D-8C95-63BAE0EFE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01F0A-E320-D34C-89B6-D048BAAC3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9CBF-EE55-7745-9DBA-1622B61E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8EE-5A89-3F42-BEB2-D17487CC0480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5544-B703-3F44-9E2C-F7938B8F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7B2F-60F5-1C44-A0C9-08E9634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E69A-7941-5E4C-BB58-1E620902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C83E-7FB5-E24B-91DA-78613FF1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C5B4-CA3F-B245-B16F-9A536A46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03E-44A4-5244-ACD1-4122DE495EA0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73A5-B9BC-F649-A5E9-F2D801E8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E1BA-E4E3-A34E-B3FB-5DC607AB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D601-7E99-5F41-83A2-951BDFA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6AF82-5CED-0946-B7CA-CEFC22FA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04AED-1E10-274E-9511-41407654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967A-CDDA-0D46-BE02-5EAEDD1681AE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2141C-8CEC-5647-A6B3-AB8476A5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E044-AD38-D240-9E6E-A036EFAE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84F7-FC17-9141-A7A4-B4AC14D1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F4CF-4A71-604A-B738-DD2D2A225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CFA7D-4CB5-FD41-9E83-31102423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16421-7E4F-4B41-96D2-CE382766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ED19-A4F8-9C4C-BBC2-3EC624BC3729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B14F-5F65-E54E-BB21-D94DFA33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92B4-779C-DC46-82D0-1BA52ED0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7C7F-455D-4F4F-98F3-58318FBA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BC9F4-CE1B-A441-BC58-7EAECF160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23D16-B4C3-764D-973D-D759D2204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6FFA6-E54D-E049-B6F4-E013AEFB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1D1D5-87B7-C041-95E8-82814E852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24103-A522-9548-97DF-8C09EC83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7AFF-8EDE-9540-9665-1A7BF2060178}" type="datetime1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4E031-E4A0-B14D-8DFB-6D635448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F91B5-BD03-CA46-A3CE-BEB8D5F2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0092-E243-1446-8307-4FA42472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C2A7F-D497-3A48-A3B4-C424F27B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A5C2-3D72-9848-BDC8-E6762270D8E5}" type="datetime1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96C28-C8D1-8F4D-B7CD-B707E5F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E1EC-026B-A74F-AD7A-0EBA6E0D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2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118B9-4857-9D4F-BF2B-A0C368F4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FD93-71F2-2B4F-B99B-7E927F19DFBA}" type="datetime1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7AB57-757C-9A48-AC9E-14AB6567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3035E-F354-4745-9DE7-D1DAA73D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7EE1-1741-B048-B04B-2BDEEB17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5930-E105-9B49-A038-8A8CFBEA7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0CB70-1A3F-C640-B244-832899D66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EC31-3C76-C547-85E6-04ABD5FA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978-FE0F-A34F-9984-EFEA12AABDFF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9449-33ED-B340-AB7D-3DB05581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9756A-3C7F-724F-B0A2-60DBD8DE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0335-35C0-3145-8784-C66BA9B0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87C8F-54B5-AE4F-873E-A321EE927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B0116-FE65-D24D-AD6F-6B18114B0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FA426-9C46-934F-AF3C-A1286DE9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D0F5-4E8C-0149-888B-C1355FFB0456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C8EA4-74A3-6448-BBEB-88080351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59EAC-6CD8-534C-8437-D724B42C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4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579C3-04CC-3041-B7AC-1EB85279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25F61-E521-6544-9C89-9EB05709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3D89-2A53-B84A-937A-7923DE480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3B4E-DC9E-0E45-8C29-96859AD96922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6C85-2A5B-C849-8055-CBEA2F89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5754-4E95-BE42-9143-E3F7EBD70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759B-C8CA-1E47-9BA4-FB5B47B9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A9E5-715C-5945-ADC1-A9ADF5870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37EE0-DE5C-6E4C-929F-605C4BFF8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31</a:t>
            </a:r>
            <a:r>
              <a:rPr lang="en-US" baseline="30000" dirty="0"/>
              <a:t>st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99348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80BB-2EE0-0D48-9133-080ECC15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8735-0FA8-5441-A0F3-099C000A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208C-2776-5A48-BE39-82EEDD0D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3A10E-8E3E-D54A-8C02-D2B35A53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71" y="2264356"/>
            <a:ext cx="7273429" cy="17369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A069A6-7070-8F42-932B-CA212B89D4DD}"/>
              </a:ext>
            </a:extLst>
          </p:cNvPr>
          <p:cNvSpPr/>
          <p:nvPr/>
        </p:nvSpPr>
        <p:spPr>
          <a:xfrm>
            <a:off x="4977114" y="2264356"/>
            <a:ext cx="1377387" cy="66403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CE3DC6-ACB9-1343-84EB-4F1AAEB18942}"/>
              </a:ext>
            </a:extLst>
          </p:cNvPr>
          <p:cNvCxnSpPr/>
          <p:nvPr/>
        </p:nvCxnSpPr>
        <p:spPr>
          <a:xfrm flipV="1">
            <a:off x="4475637" y="2937240"/>
            <a:ext cx="1077685" cy="140425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04E3DA-076A-9246-94D3-35C3E4AE7C80}"/>
              </a:ext>
            </a:extLst>
          </p:cNvPr>
          <p:cNvSpPr txBox="1"/>
          <p:nvPr/>
        </p:nvSpPr>
        <p:spPr>
          <a:xfrm>
            <a:off x="1110343" y="4702629"/>
            <a:ext cx="7699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most machine learning problems, this term is fixed, thus can ignore.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85040-D9A3-3A46-8E3B-A85A9E830BA2}"/>
              </a:ext>
            </a:extLst>
          </p:cNvPr>
          <p:cNvSpPr/>
          <p:nvPr/>
        </p:nvSpPr>
        <p:spPr>
          <a:xfrm>
            <a:off x="6811356" y="2286124"/>
            <a:ext cx="1377387" cy="6640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FF6B64-9BD7-A94D-9200-57448B393CE5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114800" y="1190132"/>
            <a:ext cx="3385250" cy="10959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B00C19A-0FF9-584F-A4C0-1ABECEB4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079" y="401014"/>
            <a:ext cx="5600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80BB-2EE0-0D48-9133-080ECC15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8735-0FA8-5441-A0F3-099C000A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811"/>
            <a:ext cx="10515600" cy="4351338"/>
          </a:xfrm>
        </p:spPr>
        <p:txBody>
          <a:bodyPr/>
          <a:lstStyle/>
          <a:p>
            <a:r>
              <a:rPr lang="en-US" dirty="0"/>
              <a:t>input X = [ 0.9  0.8  2.3  4.5   -1.2 …]</a:t>
            </a:r>
          </a:p>
          <a:p>
            <a:r>
              <a:rPr lang="en-US" dirty="0" err="1"/>
              <a:t>Predicted_scores</a:t>
            </a:r>
            <a:r>
              <a:rPr lang="en-US" dirty="0"/>
              <a:t>: Q(X) = [ 0.6  0.4]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 = 0  (this data point belongs to class 0)   =&gt;  P(X) = [1  0]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208C-2776-5A48-BE39-82EEDD0D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C2954A-3305-3A4F-B7B3-E34CC5B1B04F}"/>
              </a:ext>
            </a:extLst>
          </p:cNvPr>
          <p:cNvCxnSpPr/>
          <p:nvPr/>
        </p:nvCxnSpPr>
        <p:spPr>
          <a:xfrm flipV="1">
            <a:off x="5184886" y="2749859"/>
            <a:ext cx="0" cy="34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A5C218-9B41-F44D-A136-9A339265CD18}"/>
              </a:ext>
            </a:extLst>
          </p:cNvPr>
          <p:cNvCxnSpPr/>
          <p:nvPr/>
        </p:nvCxnSpPr>
        <p:spPr>
          <a:xfrm flipV="1">
            <a:off x="5824174" y="2736009"/>
            <a:ext cx="0" cy="34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23F928-83C7-EC45-830D-D2929F861B44}"/>
              </a:ext>
            </a:extLst>
          </p:cNvPr>
          <p:cNvSpPr txBox="1"/>
          <p:nvPr/>
        </p:nvSpPr>
        <p:spPr>
          <a:xfrm>
            <a:off x="2740015" y="3094243"/>
            <a:ext cx="26171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Predicted score for class 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5381A1-994E-444B-8CA0-08B5E0FC2E1F}"/>
              </a:ext>
            </a:extLst>
          </p:cNvPr>
          <p:cNvCxnSpPr/>
          <p:nvPr/>
        </p:nvCxnSpPr>
        <p:spPr>
          <a:xfrm flipH="1">
            <a:off x="7439092" y="1942818"/>
            <a:ext cx="478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F4B4D7-0B76-AC44-B279-55BC7603707B}"/>
              </a:ext>
            </a:extLst>
          </p:cNvPr>
          <p:cNvSpPr txBox="1"/>
          <p:nvPr/>
        </p:nvSpPr>
        <p:spPr>
          <a:xfrm>
            <a:off x="8081443" y="1693095"/>
            <a:ext cx="193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data 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A25B71-0B33-1342-8E1C-B9B946E8FA85}"/>
              </a:ext>
            </a:extLst>
          </p:cNvPr>
          <p:cNvSpPr txBox="1"/>
          <p:nvPr/>
        </p:nvSpPr>
        <p:spPr>
          <a:xfrm>
            <a:off x="5642737" y="3094246"/>
            <a:ext cx="26171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Predicted score for class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119B203-AFC5-5641-B8A7-5A375A63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42" y="4888194"/>
            <a:ext cx="8570112" cy="4183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17BFD6C-4724-714B-9569-C561D4F3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079" y="21875"/>
            <a:ext cx="5600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8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80BB-2EE0-0D48-9133-080ECC15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in machine learning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FA1E76-7253-9A4A-B61C-088FB44B5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559" y="1692275"/>
            <a:ext cx="8510881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208C-2776-5A48-BE39-82EEDD0D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73281-09D7-B54E-BE4B-159E3E7C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079" y="21875"/>
            <a:ext cx="5600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2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0FD-C3D2-F545-B0B8-E5FD68F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Content of a random variable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3FB5-A124-5745-A1EF-C6A24685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content of a random variable X, I(X), measures how much information X contains. The more information it has, the more bits (Shannon entropy) are needed for encoding them in sending messages.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Toss a fair coin, i.e., P(X = tail) = ½, and P(X = head) = ½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 Only one bit is needed to transfer/communicating this message</a:t>
            </a:r>
          </a:p>
          <a:p>
            <a:r>
              <a:rPr lang="en-US" dirty="0"/>
              <a:t>For X has a single outcome</a:t>
            </a:r>
          </a:p>
          <a:p>
            <a:pPr marL="457200" lvl="1" indent="0">
              <a:buNone/>
            </a:pPr>
            <a:r>
              <a:rPr lang="en-US" dirty="0"/>
              <a:t> =&gt; no need to transfer this message as it is ground truth</a:t>
            </a:r>
          </a:p>
          <a:p>
            <a:r>
              <a:rPr lang="en-US" dirty="0"/>
              <a:t>Toss a fair dice with 8 sides, i.e., P(X = n) = 1/8, where n = 1, 2, …, 8 </a:t>
            </a:r>
          </a:p>
          <a:p>
            <a:pPr marL="457200" lvl="1" indent="0">
              <a:buNone/>
            </a:pPr>
            <a:r>
              <a:rPr lang="en-US" dirty="0"/>
              <a:t> =&gt; How many possible outcomes? </a:t>
            </a:r>
          </a:p>
          <a:p>
            <a:pPr marL="457200" lvl="1" indent="0">
              <a:buNone/>
            </a:pPr>
            <a:r>
              <a:rPr lang="en-US" dirty="0"/>
              <a:t>=&gt; How many bits are needed to communicating this message?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B82BF-41AE-6545-B7AA-2B3E6B68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6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0F0FD-C3D2-F545-B0B8-E5FD68F7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Information Content of a random variable X and Shannon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3FB5-A124-5745-A1EF-C6A24685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r>
              <a:rPr lang="en-US" sz="1900" dirty="0"/>
              <a:t>Information content of a random variable X, I(X), measures how much information X contains. The more information it has, the more bits are needed for encoding them in sending messages. 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r>
              <a:rPr lang="en-US" sz="1900" dirty="0"/>
              <a:t>Side notes:</a:t>
            </a:r>
          </a:p>
          <a:p>
            <a:r>
              <a:rPr lang="en-US" sz="1900" dirty="0"/>
              <a:t>X is a random variable, x is a specific value of X</a:t>
            </a:r>
          </a:p>
          <a:p>
            <a:r>
              <a:rPr lang="en-US" sz="1900" dirty="0"/>
              <a:t>E(X) is the expectation of X (the average of observed values).</a:t>
            </a:r>
          </a:p>
          <a:p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</p:txBody>
      </p:sp>
      <p:sp>
        <p:nvSpPr>
          <p:cNvPr id="20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F9BAD51F-38A1-0D48-8AD6-65500B665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97" r="2478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9C0CAFA-AF77-DA41-84C6-56B53EE5B4B2}"/>
              </a:ext>
            </a:extLst>
          </p:cNvPr>
          <p:cNvSpPr txBox="1"/>
          <p:nvPr/>
        </p:nvSpPr>
        <p:spPr>
          <a:xfrm>
            <a:off x="9210380" y="5319107"/>
            <a:ext cx="254909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Claude Shannon</a:t>
            </a:r>
          </a:p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(1916-2001)</a:t>
            </a:r>
          </a:p>
          <a:p>
            <a:pPr algn="ctr"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596EF-3319-2147-A61B-1F13F938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3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EE6806-41D2-474B-9C62-90912CE4F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0" y="3057783"/>
            <a:ext cx="6765551" cy="12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0FD-C3D2-F545-B0B8-E5FD68F7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1113044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Side notes: random variables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3FB5-A124-5745-A1EF-C6A24685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0833" cy="4393982"/>
          </a:xfrm>
        </p:spPr>
        <p:txBody>
          <a:bodyPr>
            <a:normAutofit/>
          </a:bodyPr>
          <a:lstStyle/>
          <a:p>
            <a:r>
              <a:rPr lang="en-US" sz="1900" dirty="0"/>
              <a:t>X (upper-case) is a random variable, x (lower-case) is a specific value of X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Toss a fair coin:</a:t>
            </a:r>
          </a:p>
          <a:p>
            <a:pPr marL="0" indent="0">
              <a:buNone/>
            </a:pPr>
            <a:r>
              <a:rPr lang="en-US" sz="1900" dirty="0"/>
              <a:t>Situation 1: X is defined observed head or not after one toss, x = head or tail. X ~ Ber(p = ½) </a:t>
            </a:r>
          </a:p>
          <a:p>
            <a:pPr marL="0" indent="0">
              <a:buNone/>
            </a:pPr>
            <a:r>
              <a:rPr lang="en-US" sz="1900" dirty="0"/>
              <a:t>Situation 2: X is defined as the number of heads after n tosses, x = 0, 1, …n. </a:t>
            </a:r>
            <a:r>
              <a:rPr lang="en-US" sz="1900" dirty="0" err="1"/>
              <a:t>X~Bin</a:t>
            </a:r>
            <a:r>
              <a:rPr lang="en-US" sz="1900" dirty="0"/>
              <a:t>(p =1/2, n = 100)</a:t>
            </a:r>
          </a:p>
          <a:p>
            <a:endParaRPr lang="en-US" sz="1900" dirty="0"/>
          </a:p>
          <a:p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Question: What is the average number you get if you toss the coin many many times? (i.e., what are your </a:t>
            </a:r>
            <a:r>
              <a:rPr lang="en-US" sz="1900" b="1" dirty="0"/>
              <a:t>expectations</a:t>
            </a:r>
            <a:r>
              <a:rPr lang="en-US" sz="1900" dirty="0"/>
              <a:t> of the average outcome)?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0CAFA-AF77-DA41-84C6-56B53EE5B4B2}"/>
              </a:ext>
            </a:extLst>
          </p:cNvPr>
          <p:cNvSpPr txBox="1"/>
          <p:nvPr/>
        </p:nvSpPr>
        <p:spPr>
          <a:xfrm>
            <a:off x="9224817" y="5953215"/>
            <a:ext cx="254909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Claude Shannon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096F7-3039-064A-9585-6F14515E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0FD-C3D2-F545-B0B8-E5FD68F7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1113044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Side notes: random variables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3FB5-A124-5745-A1EF-C6A24685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0833" cy="4393982"/>
          </a:xfrm>
        </p:spPr>
        <p:txBody>
          <a:bodyPr>
            <a:normAutofit/>
          </a:bodyPr>
          <a:lstStyle/>
          <a:p>
            <a:r>
              <a:rPr lang="en-US" sz="1900" b="1" dirty="0"/>
              <a:t>X (upper-case) is a random variable, x (lower-case) is a specific value of X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Toss a coin:</a:t>
            </a:r>
          </a:p>
          <a:p>
            <a:pPr marL="0" indent="0">
              <a:buNone/>
            </a:pPr>
            <a:r>
              <a:rPr lang="en-US" sz="1900" dirty="0"/>
              <a:t>Situation 1: X is defined observed head or not after one toss, x = head or tail. X ~ Ber(p = ½) </a:t>
            </a:r>
          </a:p>
          <a:p>
            <a:pPr marL="0" indent="0">
              <a:buNone/>
            </a:pPr>
            <a:r>
              <a:rPr lang="en-US" sz="1900" dirty="0"/>
              <a:t>Situation 2: X is defined as the number of heads after n tosses, x = 0, 1, …n. </a:t>
            </a:r>
            <a:r>
              <a:rPr lang="en-US" sz="1900" dirty="0" err="1"/>
              <a:t>X~Bin</a:t>
            </a:r>
            <a:r>
              <a:rPr lang="en-US" sz="1900" dirty="0"/>
              <a:t>(p =1/2, n = 100)</a:t>
            </a:r>
          </a:p>
          <a:p>
            <a:endParaRPr lang="en-US" sz="1900" dirty="0"/>
          </a:p>
          <a:p>
            <a:r>
              <a:rPr lang="en-US" sz="1900" dirty="0"/>
              <a:t>E(X) is the expectation of X (the average of observed values).</a:t>
            </a:r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r>
              <a:rPr lang="en-US" sz="1900" dirty="0"/>
              <a:t>Situation 1: E(X) = 0 * P(X =0)  + 1 * P(X=1) = ½</a:t>
            </a:r>
          </a:p>
          <a:p>
            <a:pPr marL="0" indent="0">
              <a:buNone/>
            </a:pPr>
            <a:r>
              <a:rPr lang="en-US" sz="1900" dirty="0"/>
              <a:t>Situation 2: E(X) = </a:t>
            </a:r>
          </a:p>
          <a:p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0CAFA-AF77-DA41-84C6-56B53EE5B4B2}"/>
              </a:ext>
            </a:extLst>
          </p:cNvPr>
          <p:cNvSpPr txBox="1"/>
          <p:nvPr/>
        </p:nvSpPr>
        <p:spPr>
          <a:xfrm>
            <a:off x="9224817" y="5953215"/>
            <a:ext cx="254909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Claude Shannon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5227F-8B02-2B47-96F9-964A1E74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29" y="4511221"/>
            <a:ext cx="3302000" cy="5461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096F7-3039-064A-9585-6F14515E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D445E0-E498-5F46-9C25-409E88906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23029"/>
              </p:ext>
            </p:extLst>
          </p:nvPr>
        </p:nvGraphicFramePr>
        <p:xfrm>
          <a:off x="5474826" y="4784271"/>
          <a:ext cx="66253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60">
                  <a:extLst>
                    <a:ext uri="{9D8B030D-6E8A-4147-A177-3AD203B41FA5}">
                      <a16:colId xmlns:a16="http://schemas.microsoft.com/office/drawing/2014/main" val="1511030285"/>
                    </a:ext>
                  </a:extLst>
                </a:gridCol>
                <a:gridCol w="2208460">
                  <a:extLst>
                    <a:ext uri="{9D8B030D-6E8A-4147-A177-3AD203B41FA5}">
                      <a16:colId xmlns:a16="http://schemas.microsoft.com/office/drawing/2014/main" val="3937778573"/>
                    </a:ext>
                  </a:extLst>
                </a:gridCol>
                <a:gridCol w="2208460">
                  <a:extLst>
                    <a:ext uri="{9D8B030D-6E8A-4147-A177-3AD203B41FA5}">
                      <a16:colId xmlns:a16="http://schemas.microsoft.com/office/drawing/2014/main" val="985021152"/>
                    </a:ext>
                  </a:extLst>
                </a:gridCol>
              </a:tblGrid>
              <a:tr h="20621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(tail)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(head)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60939"/>
                  </a:ext>
                </a:extLst>
              </a:tr>
              <a:tr h="206210">
                <a:tc>
                  <a:txBody>
                    <a:bodyPr/>
                    <a:lstStyle/>
                    <a:p>
                      <a:r>
                        <a:rPr lang="en-US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62178"/>
                  </a:ext>
                </a:extLst>
              </a:tr>
              <a:tr h="206210">
                <a:tc gridSpan="3">
                  <a:txBody>
                    <a:bodyPr/>
                    <a:lstStyle/>
                    <a:p>
                      <a:r>
                        <a:rPr lang="en-US" dirty="0"/>
                        <a:t>E(X) = 0 * P(X =0) + 1 * P(X=1)  = 1/2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5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0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0FD-C3D2-F545-B0B8-E5FD68F7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1113044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Side notes: expectation of f(X)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3FB5-A124-5745-A1EF-C6A24685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0833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Toss a coin:</a:t>
            </a:r>
          </a:p>
          <a:p>
            <a:pPr marL="0" indent="0">
              <a:buNone/>
            </a:pPr>
            <a:r>
              <a:rPr lang="en-US" sz="1900" dirty="0"/>
              <a:t>Situation 1: X is defined observed head or not after one toss, x = head or tail. X ~ Ber(p = ½) 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0CAFA-AF77-DA41-84C6-56B53EE5B4B2}"/>
              </a:ext>
            </a:extLst>
          </p:cNvPr>
          <p:cNvSpPr txBox="1"/>
          <p:nvPr/>
        </p:nvSpPr>
        <p:spPr>
          <a:xfrm>
            <a:off x="9224817" y="5953215"/>
            <a:ext cx="254909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Claude Shannon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0EF9F-573D-9B42-A199-10246FF5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03" y="622902"/>
            <a:ext cx="37084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3D4F0-F4F5-ED4B-A3D3-739ED672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595672"/>
            <a:ext cx="4305300" cy="13843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9DB294-4217-C840-A6CD-B0307995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3E84A5-27A7-0546-A9BF-A9718C09A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52789"/>
              </p:ext>
            </p:extLst>
          </p:nvPr>
        </p:nvGraphicFramePr>
        <p:xfrm>
          <a:off x="2137823" y="4386653"/>
          <a:ext cx="6625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60">
                  <a:extLst>
                    <a:ext uri="{9D8B030D-6E8A-4147-A177-3AD203B41FA5}">
                      <a16:colId xmlns:a16="http://schemas.microsoft.com/office/drawing/2014/main" val="1511030285"/>
                    </a:ext>
                  </a:extLst>
                </a:gridCol>
                <a:gridCol w="2208460">
                  <a:extLst>
                    <a:ext uri="{9D8B030D-6E8A-4147-A177-3AD203B41FA5}">
                      <a16:colId xmlns:a16="http://schemas.microsoft.com/office/drawing/2014/main" val="3937778573"/>
                    </a:ext>
                  </a:extLst>
                </a:gridCol>
                <a:gridCol w="2208460">
                  <a:extLst>
                    <a:ext uri="{9D8B030D-6E8A-4147-A177-3AD203B41FA5}">
                      <a16:colId xmlns:a16="http://schemas.microsoft.com/office/drawing/2014/main" val="985021152"/>
                    </a:ext>
                  </a:extLst>
                </a:gridCol>
              </a:tblGrid>
              <a:tr h="20621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(tail)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(head)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60939"/>
                  </a:ext>
                </a:extLst>
              </a:tr>
              <a:tr h="206210">
                <a:tc>
                  <a:txBody>
                    <a:bodyPr/>
                    <a:lstStyle/>
                    <a:p>
                      <a:r>
                        <a:rPr lang="en-US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62178"/>
                  </a:ext>
                </a:extLst>
              </a:tr>
              <a:tr h="206210">
                <a:tc>
                  <a:txBody>
                    <a:bodyPr/>
                    <a:lstStyle/>
                    <a:p>
                      <a:r>
                        <a:rPr lang="en-US" dirty="0"/>
                        <a:t>f(X) = - log2(X)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86474"/>
                  </a:ext>
                </a:extLst>
              </a:tr>
              <a:tr h="206210">
                <a:tc gridSpan="3">
                  <a:txBody>
                    <a:bodyPr/>
                    <a:lstStyle/>
                    <a:p>
                      <a:r>
                        <a:rPr lang="en-US" dirty="0"/>
                        <a:t>E(f(X)) = 1 * P(X =0) + 1 * P(X=1)  =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5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36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0FD-C3D2-F545-B0B8-E5FD68F7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599866" cy="11357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Information Content of a random variable X and Shannon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3FB5-A124-5745-A1EF-C6A24685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1046963" cy="4393982"/>
          </a:xfrm>
        </p:spPr>
        <p:txBody>
          <a:bodyPr>
            <a:normAutofit/>
          </a:bodyPr>
          <a:lstStyle/>
          <a:p>
            <a:r>
              <a:rPr lang="en-US" sz="1900" dirty="0"/>
              <a:t>Information content of a random variable X, I(X), measures how much information X contains. The more information it has, the more bits are needed for encoding them in sending messages. </a:t>
            </a:r>
          </a:p>
          <a:p>
            <a:r>
              <a:rPr lang="en-US" sz="1900" dirty="0"/>
              <a:t>Toss a fair coin, i.e., P(X = tail) = ½, and P(X = head) = ½</a:t>
            </a:r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Head          -&gt;  1 </a:t>
            </a:r>
          </a:p>
          <a:p>
            <a:pPr marL="457200" lvl="1" indent="0">
              <a:buNone/>
            </a:pPr>
            <a:r>
              <a:rPr lang="en-US" sz="1900" dirty="0"/>
              <a:t>Tail             -&gt;   0</a:t>
            </a:r>
          </a:p>
          <a:p>
            <a:pPr marL="457200" lvl="1" indent="0">
              <a:buNone/>
            </a:pPr>
            <a:r>
              <a:rPr lang="en-US" sz="1900" dirty="0"/>
              <a:t>Head         -&gt;   1</a:t>
            </a:r>
          </a:p>
          <a:p>
            <a:pPr marL="457200" lvl="1" indent="0">
              <a:buNone/>
            </a:pPr>
            <a:r>
              <a:rPr lang="en-US" sz="1900" dirty="0"/>
              <a:t>Head         -&gt;   1</a:t>
            </a:r>
          </a:p>
          <a:p>
            <a:pPr marL="457200" lvl="1" indent="0">
              <a:buNone/>
            </a:pPr>
            <a:r>
              <a:rPr lang="en-US" sz="1900" dirty="0"/>
              <a:t>....</a:t>
            </a:r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r>
              <a:rPr lang="en-US" sz="1900" b="1" dirty="0"/>
              <a:t>Conclusion: One bit is enough. </a:t>
            </a:r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0CAFA-AF77-DA41-84C6-56B53EE5B4B2}"/>
              </a:ext>
            </a:extLst>
          </p:cNvPr>
          <p:cNvSpPr txBox="1"/>
          <p:nvPr/>
        </p:nvSpPr>
        <p:spPr>
          <a:xfrm>
            <a:off x="9224817" y="5953215"/>
            <a:ext cx="254909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Claude Shannon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6801DE-987E-E449-97BD-E8A206FFA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03308"/>
              </p:ext>
            </p:extLst>
          </p:nvPr>
        </p:nvGraphicFramePr>
        <p:xfrm>
          <a:off x="3231425" y="2987089"/>
          <a:ext cx="8030742" cy="148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84">
                  <a:extLst>
                    <a:ext uri="{9D8B030D-6E8A-4147-A177-3AD203B41FA5}">
                      <a16:colId xmlns:a16="http://schemas.microsoft.com/office/drawing/2014/main" val="1511030285"/>
                    </a:ext>
                  </a:extLst>
                </a:gridCol>
                <a:gridCol w="2643456">
                  <a:extLst>
                    <a:ext uri="{9D8B030D-6E8A-4147-A177-3AD203B41FA5}">
                      <a16:colId xmlns:a16="http://schemas.microsoft.com/office/drawing/2014/main" val="3937778573"/>
                    </a:ext>
                  </a:extLst>
                </a:gridCol>
                <a:gridCol w="3092202">
                  <a:extLst>
                    <a:ext uri="{9D8B030D-6E8A-4147-A177-3AD203B41FA5}">
                      <a16:colId xmlns:a16="http://schemas.microsoft.com/office/drawing/2014/main" val="98502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(tail)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(head)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60939"/>
                  </a:ext>
                </a:extLst>
              </a:tr>
              <a:tr h="369119">
                <a:tc>
                  <a:txBody>
                    <a:bodyPr/>
                    <a:lstStyle/>
                    <a:p>
                      <a:r>
                        <a:rPr lang="en-US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6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I(X=x) = -Log2(P(X=x))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9366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H(X)  = E(I(X)) = P(X=0) * I(X=0) + P(X=1) * I(X=1) = 1 bit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58450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BD4641-BCAE-3A4E-A320-AD908EA7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62324D-1402-DA48-8956-DFC7A07C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24" y="280700"/>
            <a:ext cx="6765551" cy="12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0FD-C3D2-F545-B0B8-E5FD68F7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10721220" cy="1135737"/>
          </a:xfrm>
        </p:spPr>
        <p:txBody>
          <a:bodyPr>
            <a:normAutofit/>
          </a:bodyPr>
          <a:lstStyle/>
          <a:p>
            <a:r>
              <a:rPr lang="en-US" sz="3600" dirty="0"/>
              <a:t>Information Content of a random variable X and Shannon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3FB5-A124-5745-A1EF-C6A24685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98804" cy="4393982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Toss a fair dice with 8 sides, i.e., P(X = n) = 1/8, where n = 1, 2, …, 8 </a:t>
            </a:r>
          </a:p>
          <a:p>
            <a:pPr marL="457200" lvl="1" indent="0">
              <a:buNone/>
            </a:pPr>
            <a:r>
              <a:rPr lang="en-US" sz="1900" dirty="0"/>
              <a:t>Based on Shannon’s information content, how many bits (i.e., Shannon entropy, i.e., expected Shannon information content) are needed to communicating this message?</a:t>
            </a:r>
          </a:p>
          <a:p>
            <a:pPr lvl="1">
              <a:buFont typeface="Symbol" pitchFamily="2" charset="2"/>
              <a:buChar char="Þ"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r>
              <a:rPr lang="en-US" sz="1900" b="1" dirty="0"/>
              <a:t>Conclusion: Three bits are enough. 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1         -&gt; 000</a:t>
            </a:r>
          </a:p>
          <a:p>
            <a:pPr marL="457200" lvl="1" indent="0">
              <a:buNone/>
            </a:pPr>
            <a:r>
              <a:rPr lang="en-US" sz="1900" dirty="0"/>
              <a:t>2         -&gt; 001</a:t>
            </a:r>
          </a:p>
          <a:p>
            <a:pPr marL="457200" lvl="1" indent="0">
              <a:buNone/>
            </a:pPr>
            <a:r>
              <a:rPr lang="en-US" sz="1900" dirty="0"/>
              <a:t>3         -&gt; 010</a:t>
            </a:r>
          </a:p>
          <a:p>
            <a:pPr marL="457200" lvl="1" indent="0">
              <a:buNone/>
            </a:pPr>
            <a:r>
              <a:rPr lang="en-US" sz="1900" dirty="0"/>
              <a:t>….</a:t>
            </a:r>
          </a:p>
          <a:p>
            <a:pPr marL="457200" lvl="1" indent="0">
              <a:buNone/>
            </a:pPr>
            <a:r>
              <a:rPr lang="en-US" sz="1900" dirty="0"/>
              <a:t>8         -&gt; 111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0CAFA-AF77-DA41-84C6-56B53EE5B4B2}"/>
              </a:ext>
            </a:extLst>
          </p:cNvPr>
          <p:cNvSpPr txBox="1"/>
          <p:nvPr/>
        </p:nvSpPr>
        <p:spPr>
          <a:xfrm>
            <a:off x="9224817" y="5953215"/>
            <a:ext cx="254909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Claude Shannon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B680-6AA1-7E4A-9714-E9F3C9DD8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80590"/>
              </p:ext>
            </p:extLst>
          </p:nvPr>
        </p:nvGraphicFramePr>
        <p:xfrm>
          <a:off x="1784590" y="2755593"/>
          <a:ext cx="7752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511030285"/>
                    </a:ext>
                  </a:extLst>
                </a:gridCol>
                <a:gridCol w="1023235">
                  <a:extLst>
                    <a:ext uri="{9D8B030D-6E8A-4147-A177-3AD203B41FA5}">
                      <a16:colId xmlns:a16="http://schemas.microsoft.com/office/drawing/2014/main" val="3937778573"/>
                    </a:ext>
                  </a:extLst>
                </a:gridCol>
                <a:gridCol w="1250066">
                  <a:extLst>
                    <a:ext uri="{9D8B030D-6E8A-4147-A177-3AD203B41FA5}">
                      <a16:colId xmlns:a16="http://schemas.microsoft.com/office/drawing/2014/main" val="985021152"/>
                    </a:ext>
                  </a:extLst>
                </a:gridCol>
                <a:gridCol w="1186179">
                  <a:extLst>
                    <a:ext uri="{9D8B030D-6E8A-4147-A177-3AD203B41FA5}">
                      <a16:colId xmlns:a16="http://schemas.microsoft.com/office/drawing/2014/main" val="42004092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098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6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6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I(X = x) = - log2(P(x))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0837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H(X)  = E(I(X)) = P(X=0) * I(X=1) + P(X=1) * I(X=2) + … + P(X=8) * I(X=8) = 3 bits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58450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DA7E6B-12F3-5E4D-B972-F4C603C7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80BB-2EE0-0D48-9133-080ECC15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8735-0FA8-5441-A0F3-099C000A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“the KL divergence is </a:t>
            </a:r>
            <a:r>
              <a:rPr lang="en-US" b="1" i="1" dirty="0"/>
              <a:t>the average number of extra bits </a:t>
            </a:r>
            <a:r>
              <a:rPr lang="en-US" i="1" dirty="0"/>
              <a:t>needed to encode the data, due to the fact that we used distribution Q to encode the data instead of the true distribution P. “</a:t>
            </a:r>
          </a:p>
          <a:p>
            <a:r>
              <a:rPr lang="en-US" dirty="0"/>
              <a:t>KL divergence measures the difference between two distributions, P(true distribution) and Q (a distribution approximating 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208C-2776-5A48-BE39-82EEDD0D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759B-C8CA-1E47-9BA4-FB5B47B99C0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05669-8B3D-EA4B-90AC-E82F5C18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65" y="365125"/>
            <a:ext cx="4254500" cy="1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E3AE6-29DA-7146-82B1-A5D4CD6CD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15" y="4001294"/>
            <a:ext cx="4496214" cy="1124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F630E6-7619-0C41-9D81-2059F3566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943" y="5140200"/>
            <a:ext cx="4855443" cy="1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6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1163</Words>
  <Application>Microsoft Macintosh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Cross Entropy</vt:lpstr>
      <vt:lpstr>Information Content of a random variable X</vt:lpstr>
      <vt:lpstr>Information Content of a random variable X and Shannon entropy</vt:lpstr>
      <vt:lpstr>Side notes: random variables and expectations</vt:lpstr>
      <vt:lpstr>Side notes: random variables and expectations</vt:lpstr>
      <vt:lpstr>Side notes: expectation of f(X)</vt:lpstr>
      <vt:lpstr>Information Content of a random variable X and Shannon entropy</vt:lpstr>
      <vt:lpstr>Information Content of a random variable X and Shannon entropy</vt:lpstr>
      <vt:lpstr>KL divergence</vt:lpstr>
      <vt:lpstr>Cross Entropy</vt:lpstr>
      <vt:lpstr>Cross Entropy in machine learning</vt:lpstr>
      <vt:lpstr>Cross Entropy in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Entropy</dc:title>
  <dc:creator>Li Xue</dc:creator>
  <cp:lastModifiedBy>Li Xue</cp:lastModifiedBy>
  <cp:revision>155</cp:revision>
  <dcterms:created xsi:type="dcterms:W3CDTF">2020-08-04T07:11:57Z</dcterms:created>
  <dcterms:modified xsi:type="dcterms:W3CDTF">2020-09-02T14:07:41Z</dcterms:modified>
</cp:coreProperties>
</file>