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 的主要职责</a:t>
            </a:r>
          </a:p>
          <a:p>
            <a:pPr marL="388730" indent="-388730">
              <a:buSzPct val="100000"/>
              <a:buAutoNum type="arabicPeriod" startAt="1"/>
            </a:pPr>
            <a:r>
              <a:t>为平台应用提供接口调用</a:t>
            </a:r>
          </a:p>
          <a:p>
            <a:pPr marL="388730" indent="-388730">
              <a:buSzPct val="100000"/>
              <a:buAutoNum type="arabicPeriod" startAt="1"/>
            </a:pPr>
            <a:r>
              <a:t>为job任务做统一调度</a:t>
            </a:r>
          </a:p>
          <a:p>
            <a:pPr marL="388730" indent="-388730">
              <a:buSzPct val="100000"/>
              <a:buAutoNum type="arabicPeriod" startAt="1"/>
            </a:pPr>
            <a:r>
              <a:t>将任务提交到具体的执行组件（spark、flink、yarn上）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心跳：每个engine节点都有一个心跳的线程，默认每隔1s往zk上报一次心跳，每次上报会在原来的seq上加1，</a:t>
            </a:r>
            <a:br/>
            <a:r>
              <a:t>并设置alive=true。</a:t>
            </a:r>
            <a:br/>
            <a:r>
              <a:t>检查：master节点会对每个slave节点做心跳检查，节点未正常重启、宕机都会在检查中发现。发现后就会做</a:t>
            </a:r>
            <a:br/>
            <a:r>
              <a:t>任务容灾恢复</a:t>
            </a:r>
          </a:p>
          <a:p>
            <a:pPr marL="388730" indent="-388730">
              <a:buSzPct val="100000"/>
              <a:buAutoNum type="arabicPeriod" startAt="1"/>
            </a:pPr>
            <a:r>
              <a:t>正常停止时，有ShutdownHook将zk中的alive置为false，并把seq置为0</a:t>
            </a:r>
          </a:p>
          <a:p>
            <a:pPr marL="388730" indent="-388730">
              <a:buSzPct val="100000"/>
              <a:buAutoNum type="arabicPeriod" startAt="1"/>
            </a:pPr>
            <a:r>
              <a:t>异常宕机时，alive仍为true，seq不再自增。</a:t>
            </a:r>
            <a:br/>
            <a:r>
              <a:t>需要加入条件 seq !=0，因为当节点重启时 seq 可能都为0，可能会满足条件 brokerNode.getAlive() &amp;&amp; brokerNodeCount.getCount() &gt; OUTAGE_TIMEOUT_COUNT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3" name="Shape 4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master选举通过zk实现，谁获得了zk分布式锁，谁就是master。（原理就是创建ephemeral sequential path）</a:t>
            </a:r>
          </a:p>
          <a:p>
            <a:pPr marL="388730" indent="-388730">
              <a:buSzPct val="100000"/>
              <a:buAutoNum type="arabicPeriod" startAt="1"/>
            </a:pPr>
            <a:r>
              <a:t>心跳：每个engine节点都有一个心跳的线程，默认每隔1s往zk上报一次心跳，每次上报会在原来的seq上加1，</a:t>
            </a:r>
            <a:br/>
            <a:r>
              <a:t>并设置alive=true。</a:t>
            </a:r>
            <a:br/>
            <a:r>
              <a:t>检查：master节点会对每个slave节点做心跳检查，节点未正常重启、宕机都会在检查中发现。发现后就会做</a:t>
            </a:r>
            <a:br/>
            <a:r>
              <a:t>任务容灾恢复</a:t>
            </a:r>
          </a:p>
          <a:p>
            <a:pPr marL="388730" indent="-388730">
              <a:buSzPct val="100000"/>
              <a:buAutoNum type="arabicPeriod" startAt="1"/>
            </a:pPr>
            <a:r>
              <a:t>容灾恢复：master通过分发策略将异常节点的数据分发到每个正常的engine节点中。策略：</a:t>
            </a:r>
            <a:br/>
            <a:r>
              <a:t>1. 队列里的任务，根据每个节点队列任务量，平均分配</a:t>
            </a:r>
            <a:br/>
            <a:r>
              <a:t>2. zk里轮询的任务，根据每个节点zk中的数据里，平均分配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Shape 4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容灾恢复：master通过分发策略将异常节点的数据分发到每个正常的engine节点中。策略：</a:t>
            </a:r>
            <a:br/>
            <a:r>
              <a:t>1. 队列里的任务，根据每个节点队列任务量，平均分配</a:t>
            </a:r>
            <a:br/>
            <a:r>
              <a:t>2. zk里轮询的任务，根据每个节点zk中的数据里，平均分配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既然engine多台部署了，任务提交时就要进行分发，到底落在哪个engine节点上，那么是根据什么策略进行Distribute的</a:t>
            </a:r>
          </a:p>
          <a:p>
            <a:pPr marL="388730" indent="-388730">
              <a:buSzPct val="100000"/>
              <a:buAutoNum type="arabicPeriod" startAt="1"/>
            </a:pPr>
            <a:r>
              <a:t>负载均衡算法：</a:t>
            </a:r>
          </a:p>
          <a:p>
            <a:pPr lvl="1" marL="1201530" indent="-388730">
              <a:buSzPct val="100000"/>
              <a:buAutoNum type="arabicPeriod" startAt="1"/>
            </a:pPr>
            <a:r>
              <a:t>随机（Random）法</a:t>
            </a:r>
          </a:p>
          <a:p>
            <a:pPr lvl="1" marL="1201530" indent="-388730">
              <a:buSzPct val="100000"/>
              <a:buAutoNum type="arabicPeriod" startAt="1"/>
            </a:pPr>
            <a:r>
              <a:t>轮询（Round Robin）法</a:t>
            </a:r>
          </a:p>
          <a:p>
            <a:pPr lvl="1" marL="1201530" indent="-388730">
              <a:buSzPct val="100000"/>
              <a:buAutoNum type="arabicPeriod" startAt="1"/>
            </a:pPr>
            <a:r>
              <a:t>源地址哈希（Hash）法</a:t>
            </a:r>
          </a:p>
          <a:p>
            <a:pPr lvl="1" marL="1201530" indent="-388730">
              <a:buSzPct val="100000"/>
              <a:buAutoNum type="arabicPeriod" startAt="1"/>
            </a:pPr>
            <a:r>
              <a:t>加权轮询（Weight Round Robin）法</a:t>
            </a:r>
          </a:p>
          <a:p>
            <a:pPr lvl="1" marL="1201530" indent="-388730">
              <a:buSzPct val="100000"/>
              <a:buAutoNum type="arabicPeriod" startAt="1"/>
            </a:pPr>
            <a:r>
              <a:t>加权随机（Weight Random）法</a:t>
            </a:r>
          </a:p>
          <a:p>
            <a:pPr/>
            <a:r>
              <a:t>2. weight 和 误差值都可配置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优先级队列，数据都存储在内存吗？  不是，当数据量超过阈值后，只会落入DB，由每个EngineType的独立线程调度，</a:t>
            </a:r>
          </a:p>
          <a:p>
            <a:pPr/>
            <a:r>
              <a:t>以定时调度方式从数据库中获取任务。（数据库查询以id和优先级为条件）</a:t>
            </a:r>
          </a:p>
          <a:p>
            <a:pPr/>
          </a:p>
          <a:p>
            <a:pPr/>
          </a:p>
          <a:p>
            <a:pPr/>
            <a:r>
              <a:t>2：任务调度有三个组成单位：engineType、groupName、orderQueue（存储job）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任务调度的最小组成单位：OrderQueue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 job从队列放到JobSubmitProcessor对象中执行任务submit操作</a:t>
            </a:r>
          </a:p>
          <a:p>
            <a:pPr marL="388730" indent="-388730">
              <a:buSzPct val="100000"/>
              <a:buAutoNum type="arabicPeriod" startAt="1"/>
            </a:pPr>
            <a:r>
              <a:t>点击pluginInfo查看info信息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根据pluginInfo的信息，会构建出对应Client对象，这里是SparkYarnClient</a:t>
            </a:r>
          </a:p>
          <a:p>
            <a:pPr/>
            <a:r>
              <a:t>2. 点击sparkYarnClient，查看client的接口对象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根据pluginInfo的信息，会构建出对应Client对象，这里是SparkYarnClient</a:t>
            </a:r>
          </a:p>
          <a:p>
            <a:pPr/>
            <a:r>
              <a:t>2. 点击sparkYarnClient，查看client的接口对象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 的主要职责</a:t>
            </a:r>
          </a:p>
          <a:p>
            <a:pPr marL="388730" indent="-388730">
              <a:buSzPct val="100000"/>
              <a:buAutoNum type="arabicPeriod" startAt="1"/>
            </a:pPr>
            <a:r>
              <a:t>为平台应用提供接口调用</a:t>
            </a:r>
          </a:p>
          <a:p>
            <a:pPr marL="388730" indent="-388730">
              <a:buSzPct val="100000"/>
              <a:buAutoNum type="arabicPeriod" startAt="1"/>
            </a:pPr>
            <a:r>
              <a:t>为job任务做统一调度</a:t>
            </a:r>
          </a:p>
          <a:p>
            <a:pPr marL="388730" indent="-388730">
              <a:buSzPct val="100000"/>
              <a:buAutoNum type="arabicPeriod" startAt="1"/>
            </a:pPr>
            <a:r>
              <a:t>将任务提交到具体的执行组件（spark、flink、yarn上）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730" indent="-388730">
              <a:buSzPct val="100000"/>
              <a:buAutoNum type="arabicPeriod" startAt="1"/>
            </a:pPr>
            <a:r>
              <a:t>master选举通过zk实现，谁获得了zk分布式锁，谁就是master。（原理就是创建ephemeral sequential path）</a:t>
            </a:r>
          </a:p>
          <a:p>
            <a:pPr marL="388730" indent="-388730">
              <a:buSzPct val="100000"/>
              <a:buAutoNum type="arabicPeriod" startAt="1"/>
            </a:pPr>
            <a:r>
              <a:t>心跳：每个engine节点都有一个心跳的线程，默认每隔1s往zk上报一次心跳，每次上报会在原来的seq上加1，</a:t>
            </a:r>
            <a:br/>
            <a:r>
              <a:t>并设置alive=true。</a:t>
            </a:r>
            <a:br/>
            <a:r>
              <a:t>检查：master节点会对每个slave节点做心跳检查，节点未正常重启、宕机都会在检查中发现。发现后就会做</a:t>
            </a:r>
            <a:br/>
            <a:r>
              <a:t>任务容灾恢复</a:t>
            </a:r>
          </a:p>
          <a:p>
            <a:pPr marL="388730" indent="-388730">
              <a:buSzPct val="100000"/>
              <a:buAutoNum type="arabicPeriod" startAt="1"/>
            </a:pPr>
            <a:r>
              <a:t>容灾恢复：master通过分发策略将异常节点的数据分发到每个正常的engine节点中。策略：</a:t>
            </a:r>
            <a:br/>
            <a:r>
              <a:t>1. 队列里的任务，根据每个节点队列任务量，平均分配</a:t>
            </a:r>
            <a:br/>
            <a:r>
              <a:t>2. zk里轮询的任务，根据每个节点zk中的数据里，平均分配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slide" Target="slide9.xml"/><Relationship Id="rId4" Type="http://schemas.openxmlformats.org/officeDocument/2006/relationships/slide" Target="slide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slide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slide" Target="slide15.xml"/><Relationship Id="rId5" Type="http://schemas.openxmlformats.org/officeDocument/2006/relationships/slide" Target="slide1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slide" Target="slide15.xml"/><Relationship Id="rId5" Type="http://schemas.openxmlformats.org/officeDocument/2006/relationships/slide" Target="slide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slide" Target="slide9.xml"/><Relationship Id="rId4" Type="http://schemas.openxmlformats.org/officeDocument/2006/relationships/slide" Target="slide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栈. Engine"/>
          <p:cNvSpPr txBox="1"/>
          <p:nvPr>
            <p:ph type="ctrTitle"/>
          </p:nvPr>
        </p:nvSpPr>
        <p:spPr>
          <a:xfrm>
            <a:off x="355600" y="1234228"/>
            <a:ext cx="12293600" cy="3238501"/>
          </a:xfrm>
          <a:prstGeom prst="rect">
            <a:avLst/>
          </a:prstGeom>
        </p:spPr>
        <p:txBody>
          <a:bodyPr anchor="ctr"/>
          <a:lstStyle/>
          <a:p>
            <a:pPr/>
            <a:r>
              <a:t>数栈. Engine</a:t>
            </a:r>
          </a:p>
        </p:txBody>
      </p:sp>
      <p:sp>
        <p:nvSpPr>
          <p:cNvPr id="120" name="— 偷天"/>
          <p:cNvSpPr txBox="1"/>
          <p:nvPr>
            <p:ph type="subTitle" sz="quarter" idx="1"/>
          </p:nvPr>
        </p:nvSpPr>
        <p:spPr>
          <a:xfrm>
            <a:off x="355600" y="4229100"/>
            <a:ext cx="12293600" cy="1295400"/>
          </a:xfrm>
          <a:prstGeom prst="rect">
            <a:avLst/>
          </a:prstGeom>
        </p:spPr>
        <p:txBody>
          <a:bodyPr/>
          <a:lstStyle/>
          <a:p>
            <a:pPr defTabSz="572516">
              <a:defRPr sz="3724"/>
            </a:pPr>
          </a:p>
          <a:p>
            <a:pPr lvl="2" defTabSz="572516">
              <a:defRPr sz="3724"/>
            </a:pPr>
            <a:r>
              <a:t>                           — 偷天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像" descr="图像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212" name="Engine"/>
          <p:cNvSpPr/>
          <p:nvPr/>
        </p:nvSpPr>
        <p:spPr>
          <a:xfrm>
            <a:off x="3147281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213" name="邮件"/>
          <p:cNvSpPr/>
          <p:nvPr/>
        </p:nvSpPr>
        <p:spPr>
          <a:xfrm>
            <a:off x="5602441" y="4408687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线条"/>
          <p:cNvSpPr/>
          <p:nvPr/>
        </p:nvSpPr>
        <p:spPr>
          <a:xfrm flipH="1" flipV="1">
            <a:off x="4636163" y="3571976"/>
            <a:ext cx="831871" cy="83187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" name="成组"/>
          <p:cNvGrpSpPr/>
          <p:nvPr/>
        </p:nvGrpSpPr>
        <p:grpSpPr>
          <a:xfrm>
            <a:off x="1236386" y="1907993"/>
            <a:ext cx="10213108" cy="5423368"/>
            <a:chOff x="0" y="0"/>
            <a:chExt cx="10213106" cy="5423367"/>
          </a:xfrm>
        </p:grpSpPr>
        <p:sp>
          <p:nvSpPr>
            <p:cNvPr id="215" name="Engine"/>
            <p:cNvSpPr/>
            <p:nvPr/>
          </p:nvSpPr>
          <p:spPr>
            <a:xfrm>
              <a:off x="7029980" y="801466"/>
              <a:ext cx="1270001" cy="1270001"/>
            </a:xfrm>
            <a:prstGeom prst="rect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Engine</a:t>
              </a:r>
            </a:p>
          </p:txBody>
        </p:sp>
        <p:sp>
          <p:nvSpPr>
            <p:cNvPr id="216" name="线条"/>
            <p:cNvSpPr/>
            <p:nvPr/>
          </p:nvSpPr>
          <p:spPr>
            <a:xfrm flipV="1">
              <a:off x="5966528" y="1663983"/>
              <a:ext cx="831871" cy="83187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7" name="Weight Round Robin"/>
            <p:cNvSpPr txBox="1"/>
            <p:nvPr/>
          </p:nvSpPr>
          <p:spPr>
            <a:xfrm>
              <a:off x="3149501" y="-1"/>
              <a:ext cx="391410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Weight Round Robin</a:t>
              </a:r>
            </a:p>
          </p:txBody>
        </p:sp>
        <p:grpSp>
          <p:nvGrpSpPr>
            <p:cNvPr id="220" name="成组"/>
            <p:cNvGrpSpPr/>
            <p:nvPr/>
          </p:nvGrpSpPr>
          <p:grpSpPr>
            <a:xfrm>
              <a:off x="0" y="3866146"/>
              <a:ext cx="10213107" cy="1557222"/>
              <a:chOff x="0" y="0"/>
              <a:chExt cx="10213106" cy="1557220"/>
            </a:xfrm>
          </p:grpSpPr>
          <p:sp>
            <p:nvSpPr>
              <p:cNvPr id="218" name="内存队列 * weight1 + 已提交任务（ZK）* weight2"/>
              <p:cNvSpPr txBox="1"/>
              <p:nvPr/>
            </p:nvSpPr>
            <p:spPr>
              <a:xfrm>
                <a:off x="0" y="0"/>
                <a:ext cx="10213107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228600" indent="-228600" algn="l">
                  <a:buSzPct val="100000"/>
                  <a:buChar char="•"/>
                </a:lvl1pPr>
              </a:lstStyle>
              <a:p>
                <a:pPr/>
                <a:r>
                  <a:t> 内存队列 * weight1 + 已提交任务（ZK）* weight2</a:t>
                </a:r>
              </a:p>
            </p:txBody>
          </p:sp>
          <p:sp>
            <p:nvSpPr>
              <p:cNvPr id="219" name="（误差）"/>
              <p:cNvSpPr txBox="1"/>
              <p:nvPr/>
            </p:nvSpPr>
            <p:spPr>
              <a:xfrm>
                <a:off x="3935679" y="820620"/>
                <a:ext cx="19431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（误差）</a:t>
                </a:r>
              </a:p>
            </p:txBody>
          </p:sp>
        </p:grpSp>
      </p:grpSp>
      <p:sp>
        <p:nvSpPr>
          <p:cNvPr id="222" name="2. Task Schedule"/>
          <p:cNvSpPr txBox="1"/>
          <p:nvPr/>
        </p:nvSpPr>
        <p:spPr>
          <a:xfrm>
            <a:off x="5031234" y="605741"/>
            <a:ext cx="29423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Task Schedule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1947070" y="1810044"/>
            <a:ext cx="8791741" cy="4869360"/>
            <a:chOff x="0" y="0"/>
            <a:chExt cx="8791739" cy="4869359"/>
          </a:xfrm>
        </p:grpSpPr>
        <p:sp>
          <p:nvSpPr>
            <p:cNvPr id="223" name="矩形"/>
            <p:cNvSpPr/>
            <p:nvPr/>
          </p:nvSpPr>
          <p:spPr>
            <a:xfrm>
              <a:off x="0" y="0"/>
              <a:ext cx="8791740" cy="4869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atOff val="4013"/>
                    <a:lumOff val="5462"/>
                  </a:schemeClr>
                </a:gs>
                <a:gs pos="100000">
                  <a:schemeClr val="accent1">
                    <a:hueOff val="-47059"/>
                    <a:satOff val="1860"/>
                    <a:lumOff val="-179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EngineType"/>
            <p:cNvSpPr/>
            <p:nvPr/>
          </p:nvSpPr>
          <p:spPr>
            <a:xfrm>
              <a:off x="527975" y="385360"/>
              <a:ext cx="1653908" cy="4427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EngineType</a:t>
              </a:r>
            </a:p>
          </p:txBody>
        </p:sp>
        <p:sp>
          <p:nvSpPr>
            <p:cNvPr id="225" name="GroupName"/>
            <p:cNvSpPr/>
            <p:nvPr/>
          </p:nvSpPr>
          <p:spPr>
            <a:xfrm>
              <a:off x="527975" y="1867765"/>
              <a:ext cx="1653908" cy="4427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GroupName</a:t>
              </a:r>
            </a:p>
          </p:txBody>
        </p:sp>
        <p:sp>
          <p:nvSpPr>
            <p:cNvPr id="226" name="圆角矩形"/>
            <p:cNvSpPr/>
            <p:nvPr/>
          </p:nvSpPr>
          <p:spPr>
            <a:xfrm>
              <a:off x="2762794" y="1690218"/>
              <a:ext cx="5197779" cy="797800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ClusterName_QueueName_ComputerType"/>
            <p:cNvSpPr/>
            <p:nvPr/>
          </p:nvSpPr>
          <p:spPr>
            <a:xfrm>
              <a:off x="3160613" y="1802127"/>
              <a:ext cx="4402142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ClusterName_QueueName_ComputerType</a:t>
              </a:r>
            </a:p>
          </p:txBody>
        </p:sp>
        <p:sp>
          <p:nvSpPr>
            <p:cNvPr id="228" name="OrderQueue"/>
            <p:cNvSpPr/>
            <p:nvPr/>
          </p:nvSpPr>
          <p:spPr>
            <a:xfrm>
              <a:off x="515015" y="3448899"/>
              <a:ext cx="1653908" cy="4427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OrderQueue</a:t>
              </a:r>
            </a:p>
          </p:txBody>
        </p:sp>
        <p:sp>
          <p:nvSpPr>
            <p:cNvPr id="229" name="圆角矩形"/>
            <p:cNvSpPr/>
            <p:nvPr/>
          </p:nvSpPr>
          <p:spPr>
            <a:xfrm>
              <a:off x="2762794" y="207813"/>
              <a:ext cx="5197779" cy="797800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flink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2976861" y="295563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flink</a:t>
              </a:r>
            </a:p>
          </p:txBody>
        </p:sp>
        <p:sp>
          <p:nvSpPr>
            <p:cNvPr id="231" name="spark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4792839" y="295563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spark</a:t>
              </a:r>
            </a:p>
          </p:txBody>
        </p:sp>
        <p:sp>
          <p:nvSpPr>
            <p:cNvPr id="232" name="dtyarnshell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6608818" y="295563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dtyarnshell</a:t>
              </a:r>
            </a:p>
          </p:txBody>
        </p:sp>
        <p:sp>
          <p:nvSpPr>
            <p:cNvPr id="233" name="圆角矩形"/>
            <p:cNvSpPr/>
            <p:nvPr/>
          </p:nvSpPr>
          <p:spPr>
            <a:xfrm>
              <a:off x="2762794" y="3260373"/>
              <a:ext cx="5197779" cy="797799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Job"/>
            <p:cNvSpPr/>
            <p:nvPr/>
          </p:nvSpPr>
          <p:spPr>
            <a:xfrm>
              <a:off x="2976861" y="3359102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35" name="Job"/>
            <p:cNvSpPr/>
            <p:nvPr/>
          </p:nvSpPr>
          <p:spPr>
            <a:xfrm>
              <a:off x="4234731" y="3350169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36" name="Job"/>
            <p:cNvSpPr/>
            <p:nvPr/>
          </p:nvSpPr>
          <p:spPr>
            <a:xfrm>
              <a:off x="5492602" y="3350169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37" name="圆角矩形"/>
            <p:cNvSpPr/>
            <p:nvPr/>
          </p:nvSpPr>
          <p:spPr>
            <a:xfrm>
              <a:off x="6750473" y="3350169"/>
              <a:ext cx="220745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圆角矩形"/>
            <p:cNvSpPr/>
            <p:nvPr/>
          </p:nvSpPr>
          <p:spPr>
            <a:xfrm>
              <a:off x="7091400" y="3350169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圆角矩形"/>
            <p:cNvSpPr/>
            <p:nvPr/>
          </p:nvSpPr>
          <p:spPr>
            <a:xfrm>
              <a:off x="7438228" y="3337142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箭头"/>
            <p:cNvSpPr/>
            <p:nvPr/>
          </p:nvSpPr>
          <p:spPr>
            <a:xfrm rot="16200000">
              <a:off x="3266062" y="1126917"/>
              <a:ext cx="559286" cy="442707"/>
            </a:xfrm>
            <a:prstGeom prst="rightArrow">
              <a:avLst>
                <a:gd name="adj1" fmla="val 22395"/>
                <a:gd name="adj2" fmla="val 70159"/>
              </a:avLst>
            </a:prstGeom>
            <a:gradFill flip="none" rotWithShape="1">
              <a:gsLst>
                <a:gs pos="0">
                  <a:schemeClr val="accent1">
                    <a:satOff val="4013"/>
                    <a:lumOff val="5462"/>
                  </a:schemeClr>
                </a:gs>
                <a:gs pos="100000">
                  <a:schemeClr val="accent1">
                    <a:hueOff val="-47059"/>
                    <a:satOff val="1860"/>
                    <a:lumOff val="-179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箭头"/>
            <p:cNvSpPr/>
            <p:nvPr/>
          </p:nvSpPr>
          <p:spPr>
            <a:xfrm rot="16200000">
              <a:off x="5082041" y="1138642"/>
              <a:ext cx="559286" cy="442707"/>
            </a:xfrm>
            <a:prstGeom prst="rightArrow">
              <a:avLst>
                <a:gd name="adj1" fmla="val 22395"/>
                <a:gd name="adj2" fmla="val 70159"/>
              </a:avLst>
            </a:prstGeom>
            <a:gradFill flip="none" rotWithShape="1">
              <a:gsLst>
                <a:gs pos="0">
                  <a:schemeClr val="accent1">
                    <a:satOff val="4013"/>
                    <a:lumOff val="5462"/>
                  </a:schemeClr>
                </a:gs>
                <a:gs pos="100000">
                  <a:schemeClr val="accent1">
                    <a:hueOff val="-47059"/>
                    <a:satOff val="1860"/>
                    <a:lumOff val="-179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箭头"/>
            <p:cNvSpPr/>
            <p:nvPr/>
          </p:nvSpPr>
          <p:spPr>
            <a:xfrm rot="16200000">
              <a:off x="6898020" y="1138642"/>
              <a:ext cx="559285" cy="442707"/>
            </a:xfrm>
            <a:prstGeom prst="rightArrow">
              <a:avLst>
                <a:gd name="adj1" fmla="val 22395"/>
                <a:gd name="adj2" fmla="val 70159"/>
              </a:avLst>
            </a:prstGeom>
            <a:gradFill flip="none" rotWithShape="1">
              <a:gsLst>
                <a:gs pos="0">
                  <a:schemeClr val="accent1">
                    <a:satOff val="4013"/>
                    <a:lumOff val="5462"/>
                  </a:schemeClr>
                </a:gs>
                <a:gs pos="100000">
                  <a:schemeClr val="accent1">
                    <a:hueOff val="-47059"/>
                    <a:satOff val="1860"/>
                    <a:lumOff val="-179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箭头"/>
            <p:cNvSpPr/>
            <p:nvPr/>
          </p:nvSpPr>
          <p:spPr>
            <a:xfrm rot="16200000">
              <a:off x="5082041" y="2652842"/>
              <a:ext cx="559286" cy="442707"/>
            </a:xfrm>
            <a:prstGeom prst="rightArrow">
              <a:avLst>
                <a:gd name="adj1" fmla="val 22395"/>
                <a:gd name="adj2" fmla="val 70159"/>
              </a:avLst>
            </a:prstGeom>
            <a:gradFill flip="none" rotWithShape="1">
              <a:gsLst>
                <a:gs pos="0">
                  <a:schemeClr val="accent1">
                    <a:satOff val="4013"/>
                    <a:lumOff val="5462"/>
                  </a:schemeClr>
                </a:gs>
                <a:gs pos="100000">
                  <a:schemeClr val="accent1">
                    <a:hueOff val="-47059"/>
                    <a:satOff val="1860"/>
                    <a:lumOff val="-179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after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213"/>
                                        </p:tgtEl>
                                      </p:cBhvr>
                                      <p:by x="21743" y="2174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4657 -0.112153" origin="layout" pathEditMode="relative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12" grpId="6"/>
      <p:bldP build="whole" bldLvl="1" animBg="1" rev="0" advAuto="0" spid="213" grpId="5"/>
      <p:bldP build="whole" bldLvl="1" animBg="1" rev="0" advAuto="0" spid="221" grpId="1"/>
      <p:bldP build="whole" bldLvl="1" animBg="1" rev="0" advAuto="0" spid="244" grpId="7"/>
      <p:bldP build="whole" bldLvl="1" animBg="1" rev="0" advAuto="0" spid="21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成组"/>
          <p:cNvGrpSpPr/>
          <p:nvPr/>
        </p:nvGrpSpPr>
        <p:grpSpPr>
          <a:xfrm>
            <a:off x="2475046" y="5070417"/>
            <a:ext cx="7432598" cy="797800"/>
            <a:chOff x="0" y="0"/>
            <a:chExt cx="7432596" cy="797798"/>
          </a:xfrm>
        </p:grpSpPr>
        <p:sp>
          <p:nvSpPr>
            <p:cNvPr id="248" name="OrderQueue"/>
            <p:cNvSpPr/>
            <p:nvPr/>
          </p:nvSpPr>
          <p:spPr>
            <a:xfrm>
              <a:off x="0" y="188526"/>
              <a:ext cx="1653907" cy="4427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OrderQueue</a:t>
              </a:r>
            </a:p>
          </p:txBody>
        </p:sp>
        <p:sp>
          <p:nvSpPr>
            <p:cNvPr id="249" name="圆角矩形"/>
            <p:cNvSpPr/>
            <p:nvPr/>
          </p:nvSpPr>
          <p:spPr>
            <a:xfrm>
              <a:off x="2234819" y="0"/>
              <a:ext cx="5197778" cy="797799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Job"/>
            <p:cNvSpPr/>
            <p:nvPr/>
          </p:nvSpPr>
          <p:spPr>
            <a:xfrm>
              <a:off x="2448885" y="98729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51" name="Job"/>
            <p:cNvSpPr/>
            <p:nvPr/>
          </p:nvSpPr>
          <p:spPr>
            <a:xfrm>
              <a:off x="3706755" y="89796"/>
              <a:ext cx="1137690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52" name="Job"/>
            <p:cNvSpPr/>
            <p:nvPr/>
          </p:nvSpPr>
          <p:spPr>
            <a:xfrm>
              <a:off x="4964627" y="89796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53" name="圆角矩形"/>
            <p:cNvSpPr/>
            <p:nvPr/>
          </p:nvSpPr>
          <p:spPr>
            <a:xfrm>
              <a:off x="6222497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圆角矩形"/>
            <p:cNvSpPr/>
            <p:nvPr/>
          </p:nvSpPr>
          <p:spPr>
            <a:xfrm>
              <a:off x="6563424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圆角矩形"/>
            <p:cNvSpPr/>
            <p:nvPr/>
          </p:nvSpPr>
          <p:spPr>
            <a:xfrm>
              <a:off x="6910253" y="76769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70933"/>
            <a:ext cx="13004800" cy="9211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400545" origin="layout" pathEditMode="relative">
                                      <p:cBhvr>
                                        <p:cTn id="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vertical)" transition="out">
                                      <p:cBhvr>
                                        <p:cTn id="15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3"/>
      <p:bldP build="whole" bldLvl="1" animBg="1" rev="0" advAuto="0" spid="25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成组"/>
          <p:cNvGrpSpPr/>
          <p:nvPr/>
        </p:nvGrpSpPr>
        <p:grpSpPr>
          <a:xfrm>
            <a:off x="2475046" y="1181100"/>
            <a:ext cx="7432598" cy="797799"/>
            <a:chOff x="0" y="0"/>
            <a:chExt cx="7432596" cy="797798"/>
          </a:xfrm>
        </p:grpSpPr>
        <p:sp>
          <p:nvSpPr>
            <p:cNvPr id="262" name="OrderQueue"/>
            <p:cNvSpPr/>
            <p:nvPr/>
          </p:nvSpPr>
          <p:spPr>
            <a:xfrm>
              <a:off x="0" y="188526"/>
              <a:ext cx="1653907" cy="4427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OrderQueue</a:t>
              </a:r>
            </a:p>
          </p:txBody>
        </p:sp>
        <p:sp>
          <p:nvSpPr>
            <p:cNvPr id="263" name="圆角矩形"/>
            <p:cNvSpPr/>
            <p:nvPr/>
          </p:nvSpPr>
          <p:spPr>
            <a:xfrm>
              <a:off x="2234819" y="0"/>
              <a:ext cx="5197778" cy="797799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Job"/>
            <p:cNvSpPr/>
            <p:nvPr/>
          </p:nvSpPr>
          <p:spPr>
            <a:xfrm>
              <a:off x="2448885" y="98729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65" name="Job"/>
            <p:cNvSpPr/>
            <p:nvPr/>
          </p:nvSpPr>
          <p:spPr>
            <a:xfrm>
              <a:off x="3706755" y="89796"/>
              <a:ext cx="1137690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66" name="Job"/>
            <p:cNvSpPr/>
            <p:nvPr/>
          </p:nvSpPr>
          <p:spPr>
            <a:xfrm>
              <a:off x="4964627" y="89796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67" name="圆角矩形"/>
            <p:cNvSpPr/>
            <p:nvPr/>
          </p:nvSpPr>
          <p:spPr>
            <a:xfrm>
              <a:off x="6222497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圆角矩形"/>
            <p:cNvSpPr/>
            <p:nvPr/>
          </p:nvSpPr>
          <p:spPr>
            <a:xfrm>
              <a:off x="6563424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圆角矩形"/>
            <p:cNvSpPr/>
            <p:nvPr/>
          </p:nvSpPr>
          <p:spPr>
            <a:xfrm>
              <a:off x="6910253" y="76769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check重试…"/>
          <p:cNvSpPr txBox="1"/>
          <p:nvPr/>
        </p:nvSpPr>
        <p:spPr>
          <a:xfrm>
            <a:off x="4557056" y="2758702"/>
            <a:ext cx="3268577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6104" indent="-636104" algn="l">
              <a:buSzPct val="100000"/>
              <a:buAutoNum type="arabicPeriod" startAt="1"/>
            </a:pPr>
            <a:r>
              <a:t>check重试</a:t>
            </a:r>
          </a:p>
          <a:p>
            <a:pPr marL="636104" indent="-636104" algn="l">
              <a:buSzPct val="100000"/>
              <a:buAutoNum type="arabicPeriod" startAt="1"/>
            </a:pPr>
            <a:r>
              <a:t>check优先级</a:t>
            </a:r>
          </a:p>
          <a:p>
            <a:pPr marL="636104" indent="-636104" algn="l">
              <a:buSzPct val="100000"/>
              <a:buAutoNum type="arabicPeriod" startAt="1"/>
            </a:pPr>
            <a:r>
              <a:t>check资源</a:t>
            </a:r>
          </a:p>
          <a:p>
            <a:pPr marL="636104" indent="-636104" algn="l">
              <a:buSzPct val="100000"/>
              <a:buAutoNum type="arabicPeriod" startAt="1"/>
            </a:pPr>
            <a:r>
              <a:t>任务提交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275" name="一、Engine 职责"/>
          <p:cNvSpPr txBox="1"/>
          <p:nvPr/>
        </p:nvSpPr>
        <p:spPr>
          <a:xfrm>
            <a:off x="4881103" y="615482"/>
            <a:ext cx="32425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一、Engine 职责</a:t>
            </a:r>
          </a:p>
        </p:txBody>
      </p:sp>
      <p:sp>
        <p:nvSpPr>
          <p:cNvPr id="276" name="提供接口…"/>
          <p:cNvSpPr txBox="1"/>
          <p:nvPr>
            <p:ph type="body" sz="quarter" idx="1"/>
          </p:nvPr>
        </p:nvSpPr>
        <p:spPr>
          <a:xfrm>
            <a:off x="5418903" y="2617203"/>
            <a:ext cx="2166995" cy="2467988"/>
          </a:xfrm>
          <a:prstGeom prst="rect">
            <a:avLst/>
          </a:prstGeom>
        </p:spPr>
        <p:txBody>
          <a:bodyPr/>
          <a:lstStyle/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提供接口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rId3" invalidUrl="" action="ppaction://hlinksldjump" tgtFrame="" tooltip="" history="1" highlightClick="0" endSnd="0"/>
              </a:rPr>
              <a:t>任务调度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b="1" sz="24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4" invalidUrl="" action="ppaction://hlinksldjump" tgtFrame="" tooltip="" history="1" highlightClick="0" endSnd="0"/>
              </a:rPr>
              <a:t>任务提交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JobSubmitProcessor"/>
          <p:cNvSpPr/>
          <p:nvPr/>
        </p:nvSpPr>
        <p:spPr>
          <a:xfrm>
            <a:off x="4406424" y="2463272"/>
            <a:ext cx="3884315" cy="991656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JobSubmitProcessor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成组"/>
          <p:cNvGrpSpPr/>
          <p:nvPr/>
        </p:nvGrpSpPr>
        <p:grpSpPr>
          <a:xfrm>
            <a:off x="2475046" y="1181100"/>
            <a:ext cx="7432598" cy="797799"/>
            <a:chOff x="0" y="0"/>
            <a:chExt cx="7432596" cy="797798"/>
          </a:xfrm>
        </p:grpSpPr>
        <p:sp>
          <p:nvSpPr>
            <p:cNvPr id="280" name="OrderQueue"/>
            <p:cNvSpPr/>
            <p:nvPr/>
          </p:nvSpPr>
          <p:spPr>
            <a:xfrm>
              <a:off x="0" y="188526"/>
              <a:ext cx="1653907" cy="4427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OrderQueue</a:t>
              </a:r>
            </a:p>
          </p:txBody>
        </p:sp>
        <p:sp>
          <p:nvSpPr>
            <p:cNvPr id="281" name="圆角矩形"/>
            <p:cNvSpPr/>
            <p:nvPr/>
          </p:nvSpPr>
          <p:spPr>
            <a:xfrm>
              <a:off x="2234819" y="0"/>
              <a:ext cx="5197778" cy="797799"/>
            </a:xfrm>
            <a:prstGeom prst="roundRect">
              <a:avLst>
                <a:gd name="adj" fmla="val 30612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Job"/>
            <p:cNvSpPr/>
            <p:nvPr/>
          </p:nvSpPr>
          <p:spPr>
            <a:xfrm>
              <a:off x="2448885" y="98729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83" name="Job"/>
            <p:cNvSpPr/>
            <p:nvPr/>
          </p:nvSpPr>
          <p:spPr>
            <a:xfrm>
              <a:off x="3706755" y="89796"/>
              <a:ext cx="1137690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84" name="Job"/>
            <p:cNvSpPr/>
            <p:nvPr/>
          </p:nvSpPr>
          <p:spPr>
            <a:xfrm>
              <a:off x="4964627" y="89796"/>
              <a:ext cx="1137689" cy="622301"/>
            </a:xfrm>
            <a:prstGeom prst="roundRect">
              <a:avLst>
                <a:gd name="adj" fmla="val 27423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</a:t>
              </a:r>
            </a:p>
          </p:txBody>
        </p:sp>
        <p:sp>
          <p:nvSpPr>
            <p:cNvPr id="285" name="圆角矩形"/>
            <p:cNvSpPr/>
            <p:nvPr/>
          </p:nvSpPr>
          <p:spPr>
            <a:xfrm>
              <a:off x="6222497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圆角矩形"/>
            <p:cNvSpPr/>
            <p:nvPr/>
          </p:nvSpPr>
          <p:spPr>
            <a:xfrm>
              <a:off x="6563424" y="89796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圆角矩形"/>
            <p:cNvSpPr/>
            <p:nvPr/>
          </p:nvSpPr>
          <p:spPr>
            <a:xfrm>
              <a:off x="6910253" y="76769"/>
              <a:ext cx="220746" cy="64426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hueOff val="-193447"/>
                <a:satOff val="3713"/>
                <a:lumOff val="113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89" name="pluginInf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205184" y="5064099"/>
            <a:ext cx="2286795" cy="55663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pluginInfo</a:t>
            </a:r>
          </a:p>
        </p:txBody>
      </p:sp>
      <p:sp>
        <p:nvSpPr>
          <p:cNvPr id="290" name="Job"/>
          <p:cNvSpPr/>
          <p:nvPr/>
        </p:nvSpPr>
        <p:spPr>
          <a:xfrm>
            <a:off x="4923932" y="1268849"/>
            <a:ext cx="1137689" cy="622301"/>
          </a:xfrm>
          <a:prstGeom prst="roundRect">
            <a:avLst>
              <a:gd name="adj" fmla="val 27423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Job</a:t>
            </a:r>
          </a:p>
        </p:txBody>
      </p:sp>
      <p:sp>
        <p:nvSpPr>
          <p:cNvPr id="291" name="线条"/>
          <p:cNvSpPr/>
          <p:nvPr/>
        </p:nvSpPr>
        <p:spPr>
          <a:xfrm>
            <a:off x="6348581" y="4577779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ClientOperator"/>
          <p:cNvSpPr/>
          <p:nvPr/>
        </p:nvSpPr>
        <p:spPr>
          <a:xfrm>
            <a:off x="5002165" y="3939301"/>
            <a:ext cx="2692833" cy="622301"/>
          </a:xfrm>
          <a:prstGeom prst="roundRect">
            <a:avLst>
              <a:gd name="adj" fmla="val 33941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ClientOperator</a:t>
            </a:r>
          </a:p>
        </p:txBody>
      </p:sp>
      <p:sp>
        <p:nvSpPr>
          <p:cNvPr id="293" name="线条"/>
          <p:cNvSpPr/>
          <p:nvPr/>
        </p:nvSpPr>
        <p:spPr>
          <a:xfrm>
            <a:off x="6348581" y="3478171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5807 0.156422" origin="layout" pathEditMode="relative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2"/>
      <p:bldP build="whole" bldLvl="1" animBg="1" rev="0" advAuto="0" spid="293" grpId="4"/>
      <p:bldP build="whole" bldLvl="1" animBg="1" rev="0" advAuto="0" spid="291" grpId="6"/>
      <p:bldP build="whole" bldLvl="1" animBg="1" rev="0" advAuto="0" spid="289" grpId="7"/>
      <p:bldP build="whole" bldLvl="1" animBg="1" rev="0" advAuto="0" spid="278" grpId="1"/>
      <p:bldP build="whole" bldLvl="1" animBg="1" rev="0" advAuto="0" spid="292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4727"/>
            <a:ext cx="13004800" cy="862414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箭头"/>
          <p:cNvSpPr/>
          <p:nvPr/>
        </p:nvSpPr>
        <p:spPr>
          <a:xfrm rot="9852795">
            <a:off x="2261498" y="3123596"/>
            <a:ext cx="1531411" cy="269738"/>
          </a:xfrm>
          <a:prstGeom prst="rightArrow">
            <a:avLst>
              <a:gd name="adj1" fmla="val 37176"/>
              <a:gd name="adj2" fmla="val 10839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JobSubmitProcessor"/>
          <p:cNvSpPr/>
          <p:nvPr/>
        </p:nvSpPr>
        <p:spPr>
          <a:xfrm>
            <a:off x="4406424" y="2463272"/>
            <a:ext cx="3884315" cy="991656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JobSubmitProcessor</a:t>
            </a:r>
          </a:p>
        </p:txBody>
      </p:sp>
      <p:sp>
        <p:nvSpPr>
          <p:cNvPr id="302" name="pluginInf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205184" y="5254804"/>
            <a:ext cx="2286795" cy="55663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pluginInfo</a:t>
            </a:r>
          </a:p>
        </p:txBody>
      </p:sp>
      <p:sp>
        <p:nvSpPr>
          <p:cNvPr id="303" name="Job"/>
          <p:cNvSpPr/>
          <p:nvPr/>
        </p:nvSpPr>
        <p:spPr>
          <a:xfrm>
            <a:off x="5779737" y="2783713"/>
            <a:ext cx="1137689" cy="622301"/>
          </a:xfrm>
          <a:prstGeom prst="roundRect">
            <a:avLst>
              <a:gd name="adj" fmla="val 27423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Job</a:t>
            </a:r>
          </a:p>
        </p:txBody>
      </p:sp>
      <p:sp>
        <p:nvSpPr>
          <p:cNvPr id="304" name="线条"/>
          <p:cNvSpPr/>
          <p:nvPr/>
        </p:nvSpPr>
        <p:spPr>
          <a:xfrm>
            <a:off x="6348581" y="4727973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ClientFactory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002165" y="6521450"/>
            <a:ext cx="2692833" cy="622300"/>
          </a:xfrm>
          <a:prstGeom prst="roundRect">
            <a:avLst>
              <a:gd name="adj" fmla="val 30612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ClientFactory</a:t>
            </a:r>
          </a:p>
        </p:txBody>
      </p:sp>
      <p:sp>
        <p:nvSpPr>
          <p:cNvPr id="306" name="线条"/>
          <p:cNvSpPr/>
          <p:nvPr/>
        </p:nvSpPr>
        <p:spPr>
          <a:xfrm>
            <a:off x="6348581" y="5917185"/>
            <a:ext cx="1" cy="62230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ClientOperator"/>
          <p:cNvSpPr/>
          <p:nvPr/>
        </p:nvSpPr>
        <p:spPr>
          <a:xfrm>
            <a:off x="5002165" y="4067108"/>
            <a:ext cx="2692833" cy="622301"/>
          </a:xfrm>
          <a:prstGeom prst="roundRect">
            <a:avLst>
              <a:gd name="adj" fmla="val 33941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ClientOperator</a:t>
            </a:r>
          </a:p>
        </p:txBody>
      </p:sp>
      <p:sp>
        <p:nvSpPr>
          <p:cNvPr id="308" name="线条"/>
          <p:cNvSpPr/>
          <p:nvPr/>
        </p:nvSpPr>
        <p:spPr>
          <a:xfrm>
            <a:off x="6348581" y="3540277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  <p:bldP build="whole" bldLvl="1" animBg="1" rev="0" advAuto="0" spid="30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90915"/>
            <a:ext cx="13004800" cy="6171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" y="843731"/>
            <a:ext cx="12915900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029445"/>
            <a:ext cx="13004801" cy="4146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ox(out)" transition="out">
                                      <p:cBhvr>
                                        <p:cTn id="6" dur="1000" fill="hold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1"/>
      <p:bldP build="whole" bldLvl="1" animBg="1" rev="0" advAuto="0" spid="314" grpId="3"/>
      <p:bldP build="whole" bldLvl="1" animBg="1" rev="0" advAuto="0" spid="31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1727200"/>
            <a:ext cx="10693400" cy="629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JobSubmitProcessor"/>
          <p:cNvSpPr/>
          <p:nvPr/>
        </p:nvSpPr>
        <p:spPr>
          <a:xfrm>
            <a:off x="4406424" y="2463272"/>
            <a:ext cx="3884315" cy="991656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JobSubmitProcessor</a:t>
            </a:r>
          </a:p>
        </p:txBody>
      </p:sp>
      <p:sp>
        <p:nvSpPr>
          <p:cNvPr id="320" name="pluginInf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205184" y="5254804"/>
            <a:ext cx="2286795" cy="55663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pluginInfo</a:t>
            </a:r>
          </a:p>
        </p:txBody>
      </p:sp>
      <p:sp>
        <p:nvSpPr>
          <p:cNvPr id="321" name="Job"/>
          <p:cNvSpPr/>
          <p:nvPr/>
        </p:nvSpPr>
        <p:spPr>
          <a:xfrm>
            <a:off x="5779737" y="2783713"/>
            <a:ext cx="1137689" cy="622301"/>
          </a:xfrm>
          <a:prstGeom prst="roundRect">
            <a:avLst>
              <a:gd name="adj" fmla="val 27423"/>
            </a:avLst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Job</a:t>
            </a:r>
          </a:p>
        </p:txBody>
      </p:sp>
      <p:sp>
        <p:nvSpPr>
          <p:cNvPr id="322" name="线条"/>
          <p:cNvSpPr/>
          <p:nvPr/>
        </p:nvSpPr>
        <p:spPr>
          <a:xfrm>
            <a:off x="6348581" y="4727973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ClientFactory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002165" y="6521450"/>
            <a:ext cx="2692833" cy="622300"/>
          </a:xfrm>
          <a:prstGeom prst="roundRect">
            <a:avLst>
              <a:gd name="adj" fmla="val 30612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ClientFactory</a:t>
            </a:r>
          </a:p>
        </p:txBody>
      </p:sp>
      <p:sp>
        <p:nvSpPr>
          <p:cNvPr id="324" name="线条"/>
          <p:cNvSpPr/>
          <p:nvPr/>
        </p:nvSpPr>
        <p:spPr>
          <a:xfrm>
            <a:off x="6348581" y="5917185"/>
            <a:ext cx="1" cy="62230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ClientOperator"/>
          <p:cNvSpPr/>
          <p:nvPr/>
        </p:nvSpPr>
        <p:spPr>
          <a:xfrm>
            <a:off x="5002165" y="4067108"/>
            <a:ext cx="2692833" cy="622301"/>
          </a:xfrm>
          <a:prstGeom prst="roundRect">
            <a:avLst>
              <a:gd name="adj" fmla="val 33941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ClientOperator</a:t>
            </a:r>
          </a:p>
        </p:txBody>
      </p:sp>
      <p:sp>
        <p:nvSpPr>
          <p:cNvPr id="326" name="线条"/>
          <p:cNvSpPr/>
          <p:nvPr/>
        </p:nvSpPr>
        <p:spPr>
          <a:xfrm>
            <a:off x="6348581" y="3540277"/>
            <a:ext cx="1" cy="48826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SparkYarnClient"/>
          <p:cNvSpPr/>
          <p:nvPr/>
        </p:nvSpPr>
        <p:spPr>
          <a:xfrm>
            <a:off x="5002165" y="7853758"/>
            <a:ext cx="2692833" cy="622301"/>
          </a:xfrm>
          <a:prstGeom prst="roundRect">
            <a:avLst>
              <a:gd name="adj" fmla="val 33941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SparkYarnClient</a:t>
            </a:r>
          </a:p>
        </p:txBody>
      </p:sp>
      <p:sp>
        <p:nvSpPr>
          <p:cNvPr id="328" name="线条"/>
          <p:cNvSpPr/>
          <p:nvPr/>
        </p:nvSpPr>
        <p:spPr>
          <a:xfrm>
            <a:off x="6348581" y="7187604"/>
            <a:ext cx="1" cy="62230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圆角矩形"/>
          <p:cNvSpPr/>
          <p:nvPr/>
        </p:nvSpPr>
        <p:spPr>
          <a:xfrm>
            <a:off x="7812103" y="7853758"/>
            <a:ext cx="351813" cy="622301"/>
          </a:xfrm>
          <a:prstGeom prst="roundRect">
            <a:avLst>
              <a:gd name="adj" fmla="val 50000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0" name="圆角矩形"/>
          <p:cNvSpPr/>
          <p:nvPr/>
        </p:nvSpPr>
        <p:spPr>
          <a:xfrm>
            <a:off x="8281021" y="7853758"/>
            <a:ext cx="351812" cy="622301"/>
          </a:xfrm>
          <a:prstGeom prst="roundRect">
            <a:avLst>
              <a:gd name="adj" fmla="val 50000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1" name="圆角矩形"/>
          <p:cNvSpPr/>
          <p:nvPr/>
        </p:nvSpPr>
        <p:spPr>
          <a:xfrm>
            <a:off x="8749938" y="7853758"/>
            <a:ext cx="351813" cy="622301"/>
          </a:xfrm>
          <a:prstGeom prst="roundRect">
            <a:avLst>
              <a:gd name="adj" fmla="val 50000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1"/>
      <p:bldP build="whole" bldLvl="1" animBg="1" rev="0" advAuto="0" spid="323" grpId="2"/>
      <p:bldP build="whole" bldLvl="1" animBg="1" rev="0" advAuto="0" spid="32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tch"/>
          <p:cNvSpPr/>
          <p:nvPr/>
        </p:nvSpPr>
        <p:spPr>
          <a:xfrm>
            <a:off x="4648906" y="2269232"/>
            <a:ext cx="758033" cy="757734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Batch</a:t>
            </a:r>
          </a:p>
        </p:txBody>
      </p:sp>
      <p:sp>
        <p:nvSpPr>
          <p:cNvPr id="123" name="圆角矩形"/>
          <p:cNvSpPr/>
          <p:nvPr/>
        </p:nvSpPr>
        <p:spPr>
          <a:xfrm>
            <a:off x="2867012" y="218524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平台…"/>
          <p:cNvSpPr/>
          <p:nvPr/>
        </p:nvSpPr>
        <p:spPr>
          <a:xfrm>
            <a:off x="3025564" y="2401143"/>
            <a:ext cx="952898" cy="838201"/>
          </a:xfrm>
          <a:prstGeom prst="roundRect">
            <a:avLst>
              <a:gd name="adj" fmla="val 17053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平台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应用</a:t>
            </a:r>
          </a:p>
        </p:txBody>
      </p:sp>
      <p:sp>
        <p:nvSpPr>
          <p:cNvPr id="125" name="圆角矩形"/>
          <p:cNvSpPr/>
          <p:nvPr/>
        </p:nvSpPr>
        <p:spPr>
          <a:xfrm>
            <a:off x="2867012" y="415374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引擎"/>
          <p:cNvSpPr/>
          <p:nvPr/>
        </p:nvSpPr>
        <p:spPr>
          <a:xfrm>
            <a:off x="3025564" y="4369643"/>
            <a:ext cx="952898" cy="838201"/>
          </a:xfrm>
          <a:prstGeom prst="roundRect">
            <a:avLst>
              <a:gd name="adj" fmla="val 17053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引擎</a:t>
            </a:r>
          </a:p>
        </p:txBody>
      </p:sp>
      <p:sp>
        <p:nvSpPr>
          <p:cNvPr id="127" name="圆角矩形"/>
          <p:cNvSpPr/>
          <p:nvPr/>
        </p:nvSpPr>
        <p:spPr>
          <a:xfrm>
            <a:off x="2867012" y="6338143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计算…"/>
          <p:cNvSpPr/>
          <p:nvPr/>
        </p:nvSpPr>
        <p:spPr>
          <a:xfrm>
            <a:off x="3025564" y="6554043"/>
            <a:ext cx="952898" cy="838201"/>
          </a:xfrm>
          <a:prstGeom prst="roundRect">
            <a:avLst>
              <a:gd name="adj" fmla="val 17053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计算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存储</a:t>
            </a:r>
          </a:p>
        </p:txBody>
      </p:sp>
      <p:sp>
        <p:nvSpPr>
          <p:cNvPr id="129" name="Stream"/>
          <p:cNvSpPr/>
          <p:nvPr/>
        </p:nvSpPr>
        <p:spPr>
          <a:xfrm>
            <a:off x="5785556" y="2269232"/>
            <a:ext cx="758033" cy="757734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Stream</a:t>
            </a:r>
          </a:p>
        </p:txBody>
      </p:sp>
      <p:sp>
        <p:nvSpPr>
          <p:cNvPr id="130" name="Tag"/>
          <p:cNvSpPr/>
          <p:nvPr/>
        </p:nvSpPr>
        <p:spPr>
          <a:xfrm>
            <a:off x="6922206" y="2269232"/>
            <a:ext cx="758033" cy="757734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Tag</a:t>
            </a:r>
          </a:p>
        </p:txBody>
      </p:sp>
      <p:sp>
        <p:nvSpPr>
          <p:cNvPr id="131" name="Data…"/>
          <p:cNvSpPr/>
          <p:nvPr/>
        </p:nvSpPr>
        <p:spPr>
          <a:xfrm>
            <a:off x="8058856" y="2269232"/>
            <a:ext cx="758033" cy="757734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Data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Science</a:t>
            </a:r>
          </a:p>
        </p:txBody>
      </p:sp>
      <p:sp>
        <p:nvSpPr>
          <p:cNvPr id="132" name="Analytics"/>
          <p:cNvSpPr/>
          <p:nvPr/>
        </p:nvSpPr>
        <p:spPr>
          <a:xfrm>
            <a:off x="9195506" y="2269232"/>
            <a:ext cx="758033" cy="757734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133" name="Console"/>
          <p:cNvSpPr/>
          <p:nvPr/>
        </p:nvSpPr>
        <p:spPr>
          <a:xfrm>
            <a:off x="4636901" y="3105298"/>
            <a:ext cx="5328643" cy="46608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Console</a:t>
            </a:r>
          </a:p>
        </p:txBody>
      </p:sp>
      <p:sp>
        <p:nvSpPr>
          <p:cNvPr id="134" name="矩形"/>
          <p:cNvSpPr/>
          <p:nvPr/>
        </p:nvSpPr>
        <p:spPr>
          <a:xfrm>
            <a:off x="4477357" y="2129135"/>
            <a:ext cx="5647731" cy="1558330"/>
          </a:xfrm>
          <a:prstGeom prst="rect">
            <a:avLst/>
          </a:prstGeom>
          <a:ln w="25400">
            <a:solidFill>
              <a:srgbClr val="808785"/>
            </a:solidFill>
            <a:prstDash val="sysDot"/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Engine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4636901" y="4311798"/>
            <a:ext cx="5328643" cy="1220590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36" name="矩形"/>
          <p:cNvSpPr/>
          <p:nvPr/>
        </p:nvSpPr>
        <p:spPr>
          <a:xfrm>
            <a:off x="4477357" y="4188221"/>
            <a:ext cx="5647731" cy="1467744"/>
          </a:xfrm>
          <a:prstGeom prst="rect">
            <a:avLst/>
          </a:prstGeom>
          <a:ln w="25400">
            <a:solidFill>
              <a:srgbClr val="808785"/>
            </a:solidFill>
            <a:prstDash val="sysDot"/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Flink"/>
          <p:cNvSpPr/>
          <p:nvPr/>
        </p:nvSpPr>
        <p:spPr>
          <a:xfrm>
            <a:off x="5004159" y="4773066"/>
            <a:ext cx="636093" cy="64050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Flink</a:t>
            </a:r>
          </a:p>
        </p:txBody>
      </p:sp>
      <p:sp>
        <p:nvSpPr>
          <p:cNvPr id="138" name="Spark"/>
          <p:cNvSpPr/>
          <p:nvPr/>
        </p:nvSpPr>
        <p:spPr>
          <a:xfrm>
            <a:off x="5993668" y="4773066"/>
            <a:ext cx="636092" cy="64050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Spark</a:t>
            </a:r>
          </a:p>
        </p:txBody>
      </p:sp>
      <p:sp>
        <p:nvSpPr>
          <p:cNvPr id="139" name="Hadoop"/>
          <p:cNvSpPr/>
          <p:nvPr/>
        </p:nvSpPr>
        <p:spPr>
          <a:xfrm>
            <a:off x="6983176" y="4773066"/>
            <a:ext cx="636093" cy="64050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Hadoop</a:t>
            </a:r>
          </a:p>
        </p:txBody>
      </p:sp>
      <p:sp>
        <p:nvSpPr>
          <p:cNvPr id="140" name="RDBS"/>
          <p:cNvSpPr/>
          <p:nvPr/>
        </p:nvSpPr>
        <p:spPr>
          <a:xfrm>
            <a:off x="8962194" y="4773066"/>
            <a:ext cx="636092" cy="64050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RDBS</a:t>
            </a:r>
          </a:p>
        </p:txBody>
      </p:sp>
      <p:sp>
        <p:nvSpPr>
          <p:cNvPr id="141" name="Yarn…"/>
          <p:cNvSpPr/>
          <p:nvPr/>
        </p:nvSpPr>
        <p:spPr>
          <a:xfrm>
            <a:off x="7972685" y="4773066"/>
            <a:ext cx="636092" cy="64050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Yarn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App</a:t>
            </a:r>
          </a:p>
        </p:txBody>
      </p:sp>
      <p:sp>
        <p:nvSpPr>
          <p:cNvPr id="142" name="矩形"/>
          <p:cNvSpPr/>
          <p:nvPr/>
        </p:nvSpPr>
        <p:spPr>
          <a:xfrm>
            <a:off x="4477357" y="6156721"/>
            <a:ext cx="5647731" cy="1467744"/>
          </a:xfrm>
          <a:prstGeom prst="rect">
            <a:avLst/>
          </a:prstGeom>
          <a:ln w="25400">
            <a:solidFill>
              <a:srgbClr val="808785"/>
            </a:solidFill>
            <a:prstDash val="sysDot"/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" name="数栈应用架构"/>
          <p:cNvSpPr txBox="1"/>
          <p:nvPr/>
        </p:nvSpPr>
        <p:spPr>
          <a:xfrm>
            <a:off x="5429845" y="575617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数栈应用架构</a:t>
            </a:r>
          </a:p>
        </p:txBody>
      </p:sp>
      <p:sp>
        <p:nvSpPr>
          <p:cNvPr id="144" name="Yarn"/>
          <p:cNvSpPr/>
          <p:nvPr/>
        </p:nvSpPr>
        <p:spPr>
          <a:xfrm>
            <a:off x="4636901" y="6280298"/>
            <a:ext cx="5328643" cy="466081"/>
          </a:xfrm>
          <a:prstGeom prst="rect">
            <a:avLst/>
          </a:prstGeom>
          <a:solidFill>
            <a:schemeClr val="accent2">
              <a:hueOff val="50042"/>
              <a:satOff val="8963"/>
              <a:lumOff val="146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Yarn</a:t>
            </a:r>
          </a:p>
        </p:txBody>
      </p:sp>
      <p:sp>
        <p:nvSpPr>
          <p:cNvPr id="145" name="HDFS"/>
          <p:cNvSpPr/>
          <p:nvPr/>
        </p:nvSpPr>
        <p:spPr>
          <a:xfrm>
            <a:off x="4694271" y="6924988"/>
            <a:ext cx="758032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46" name="Hive"/>
          <p:cNvSpPr/>
          <p:nvPr/>
        </p:nvSpPr>
        <p:spPr>
          <a:xfrm>
            <a:off x="5567689" y="6924988"/>
            <a:ext cx="702730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Hive</a:t>
            </a:r>
          </a:p>
        </p:txBody>
      </p:sp>
      <p:sp>
        <p:nvSpPr>
          <p:cNvPr id="147" name="Kafka"/>
          <p:cNvSpPr/>
          <p:nvPr/>
        </p:nvSpPr>
        <p:spPr>
          <a:xfrm>
            <a:off x="6385805" y="6924988"/>
            <a:ext cx="758032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148" name="RDB"/>
          <p:cNvSpPr/>
          <p:nvPr/>
        </p:nvSpPr>
        <p:spPr>
          <a:xfrm>
            <a:off x="7259223" y="6924988"/>
            <a:ext cx="636092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RDB</a:t>
            </a:r>
          </a:p>
        </p:txBody>
      </p:sp>
      <p:sp>
        <p:nvSpPr>
          <p:cNvPr id="149" name="矩形"/>
          <p:cNvSpPr/>
          <p:nvPr/>
        </p:nvSpPr>
        <p:spPr>
          <a:xfrm>
            <a:off x="9574522" y="6924988"/>
            <a:ext cx="163179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0" name="ES"/>
          <p:cNvSpPr/>
          <p:nvPr/>
        </p:nvSpPr>
        <p:spPr>
          <a:xfrm>
            <a:off x="8010701" y="6924988"/>
            <a:ext cx="702730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ES</a:t>
            </a:r>
          </a:p>
        </p:txBody>
      </p:sp>
      <p:sp>
        <p:nvSpPr>
          <p:cNvPr id="151" name="矩形"/>
          <p:cNvSpPr/>
          <p:nvPr/>
        </p:nvSpPr>
        <p:spPr>
          <a:xfrm>
            <a:off x="8930560" y="6924988"/>
            <a:ext cx="163179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2" name="矩形"/>
          <p:cNvSpPr/>
          <p:nvPr/>
        </p:nvSpPr>
        <p:spPr>
          <a:xfrm>
            <a:off x="9252541" y="6924988"/>
            <a:ext cx="163179" cy="466082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3" name="箭头"/>
          <p:cNvSpPr/>
          <p:nvPr/>
        </p:nvSpPr>
        <p:spPr>
          <a:xfrm rot="5400000">
            <a:off x="7180691" y="3465140"/>
            <a:ext cx="241063" cy="952898"/>
          </a:xfrm>
          <a:prstGeom prst="rightArrow">
            <a:avLst>
              <a:gd name="adj1" fmla="val 42483"/>
              <a:gd name="adj2" fmla="val 6078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箭头"/>
          <p:cNvSpPr/>
          <p:nvPr/>
        </p:nvSpPr>
        <p:spPr>
          <a:xfrm rot="5400000">
            <a:off x="7180691" y="5429894"/>
            <a:ext cx="241063" cy="952898"/>
          </a:xfrm>
          <a:prstGeom prst="rightArrow">
            <a:avLst>
              <a:gd name="adj1" fmla="val 42483"/>
              <a:gd name="adj2" fmla="val 6078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3875" y="2568276"/>
            <a:ext cx="85217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分享内容"/>
          <p:cNvSpPr txBox="1"/>
          <p:nvPr/>
        </p:nvSpPr>
        <p:spPr>
          <a:xfrm>
            <a:off x="5530850" y="7620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分享内容</a:t>
            </a:r>
          </a:p>
        </p:txBody>
      </p:sp>
      <p:pic>
        <p:nvPicPr>
          <p:cNvPr id="3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一、Engine 职责"/>
          <p:cNvSpPr txBox="1"/>
          <p:nvPr>
            <p:ph type="title"/>
          </p:nvPr>
        </p:nvSpPr>
        <p:spPr>
          <a:xfrm>
            <a:off x="4362450" y="2299815"/>
            <a:ext cx="4279900" cy="326409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800"/>
            </a:lvl1pPr>
          </a:lstStyle>
          <a:p>
            <a:pPr/>
            <a:r>
              <a:t>一、Engine 职责 </a:t>
            </a:r>
          </a:p>
        </p:txBody>
      </p:sp>
      <p:sp>
        <p:nvSpPr>
          <p:cNvPr id="340" name="二、Engine 任务状态管理"/>
          <p:cNvSpPr txBox="1"/>
          <p:nvPr/>
        </p:nvSpPr>
        <p:spPr>
          <a:xfrm>
            <a:off x="4368038" y="3245806"/>
            <a:ext cx="45860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 b="1" cap="all"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二、Engine 任务状态管理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二、Engine 任务状态管理"/>
          <p:cNvSpPr txBox="1"/>
          <p:nvPr/>
        </p:nvSpPr>
        <p:spPr>
          <a:xfrm>
            <a:off x="3966703" y="332694"/>
            <a:ext cx="50713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二、Engine 任务状态管理</a:t>
            </a:r>
          </a:p>
        </p:txBody>
      </p:sp>
      <p:sp>
        <p:nvSpPr>
          <p:cNvPr id="343" name="UnSubmit"/>
          <p:cNvSpPr/>
          <p:nvPr/>
        </p:nvSpPr>
        <p:spPr>
          <a:xfrm>
            <a:off x="5582605" y="1391177"/>
            <a:ext cx="1839590" cy="5393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UnSubmit</a:t>
            </a:r>
          </a:p>
        </p:txBody>
      </p:sp>
      <p:sp>
        <p:nvSpPr>
          <p:cNvPr id="344" name="Submitting"/>
          <p:cNvSpPr/>
          <p:nvPr/>
        </p:nvSpPr>
        <p:spPr>
          <a:xfrm>
            <a:off x="5582605" y="2249111"/>
            <a:ext cx="1839590" cy="5394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Submitting</a:t>
            </a:r>
          </a:p>
        </p:txBody>
      </p:sp>
      <p:sp>
        <p:nvSpPr>
          <p:cNvPr id="345" name="线条"/>
          <p:cNvSpPr/>
          <p:nvPr/>
        </p:nvSpPr>
        <p:spPr>
          <a:xfrm>
            <a:off x="1074387" y="3119875"/>
            <a:ext cx="10856027" cy="1"/>
          </a:xfrm>
          <a:prstGeom prst="line">
            <a:avLst/>
          </a:prstGeom>
          <a:ln w="25400" cap="rnd">
            <a:solidFill>
              <a:srgbClr val="5A5F5E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Web"/>
          <p:cNvSpPr txBox="1"/>
          <p:nvPr/>
        </p:nvSpPr>
        <p:spPr>
          <a:xfrm>
            <a:off x="2799146" y="1617212"/>
            <a:ext cx="10057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</a:t>
            </a:r>
          </a:p>
        </p:txBody>
      </p:sp>
      <p:sp>
        <p:nvSpPr>
          <p:cNvPr id="347" name="线条"/>
          <p:cNvSpPr/>
          <p:nvPr/>
        </p:nvSpPr>
        <p:spPr>
          <a:xfrm>
            <a:off x="6507403" y="1905891"/>
            <a:ext cx="1" cy="3680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线条"/>
          <p:cNvSpPr/>
          <p:nvPr/>
        </p:nvSpPr>
        <p:spPr>
          <a:xfrm>
            <a:off x="6502399" y="2787468"/>
            <a:ext cx="1" cy="66481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EngineAccepted"/>
          <p:cNvSpPr/>
          <p:nvPr/>
        </p:nvSpPr>
        <p:spPr>
          <a:xfrm>
            <a:off x="5582605" y="3456403"/>
            <a:ext cx="1839590" cy="5394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EngineAccepted</a:t>
            </a:r>
          </a:p>
        </p:txBody>
      </p:sp>
      <p:sp>
        <p:nvSpPr>
          <p:cNvPr id="350" name="WaitEngine"/>
          <p:cNvSpPr/>
          <p:nvPr/>
        </p:nvSpPr>
        <p:spPr>
          <a:xfrm>
            <a:off x="5582605" y="4327579"/>
            <a:ext cx="1839590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WaitEngine</a:t>
            </a:r>
          </a:p>
        </p:txBody>
      </p:sp>
      <p:sp>
        <p:nvSpPr>
          <p:cNvPr id="351" name="线条"/>
          <p:cNvSpPr/>
          <p:nvPr/>
        </p:nvSpPr>
        <p:spPr>
          <a:xfrm>
            <a:off x="6502400" y="4000238"/>
            <a:ext cx="1" cy="3680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WaitCompute"/>
          <p:cNvSpPr/>
          <p:nvPr/>
        </p:nvSpPr>
        <p:spPr>
          <a:xfrm>
            <a:off x="5582605" y="5333319"/>
            <a:ext cx="1839590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WaitCompute</a:t>
            </a:r>
          </a:p>
        </p:txBody>
      </p:sp>
      <p:sp>
        <p:nvSpPr>
          <p:cNvPr id="353" name="线条"/>
          <p:cNvSpPr/>
          <p:nvPr/>
        </p:nvSpPr>
        <p:spPr>
          <a:xfrm>
            <a:off x="6502400" y="5921935"/>
            <a:ext cx="1" cy="3680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JobSubmitProcessor"/>
          <p:cNvSpPr txBox="1"/>
          <p:nvPr/>
        </p:nvSpPr>
        <p:spPr>
          <a:xfrm>
            <a:off x="6622694" y="4916196"/>
            <a:ext cx="196062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JobSubmitProcessor</a:t>
            </a:r>
          </a:p>
        </p:txBody>
      </p:sp>
      <p:sp>
        <p:nvSpPr>
          <p:cNvPr id="355" name="judgeSlots=false"/>
          <p:cNvSpPr txBox="1"/>
          <p:nvPr/>
        </p:nvSpPr>
        <p:spPr>
          <a:xfrm>
            <a:off x="9033911" y="4815619"/>
            <a:ext cx="155376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judgeSlots=false</a:t>
            </a:r>
          </a:p>
        </p:txBody>
      </p:sp>
      <p:sp>
        <p:nvSpPr>
          <p:cNvPr id="356" name="Submitting"/>
          <p:cNvSpPr/>
          <p:nvPr/>
        </p:nvSpPr>
        <p:spPr>
          <a:xfrm>
            <a:off x="5596578" y="6278281"/>
            <a:ext cx="1839591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Submitting</a:t>
            </a:r>
          </a:p>
        </p:txBody>
      </p:sp>
      <p:sp>
        <p:nvSpPr>
          <p:cNvPr id="357" name="线条"/>
          <p:cNvSpPr/>
          <p:nvPr/>
        </p:nvSpPr>
        <p:spPr>
          <a:xfrm>
            <a:off x="6502400" y="4916195"/>
            <a:ext cx="1" cy="3680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Failed"/>
          <p:cNvSpPr/>
          <p:nvPr/>
        </p:nvSpPr>
        <p:spPr>
          <a:xfrm>
            <a:off x="4186478" y="8031223"/>
            <a:ext cx="1839591" cy="539497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Failed</a:t>
            </a:r>
          </a:p>
        </p:txBody>
      </p:sp>
      <p:sp>
        <p:nvSpPr>
          <p:cNvPr id="359" name="Submitted"/>
          <p:cNvSpPr/>
          <p:nvPr/>
        </p:nvSpPr>
        <p:spPr>
          <a:xfrm>
            <a:off x="7204337" y="7173289"/>
            <a:ext cx="1839591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Submitted</a:t>
            </a:r>
          </a:p>
        </p:txBody>
      </p:sp>
      <p:sp>
        <p:nvSpPr>
          <p:cNvPr id="360" name="Running"/>
          <p:cNvSpPr/>
          <p:nvPr/>
        </p:nvSpPr>
        <p:spPr>
          <a:xfrm>
            <a:off x="7204337" y="8034668"/>
            <a:ext cx="1839591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Running</a:t>
            </a:r>
          </a:p>
        </p:txBody>
      </p:sp>
      <p:sp>
        <p:nvSpPr>
          <p:cNvPr id="361" name="Finished"/>
          <p:cNvSpPr/>
          <p:nvPr/>
        </p:nvSpPr>
        <p:spPr>
          <a:xfrm>
            <a:off x="9846592" y="6562852"/>
            <a:ext cx="1839591" cy="539496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Finished</a:t>
            </a:r>
          </a:p>
        </p:txBody>
      </p:sp>
      <p:sp>
        <p:nvSpPr>
          <p:cNvPr id="362" name="Canceled"/>
          <p:cNvSpPr/>
          <p:nvPr/>
        </p:nvSpPr>
        <p:spPr>
          <a:xfrm>
            <a:off x="9846592" y="7317320"/>
            <a:ext cx="1839591" cy="539497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Canceled</a:t>
            </a:r>
          </a:p>
        </p:txBody>
      </p:sp>
      <p:sp>
        <p:nvSpPr>
          <p:cNvPr id="363" name="Killed"/>
          <p:cNvSpPr/>
          <p:nvPr/>
        </p:nvSpPr>
        <p:spPr>
          <a:xfrm>
            <a:off x="9846592" y="8031223"/>
            <a:ext cx="1839591" cy="539497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Killed</a:t>
            </a:r>
          </a:p>
        </p:txBody>
      </p:sp>
      <p:sp>
        <p:nvSpPr>
          <p:cNvPr id="364" name="NotFound"/>
          <p:cNvSpPr/>
          <p:nvPr/>
        </p:nvSpPr>
        <p:spPr>
          <a:xfrm>
            <a:off x="9860566" y="8806002"/>
            <a:ext cx="1839590" cy="5394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NotFound</a:t>
            </a:r>
          </a:p>
        </p:txBody>
      </p:sp>
      <p:sp>
        <p:nvSpPr>
          <p:cNvPr id="365" name="线条"/>
          <p:cNvSpPr/>
          <p:nvPr/>
        </p:nvSpPr>
        <p:spPr>
          <a:xfrm>
            <a:off x="8124132" y="7711798"/>
            <a:ext cx="1" cy="3680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366" name="连接线"/>
          <p:cNvCxnSpPr>
            <a:stCxn id="361" idx="0"/>
            <a:endCxn id="360" idx="0"/>
          </p:cNvCxnSpPr>
          <p:nvPr/>
        </p:nvCxnSpPr>
        <p:spPr>
          <a:xfrm flipH="1">
            <a:off x="8128000" y="6832600"/>
            <a:ext cx="2641600" cy="1473200"/>
          </a:xfrm>
          <a:prstGeom prst="bentConnector3">
            <a:avLst>
              <a:gd name="adj1" fmla="val 53365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cxnSp>
        <p:nvCxnSpPr>
          <p:cNvPr id="367" name="连接线"/>
          <p:cNvCxnSpPr>
            <a:stCxn id="362" idx="0"/>
            <a:endCxn id="360" idx="0"/>
          </p:cNvCxnSpPr>
          <p:nvPr/>
        </p:nvCxnSpPr>
        <p:spPr>
          <a:xfrm flipH="1">
            <a:off x="8128000" y="7581900"/>
            <a:ext cx="2641600" cy="723900"/>
          </a:xfrm>
          <a:prstGeom prst="bentConnector3">
            <a:avLst>
              <a:gd name="adj1" fmla="val 53365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cxnSp>
        <p:nvCxnSpPr>
          <p:cNvPr id="368" name="连接线"/>
          <p:cNvCxnSpPr>
            <a:stCxn id="360" idx="0"/>
            <a:endCxn id="364" idx="0"/>
          </p:cNvCxnSpPr>
          <p:nvPr/>
        </p:nvCxnSpPr>
        <p:spPr>
          <a:xfrm>
            <a:off x="8128000" y="8305800"/>
            <a:ext cx="2654300" cy="774700"/>
          </a:xfrm>
          <a:prstGeom prst="bentConnector3">
            <a:avLst>
              <a:gd name="adj1" fmla="val 46411"/>
            </a:avLst>
          </a:prstGeom>
          <a:ln w="25400">
            <a:solidFill>
              <a:srgbClr val="5A5F5E"/>
            </a:solidFill>
            <a:miter lim="400000"/>
            <a:tailEnd type="triangle"/>
          </a:ln>
        </p:spPr>
      </p:cxnSp>
      <p:cxnSp>
        <p:nvCxnSpPr>
          <p:cNvPr id="369" name="连接线"/>
          <p:cNvCxnSpPr>
            <a:stCxn id="360" idx="0"/>
            <a:endCxn id="363" idx="0"/>
          </p:cNvCxnSpPr>
          <p:nvPr/>
        </p:nvCxnSpPr>
        <p:spPr>
          <a:xfrm flipH="1" flipV="1" rot="5400000">
            <a:off x="9442450" y="6991350"/>
            <a:ext cx="12700" cy="2641600"/>
          </a:xfrm>
          <a:prstGeom prst="bentConnector3">
            <a:avLst>
              <a:gd name="adj1" fmla="val 100000"/>
            </a:avLst>
          </a:prstGeom>
          <a:ln w="25400">
            <a:solidFill>
              <a:srgbClr val="5A5F5E"/>
            </a:solidFill>
            <a:miter lim="400000"/>
            <a:tailEnd type="triangle"/>
          </a:ln>
        </p:spPr>
      </p:cxnSp>
      <p:cxnSp>
        <p:nvCxnSpPr>
          <p:cNvPr id="370" name="连接线"/>
          <p:cNvCxnSpPr>
            <a:stCxn id="358" idx="0"/>
            <a:endCxn id="364" idx="0"/>
          </p:cNvCxnSpPr>
          <p:nvPr/>
        </p:nvCxnSpPr>
        <p:spPr>
          <a:xfrm flipH="1" rot="16200000">
            <a:off x="7556500" y="5854700"/>
            <a:ext cx="774700" cy="5676900"/>
          </a:xfrm>
          <a:prstGeom prst="bentConnector3">
            <a:avLst>
              <a:gd name="adj1" fmla="val 167213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cxnSp>
        <p:nvCxnSpPr>
          <p:cNvPr id="371" name="连接线"/>
          <p:cNvCxnSpPr>
            <a:stCxn id="356" idx="0"/>
            <a:endCxn id="359" idx="0"/>
          </p:cNvCxnSpPr>
          <p:nvPr/>
        </p:nvCxnSpPr>
        <p:spPr>
          <a:xfrm>
            <a:off x="6515100" y="6553200"/>
            <a:ext cx="1612900" cy="889000"/>
          </a:xfrm>
          <a:prstGeom prst="bentConnector2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</p:cxnSp>
      <p:cxnSp>
        <p:nvCxnSpPr>
          <p:cNvPr id="372" name="连接线"/>
          <p:cNvCxnSpPr>
            <a:stCxn id="356" idx="0"/>
            <a:endCxn id="358" idx="0"/>
          </p:cNvCxnSpPr>
          <p:nvPr/>
        </p:nvCxnSpPr>
        <p:spPr>
          <a:xfrm flipH="1">
            <a:off x="5105400" y="6553200"/>
            <a:ext cx="1409700" cy="1752600"/>
          </a:xfrm>
          <a:prstGeom prst="bentConnector2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</p:cxnSp>
      <p:cxnSp>
        <p:nvCxnSpPr>
          <p:cNvPr id="373" name="连接线"/>
          <p:cNvCxnSpPr>
            <a:stCxn id="358" idx="0"/>
            <a:endCxn id="360" idx="0"/>
          </p:cNvCxnSpPr>
          <p:nvPr/>
        </p:nvCxnSpPr>
        <p:spPr>
          <a:xfrm>
            <a:off x="5105400" y="8305800"/>
            <a:ext cx="3022600" cy="12700"/>
          </a:xfrm>
          <a:prstGeom prst="bentConnector3">
            <a:avLst>
              <a:gd name="adj1" fmla="val 47058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sp>
        <p:nvSpPr>
          <p:cNvPr id="374" name="Restarting"/>
          <p:cNvSpPr/>
          <p:nvPr/>
        </p:nvSpPr>
        <p:spPr>
          <a:xfrm>
            <a:off x="1936722" y="6278281"/>
            <a:ext cx="1839591" cy="5394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Restarting</a:t>
            </a:r>
          </a:p>
        </p:txBody>
      </p:sp>
      <p:cxnSp>
        <p:nvCxnSpPr>
          <p:cNvPr id="375" name="连接线"/>
          <p:cNvCxnSpPr>
            <a:stCxn id="374" idx="0"/>
            <a:endCxn id="358" idx="0"/>
          </p:cNvCxnSpPr>
          <p:nvPr/>
        </p:nvCxnSpPr>
        <p:spPr>
          <a:xfrm flipH="1" rot="16200000">
            <a:off x="3105150" y="6305550"/>
            <a:ext cx="1752600" cy="2247900"/>
          </a:xfrm>
          <a:prstGeom prst="bentConnector2">
            <a:avLst/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sp>
        <p:nvSpPr>
          <p:cNvPr id="376" name="isRetry=true"/>
          <p:cNvSpPr txBox="1"/>
          <p:nvPr/>
        </p:nvSpPr>
        <p:spPr>
          <a:xfrm>
            <a:off x="1513023" y="7409268"/>
            <a:ext cx="12618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isRetry=true</a:t>
            </a:r>
          </a:p>
        </p:txBody>
      </p:sp>
      <p:cxnSp>
        <p:nvCxnSpPr>
          <p:cNvPr id="377" name="连接线"/>
          <p:cNvCxnSpPr>
            <a:stCxn id="352" idx="0"/>
            <a:endCxn id="374" idx="0"/>
          </p:cNvCxnSpPr>
          <p:nvPr/>
        </p:nvCxnSpPr>
        <p:spPr>
          <a:xfrm rot="5400000">
            <a:off x="4203700" y="4254500"/>
            <a:ext cx="952500" cy="3644900"/>
          </a:xfrm>
          <a:prstGeom prst="bentConnector3">
            <a:avLst>
              <a:gd name="adj1" fmla="val -60000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cxnSp>
        <p:nvCxnSpPr>
          <p:cNvPr id="378" name="连接线"/>
          <p:cNvCxnSpPr>
            <a:stCxn id="350" idx="0"/>
            <a:endCxn id="352" idx="0"/>
          </p:cNvCxnSpPr>
          <p:nvPr/>
        </p:nvCxnSpPr>
        <p:spPr>
          <a:xfrm>
            <a:off x="6502400" y="4597400"/>
            <a:ext cx="12700" cy="1003300"/>
          </a:xfrm>
          <a:prstGeom prst="bentConnector3">
            <a:avLst>
              <a:gd name="adj1" fmla="val 19800000"/>
            </a:avLst>
          </a:prstGeom>
          <a:ln w="25400">
            <a:solidFill>
              <a:srgbClr val="5A5F5E"/>
            </a:solidFill>
            <a:miter lim="400000"/>
            <a:headEnd type="triangle"/>
          </a:ln>
        </p:spPr>
      </p:cxnSp>
      <p:sp>
        <p:nvSpPr>
          <p:cNvPr id="379" name="Engine"/>
          <p:cNvSpPr txBox="1"/>
          <p:nvPr/>
        </p:nvSpPr>
        <p:spPr>
          <a:xfrm>
            <a:off x="2658616" y="3873089"/>
            <a:ext cx="128676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分享内容"/>
          <p:cNvSpPr txBox="1"/>
          <p:nvPr/>
        </p:nvSpPr>
        <p:spPr>
          <a:xfrm>
            <a:off x="5530850" y="7620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分享内容</a:t>
            </a:r>
          </a:p>
        </p:txBody>
      </p:sp>
      <p:pic>
        <p:nvPicPr>
          <p:cNvPr id="3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一、Engine 职责…"/>
          <p:cNvSpPr txBox="1"/>
          <p:nvPr>
            <p:ph type="title"/>
          </p:nvPr>
        </p:nvSpPr>
        <p:spPr>
          <a:xfrm>
            <a:off x="4437515" y="2286000"/>
            <a:ext cx="4279901" cy="3886200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200000"/>
              </a:lnSpc>
              <a:defRPr sz="2800"/>
            </a:pPr>
            <a:r>
              <a:t>一、Engine 职责 </a:t>
            </a:r>
          </a:p>
          <a:p>
            <a:pPr algn="l">
              <a:lnSpc>
                <a:spcPct val="200000"/>
              </a:lnSpc>
              <a:defRPr sz="2800"/>
            </a:pPr>
            <a:r>
              <a:t>二、Engine 任务状态管理</a:t>
            </a:r>
          </a:p>
        </p:txBody>
      </p:sp>
      <p:sp>
        <p:nvSpPr>
          <p:cNvPr id="386" name="三、Engine 容灾机制"/>
          <p:cNvSpPr txBox="1"/>
          <p:nvPr/>
        </p:nvSpPr>
        <p:spPr>
          <a:xfrm>
            <a:off x="4433404" y="4426270"/>
            <a:ext cx="38748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 b="1" cap="all"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三、Engine 容灾机制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三、Engine 容灾机制（主从切换）"/>
          <p:cNvSpPr txBox="1"/>
          <p:nvPr/>
        </p:nvSpPr>
        <p:spPr>
          <a:xfrm>
            <a:off x="3204271" y="760968"/>
            <a:ext cx="69001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三、Engine 容灾机制（主从切换）</a:t>
            </a:r>
          </a:p>
        </p:txBody>
      </p:sp>
      <p:sp>
        <p:nvSpPr>
          <p:cNvPr id="389" name="Master选举…"/>
          <p:cNvSpPr txBox="1"/>
          <p:nvPr>
            <p:ph type="body" sz="quarter" idx="1"/>
          </p:nvPr>
        </p:nvSpPr>
        <p:spPr>
          <a:xfrm>
            <a:off x="5195555" y="2202744"/>
            <a:ext cx="2166995" cy="2467988"/>
          </a:xfrm>
          <a:prstGeom prst="rect">
            <a:avLst/>
          </a:prstGeom>
        </p:spPr>
        <p:txBody>
          <a:bodyPr/>
          <a:lstStyle/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t>Master选举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心跳/检查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t>容灾迁移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1. 心跳/检查"/>
          <p:cNvSpPr txBox="1"/>
          <p:nvPr/>
        </p:nvSpPr>
        <p:spPr>
          <a:xfrm>
            <a:off x="5266754" y="755821"/>
            <a:ext cx="247129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心跳/检查</a:t>
            </a:r>
          </a:p>
        </p:txBody>
      </p:sp>
      <p:sp>
        <p:nvSpPr>
          <p:cNvPr id="394" name="alive：是否存活…"/>
          <p:cNvSpPr txBox="1"/>
          <p:nvPr/>
        </p:nvSpPr>
        <p:spPr>
          <a:xfrm>
            <a:off x="4860558" y="1847292"/>
            <a:ext cx="32836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504" indent="-407504">
              <a:buClr>
                <a:srgbClr val="535353"/>
              </a:buClr>
              <a:buSzPct val="82000"/>
              <a:buChar char="•"/>
              <a:defRPr sz="3000"/>
            </a:pPr>
            <a:r>
              <a:t>alive：是否存活 </a:t>
            </a:r>
          </a:p>
          <a:p>
            <a:pPr marL="407504" indent="-407504">
              <a:buClr>
                <a:srgbClr val="535353"/>
              </a:buClr>
              <a:buSzPct val="82000"/>
              <a:buChar char="•"/>
              <a:defRPr sz="3000"/>
            </a:pPr>
            <a:r>
              <a:t>seq ：心跳自增</a:t>
            </a:r>
          </a:p>
        </p:txBody>
      </p:sp>
      <p:sp>
        <p:nvSpPr>
          <p:cNvPr id="395" name="1.   engine正常停止：alive=false          compare：restart_timeout_count…"/>
          <p:cNvSpPr txBox="1"/>
          <p:nvPr>
            <p:ph type="body" sz="quarter" idx="1"/>
          </p:nvPr>
        </p:nvSpPr>
        <p:spPr>
          <a:xfrm>
            <a:off x="2414079" y="3811906"/>
            <a:ext cx="9234970" cy="2534731"/>
          </a:xfrm>
          <a:prstGeom prst="rect">
            <a:avLst/>
          </a:prstGeom>
        </p:spPr>
        <p:txBody>
          <a:bodyPr/>
          <a:lstStyle/>
          <a:p>
            <a:pPr lvl="1" algn="l" defTabSz="578358">
              <a:defRPr sz="2376"/>
            </a:pPr>
            <a:r>
              <a:t>1.   engine正常停止：alive=false</a:t>
            </a:r>
            <a:br/>
            <a:r>
              <a:t>         compare：restart_timeout_count</a:t>
            </a:r>
          </a:p>
          <a:p>
            <a:pPr algn="l" defTabSz="578358">
              <a:defRPr sz="2376"/>
            </a:pPr>
            <a:r>
              <a:t>2.   engine异常宕机：alive=true，map.seq != 0 &amp;&amp; map.seq == zk.seq</a:t>
            </a:r>
            <a:br/>
            <a:r>
              <a:t>         compare：outage_timeout_count</a:t>
            </a:r>
          </a:p>
          <a:p>
            <a:pPr algn="l" defTabSz="578358">
              <a:defRPr sz="2376"/>
            </a:pPr>
            <a:r>
              <a:t>3.   符合上述compare条件，节点开始容灾，seq置为-1（停止检查）</a:t>
            </a:r>
            <a:br/>
          </a:p>
        </p:txBody>
      </p:sp>
      <p:pic>
        <p:nvPicPr>
          <p:cNvPr id="3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5578" y="6651581"/>
            <a:ext cx="7493644" cy="2486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三、Engine 容灾机制（主从切换）"/>
          <p:cNvSpPr txBox="1"/>
          <p:nvPr/>
        </p:nvSpPr>
        <p:spPr>
          <a:xfrm>
            <a:off x="3204271" y="760968"/>
            <a:ext cx="69001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三、Engine 容灾机制（主从切换）</a:t>
            </a:r>
          </a:p>
        </p:txBody>
      </p:sp>
      <p:sp>
        <p:nvSpPr>
          <p:cNvPr id="401" name="Master选举…"/>
          <p:cNvSpPr txBox="1"/>
          <p:nvPr>
            <p:ph type="body" sz="quarter" idx="1"/>
          </p:nvPr>
        </p:nvSpPr>
        <p:spPr>
          <a:xfrm>
            <a:off x="5195555" y="2202744"/>
            <a:ext cx="2166995" cy="2467988"/>
          </a:xfrm>
          <a:prstGeom prst="rect">
            <a:avLst/>
          </a:prstGeom>
        </p:spPr>
        <p:txBody>
          <a:bodyPr/>
          <a:lstStyle/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t>Master选举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t>心跳/检查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容灾迁移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成组"/>
          <p:cNvGrpSpPr/>
          <p:nvPr/>
        </p:nvGrpSpPr>
        <p:grpSpPr>
          <a:xfrm>
            <a:off x="1592518" y="525484"/>
            <a:ext cx="2796268" cy="1591801"/>
            <a:chOff x="0" y="0"/>
            <a:chExt cx="2796266" cy="1591799"/>
          </a:xfrm>
        </p:grpSpPr>
        <p:sp>
          <p:nvSpPr>
            <p:cNvPr id="405" name="engine"/>
            <p:cNvSpPr/>
            <p:nvPr/>
          </p:nvSpPr>
          <p:spPr>
            <a:xfrm>
              <a:off x="0" y="0"/>
              <a:ext cx="2796267" cy="1591800"/>
            </a:xfrm>
            <a:prstGeom prst="roundRect">
              <a:avLst>
                <a:gd name="adj" fmla="val 21563"/>
              </a:avLst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engine</a:t>
              </a:r>
            </a:p>
          </p:txBody>
        </p:sp>
        <p:sp>
          <p:nvSpPr>
            <p:cNvPr id="406" name="job：queue"/>
            <p:cNvSpPr/>
            <p:nvPr/>
          </p:nvSpPr>
          <p:spPr>
            <a:xfrm>
              <a:off x="229706" y="484290"/>
              <a:ext cx="2336855" cy="402174"/>
            </a:xfrm>
            <a:prstGeom prst="rect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job：queue</a:t>
              </a:r>
            </a:p>
          </p:txBody>
        </p:sp>
        <p:sp>
          <p:nvSpPr>
            <p:cNvPr id="407" name="job：zookeeper"/>
            <p:cNvSpPr/>
            <p:nvPr/>
          </p:nvSpPr>
          <p:spPr>
            <a:xfrm>
              <a:off x="229706" y="984303"/>
              <a:ext cx="2336855" cy="402174"/>
            </a:xfrm>
            <a:prstGeom prst="rect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job：zookeeper</a:t>
              </a:r>
            </a:p>
          </p:txBody>
        </p:sp>
      </p:grpSp>
      <p:sp>
        <p:nvSpPr>
          <p:cNvPr id="409" name="engine"/>
          <p:cNvSpPr/>
          <p:nvPr/>
        </p:nvSpPr>
        <p:spPr>
          <a:xfrm>
            <a:off x="5104266" y="525484"/>
            <a:ext cx="2796268" cy="1591801"/>
          </a:xfrm>
          <a:prstGeom prst="roundRect">
            <a:avLst>
              <a:gd name="adj" fmla="val 21563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410" name="job：queue"/>
          <p:cNvSpPr/>
          <p:nvPr/>
        </p:nvSpPr>
        <p:spPr>
          <a:xfrm>
            <a:off x="5333973" y="1009775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job：queue</a:t>
            </a:r>
          </a:p>
        </p:txBody>
      </p:sp>
      <p:sp>
        <p:nvSpPr>
          <p:cNvPr id="411" name="job：zookeeper"/>
          <p:cNvSpPr/>
          <p:nvPr/>
        </p:nvSpPr>
        <p:spPr>
          <a:xfrm>
            <a:off x="5333973" y="1509788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job：zookeeper</a:t>
            </a:r>
          </a:p>
        </p:txBody>
      </p:sp>
      <p:sp>
        <p:nvSpPr>
          <p:cNvPr id="412" name="engine"/>
          <p:cNvSpPr/>
          <p:nvPr/>
        </p:nvSpPr>
        <p:spPr>
          <a:xfrm>
            <a:off x="8616014" y="525484"/>
            <a:ext cx="2796267" cy="1591801"/>
          </a:xfrm>
          <a:prstGeom prst="roundRect">
            <a:avLst>
              <a:gd name="adj" fmla="val 21563"/>
            </a:avLst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413" name="job：queue"/>
          <p:cNvSpPr/>
          <p:nvPr/>
        </p:nvSpPr>
        <p:spPr>
          <a:xfrm>
            <a:off x="8845721" y="1009775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job：queue</a:t>
            </a:r>
          </a:p>
        </p:txBody>
      </p:sp>
      <p:sp>
        <p:nvSpPr>
          <p:cNvPr id="414" name="job：zookeeper"/>
          <p:cNvSpPr/>
          <p:nvPr/>
        </p:nvSpPr>
        <p:spPr>
          <a:xfrm>
            <a:off x="8845721" y="1509788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job：zookeeper</a:t>
            </a:r>
          </a:p>
        </p:txBody>
      </p:sp>
      <p:sp>
        <p:nvSpPr>
          <p:cNvPr id="415" name="job：queue"/>
          <p:cNvSpPr/>
          <p:nvPr/>
        </p:nvSpPr>
        <p:spPr>
          <a:xfrm>
            <a:off x="1822225" y="3692606"/>
            <a:ext cx="2336854" cy="40217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job：queue</a:t>
            </a:r>
          </a:p>
        </p:txBody>
      </p:sp>
      <p:sp>
        <p:nvSpPr>
          <p:cNvPr id="416" name="job：zookeeper"/>
          <p:cNvSpPr/>
          <p:nvPr/>
        </p:nvSpPr>
        <p:spPr>
          <a:xfrm>
            <a:off x="1822225" y="4206434"/>
            <a:ext cx="2336855" cy="40217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job：zookeeper</a:t>
            </a:r>
          </a:p>
        </p:txBody>
      </p:sp>
      <p:sp>
        <p:nvSpPr>
          <p:cNvPr id="417" name="矩形"/>
          <p:cNvSpPr/>
          <p:nvPr/>
        </p:nvSpPr>
        <p:spPr>
          <a:xfrm>
            <a:off x="6978856" y="3692606"/>
            <a:ext cx="524893" cy="40217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18" name="矩形"/>
          <p:cNvSpPr/>
          <p:nvPr/>
        </p:nvSpPr>
        <p:spPr>
          <a:xfrm>
            <a:off x="7589069" y="3692606"/>
            <a:ext cx="1601352" cy="40217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19" name="矩形"/>
          <p:cNvSpPr/>
          <p:nvPr/>
        </p:nvSpPr>
        <p:spPr>
          <a:xfrm>
            <a:off x="6924396" y="3602932"/>
            <a:ext cx="2336801" cy="587619"/>
          </a:xfrm>
          <a:prstGeom prst="rect">
            <a:avLst/>
          </a:prstGeom>
          <a:ln w="25400">
            <a:solidFill>
              <a:srgbClr val="5A5F5E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job：queue"/>
          <p:cNvSpPr/>
          <p:nvPr/>
        </p:nvSpPr>
        <p:spPr>
          <a:xfrm>
            <a:off x="8845721" y="1009775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job：queue</a:t>
            </a:r>
          </a:p>
        </p:txBody>
      </p:sp>
      <p:sp>
        <p:nvSpPr>
          <p:cNvPr id="421" name="job：queue"/>
          <p:cNvSpPr/>
          <p:nvPr/>
        </p:nvSpPr>
        <p:spPr>
          <a:xfrm>
            <a:off x="5333973" y="1009775"/>
            <a:ext cx="2336855" cy="4021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job：queue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276204" origin="layout" pathEditMode="relative">
                                      <p:cBhvr>
                                        <p:cTn id="10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1000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5744 -0.000000" origin="layout" pathEditMode="relative">
                                      <p:cBhvr>
                                        <p:cTn id="24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6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410"/>
                                        </p:tgtEl>
                                      </p:cBhvr>
                                      <p:by x="68525" y="6852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1041 0.132282" origin="layout" pathEditMode="relative">
                                      <p:cBhvr>
                                        <p:cTn id="4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afterEffect" presetSubtype="0" presetID="6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413"/>
                                        </p:tgtEl>
                                      </p:cBhvr>
                                      <p:by x="54450" y="544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77408 0.179240" origin="layout" pathEditMode="relative">
                                      <p:cBhvr>
                                        <p:cTn id="5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4586 -0.273161" origin="layout" pathEditMode="relative">
                                      <p:cBhvr>
                                        <p:cTn id="57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withEffect" presetSubtype="0" presetID="6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417"/>
                                        </p:tgtEl>
                                      </p:cBhvr>
                                      <p:by x="67908" y="679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3013 -0.275060" origin="layout" pathEditMode="relative">
                                      <p:cBhvr>
                                        <p:cTn id="6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mph" nodeType="withEffect" presetSubtype="0" presetID="6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418"/>
                                        </p:tgtEl>
                                      </p:cBhvr>
                                      <p:by x="57835" y="5783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11"/>
      <p:bldP build="whole" bldLvl="1" animBg="1" rev="0" advAuto="0" spid="415" grpId="3"/>
      <p:bldP build="whole" bldLvl="1" animBg="1" rev="0" advAuto="0" spid="416" grpId="4"/>
      <p:bldP build="whole" bldLvl="1" animBg="1" rev="0" advAuto="0" spid="413" grpId="13"/>
      <p:bldP build="whole" bldLvl="1" animBg="1" rev="0" advAuto="0" spid="415" grpId="7"/>
      <p:bldP build="whole" bldLvl="1" animBg="1" rev="0" advAuto="0" spid="419" grpId="8"/>
      <p:bldP build="whole" bldLvl="1" animBg="1" rev="0" advAuto="0" spid="418" grpId="10"/>
      <p:bldP build="whole" bldLvl="1" animBg="1" rev="0" advAuto="0" spid="408" grpId="1"/>
      <p:bldP build="whole" bldLvl="1" animBg="1" rev="0" advAuto="0" spid="417" grpId="9"/>
      <p:bldP build="whole" bldLvl="1" animBg="1" rev="0" advAuto="0" spid="418" grpId="18"/>
      <p:bldP build="whole" bldLvl="1" animBg="1" rev="0" advAuto="0" spid="419" grpId="19"/>
      <p:bldP build="whole" bldLvl="1" animBg="1" rev="0" advAuto="0" spid="408" grpId="5"/>
      <p:bldP build="whole" bldLvl="1" animBg="1" rev="0" advAuto="0" spid="416" grpId="20"/>
      <p:bldP build="whole" bldLvl="1" animBg="1" rev="0" advAuto="0" spid="417" grpId="16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A &amp; Q"/>
          <p:cNvSpPr txBox="1"/>
          <p:nvPr>
            <p:ph type="title"/>
          </p:nvPr>
        </p:nvSpPr>
        <p:spPr>
          <a:xfrm>
            <a:off x="2864371" y="1765051"/>
            <a:ext cx="7276058" cy="2388098"/>
          </a:xfrm>
          <a:prstGeom prst="rect">
            <a:avLst/>
          </a:prstGeom>
        </p:spPr>
        <p:txBody>
          <a:bodyPr/>
          <a:lstStyle>
            <a:lvl1pPr defTabSz="449833">
              <a:defRPr b="1" sz="15400">
                <a:solidFill>
                  <a:schemeClr val="accent1">
                    <a:satOff val="5412"/>
                    <a:lumOff val="-30746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 &amp; Q</a:t>
            </a:r>
          </a:p>
        </p:txBody>
      </p:sp>
      <p:pic>
        <p:nvPicPr>
          <p:cNvPr id="4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157" name="Engine"/>
          <p:cNvSpPr/>
          <p:nvPr/>
        </p:nvSpPr>
        <p:spPr>
          <a:xfrm>
            <a:off x="3147281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58" name="Engine"/>
          <p:cNvSpPr/>
          <p:nvPr/>
        </p:nvSpPr>
        <p:spPr>
          <a:xfrm>
            <a:off x="5087370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59" name="矩形"/>
          <p:cNvSpPr/>
          <p:nvPr/>
        </p:nvSpPr>
        <p:spPr>
          <a:xfrm>
            <a:off x="8642748" y="2709460"/>
            <a:ext cx="29492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Engine"/>
          <p:cNvSpPr/>
          <p:nvPr/>
        </p:nvSpPr>
        <p:spPr>
          <a:xfrm>
            <a:off x="7027460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61" name="矩形"/>
          <p:cNvSpPr/>
          <p:nvPr/>
        </p:nvSpPr>
        <p:spPr>
          <a:xfrm>
            <a:off x="9088666" y="2709460"/>
            <a:ext cx="294922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矩形"/>
          <p:cNvSpPr/>
          <p:nvPr/>
        </p:nvSpPr>
        <p:spPr>
          <a:xfrm>
            <a:off x="9534585" y="2709460"/>
            <a:ext cx="29492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Engine 架构"/>
          <p:cNvSpPr txBox="1"/>
          <p:nvPr/>
        </p:nvSpPr>
        <p:spPr>
          <a:xfrm>
            <a:off x="5694498" y="575617"/>
            <a:ext cx="23281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Engine 架构</a:t>
            </a:r>
          </a:p>
        </p:txBody>
      </p:sp>
      <p:sp>
        <p:nvSpPr>
          <p:cNvPr id="164" name="Zookeeper"/>
          <p:cNvSpPr/>
          <p:nvPr/>
        </p:nvSpPr>
        <p:spPr>
          <a:xfrm>
            <a:off x="3147281" y="4639825"/>
            <a:ext cx="2809366" cy="1058634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165" name="Mysql"/>
          <p:cNvSpPr/>
          <p:nvPr/>
        </p:nvSpPr>
        <p:spPr>
          <a:xfrm>
            <a:off x="7048154" y="4639825"/>
            <a:ext cx="2809365" cy="1058634"/>
          </a:xfrm>
          <a:prstGeom prst="rect">
            <a:avLst/>
          </a:prstGeom>
          <a:solidFill>
            <a:schemeClr val="accent6">
              <a:hueOff val="-193447"/>
              <a:satOff val="3713"/>
              <a:lumOff val="113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66" name="plugine"/>
          <p:cNvSpPr/>
          <p:nvPr/>
        </p:nvSpPr>
        <p:spPr>
          <a:xfrm>
            <a:off x="3147281" y="6197600"/>
            <a:ext cx="6710238" cy="7366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plugine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一、Engine 职责…"/>
          <p:cNvSpPr txBox="1"/>
          <p:nvPr>
            <p:ph type="title"/>
          </p:nvPr>
        </p:nvSpPr>
        <p:spPr>
          <a:xfrm>
            <a:off x="4359688" y="2282603"/>
            <a:ext cx="4285424" cy="3886201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200000"/>
              </a:lnSpc>
              <a:defRPr sz="2800"/>
            </a:pPr>
            <a:r>
              <a:t>一、Engine 职责 </a:t>
            </a:r>
          </a:p>
          <a:p>
            <a:pPr algn="l">
              <a:lnSpc>
                <a:spcPct val="200000"/>
              </a:lnSpc>
              <a:defRPr sz="2800"/>
            </a:pPr>
            <a:r>
              <a:t>二、Engine 任务状态管理</a:t>
            </a:r>
          </a:p>
          <a:p>
            <a:pPr algn="l">
              <a:lnSpc>
                <a:spcPct val="200000"/>
              </a:lnSpc>
              <a:defRPr sz="2800"/>
            </a:pPr>
            <a:r>
              <a:t>三、Engine 容灾机制</a:t>
            </a:r>
          </a:p>
        </p:txBody>
      </p:sp>
      <p:sp>
        <p:nvSpPr>
          <p:cNvPr id="169" name="分享内容"/>
          <p:cNvSpPr txBox="1"/>
          <p:nvPr/>
        </p:nvSpPr>
        <p:spPr>
          <a:xfrm>
            <a:off x="5530850" y="767916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分享内容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幻灯片编号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一、Engine 职责"/>
          <p:cNvSpPr txBox="1"/>
          <p:nvPr>
            <p:ph type="title"/>
          </p:nvPr>
        </p:nvSpPr>
        <p:spPr>
          <a:xfrm>
            <a:off x="4362450" y="2286000"/>
            <a:ext cx="4279900" cy="388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b="1"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一、Engine 职责 </a:t>
            </a:r>
          </a:p>
        </p:txBody>
      </p:sp>
      <p:sp>
        <p:nvSpPr>
          <p:cNvPr id="174" name="分享内容"/>
          <p:cNvSpPr txBox="1"/>
          <p:nvPr/>
        </p:nvSpPr>
        <p:spPr>
          <a:xfrm>
            <a:off x="5530850" y="76736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分享内容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像" descr="图像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178" name="一、Engine 职责"/>
          <p:cNvSpPr txBox="1"/>
          <p:nvPr/>
        </p:nvSpPr>
        <p:spPr>
          <a:xfrm>
            <a:off x="4881103" y="615482"/>
            <a:ext cx="32425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一、Engine 职责</a:t>
            </a:r>
          </a:p>
        </p:txBody>
      </p:sp>
      <p:sp>
        <p:nvSpPr>
          <p:cNvPr id="179" name="提供接口…"/>
          <p:cNvSpPr txBox="1"/>
          <p:nvPr>
            <p:ph type="body" sz="quarter" idx="1"/>
          </p:nvPr>
        </p:nvSpPr>
        <p:spPr>
          <a:xfrm>
            <a:off x="5418903" y="2617203"/>
            <a:ext cx="2166995" cy="2467988"/>
          </a:xfrm>
          <a:prstGeom prst="rect">
            <a:avLst/>
          </a:prstGeom>
        </p:spPr>
        <p:txBody>
          <a:bodyPr/>
          <a:lstStyle/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b="1" sz="24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提供接口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rId4" invalidUrl="" action="ppaction://hlinksldjump" tgtFrame="" tooltip="" history="1" highlightClick="0" endSnd="0"/>
              </a:rPr>
              <a:t>任务调度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rId5" invalidUrl="" action="ppaction://hlinksldjump" tgtFrame="" tooltip="" history="1" highlightClick="0" endSnd="0"/>
              </a:rPr>
              <a:t>任务提交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tart   开始任务…"/>
          <p:cNvSpPr txBox="1"/>
          <p:nvPr>
            <p:ph type="body" sz="quarter" idx="1"/>
          </p:nvPr>
        </p:nvSpPr>
        <p:spPr>
          <a:xfrm>
            <a:off x="4661003" y="2205266"/>
            <a:ext cx="5892801" cy="3886201"/>
          </a:xfrm>
          <a:prstGeom prst="rect">
            <a:avLst/>
          </a:prstGeom>
        </p:spPr>
        <p:txBody>
          <a:bodyPr/>
          <a:lstStyle/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start   开始任务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stop    停止任务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status   任务状态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log        任务日志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entitys    批量查询任务statuts和log等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containerInfos   用于采集任务</a:t>
            </a:r>
          </a:p>
          <a:p>
            <a:pPr marL="270990" indent="-270990" algn="l" defTabSz="368045">
              <a:lnSpc>
                <a:spcPct val="130000"/>
              </a:lnSpc>
              <a:buSzPct val="82000"/>
              <a:buChar char="•"/>
              <a:defRPr sz="2394"/>
            </a:pPr>
            <a:r>
              <a:t>resetTaskStatus    重置任务状态未提交</a:t>
            </a:r>
          </a:p>
        </p:txBody>
      </p:sp>
      <p:sp>
        <p:nvSpPr>
          <p:cNvPr id="185" name="ActionServiceImpl"/>
          <p:cNvSpPr txBox="1"/>
          <p:nvPr/>
        </p:nvSpPr>
        <p:spPr>
          <a:xfrm>
            <a:off x="4812010" y="871507"/>
            <a:ext cx="33807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ActionServiceImpl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188" name="一、Engine 职责"/>
          <p:cNvSpPr txBox="1"/>
          <p:nvPr/>
        </p:nvSpPr>
        <p:spPr>
          <a:xfrm>
            <a:off x="4881103" y="615482"/>
            <a:ext cx="32425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一、Engine 职责</a:t>
            </a:r>
          </a:p>
        </p:txBody>
      </p:sp>
      <p:sp>
        <p:nvSpPr>
          <p:cNvPr id="189" name="提供接口…"/>
          <p:cNvSpPr txBox="1"/>
          <p:nvPr>
            <p:ph type="body" sz="quarter" idx="1"/>
          </p:nvPr>
        </p:nvSpPr>
        <p:spPr>
          <a:xfrm>
            <a:off x="5418903" y="2617203"/>
            <a:ext cx="2166995" cy="2467988"/>
          </a:xfrm>
          <a:prstGeom prst="rect">
            <a:avLst/>
          </a:prstGeom>
        </p:spPr>
        <p:txBody>
          <a:bodyPr/>
          <a:lstStyle/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提供接口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b="1" sz="24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3" invalidUrl="" action="ppaction://hlinksldjump" tgtFrame="" tooltip="" history="1" highlightClick="0" endSnd="0"/>
              </a:rPr>
              <a:t>任务调度</a:t>
            </a:r>
          </a:p>
          <a:p>
            <a:pPr marL="424069" indent="-424069" algn="l">
              <a:lnSpc>
                <a:spcPct val="200000"/>
              </a:lnSpc>
              <a:buClrTx/>
              <a:buSzPct val="100000"/>
              <a:buAutoNum type="alphaUcPeriod" startAt="1"/>
              <a:defRPr sz="2400"/>
            </a:pPr>
            <a:r>
              <a:rPr u="sng">
                <a:hlinkClick r:id="rId4" invalidUrl="" action="ppaction://hlinksldjump" tgtFrame="" tooltip="" history="1" highlightClick="0" endSnd="0"/>
              </a:rPr>
              <a:t>任务提交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像" descr="图像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17199" t="0" r="14722" b="181"/>
          <a:stretch>
            <a:fillRect/>
          </a:stretch>
        </p:blipFill>
        <p:spPr>
          <a:xfrm>
            <a:off x="10320012" y="6574400"/>
            <a:ext cx="2286880" cy="2980530"/>
          </a:xfrm>
          <a:prstGeom prst="rect">
            <a:avLst/>
          </a:prstGeom>
        </p:spPr>
      </p:pic>
      <p:sp>
        <p:nvSpPr>
          <p:cNvPr id="192" name="Engine"/>
          <p:cNvSpPr/>
          <p:nvPr/>
        </p:nvSpPr>
        <p:spPr>
          <a:xfrm>
            <a:off x="3147281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193" name="Engine"/>
          <p:cNvSpPr/>
          <p:nvPr/>
        </p:nvSpPr>
        <p:spPr>
          <a:xfrm>
            <a:off x="5087370" y="2709460"/>
            <a:ext cx="1270001" cy="12700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grpSp>
        <p:nvGrpSpPr>
          <p:cNvPr id="198" name="成组"/>
          <p:cNvGrpSpPr/>
          <p:nvPr/>
        </p:nvGrpSpPr>
        <p:grpSpPr>
          <a:xfrm>
            <a:off x="7027460" y="2709460"/>
            <a:ext cx="2802046" cy="1270001"/>
            <a:chOff x="0" y="0"/>
            <a:chExt cx="2802045" cy="1270000"/>
          </a:xfrm>
        </p:grpSpPr>
        <p:sp>
          <p:nvSpPr>
            <p:cNvPr id="194" name="矩形"/>
            <p:cNvSpPr/>
            <p:nvPr/>
          </p:nvSpPr>
          <p:spPr>
            <a:xfrm>
              <a:off x="1615288" y="0"/>
              <a:ext cx="294921" cy="1270000"/>
            </a:xfrm>
            <a:prstGeom prst="rect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Engine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Engine</a:t>
              </a:r>
            </a:p>
          </p:txBody>
        </p:sp>
        <p:sp>
          <p:nvSpPr>
            <p:cNvPr id="196" name="矩形"/>
            <p:cNvSpPr/>
            <p:nvPr/>
          </p:nvSpPr>
          <p:spPr>
            <a:xfrm>
              <a:off x="2061206" y="0"/>
              <a:ext cx="294921" cy="1270000"/>
            </a:xfrm>
            <a:prstGeom prst="rect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矩形"/>
            <p:cNvSpPr/>
            <p:nvPr/>
          </p:nvSpPr>
          <p:spPr>
            <a:xfrm>
              <a:off x="2507125" y="0"/>
              <a:ext cx="294921" cy="1270000"/>
            </a:xfrm>
            <a:prstGeom prst="rect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9" name="邮件"/>
          <p:cNvSpPr/>
          <p:nvPr/>
        </p:nvSpPr>
        <p:spPr>
          <a:xfrm>
            <a:off x="5602441" y="4408687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2" name="成组"/>
          <p:cNvGrpSpPr/>
          <p:nvPr/>
        </p:nvGrpSpPr>
        <p:grpSpPr>
          <a:xfrm>
            <a:off x="4636163" y="3571976"/>
            <a:ext cx="3398623" cy="831871"/>
            <a:chOff x="0" y="0"/>
            <a:chExt cx="3398621" cy="831869"/>
          </a:xfrm>
        </p:grpSpPr>
        <p:sp>
          <p:nvSpPr>
            <p:cNvPr id="200" name="线条"/>
            <p:cNvSpPr/>
            <p:nvPr/>
          </p:nvSpPr>
          <p:spPr>
            <a:xfrm flipH="1" flipV="1">
              <a:off x="0" y="0"/>
              <a:ext cx="831870" cy="83187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线条"/>
            <p:cNvSpPr/>
            <p:nvPr/>
          </p:nvSpPr>
          <p:spPr>
            <a:xfrm flipV="1">
              <a:off x="2566751" y="0"/>
              <a:ext cx="831871" cy="83187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03" name="Weight Round Robin"/>
          <p:cNvSpPr txBox="1"/>
          <p:nvPr/>
        </p:nvSpPr>
        <p:spPr>
          <a:xfrm>
            <a:off x="4385888" y="1907993"/>
            <a:ext cx="39141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Weight Round Robin</a:t>
            </a:r>
          </a:p>
        </p:txBody>
      </p:sp>
      <p:sp>
        <p:nvSpPr>
          <p:cNvPr id="204" name="1. Road Balance"/>
          <p:cNvSpPr txBox="1"/>
          <p:nvPr/>
        </p:nvSpPr>
        <p:spPr>
          <a:xfrm>
            <a:off x="5036480" y="605741"/>
            <a:ext cx="29318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Road Balance</a:t>
            </a:r>
          </a:p>
        </p:txBody>
      </p:sp>
      <p:grpSp>
        <p:nvGrpSpPr>
          <p:cNvPr id="207" name="成组"/>
          <p:cNvGrpSpPr/>
          <p:nvPr/>
        </p:nvGrpSpPr>
        <p:grpSpPr>
          <a:xfrm>
            <a:off x="1236386" y="5774139"/>
            <a:ext cx="10213108" cy="1557222"/>
            <a:chOff x="0" y="0"/>
            <a:chExt cx="10213106" cy="1557220"/>
          </a:xfrm>
        </p:grpSpPr>
        <p:sp>
          <p:nvSpPr>
            <p:cNvPr id="205" name="内存队列 * weight1 + 已提交任务（ZK）* weight2"/>
            <p:cNvSpPr txBox="1"/>
            <p:nvPr/>
          </p:nvSpPr>
          <p:spPr>
            <a:xfrm>
              <a:off x="0" y="0"/>
              <a:ext cx="10213107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 algn="l">
                <a:buSzPct val="100000"/>
                <a:buChar char="•"/>
              </a:lvl1pPr>
            </a:lstStyle>
            <a:p>
              <a:pPr/>
              <a:r>
                <a:t> 内存队列 * weight1 + 已提交任务（ZK）* weight2</a:t>
              </a:r>
            </a:p>
          </p:txBody>
        </p:sp>
        <p:sp>
          <p:nvSpPr>
            <p:cNvPr id="206" name="（误差）"/>
            <p:cNvSpPr txBox="1"/>
            <p:nvPr/>
          </p:nvSpPr>
          <p:spPr>
            <a:xfrm>
              <a:off x="3935679" y="820620"/>
              <a:ext cx="19431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（误差）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4550 0.00000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3"/>
      <p:bldP build="whole" bldLvl="1" animBg="1" rev="0" advAuto="0" spid="207" grpId="6"/>
      <p:bldP build="whole" bldLvl="1" animBg="1" rev="0" advAuto="0" spid="202" grpId="4"/>
      <p:bldP build="whole" bldLvl="1" animBg="1" rev="0" advAuto="0" spid="198" grpId="1"/>
      <p:bldP build="whole" bldLvl="1" animBg="1" rev="0" advAuto="0" spid="20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