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8288000" cy="10287000"/>
  <p:notesSz cx="6858000" cy="9144000"/>
  <p:embeddedFontLst>
    <p:embeddedFont>
      <p:font typeface="Noto Sans" charset="1" panose="020B0502040504020204"/>
      <p:regular r:id="rId33"/>
    </p:embeddedFont>
    <p:embeddedFont>
      <p:font typeface="Montserrat Medium" charset="1" panose="00000600000000000000"/>
      <p:regular r:id="rId34"/>
    </p:embeddedFont>
    <p:embeddedFont>
      <p:font typeface="Noto Sans Bold" charset="1" panose="020B0802040504020204"/>
      <p:regular r:id="rId35"/>
    </p:embeddedFont>
    <p:embeddedFont>
      <p:font typeface="Saira" charset="1" panose="0000050000000000000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46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16" Target="../media/image19.png" Type="http://schemas.openxmlformats.org/officeDocument/2006/relationships/image"/><Relationship Id="rId17" Target="../media/image20.svg" Type="http://schemas.openxmlformats.org/officeDocument/2006/relationships/image"/><Relationship Id="rId18" Target="../media/image21.png" Type="http://schemas.openxmlformats.org/officeDocument/2006/relationships/image"/><Relationship Id="rId19" Target="../media/image22.svg" Type="http://schemas.openxmlformats.org/officeDocument/2006/relationships/image"/><Relationship Id="rId2" Target="../media/image1.png" Type="http://schemas.openxmlformats.org/officeDocument/2006/relationships/image"/><Relationship Id="rId20" Target="../media/image23.png" Type="http://schemas.openxmlformats.org/officeDocument/2006/relationships/image"/><Relationship Id="rId21" Target="../media/image24.svg" Type="http://schemas.openxmlformats.org/officeDocument/2006/relationships/image"/><Relationship Id="rId22" Target="../media/image25.png" Type="http://schemas.openxmlformats.org/officeDocument/2006/relationships/image"/><Relationship Id="rId23" Target="../media/image26.svg" Type="http://schemas.openxmlformats.org/officeDocument/2006/relationships/image"/><Relationship Id="rId24" Target="../media/image27.png" Type="http://schemas.openxmlformats.org/officeDocument/2006/relationships/image"/><Relationship Id="rId25" Target="../media/image28.svg" Type="http://schemas.openxmlformats.org/officeDocument/2006/relationships/image"/><Relationship Id="rId26" Target="../media/image29.png" Type="http://schemas.openxmlformats.org/officeDocument/2006/relationships/image"/><Relationship Id="rId27" Target="../media/image30.svg" Type="http://schemas.openxmlformats.org/officeDocument/2006/relationships/image"/><Relationship Id="rId28" Target="../media/image31.png" Type="http://schemas.openxmlformats.org/officeDocument/2006/relationships/image"/><Relationship Id="rId29" Target="../media/image32.svg" Type="http://schemas.openxmlformats.org/officeDocument/2006/relationships/image"/><Relationship Id="rId3" Target="../media/image2.svg" Type="http://schemas.openxmlformats.org/officeDocument/2006/relationships/image"/><Relationship Id="rId30" Target="../media/image33.png" Type="http://schemas.openxmlformats.org/officeDocument/2006/relationships/image"/><Relationship Id="rId31" Target="../media/image34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73186" y="-882247"/>
            <a:ext cx="17240730" cy="14607600"/>
          </a:xfrm>
          <a:custGeom>
            <a:avLst/>
            <a:gdLst/>
            <a:ahLst/>
            <a:cxnLst/>
            <a:rect r="r" b="b" t="t" l="l"/>
            <a:pathLst>
              <a:path h="14607600" w="17240730">
                <a:moveTo>
                  <a:pt x="0" y="0"/>
                </a:moveTo>
                <a:lnTo>
                  <a:pt x="17240729" y="0"/>
                </a:lnTo>
                <a:lnTo>
                  <a:pt x="17240729" y="14607600"/>
                </a:lnTo>
                <a:lnTo>
                  <a:pt x="0" y="1460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22958">
            <a:off x="7446216" y="-1175426"/>
            <a:ext cx="16072061" cy="11601106"/>
          </a:xfrm>
          <a:custGeom>
            <a:avLst/>
            <a:gdLst/>
            <a:ahLst/>
            <a:cxnLst/>
            <a:rect r="r" b="b" t="t" l="l"/>
            <a:pathLst>
              <a:path h="11601106" w="16072061">
                <a:moveTo>
                  <a:pt x="0" y="0"/>
                </a:moveTo>
                <a:lnTo>
                  <a:pt x="16072061" y="0"/>
                </a:lnTo>
                <a:lnTo>
                  <a:pt x="16072061" y="11601105"/>
                </a:lnTo>
                <a:lnTo>
                  <a:pt x="0" y="116011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19911" y="6213323"/>
            <a:ext cx="3050862" cy="1736218"/>
          </a:xfrm>
          <a:custGeom>
            <a:avLst/>
            <a:gdLst/>
            <a:ahLst/>
            <a:cxnLst/>
            <a:rect r="r" b="b" t="t" l="l"/>
            <a:pathLst>
              <a:path h="1736218" w="3050862">
                <a:moveTo>
                  <a:pt x="0" y="0"/>
                </a:moveTo>
                <a:lnTo>
                  <a:pt x="3050862" y="0"/>
                </a:lnTo>
                <a:lnTo>
                  <a:pt x="3050862" y="1736218"/>
                </a:lnTo>
                <a:lnTo>
                  <a:pt x="0" y="1736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723187"/>
            <a:ext cx="8498111" cy="8980273"/>
          </a:xfrm>
          <a:custGeom>
            <a:avLst/>
            <a:gdLst/>
            <a:ahLst/>
            <a:cxnLst/>
            <a:rect r="r" b="b" t="t" l="l"/>
            <a:pathLst>
              <a:path h="8980273" w="8498111">
                <a:moveTo>
                  <a:pt x="0" y="0"/>
                </a:moveTo>
                <a:lnTo>
                  <a:pt x="8498111" y="0"/>
                </a:lnTo>
                <a:lnTo>
                  <a:pt x="8498111" y="8980273"/>
                </a:lnTo>
                <a:lnTo>
                  <a:pt x="0" y="8980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82246" y="1339742"/>
            <a:ext cx="1777054" cy="1444596"/>
          </a:xfrm>
          <a:custGeom>
            <a:avLst/>
            <a:gdLst/>
            <a:ahLst/>
            <a:cxnLst/>
            <a:rect r="r" b="b" t="t" l="l"/>
            <a:pathLst>
              <a:path h="1444596" w="1777054">
                <a:moveTo>
                  <a:pt x="0" y="0"/>
                </a:moveTo>
                <a:lnTo>
                  <a:pt x="1777054" y="0"/>
                </a:lnTo>
                <a:lnTo>
                  <a:pt x="1777054" y="1444596"/>
                </a:lnTo>
                <a:lnTo>
                  <a:pt x="0" y="14445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268007" y="3101626"/>
            <a:ext cx="9991293" cy="2426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844"/>
              </a:lnSpc>
            </a:pPr>
            <a:r>
              <a:rPr lang="en-US" sz="14174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CLINIC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34008" y="4933950"/>
            <a:ext cx="9859291" cy="181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813"/>
              </a:lnSpc>
            </a:pPr>
            <a:r>
              <a:rPr lang="en-US" sz="10581" spc="56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Booking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28700" y="753393"/>
            <a:ext cx="1704110" cy="969794"/>
          </a:xfrm>
          <a:custGeom>
            <a:avLst/>
            <a:gdLst/>
            <a:ahLst/>
            <a:cxnLst/>
            <a:rect r="r" b="b" t="t" l="l"/>
            <a:pathLst>
              <a:path h="969794" w="1704110">
                <a:moveTo>
                  <a:pt x="0" y="0"/>
                </a:moveTo>
                <a:lnTo>
                  <a:pt x="1704110" y="0"/>
                </a:lnTo>
                <a:lnTo>
                  <a:pt x="1704110" y="969794"/>
                </a:lnTo>
                <a:lnTo>
                  <a:pt x="0" y="9697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65305" y="3351810"/>
            <a:ext cx="4068084" cy="9050459"/>
          </a:xfrm>
          <a:custGeom>
            <a:avLst/>
            <a:gdLst/>
            <a:ahLst/>
            <a:cxnLst/>
            <a:rect r="r" b="b" t="t" l="l"/>
            <a:pathLst>
              <a:path h="9050459" w="4068084">
                <a:moveTo>
                  <a:pt x="0" y="0"/>
                </a:moveTo>
                <a:lnTo>
                  <a:pt x="4068084" y="0"/>
                </a:lnTo>
                <a:lnTo>
                  <a:pt x="4068084" y="9050459"/>
                </a:lnTo>
                <a:lnTo>
                  <a:pt x="0" y="90504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54865" y="-73025"/>
            <a:ext cx="10614654" cy="110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4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Booking module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9960" y="1399554"/>
            <a:ext cx="1720808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Main class: AppointmentService.java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Functions to test: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575" y="2371103"/>
            <a:ext cx="15502499" cy="6065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46"/>
              </a:lnSpc>
            </a:pPr>
          </a:p>
          <a:p>
            <a:pPr algn="l">
              <a:lnSpc>
                <a:spcPts val="5346"/>
              </a:lnSpc>
              <a:spcBef>
                <a:spcPct val="0"/>
              </a:spcBef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5</a:t>
            </a: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. update(Long appointmentId, AppointmentDTO.Update dto)</a:t>
            </a:r>
          </a:p>
          <a:p>
            <a:pPr algn="l" marL="824486" indent="-412243" lvl="1">
              <a:lnSpc>
                <a:spcPts val="5346"/>
              </a:lnSpc>
              <a:buFont typeface="Arial"/>
              <a:buChar char="•"/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Main: Cập nhật thông tin appointment</a:t>
            </a:r>
          </a:p>
          <a:p>
            <a:pPr algn="l" marL="824486" indent="-412243" lvl="1">
              <a:lnSpc>
                <a:spcPts val="5346"/>
              </a:lnSpc>
              <a:buFont typeface="Arial"/>
              <a:buChar char="•"/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Inputs: appointmentId, dto</a:t>
            </a:r>
          </a:p>
          <a:p>
            <a:pPr algn="l" marL="824486" indent="-412243" lvl="1">
              <a:lnSpc>
                <a:spcPts val="5346"/>
              </a:lnSpc>
              <a:buFont typeface="Arial"/>
              <a:buChar char="•"/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Returns: AppointmentDTO.Response</a:t>
            </a:r>
          </a:p>
          <a:p>
            <a:pPr algn="l" marL="824486" indent="-412243" lvl="1">
              <a:lnSpc>
                <a:spcPts val="5346"/>
              </a:lnSpc>
              <a:buFont typeface="Arial"/>
              <a:buChar char="•"/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Edge cases: 7 scenarios (invalid inputs, partial updates, validation)</a:t>
            </a:r>
          </a:p>
          <a:p>
            <a:pPr algn="l" marL="824486" indent="-412243" lvl="1">
              <a:lnSpc>
                <a:spcPts val="5346"/>
              </a:lnSpc>
              <a:buFont typeface="Arial"/>
              <a:buChar char="•"/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Dependencies: 5 dependencies (AppointmentRepository, AppointmentMapper, EmailService, etc.)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65305" y="3351810"/>
            <a:ext cx="4068084" cy="9050459"/>
          </a:xfrm>
          <a:custGeom>
            <a:avLst/>
            <a:gdLst/>
            <a:ahLst/>
            <a:cxnLst/>
            <a:rect r="r" b="b" t="t" l="l"/>
            <a:pathLst>
              <a:path h="9050459" w="4068084">
                <a:moveTo>
                  <a:pt x="0" y="0"/>
                </a:moveTo>
                <a:lnTo>
                  <a:pt x="4068084" y="0"/>
                </a:lnTo>
                <a:lnTo>
                  <a:pt x="4068084" y="9050459"/>
                </a:lnTo>
                <a:lnTo>
                  <a:pt x="0" y="90504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54865" y="-73025"/>
            <a:ext cx="10614654" cy="110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4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Booking module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9960" y="1242809"/>
            <a:ext cx="1720808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Main class: AppointmentService.java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Functions to test: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575" y="2914450"/>
            <a:ext cx="14148731" cy="5313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6</a:t>
            </a:r>
            <a:r>
              <a:rPr lang="en-US" sz="37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. cancelAppointment(Long appointmentId)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Main: Hủy appointment và giải phóng slot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Inputs: appointmentId (Long)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Returns: AppointmentDTO.Response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Edge cases: 6 scenarios (invalid ID, already cancelled, null schedule)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Dependencies: 5 dependencies (AppointmentRepository, DoctorScheduleRepository, EmailService, etc.)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65305" y="3351810"/>
            <a:ext cx="4068084" cy="9050459"/>
          </a:xfrm>
          <a:custGeom>
            <a:avLst/>
            <a:gdLst/>
            <a:ahLst/>
            <a:cxnLst/>
            <a:rect r="r" b="b" t="t" l="l"/>
            <a:pathLst>
              <a:path h="9050459" w="4068084">
                <a:moveTo>
                  <a:pt x="0" y="0"/>
                </a:moveTo>
                <a:lnTo>
                  <a:pt x="4068084" y="0"/>
                </a:lnTo>
                <a:lnTo>
                  <a:pt x="4068084" y="9050459"/>
                </a:lnTo>
                <a:lnTo>
                  <a:pt x="0" y="90504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54865" y="-73025"/>
            <a:ext cx="10614654" cy="110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4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Booking module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9960" y="1201941"/>
            <a:ext cx="1720808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Main class: AppointmentService.java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Functions to test: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575" y="2173490"/>
            <a:ext cx="14323730" cy="5313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</a:p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7</a:t>
            </a:r>
            <a:r>
              <a:rPr lang="en-US" sz="38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. delete(Long appointmentId)</a:t>
            </a:r>
          </a:p>
          <a:p>
            <a:pPr algn="l" marL="820432" indent="-410216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Main: Xóa appointment khỏi database</a:t>
            </a:r>
          </a:p>
          <a:p>
            <a:pPr algn="l" marL="820432" indent="-410216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Inputs: appointmentId (Long)</a:t>
            </a:r>
          </a:p>
          <a:p>
            <a:pPr algn="l" marL="820432" indent="-410216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Returns: void</a:t>
            </a:r>
          </a:p>
          <a:p>
            <a:pPr algn="l" marL="820432" indent="-410216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Edge cases: 5 scenarios (invalid ID, not found, different statuses)</a:t>
            </a:r>
          </a:p>
          <a:p>
            <a:pPr algn="l" marL="820432" indent="-410216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Dependencies: 2 dependencies (AppointmentRepository)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78541">
            <a:off x="-2423596" y="583792"/>
            <a:ext cx="17201471" cy="12416335"/>
          </a:xfrm>
          <a:custGeom>
            <a:avLst/>
            <a:gdLst/>
            <a:ahLst/>
            <a:cxnLst/>
            <a:rect r="r" b="b" t="t" l="l"/>
            <a:pathLst>
              <a:path h="12416335" w="17201471">
                <a:moveTo>
                  <a:pt x="0" y="0"/>
                </a:moveTo>
                <a:lnTo>
                  <a:pt x="17201472" y="0"/>
                </a:lnTo>
                <a:lnTo>
                  <a:pt x="17201472" y="12416335"/>
                </a:lnTo>
                <a:lnTo>
                  <a:pt x="0" y="1241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987743">
            <a:off x="1302956" y="-484288"/>
            <a:ext cx="15279551" cy="12945947"/>
          </a:xfrm>
          <a:custGeom>
            <a:avLst/>
            <a:gdLst/>
            <a:ahLst/>
            <a:cxnLst/>
            <a:rect r="r" b="b" t="t" l="l"/>
            <a:pathLst>
              <a:path h="12945947" w="15279551">
                <a:moveTo>
                  <a:pt x="0" y="0"/>
                </a:moveTo>
                <a:lnTo>
                  <a:pt x="15279551" y="0"/>
                </a:lnTo>
                <a:lnTo>
                  <a:pt x="15279551" y="12945947"/>
                </a:lnTo>
                <a:lnTo>
                  <a:pt x="0" y="129459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38496" y="5143500"/>
            <a:ext cx="6678106" cy="5891172"/>
          </a:xfrm>
          <a:custGeom>
            <a:avLst/>
            <a:gdLst/>
            <a:ahLst/>
            <a:cxnLst/>
            <a:rect r="r" b="b" t="t" l="l"/>
            <a:pathLst>
              <a:path h="5891172" w="6678106">
                <a:moveTo>
                  <a:pt x="0" y="0"/>
                </a:moveTo>
                <a:lnTo>
                  <a:pt x="6678105" y="0"/>
                </a:lnTo>
                <a:lnTo>
                  <a:pt x="6678105" y="5891172"/>
                </a:lnTo>
                <a:lnTo>
                  <a:pt x="0" y="58911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62057" y="1028700"/>
            <a:ext cx="1397243" cy="1135842"/>
          </a:xfrm>
          <a:custGeom>
            <a:avLst/>
            <a:gdLst/>
            <a:ahLst/>
            <a:cxnLst/>
            <a:rect r="r" b="b" t="t" l="l"/>
            <a:pathLst>
              <a:path h="1135842" w="1397243">
                <a:moveTo>
                  <a:pt x="0" y="0"/>
                </a:moveTo>
                <a:lnTo>
                  <a:pt x="1397243" y="0"/>
                </a:lnTo>
                <a:lnTo>
                  <a:pt x="1397243" y="1135842"/>
                </a:lnTo>
                <a:lnTo>
                  <a:pt x="0" y="11358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08008" y="-368448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87125" y="190229"/>
            <a:ext cx="1574250" cy="895891"/>
          </a:xfrm>
          <a:custGeom>
            <a:avLst/>
            <a:gdLst/>
            <a:ahLst/>
            <a:cxnLst/>
            <a:rect r="r" b="b" t="t" l="l"/>
            <a:pathLst>
              <a:path h="895891" w="1574250">
                <a:moveTo>
                  <a:pt x="0" y="0"/>
                </a:moveTo>
                <a:lnTo>
                  <a:pt x="1574250" y="0"/>
                </a:lnTo>
                <a:lnTo>
                  <a:pt x="1574250" y="895892"/>
                </a:lnTo>
                <a:lnTo>
                  <a:pt x="0" y="8958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79714" y="225351"/>
            <a:ext cx="12185959" cy="1872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400">
                <a:solidFill>
                  <a:srgbClr val="D6D5CF"/>
                </a:solidFill>
                <a:latin typeface="Noto Sans"/>
                <a:ea typeface="Noto Sans"/>
                <a:cs typeface="Noto Sans"/>
                <a:sym typeface="Noto Sans"/>
              </a:rPr>
              <a:t>Prompt 2: Generate Test Cases</a:t>
            </a:r>
          </a:p>
          <a:p>
            <a:pPr algn="ctr">
              <a:lnSpc>
                <a:spcPts val="755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56152" y="2335452"/>
            <a:ext cx="12082344" cy="656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6"/>
              </a:lnSpc>
              <a:spcBef>
                <a:spcPct val="0"/>
              </a:spcBef>
            </a:pPr>
            <a:r>
              <a:rPr lang="en-US" sz="3718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1. Create test cases matrix for all 7 functions</a:t>
            </a:r>
          </a:p>
          <a:p>
            <a:pPr algn="l">
              <a:lnSpc>
                <a:spcPts val="5206"/>
              </a:lnSpc>
              <a:spcBef>
                <a:spcPct val="0"/>
              </a:spcBef>
            </a:pPr>
            <a:r>
              <a:rPr lang="en-US" sz="3718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2. Include happy path, edge cases, and error scenarios</a:t>
            </a:r>
          </a:p>
          <a:p>
            <a:pPr algn="l">
              <a:lnSpc>
                <a:spcPts val="5206"/>
              </a:lnSpc>
              <a:spcBef>
                <a:spcPct val="0"/>
              </a:spcBef>
            </a:pPr>
            <a:r>
              <a:rPr lang="en-US" sz="3718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3. Focus on business validation and error handling</a:t>
            </a:r>
          </a:p>
          <a:p>
            <a:pPr algn="l">
              <a:lnSpc>
                <a:spcPts val="5206"/>
              </a:lnSpc>
              <a:spcBef>
                <a:spcPct val="0"/>
              </a:spcBef>
            </a:pPr>
            <a:r>
              <a:rPr lang="en-US" sz="3718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4. Ensure coverage of all dependencies</a:t>
            </a:r>
          </a:p>
          <a:p>
            <a:pPr algn="l">
              <a:lnSpc>
                <a:spcPts val="5206"/>
              </a:lnSpc>
              <a:spcBef>
                <a:spcPct val="0"/>
              </a:spcBef>
            </a:pPr>
            <a:r>
              <a:rPr lang="en-US" sz="3718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5. Use Given-When-Then pattern</a:t>
            </a:r>
          </a:p>
          <a:p>
            <a:pPr algn="l">
              <a:lnSpc>
                <a:spcPts val="5206"/>
              </a:lnSpc>
              <a:spcBef>
                <a:spcPct val="0"/>
              </a:spcBef>
            </a:pPr>
            <a:r>
              <a:rPr lang="en-US" sz="3718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Generate at least 15 test cases covering:</a:t>
            </a:r>
          </a:p>
          <a:p>
            <a:pPr algn="l">
              <a:lnSpc>
                <a:spcPts val="5206"/>
              </a:lnSpc>
              <a:spcBef>
                <a:spcPct val="0"/>
              </a:spcBef>
            </a:pPr>
            <a:r>
              <a:rPr lang="en-US" sz="3718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Happy path scenarios (8 tests)</a:t>
            </a:r>
          </a:p>
          <a:p>
            <a:pPr algn="l">
              <a:lnSpc>
                <a:spcPts val="5206"/>
              </a:lnSpc>
              <a:spcBef>
                <a:spcPct val="0"/>
              </a:spcBef>
            </a:pPr>
            <a:r>
              <a:rPr lang="en-US" sz="3718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Error scenarios (7+ tests)</a:t>
            </a:r>
          </a:p>
          <a:p>
            <a:pPr algn="l">
              <a:lnSpc>
                <a:spcPts val="5206"/>
              </a:lnSpc>
              <a:spcBef>
                <a:spcPct val="0"/>
              </a:spcBef>
            </a:pPr>
            <a:r>
              <a:rPr lang="en-US" sz="3718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Edge cases and boundary values</a:t>
            </a:r>
          </a:p>
          <a:p>
            <a:pPr algn="l">
              <a:lnSpc>
                <a:spcPts val="5206"/>
              </a:lnSpc>
              <a:spcBef>
                <a:spcPct val="0"/>
              </a:spcBef>
            </a:pPr>
            <a:r>
              <a:rPr lang="en-US" sz="3718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- Integration with dependencies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475567">
            <a:off x="-676855" y="206920"/>
            <a:ext cx="17201471" cy="12416335"/>
          </a:xfrm>
          <a:custGeom>
            <a:avLst/>
            <a:gdLst/>
            <a:ahLst/>
            <a:cxnLst/>
            <a:rect r="r" b="b" t="t" l="l"/>
            <a:pathLst>
              <a:path h="12416335" w="17201471">
                <a:moveTo>
                  <a:pt x="0" y="0"/>
                </a:moveTo>
                <a:lnTo>
                  <a:pt x="17201471" y="0"/>
                </a:lnTo>
                <a:lnTo>
                  <a:pt x="17201471" y="12416334"/>
                </a:lnTo>
                <a:lnTo>
                  <a:pt x="0" y="12416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987743">
            <a:off x="1348100" y="-996212"/>
            <a:ext cx="15808940" cy="13394484"/>
          </a:xfrm>
          <a:custGeom>
            <a:avLst/>
            <a:gdLst/>
            <a:ahLst/>
            <a:cxnLst/>
            <a:rect r="r" b="b" t="t" l="l"/>
            <a:pathLst>
              <a:path h="13394484" w="15808940">
                <a:moveTo>
                  <a:pt x="0" y="0"/>
                </a:moveTo>
                <a:lnTo>
                  <a:pt x="15808940" y="0"/>
                </a:lnTo>
                <a:lnTo>
                  <a:pt x="15808940" y="13394484"/>
                </a:lnTo>
                <a:lnTo>
                  <a:pt x="0" y="13394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90757" y="210595"/>
            <a:ext cx="1397243" cy="1135842"/>
          </a:xfrm>
          <a:custGeom>
            <a:avLst/>
            <a:gdLst/>
            <a:ahLst/>
            <a:cxnLst/>
            <a:rect r="r" b="b" t="t" l="l"/>
            <a:pathLst>
              <a:path h="1135842" w="1397243">
                <a:moveTo>
                  <a:pt x="0" y="0"/>
                </a:moveTo>
                <a:lnTo>
                  <a:pt x="1397243" y="0"/>
                </a:lnTo>
                <a:lnTo>
                  <a:pt x="1397243" y="1135843"/>
                </a:lnTo>
                <a:lnTo>
                  <a:pt x="0" y="11358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42890" y="2920925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24626" y="9754108"/>
            <a:ext cx="1807620" cy="1028700"/>
          </a:xfrm>
          <a:custGeom>
            <a:avLst/>
            <a:gdLst/>
            <a:ahLst/>
            <a:cxnLst/>
            <a:rect r="r" b="b" t="t" l="l"/>
            <a:pathLst>
              <a:path h="1028700" w="1807620">
                <a:moveTo>
                  <a:pt x="0" y="0"/>
                </a:moveTo>
                <a:lnTo>
                  <a:pt x="1807620" y="0"/>
                </a:lnTo>
                <a:lnTo>
                  <a:pt x="180762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99468" y="797058"/>
            <a:ext cx="6570949" cy="9489942"/>
          </a:xfrm>
          <a:custGeom>
            <a:avLst/>
            <a:gdLst/>
            <a:ahLst/>
            <a:cxnLst/>
            <a:rect r="r" b="b" t="t" l="l"/>
            <a:pathLst>
              <a:path h="9489942" w="6570949">
                <a:moveTo>
                  <a:pt x="0" y="0"/>
                </a:moveTo>
                <a:lnTo>
                  <a:pt x="6570948" y="0"/>
                </a:lnTo>
                <a:lnTo>
                  <a:pt x="6570948" y="9489942"/>
                </a:lnTo>
                <a:lnTo>
                  <a:pt x="0" y="94899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97558" y="-154046"/>
            <a:ext cx="10822132" cy="2896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6"/>
              </a:lnSpc>
            </a:pPr>
            <a:r>
              <a:rPr lang="en-US" sz="55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AI Output: Test Cases Matrix</a:t>
            </a:r>
          </a:p>
          <a:p>
            <a:pPr algn="l">
              <a:lnSpc>
                <a:spcPts val="7726"/>
              </a:lnSpc>
            </a:pPr>
          </a:p>
          <a:p>
            <a:pPr algn="l">
              <a:lnSpc>
                <a:spcPts val="772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15385" y="1072140"/>
            <a:ext cx="9034569" cy="808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0"/>
              </a:lnSpc>
              <a:spcBef>
                <a:spcPct val="0"/>
              </a:spcBef>
            </a:pPr>
            <a:r>
              <a:rPr lang="en-US" sz="2886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```</a:t>
            </a:r>
          </a:p>
          <a:p>
            <a:pPr algn="l">
              <a:lnSpc>
                <a:spcPts val="4040"/>
              </a:lnSpc>
              <a:spcBef>
                <a:spcPct val="0"/>
              </a:spcBef>
            </a:pPr>
            <a:r>
              <a:rPr lang="en-US" sz="2886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"Generate comprehensive unit test cases for AppointmentService's create() function:</a:t>
            </a:r>
          </a:p>
          <a:p>
            <a:pPr algn="l">
              <a:lnSpc>
                <a:spcPts val="4040"/>
              </a:lnSpc>
              <a:spcBef>
                <a:spcPct val="0"/>
              </a:spcBef>
            </a:pPr>
          </a:p>
          <a:p>
            <a:pPr algn="l">
              <a:lnSpc>
                <a:spcPts val="4040"/>
              </a:lnSpc>
              <a:spcBef>
                <a:spcPct val="0"/>
              </a:spcBef>
            </a:pPr>
            <a:r>
              <a:rPr lang="en-US" sz="2886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public AppointmentDTO.Response create(AppointmentDTO.Create dto) {</a:t>
            </a:r>
          </a:p>
          <a:p>
            <a:pPr algn="l">
              <a:lnSpc>
                <a:spcPts val="4040"/>
              </a:lnSpc>
              <a:spcBef>
                <a:spcPct val="0"/>
              </a:spcBef>
            </a:pPr>
            <a:r>
              <a:rPr lang="en-US" sz="2886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    // Validation logic</a:t>
            </a:r>
          </a:p>
          <a:p>
            <a:pPr algn="l">
              <a:lnSpc>
                <a:spcPts val="4040"/>
              </a:lnSpc>
              <a:spcBef>
                <a:spcPct val="0"/>
              </a:spcBef>
            </a:pPr>
            <a:r>
              <a:rPr lang="en-US" sz="2886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    // Business logic</a:t>
            </a:r>
          </a:p>
          <a:p>
            <a:pPr algn="l">
              <a:lnSpc>
                <a:spcPts val="4040"/>
              </a:lnSpc>
              <a:spcBef>
                <a:spcPct val="0"/>
              </a:spcBef>
            </a:pPr>
            <a:r>
              <a:rPr lang="en-US" sz="2886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    // Save and return</a:t>
            </a:r>
          </a:p>
          <a:p>
            <a:pPr algn="l">
              <a:lnSpc>
                <a:spcPts val="4040"/>
              </a:lnSpc>
              <a:spcBef>
                <a:spcPct val="0"/>
              </a:spcBef>
            </a:pPr>
            <a:r>
              <a:rPr lang="en-US" sz="2886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}</a:t>
            </a:r>
          </a:p>
          <a:p>
            <a:pPr algn="l">
              <a:lnSpc>
                <a:spcPts val="4040"/>
              </a:lnSpc>
              <a:spcBef>
                <a:spcPct val="0"/>
              </a:spcBef>
            </a:pPr>
          </a:p>
          <a:p>
            <a:pPr algn="l">
              <a:lnSpc>
                <a:spcPts val="4040"/>
              </a:lnSpc>
              <a:spcBef>
                <a:spcPct val="0"/>
              </a:spcBef>
            </a:pPr>
            <a:r>
              <a:rPr lang="en-US" sz="2886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Include:</a:t>
            </a:r>
          </a:p>
          <a:p>
            <a:pPr algn="l">
              <a:lnSpc>
                <a:spcPts val="4040"/>
              </a:lnSpc>
              <a:spcBef>
                <a:spcPct val="0"/>
              </a:spcBef>
            </a:pPr>
            <a:r>
              <a:rPr lang="en-US" sz="2886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- Happy path scenarios</a:t>
            </a:r>
          </a:p>
          <a:p>
            <a:pPr algn="l">
              <a:lnSpc>
                <a:spcPts val="4040"/>
              </a:lnSpc>
              <a:spcBef>
                <a:spcPct val="0"/>
              </a:spcBef>
            </a:pPr>
            <a:r>
              <a:rPr lang="en-US" sz="2886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- Edge cases (boundary values)</a:t>
            </a:r>
          </a:p>
          <a:p>
            <a:pPr algn="l">
              <a:lnSpc>
                <a:spcPts val="4040"/>
              </a:lnSpc>
              <a:spcBef>
                <a:spcPct val="0"/>
              </a:spcBef>
            </a:pPr>
            <a:r>
              <a:rPr lang="en-US" sz="2886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- Error scenarios</a:t>
            </a:r>
          </a:p>
          <a:p>
            <a:pPr algn="l">
              <a:lnSpc>
                <a:spcPts val="4040"/>
              </a:lnSpc>
              <a:spcBef>
                <a:spcPct val="0"/>
              </a:spcBef>
            </a:pPr>
            <a:r>
              <a:rPr lang="en-US" sz="2886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- Integration with dependencies"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57983" y="800100"/>
            <a:ext cx="11481197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6"/>
              </a:lnSpc>
              <a:spcBef>
                <a:spcPct val="0"/>
              </a:spcBef>
            </a:pPr>
            <a:r>
              <a:rPr lang="en-US" sz="3947">
                <a:solidFill>
                  <a:srgbClr val="EDEBEB"/>
                </a:solidFill>
                <a:latin typeface="Noto Sans"/>
                <a:ea typeface="Noto Sans"/>
                <a:cs typeface="Noto Sans"/>
                <a:sym typeface="Noto Sans"/>
              </a:rPr>
              <a:t>Best Practice: Sử dụng Given-When-Then pattern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139617" y="2693147"/>
            <a:ext cx="4575578" cy="10179506"/>
          </a:xfrm>
          <a:custGeom>
            <a:avLst/>
            <a:gdLst/>
            <a:ahLst/>
            <a:cxnLst/>
            <a:rect r="r" b="b" t="t" l="l"/>
            <a:pathLst>
              <a:path h="10179506" w="4575578">
                <a:moveTo>
                  <a:pt x="0" y="0"/>
                </a:moveTo>
                <a:lnTo>
                  <a:pt x="4575578" y="0"/>
                </a:lnTo>
                <a:lnTo>
                  <a:pt x="4575578" y="10179507"/>
                </a:lnTo>
                <a:lnTo>
                  <a:pt x="0" y="10179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7788" y="1343025"/>
            <a:ext cx="12656658" cy="854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8"/>
              </a:lnSpc>
              <a:spcBef>
                <a:spcPct val="0"/>
              </a:spcBef>
            </a:pPr>
          </a:p>
          <a:p>
            <a:pPr algn="l">
              <a:lnSpc>
                <a:spcPts val="3788"/>
              </a:lnSpc>
              <a:spcBef>
                <a:spcPct val="0"/>
              </a:spcBef>
            </a:pPr>
            <a:r>
              <a:rPr lang="en-US" sz="270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```java</a:t>
            </a:r>
          </a:p>
          <a:p>
            <a:pPr algn="l">
              <a:lnSpc>
                <a:spcPts val="3788"/>
              </a:lnSpc>
              <a:spcBef>
                <a:spcPct val="0"/>
              </a:spcBef>
            </a:pPr>
            <a:r>
              <a:rPr lang="en-US" sz="270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@Test</a:t>
            </a:r>
          </a:p>
          <a:p>
            <a:pPr algn="l">
              <a:lnSpc>
                <a:spcPts val="3788"/>
              </a:lnSpc>
              <a:spcBef>
                <a:spcPct val="0"/>
              </a:spcBef>
            </a:pPr>
            <a:r>
              <a:rPr lang="en-US" sz="270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@DisplayName("✅ Happy Path: Create appointment successfully with patient")</a:t>
            </a:r>
          </a:p>
          <a:p>
            <a:pPr algn="l">
              <a:lnSpc>
                <a:spcPts val="3788"/>
              </a:lnSpc>
              <a:spcBef>
                <a:spcPct val="0"/>
              </a:spcBef>
            </a:pPr>
            <a:r>
              <a:rPr lang="en-US" sz="270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void testCreateAppointment_Success_WithPatient() {</a:t>
            </a:r>
          </a:p>
          <a:p>
            <a:pPr algn="l">
              <a:lnSpc>
                <a:spcPts val="3788"/>
              </a:lnSpc>
              <a:spcBef>
                <a:spcPct val="0"/>
              </a:spcBef>
            </a:pPr>
            <a:r>
              <a:rPr lang="en-US" sz="270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    // Given - Setup test data and mocks</a:t>
            </a:r>
          </a:p>
          <a:p>
            <a:pPr algn="l">
              <a:lnSpc>
                <a:spcPts val="3788"/>
              </a:lnSpc>
              <a:spcBef>
                <a:spcPct val="0"/>
              </a:spcBef>
            </a:pPr>
            <a:r>
              <a:rPr lang="en-US" sz="270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    when(patientRepository.findById(1L)).thenReturn(Optional.of(testPatient));</a:t>
            </a:r>
          </a:p>
          <a:p>
            <a:pPr algn="l">
              <a:lnSpc>
                <a:spcPts val="3788"/>
              </a:lnSpc>
              <a:spcBef>
                <a:spcPct val="0"/>
              </a:spcBef>
            </a:pPr>
            <a:r>
              <a:rPr lang="en-US" sz="270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    when(doctorRepository.findById(1L)).thenReturn(Optional.of(testDoctor));</a:t>
            </a:r>
          </a:p>
          <a:p>
            <a:pPr algn="l">
              <a:lnSpc>
                <a:spcPts val="3788"/>
              </a:lnSpc>
              <a:spcBef>
                <a:spcPct val="0"/>
              </a:spcBef>
            </a:pPr>
            <a:r>
              <a:rPr lang="en-US" sz="270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    </a:t>
            </a:r>
          </a:p>
          <a:p>
            <a:pPr algn="l">
              <a:lnSpc>
                <a:spcPts val="3788"/>
              </a:lnSpc>
              <a:spcBef>
                <a:spcPct val="0"/>
              </a:spcBef>
            </a:pPr>
            <a:r>
              <a:rPr lang="en-US" sz="270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    // When - Execute the method under test</a:t>
            </a:r>
          </a:p>
          <a:p>
            <a:pPr algn="l">
              <a:lnSpc>
                <a:spcPts val="3788"/>
              </a:lnSpc>
              <a:spcBef>
                <a:spcPct val="0"/>
              </a:spcBef>
            </a:pPr>
            <a:r>
              <a:rPr lang="en-US" sz="270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    AppointmentDTO.Response result = appointmentService.create(createDTO);</a:t>
            </a:r>
          </a:p>
          <a:p>
            <a:pPr algn="l">
              <a:lnSpc>
                <a:spcPts val="3788"/>
              </a:lnSpc>
              <a:spcBef>
                <a:spcPct val="0"/>
              </a:spcBef>
            </a:pPr>
            <a:r>
              <a:rPr lang="en-US" sz="270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    </a:t>
            </a:r>
          </a:p>
          <a:p>
            <a:pPr algn="l">
              <a:lnSpc>
                <a:spcPts val="3788"/>
              </a:lnSpc>
              <a:spcBef>
                <a:spcPct val="0"/>
              </a:spcBef>
            </a:pPr>
            <a:r>
              <a:rPr lang="en-US" sz="270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    // Then - Verify the results</a:t>
            </a:r>
          </a:p>
          <a:p>
            <a:pPr algn="l">
              <a:lnSpc>
                <a:spcPts val="3788"/>
              </a:lnSpc>
              <a:spcBef>
                <a:spcPct val="0"/>
              </a:spcBef>
            </a:pPr>
            <a:r>
              <a:rPr lang="en-US" sz="270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    assertThat(result).isNotNull();</a:t>
            </a:r>
          </a:p>
          <a:p>
            <a:pPr algn="l">
              <a:lnSpc>
                <a:spcPts val="3788"/>
              </a:lnSpc>
              <a:spcBef>
                <a:spcPct val="0"/>
              </a:spcBef>
            </a:pPr>
            <a:r>
              <a:rPr lang="en-US" sz="270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    assertThat(result.getAppointmentId()).isEqualTo(1L);</a:t>
            </a:r>
          </a:p>
          <a:p>
            <a:pPr algn="l">
              <a:lnSpc>
                <a:spcPts val="3788"/>
              </a:lnSpc>
              <a:spcBef>
                <a:spcPct val="0"/>
              </a:spcBef>
            </a:pPr>
            <a:r>
              <a:rPr lang="en-US" sz="270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    verify(appointmentRepository).save(testAppointment);</a:t>
            </a:r>
          </a:p>
          <a:p>
            <a:pPr algn="l">
              <a:lnSpc>
                <a:spcPts val="3788"/>
              </a:lnSpc>
              <a:spcBef>
                <a:spcPct val="0"/>
              </a:spcBef>
            </a:pPr>
            <a:r>
              <a:rPr lang="en-US" sz="270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}</a:t>
            </a:r>
          </a:p>
          <a:p>
            <a:pPr algn="l">
              <a:lnSpc>
                <a:spcPts val="3788"/>
              </a:lnSpc>
              <a:spcBef>
                <a:spcPct val="0"/>
              </a:spcBef>
            </a:pPr>
            <a:r>
              <a:rPr lang="en-US" sz="270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```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72750" y="-1185886"/>
            <a:ext cx="17240730" cy="14607600"/>
          </a:xfrm>
          <a:custGeom>
            <a:avLst/>
            <a:gdLst/>
            <a:ahLst/>
            <a:cxnLst/>
            <a:rect r="r" b="b" t="t" l="l"/>
            <a:pathLst>
              <a:path h="14607600" w="17240730">
                <a:moveTo>
                  <a:pt x="0" y="0"/>
                </a:moveTo>
                <a:lnTo>
                  <a:pt x="17240730" y="0"/>
                </a:lnTo>
                <a:lnTo>
                  <a:pt x="17240730" y="14607600"/>
                </a:lnTo>
                <a:lnTo>
                  <a:pt x="0" y="1460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022137">
            <a:off x="-1104054" y="10431139"/>
            <a:ext cx="16723353" cy="12071220"/>
          </a:xfrm>
          <a:custGeom>
            <a:avLst/>
            <a:gdLst/>
            <a:ahLst/>
            <a:cxnLst/>
            <a:rect r="r" b="b" t="t" l="l"/>
            <a:pathLst>
              <a:path h="12071220" w="16723353">
                <a:moveTo>
                  <a:pt x="0" y="0"/>
                </a:moveTo>
                <a:lnTo>
                  <a:pt x="16723353" y="0"/>
                </a:lnTo>
                <a:lnTo>
                  <a:pt x="16723353" y="12071220"/>
                </a:lnTo>
                <a:lnTo>
                  <a:pt x="0" y="120712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35996" y="2714169"/>
            <a:ext cx="5968328" cy="8283627"/>
          </a:xfrm>
          <a:custGeom>
            <a:avLst/>
            <a:gdLst/>
            <a:ahLst/>
            <a:cxnLst/>
            <a:rect r="r" b="b" t="t" l="l"/>
            <a:pathLst>
              <a:path h="8283627" w="5968328">
                <a:moveTo>
                  <a:pt x="0" y="0"/>
                </a:moveTo>
                <a:lnTo>
                  <a:pt x="5968328" y="0"/>
                </a:lnTo>
                <a:lnTo>
                  <a:pt x="5968328" y="8283627"/>
                </a:lnTo>
                <a:lnTo>
                  <a:pt x="0" y="8283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060474" y="2146248"/>
            <a:ext cx="1397243" cy="1135842"/>
          </a:xfrm>
          <a:custGeom>
            <a:avLst/>
            <a:gdLst/>
            <a:ahLst/>
            <a:cxnLst/>
            <a:rect r="r" b="b" t="t" l="l"/>
            <a:pathLst>
              <a:path h="1135842" w="1397243">
                <a:moveTo>
                  <a:pt x="0" y="0"/>
                </a:moveTo>
                <a:lnTo>
                  <a:pt x="1397243" y="0"/>
                </a:lnTo>
                <a:lnTo>
                  <a:pt x="1397243" y="1135842"/>
                </a:lnTo>
                <a:lnTo>
                  <a:pt x="0" y="11358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060474" y="0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81429" y="2367312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73623" y="698574"/>
            <a:ext cx="1227526" cy="698574"/>
          </a:xfrm>
          <a:custGeom>
            <a:avLst/>
            <a:gdLst/>
            <a:ahLst/>
            <a:cxnLst/>
            <a:rect r="r" b="b" t="t" l="l"/>
            <a:pathLst>
              <a:path h="698574" w="1227526">
                <a:moveTo>
                  <a:pt x="0" y="0"/>
                </a:moveTo>
                <a:lnTo>
                  <a:pt x="1227526" y="0"/>
                </a:lnTo>
                <a:lnTo>
                  <a:pt x="1227526" y="698574"/>
                </a:lnTo>
                <a:lnTo>
                  <a:pt x="0" y="6985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54438" y="22299"/>
            <a:ext cx="10079713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6"/>
              </a:lnSpc>
              <a:spcBef>
                <a:spcPct val="0"/>
              </a:spcBef>
            </a:pPr>
            <a:r>
              <a:rPr lang="en-US" sz="44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AI Prompt 3: Generate JUnit Test Code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01149" y="1555244"/>
            <a:ext cx="11360348" cy="8359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sz="2402">
                <a:gradFill>
                  <a:gsLst>
                    <a:gs pos="0">
                      <a:srgbClr val="FFF7AD">
                        <a:alpha val="100000"/>
                      </a:srgbClr>
                    </a:gs>
                    <a:gs pos="100000">
                      <a:srgbClr val="FFA9F9">
                        <a:alpha val="100000"/>
                      </a:srgbClr>
                    </a:gs>
                  </a:gsLst>
                  <a:lin ang="0"/>
                </a:gradFill>
                <a:latin typeface="Saira"/>
                <a:ea typeface="Saira"/>
                <a:cs typeface="Saira"/>
                <a:sym typeface="Saira"/>
              </a:rPr>
              <a:t>"Create JUnit 5 + Mockito unit tests for AppointmentService with these test cases: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sz="2402">
                <a:gradFill>
                  <a:gsLst>
                    <a:gs pos="0">
                      <a:srgbClr val="FFF7AD">
                        <a:alpha val="100000"/>
                      </a:srgbClr>
                    </a:gs>
                    <a:gs pos="100000">
                      <a:srgbClr val="FFA9F9">
                        <a:alpha val="100000"/>
                      </a:srgbClr>
                    </a:gs>
                  </a:gsLst>
                  <a:lin ang="0"/>
                </a:gradFill>
                <a:latin typeface="Saira"/>
                <a:ea typeface="Saira"/>
                <a:cs typeface="Saira"/>
                <a:sym typeface="Saira"/>
              </a:rPr>
              <a:t>1. testCreateAppointment_Success_WithPatient()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sz="2402">
                <a:gradFill>
                  <a:gsLst>
                    <a:gs pos="0">
                      <a:srgbClr val="FFF7AD">
                        <a:alpha val="100000"/>
                      </a:srgbClr>
                    </a:gs>
                    <a:gs pos="100000">
                      <a:srgbClr val="FFA9F9">
                        <a:alpha val="100000"/>
                      </a:srgbClr>
                    </a:gs>
                  </a:gsLst>
                  <a:lin ang="0"/>
                </a:gradFill>
                <a:latin typeface="Saira"/>
                <a:ea typeface="Saira"/>
                <a:cs typeface="Saira"/>
                <a:sym typeface="Saira"/>
              </a:rPr>
              <a:t>2. testCreateAppointment_Success_EmptySlot()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sz="2402">
                <a:gradFill>
                  <a:gsLst>
                    <a:gs pos="0">
                      <a:srgbClr val="FFF7AD">
                        <a:alpha val="100000"/>
                      </a:srgbClr>
                    </a:gs>
                    <a:gs pos="100000">
                      <a:srgbClr val="FFA9F9">
                        <a:alpha val="100000"/>
                      </a:srgbClr>
                    </a:gs>
                  </a:gsLst>
                  <a:lin ang="0"/>
                </a:gradFill>
                <a:latin typeface="Saira"/>
                <a:ea typeface="Saira"/>
                <a:cs typeface="Saira"/>
                <a:sym typeface="Saira"/>
              </a:rPr>
              <a:t>3. testCreateAppointment_PatientNotFound()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sz="2402">
                <a:gradFill>
                  <a:gsLst>
                    <a:gs pos="0">
                      <a:srgbClr val="FFF7AD">
                        <a:alpha val="100000"/>
                      </a:srgbClr>
                    </a:gs>
                    <a:gs pos="100000">
                      <a:srgbClr val="FFA9F9">
                        <a:alpha val="100000"/>
                      </a:srgbClr>
                    </a:gs>
                  </a:gsLst>
                  <a:lin ang="0"/>
                </a:gradFill>
                <a:latin typeface="Saira"/>
                <a:ea typeface="Saira"/>
                <a:cs typeface="Saira"/>
                <a:sym typeface="Saira"/>
              </a:rPr>
              <a:t>4. testCreateAppointment_DoctorNotFound()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sz="2402">
                <a:gradFill>
                  <a:gsLst>
                    <a:gs pos="0">
                      <a:srgbClr val="FFF7AD">
                        <a:alpha val="100000"/>
                      </a:srgbClr>
                    </a:gs>
                    <a:gs pos="100000">
                      <a:srgbClr val="FFA9F9">
                        <a:alpha val="100000"/>
                      </a:srgbClr>
                    </a:gs>
                  </a:gsLst>
                  <a:lin ang="0"/>
                </a:gradFill>
                <a:latin typeface="Saira"/>
                <a:ea typeface="Saira"/>
                <a:cs typeface="Saira"/>
                <a:sym typeface="Saira"/>
              </a:rPr>
              <a:t>5. testCreateAppointment_ScheduleNotFound()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sz="2402">
                <a:gradFill>
                  <a:gsLst>
                    <a:gs pos="0">
                      <a:srgbClr val="FFF7AD">
                        <a:alpha val="100000"/>
                      </a:srgbClr>
                    </a:gs>
                    <a:gs pos="100000">
                      <a:srgbClr val="FFA9F9">
                        <a:alpha val="100000"/>
                      </a:srgbClr>
                    </a:gs>
                  </a:gsLst>
                  <a:lin ang="0"/>
                </a:gradFill>
                <a:latin typeface="Saira"/>
                <a:ea typeface="Saira"/>
                <a:cs typeface="Saira"/>
                <a:sym typeface="Saira"/>
              </a:rPr>
              <a:t>6. testCreateAppointment_ScheduleNotAvailable()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sz="2402">
                <a:gradFill>
                  <a:gsLst>
                    <a:gs pos="0">
                      <a:srgbClr val="FFF7AD">
                        <a:alpha val="100000"/>
                      </a:srgbClr>
                    </a:gs>
                    <a:gs pos="100000">
                      <a:srgbClr val="FFA9F9">
                        <a:alpha val="100000"/>
                      </a:srgbClr>
                    </a:gs>
                  </a:gsLst>
                  <a:lin ang="0"/>
                </a:gradFill>
                <a:latin typeface="Saira"/>
                <a:ea typeface="Saira"/>
                <a:cs typeface="Saira"/>
                <a:sym typeface="Saira"/>
              </a:rPr>
              <a:t>7. testCreateAppointment_TimeOverlap()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sz="2402">
                <a:gradFill>
                  <a:gsLst>
                    <a:gs pos="0">
                      <a:srgbClr val="FFF7AD">
                        <a:alpha val="100000"/>
                      </a:srgbClr>
                    </a:gs>
                    <a:gs pos="100000">
                      <a:srgbClr val="FFA9F9">
                        <a:alpha val="100000"/>
                      </a:srgbClr>
                    </a:gs>
                  </a:gsLst>
                  <a:lin ang="0"/>
                </a:gradFill>
                <a:latin typeface="Saira"/>
                <a:ea typeface="Saira"/>
                <a:cs typeface="Saira"/>
                <a:sym typeface="Saira"/>
              </a:rPr>
              <a:t>8. testCreateAppointment_TimeOutsideSchedule()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sz="2402">
                <a:gradFill>
                  <a:gsLst>
                    <a:gs pos="0">
                      <a:srgbClr val="FFF7AD">
                        <a:alpha val="100000"/>
                      </a:srgbClr>
                    </a:gs>
                    <a:gs pos="100000">
                      <a:srgbClr val="FFA9F9">
                        <a:alpha val="100000"/>
                      </a:srgbClr>
                    </a:gs>
                  </a:gsLst>
                  <a:lin ang="0"/>
                </a:gradFill>
                <a:latin typeface="Saira"/>
                <a:ea typeface="Saira"/>
                <a:cs typeface="Saira"/>
                <a:sym typeface="Saira"/>
              </a:rPr>
              <a:t>9. testBookAppointment_Success()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sz="2402">
                <a:gradFill>
                  <a:gsLst>
                    <a:gs pos="0">
                      <a:srgbClr val="FFF7AD">
                        <a:alpha val="100000"/>
                      </a:srgbClr>
                    </a:gs>
                    <a:gs pos="100000">
                      <a:srgbClr val="FFA9F9">
                        <a:alpha val="100000"/>
                      </a:srgbClr>
                    </a:gs>
                  </a:gsLst>
                  <a:lin ang="0"/>
                </a:gradFill>
                <a:latin typeface="Saira"/>
                <a:ea typeface="Saira"/>
                <a:cs typeface="Saira"/>
                <a:sym typeface="Saira"/>
              </a:rPr>
              <a:t>10. testBookAppointment_AppointmentNotFound()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sz="2402">
                <a:gradFill>
                  <a:gsLst>
                    <a:gs pos="0">
                      <a:srgbClr val="FFF7AD">
                        <a:alpha val="100000"/>
                      </a:srgbClr>
                    </a:gs>
                    <a:gs pos="100000">
                      <a:srgbClr val="FFA9F9">
                        <a:alpha val="100000"/>
                      </a:srgbClr>
                    </a:gs>
                  </a:gsLst>
                  <a:lin ang="0"/>
                </a:gradFill>
                <a:latin typeface="Saira"/>
                <a:ea typeface="Saira"/>
                <a:cs typeface="Saira"/>
                <a:sym typeface="Saira"/>
              </a:rPr>
              <a:t>11. testBookAppointment_AlreadyBooked()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sz="2402">
                <a:gradFill>
                  <a:gsLst>
                    <a:gs pos="0">
                      <a:srgbClr val="FFF7AD">
                        <a:alpha val="100000"/>
                      </a:srgbClr>
                    </a:gs>
                    <a:gs pos="100000">
                      <a:srgbClr val="FFA9F9">
                        <a:alpha val="100000"/>
                      </a:srgbClr>
                    </a:gs>
                  </a:gsLst>
                  <a:lin ang="0"/>
                </a:gradFill>
                <a:latin typeface="Saira"/>
                <a:ea typeface="Saira"/>
                <a:cs typeface="Saira"/>
                <a:sym typeface="Saira"/>
              </a:rPr>
              <a:t>12. testBookAppointment_PatientNotFound()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sz="2402">
                <a:gradFill>
                  <a:gsLst>
                    <a:gs pos="0">
                      <a:srgbClr val="FFF7AD">
                        <a:alpha val="100000"/>
                      </a:srgbClr>
                    </a:gs>
                    <a:gs pos="100000">
                      <a:srgbClr val="FFA9F9">
                        <a:alpha val="100000"/>
                      </a:srgbClr>
                    </a:gs>
                  </a:gsLst>
                  <a:lin ang="0"/>
                </a:gradFill>
                <a:latin typeface="Saira"/>
                <a:ea typeface="Saira"/>
                <a:cs typeface="Saira"/>
                <a:sym typeface="Saira"/>
              </a:rPr>
              <a:t>13. testGetAll_Success()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sz="2402">
                <a:gradFill>
                  <a:gsLst>
                    <a:gs pos="0">
                      <a:srgbClr val="FFF7AD">
                        <a:alpha val="100000"/>
                      </a:srgbClr>
                    </a:gs>
                    <a:gs pos="100000">
                      <a:srgbClr val="FFA9F9">
                        <a:alpha val="100000"/>
                      </a:srgbClr>
                    </a:gs>
                  </a:gsLst>
                  <a:lin ang="0"/>
                </a:gradFill>
                <a:latin typeface="Saira"/>
                <a:ea typeface="Saira"/>
                <a:cs typeface="Saira"/>
                <a:sym typeface="Saira"/>
              </a:rPr>
              <a:t>14. testGetById_Success()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sz="2402">
                <a:gradFill>
                  <a:gsLst>
                    <a:gs pos="0">
                      <a:srgbClr val="FFF7AD">
                        <a:alpha val="100000"/>
                      </a:srgbClr>
                    </a:gs>
                    <a:gs pos="100000">
                      <a:srgbClr val="FFA9F9">
                        <a:alpha val="100000"/>
                      </a:srgbClr>
                    </a:gs>
                  </a:gsLst>
                  <a:lin ang="0"/>
                </a:gradFill>
                <a:latin typeface="Saira"/>
                <a:ea typeface="Saira"/>
                <a:cs typeface="Saira"/>
                <a:sym typeface="Saira"/>
              </a:rPr>
              <a:t>15. testGetById_NotFound()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sz="2402">
                <a:gradFill>
                  <a:gsLst>
                    <a:gs pos="0">
                      <a:srgbClr val="FFF7AD">
                        <a:alpha val="100000"/>
                      </a:srgbClr>
                    </a:gs>
                    <a:gs pos="100000">
                      <a:srgbClr val="FFA9F9">
                        <a:alpha val="100000"/>
                      </a:srgbClr>
                    </a:gs>
                  </a:gsLst>
                  <a:lin ang="0"/>
                </a:gradFill>
                <a:latin typeface="Saira"/>
                <a:ea typeface="Saira"/>
                <a:cs typeface="Saira"/>
                <a:sym typeface="Saira"/>
              </a:rPr>
              <a:t>16. testUpdate_Success()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sz="2402">
                <a:gradFill>
                  <a:gsLst>
                    <a:gs pos="0">
                      <a:srgbClr val="FFF7AD">
                        <a:alpha val="100000"/>
                      </a:srgbClr>
                    </a:gs>
                    <a:gs pos="100000">
                      <a:srgbClr val="FFA9F9">
                        <a:alpha val="100000"/>
                      </a:srgbClr>
                    </a:gs>
                  </a:gsLst>
                  <a:lin ang="0"/>
                </a:gradFill>
                <a:latin typeface="Saira"/>
                <a:ea typeface="Saira"/>
                <a:cs typeface="Saira"/>
                <a:sym typeface="Saira"/>
              </a:rPr>
              <a:t>17. testCancelAppointment_Success()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sz="2402">
                <a:gradFill>
                  <a:gsLst>
                    <a:gs pos="0">
                      <a:srgbClr val="FFF7AD">
                        <a:alpha val="100000"/>
                      </a:srgbClr>
                    </a:gs>
                    <a:gs pos="100000">
                      <a:srgbClr val="FFA9F9">
                        <a:alpha val="100000"/>
                      </a:srgbClr>
                    </a:gs>
                  </a:gsLst>
                  <a:lin ang="0"/>
                </a:gradFill>
                <a:latin typeface="Saira"/>
                <a:ea typeface="Saira"/>
                <a:cs typeface="Saira"/>
                <a:sym typeface="Saira"/>
              </a:rPr>
              <a:t>18. testDelete_Success()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sz="2402">
                <a:gradFill>
                  <a:gsLst>
                    <a:gs pos="0">
                      <a:srgbClr val="FFF7AD">
                        <a:alpha val="100000"/>
                      </a:srgbClr>
                    </a:gs>
                    <a:gs pos="100000">
                      <a:srgbClr val="FFA9F9">
                        <a:alpha val="100000"/>
                      </a:srgbClr>
                    </a:gs>
                  </a:gsLst>
                  <a:lin ang="0"/>
                </a:gradFill>
                <a:latin typeface="Saira"/>
                <a:ea typeface="Saira"/>
                <a:cs typeface="Saira"/>
                <a:sym typeface="Saira"/>
              </a:rPr>
              <a:t>19. testDelete_NotFound()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987743">
            <a:off x="1302956" y="-484288"/>
            <a:ext cx="15279551" cy="12945947"/>
          </a:xfrm>
          <a:custGeom>
            <a:avLst/>
            <a:gdLst/>
            <a:ahLst/>
            <a:cxnLst/>
            <a:rect r="r" b="b" t="t" l="l"/>
            <a:pathLst>
              <a:path h="12945947" w="15279551">
                <a:moveTo>
                  <a:pt x="0" y="0"/>
                </a:moveTo>
                <a:lnTo>
                  <a:pt x="15279551" y="0"/>
                </a:lnTo>
                <a:lnTo>
                  <a:pt x="15279551" y="12945947"/>
                </a:lnTo>
                <a:lnTo>
                  <a:pt x="0" y="12945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14949" y="3887701"/>
            <a:ext cx="8101652" cy="7146971"/>
          </a:xfrm>
          <a:custGeom>
            <a:avLst/>
            <a:gdLst/>
            <a:ahLst/>
            <a:cxnLst/>
            <a:rect r="r" b="b" t="t" l="l"/>
            <a:pathLst>
              <a:path h="7146971" w="8101652">
                <a:moveTo>
                  <a:pt x="0" y="0"/>
                </a:moveTo>
                <a:lnTo>
                  <a:pt x="8101652" y="0"/>
                </a:lnTo>
                <a:lnTo>
                  <a:pt x="8101652" y="7146971"/>
                </a:lnTo>
                <a:lnTo>
                  <a:pt x="0" y="71469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52940" y="446533"/>
            <a:ext cx="982753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56"/>
              </a:lnSpc>
              <a:spcBef>
                <a:spcPct val="0"/>
              </a:spcBef>
            </a:pP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Ph</a:t>
            </a: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ase 4: Run &amp; Debug Tests (40')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0481" y="2045652"/>
            <a:ext cx="10984468" cy="6914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6"/>
              </a:lnSpc>
              <a:spcBef>
                <a:spcPct val="0"/>
              </a:spcBef>
            </a:pPr>
            <a:r>
              <a:rPr lang="en-US" sz="30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*Prompt 1:**</a:t>
            </a:r>
          </a:p>
          <a:p>
            <a:pPr algn="l">
              <a:lnSpc>
                <a:spcPts val="4226"/>
              </a:lnSpc>
              <a:spcBef>
                <a:spcPct val="0"/>
              </a:spcBef>
            </a:pPr>
            <a:r>
              <a:rPr lang="en-US" sz="30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``</a:t>
            </a:r>
          </a:p>
          <a:p>
            <a:pPr algn="l">
              <a:lnSpc>
                <a:spcPts val="4226"/>
              </a:lnSpc>
              <a:spcBef>
                <a:spcPct val="0"/>
              </a:spcBef>
            </a:pPr>
            <a:r>
              <a:rPr lang="en-US" sz="30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Help me fix these compilation errors in my JUnit test:</a:t>
            </a:r>
          </a:p>
          <a:p>
            <a:pPr algn="l">
              <a:lnSpc>
                <a:spcPts val="4226"/>
              </a:lnSpc>
              <a:spcBef>
                <a:spcPct val="0"/>
              </a:spcBef>
            </a:pPr>
            <a:r>
              <a:rPr lang="en-US" sz="30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ERROR: cannot find symbol - class AppointmentDTO</a:t>
            </a:r>
          </a:p>
          <a:p>
            <a:pPr algn="l">
              <a:lnSpc>
                <a:spcPts val="4226"/>
              </a:lnSpc>
              <a:spcBef>
                <a:spcPct val="0"/>
              </a:spcBef>
            </a:pPr>
            <a:r>
              <a:rPr lang="en-US" sz="30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ERROR: cannot find symbol - class NotFoundException</a:t>
            </a:r>
          </a:p>
          <a:p>
            <a:pPr algn="l">
              <a:lnSpc>
                <a:spcPts val="4226"/>
              </a:lnSpc>
              <a:spcBef>
                <a:spcPct val="0"/>
              </a:spcBef>
            </a:pPr>
            <a:r>
              <a:rPr lang="en-US" sz="30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ERROR: cannot find symbol - class IllegalStateException</a:t>
            </a:r>
          </a:p>
          <a:p>
            <a:pPr algn="l">
              <a:lnSpc>
                <a:spcPts val="4226"/>
              </a:lnSpc>
              <a:spcBef>
                <a:spcPct val="0"/>
              </a:spcBef>
            </a:pPr>
            <a:r>
              <a:rPr lang="en-US" sz="30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What imports are missing?</a:t>
            </a:r>
          </a:p>
          <a:p>
            <a:pPr algn="l">
              <a:lnSpc>
                <a:spcPts val="4226"/>
              </a:lnSpc>
              <a:spcBef>
                <a:spcPct val="0"/>
              </a:spcBef>
            </a:pPr>
            <a:r>
              <a:rPr lang="en-US" sz="30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``</a:t>
            </a:r>
          </a:p>
          <a:p>
            <a:pPr algn="l">
              <a:lnSpc>
                <a:spcPts val="4226"/>
              </a:lnSpc>
              <a:spcBef>
                <a:spcPct val="0"/>
              </a:spcBef>
            </a:pPr>
            <a:r>
              <a:rPr lang="en-US" sz="30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AI Solution:</a:t>
            </a:r>
          </a:p>
          <a:p>
            <a:pPr algn="l">
              <a:lnSpc>
                <a:spcPts val="4226"/>
              </a:lnSpc>
              <a:spcBef>
                <a:spcPct val="0"/>
              </a:spcBef>
            </a:pPr>
            <a:r>
              <a:rPr lang="en-US" sz="30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```Add these imports:</a:t>
            </a:r>
          </a:p>
          <a:p>
            <a:pPr algn="l">
              <a:lnSpc>
                <a:spcPts val="4226"/>
              </a:lnSpc>
              <a:spcBef>
                <a:spcPct val="0"/>
              </a:spcBef>
            </a:pPr>
            <a:r>
              <a:rPr lang="en-US" sz="30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import com.example.backend.dto.AppointmentDTO;</a:t>
            </a:r>
          </a:p>
          <a:p>
            <a:pPr algn="l">
              <a:lnSpc>
                <a:spcPts val="4226"/>
              </a:lnSpc>
              <a:spcBef>
                <a:spcPct val="0"/>
              </a:spcBef>
            </a:pPr>
            <a:r>
              <a:rPr lang="en-US" sz="30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import com.example.backend.exception.NotFoundException;</a:t>
            </a:r>
          </a:p>
          <a:p>
            <a:pPr algn="l">
              <a:lnSpc>
                <a:spcPts val="4226"/>
              </a:lnSpc>
              <a:spcBef>
                <a:spcPct val="0"/>
              </a:spcBef>
            </a:pPr>
            <a:r>
              <a:rPr lang="en-US" sz="30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import java.lang.IllegalStateException;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987743">
            <a:off x="1504224" y="-1551803"/>
            <a:ext cx="15279551" cy="12945947"/>
          </a:xfrm>
          <a:custGeom>
            <a:avLst/>
            <a:gdLst/>
            <a:ahLst/>
            <a:cxnLst/>
            <a:rect r="r" b="b" t="t" l="l"/>
            <a:pathLst>
              <a:path h="12945947" w="15279551">
                <a:moveTo>
                  <a:pt x="0" y="0"/>
                </a:moveTo>
                <a:lnTo>
                  <a:pt x="15279552" y="0"/>
                </a:lnTo>
                <a:lnTo>
                  <a:pt x="15279552" y="12945947"/>
                </a:lnTo>
                <a:lnTo>
                  <a:pt x="0" y="12945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14949" y="3887701"/>
            <a:ext cx="8101652" cy="7146971"/>
          </a:xfrm>
          <a:custGeom>
            <a:avLst/>
            <a:gdLst/>
            <a:ahLst/>
            <a:cxnLst/>
            <a:rect r="r" b="b" t="t" l="l"/>
            <a:pathLst>
              <a:path h="7146971" w="8101652">
                <a:moveTo>
                  <a:pt x="0" y="0"/>
                </a:moveTo>
                <a:lnTo>
                  <a:pt x="8101652" y="0"/>
                </a:lnTo>
                <a:lnTo>
                  <a:pt x="8101652" y="7146971"/>
                </a:lnTo>
                <a:lnTo>
                  <a:pt x="0" y="71469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52940" y="446533"/>
            <a:ext cx="982753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56"/>
              </a:lnSpc>
              <a:spcBef>
                <a:spcPct val="0"/>
              </a:spcBef>
            </a:pP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Ph</a:t>
            </a: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ase 4: Run &amp; Debug Tests (40')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1268" y="1842770"/>
            <a:ext cx="11871477" cy="7415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**Prompt 2:**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`Fix this failing test assertion: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ERROR: AssertionError: 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Expected: "Scheduled"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Actual: "Available"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The appointment status is not being set correctly. What's wrong?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`**AI Solution:**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`The issue is in the TestAppointmentService.create() method. 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The status should be set based on whether patientId is null or not: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if (dto.getPatientId() != null) {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   appointment.setStatus("Scheduled");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} else {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   appointment.setStatus("Available");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}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14949" y="3887701"/>
            <a:ext cx="8101652" cy="7146971"/>
          </a:xfrm>
          <a:custGeom>
            <a:avLst/>
            <a:gdLst/>
            <a:ahLst/>
            <a:cxnLst/>
            <a:rect r="r" b="b" t="t" l="l"/>
            <a:pathLst>
              <a:path h="7146971" w="8101652">
                <a:moveTo>
                  <a:pt x="0" y="0"/>
                </a:moveTo>
                <a:lnTo>
                  <a:pt x="8101652" y="0"/>
                </a:lnTo>
                <a:lnTo>
                  <a:pt x="8101652" y="7146971"/>
                </a:lnTo>
                <a:lnTo>
                  <a:pt x="0" y="71469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89535" y="638175"/>
            <a:ext cx="939807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56"/>
              </a:lnSpc>
              <a:spcBef>
                <a:spcPct val="0"/>
              </a:spcBef>
            </a:pP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Tối ưu &amp; Stub Impl</a:t>
            </a: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ementations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23298" y="2341545"/>
            <a:ext cx="7520702" cy="7220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6"/>
              </a:lnSpc>
              <a:spcBef>
                <a:spcPct val="0"/>
              </a:spcBef>
            </a:pPr>
            <a:r>
              <a:rPr lang="en-US" sz="37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1. Remove redundant code</a:t>
            </a:r>
          </a:p>
          <a:p>
            <a:pPr algn="l">
              <a:lnSpc>
                <a:spcPts val="5206"/>
              </a:lnSpc>
              <a:spcBef>
                <a:spcPct val="0"/>
              </a:spcBef>
            </a:pPr>
            <a:r>
              <a:rPr lang="en-US" sz="37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2. Improve test data setup</a:t>
            </a:r>
          </a:p>
          <a:p>
            <a:pPr algn="l">
              <a:lnSpc>
                <a:spcPts val="5206"/>
              </a:lnSpc>
              <a:spcBef>
                <a:spcPct val="0"/>
              </a:spcBef>
            </a:pPr>
            <a:r>
              <a:rPr lang="en-US" sz="37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3. Optimize stub implementations</a:t>
            </a:r>
          </a:p>
          <a:p>
            <a:pPr algn="l">
              <a:lnSpc>
                <a:spcPts val="5206"/>
              </a:lnSpc>
              <a:spcBef>
                <a:spcPct val="0"/>
              </a:spcBef>
            </a:pPr>
            <a:r>
              <a:rPr lang="en-US" sz="37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4. Fix any code quality issues</a:t>
            </a:r>
          </a:p>
          <a:p>
            <a:pPr algn="l">
              <a:lnSpc>
                <a:spcPts val="5206"/>
              </a:lnSpc>
              <a:spcBef>
                <a:spcPct val="0"/>
              </a:spcBef>
            </a:pPr>
            <a:r>
              <a:rPr lang="en-US" sz="37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5. Ensure best practices</a:t>
            </a:r>
          </a:p>
          <a:p>
            <a:pPr algn="l">
              <a:lnSpc>
                <a:spcPts val="5206"/>
              </a:lnSpc>
              <a:spcBef>
                <a:spcPct val="0"/>
              </a:spcBef>
            </a:pPr>
          </a:p>
          <a:p>
            <a:pPr algn="l">
              <a:lnSpc>
                <a:spcPts val="5206"/>
              </a:lnSpc>
              <a:spcBef>
                <a:spcPct val="0"/>
              </a:spcBef>
            </a:pPr>
            <a:r>
              <a:rPr lang="en-US" sz="37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Focus on:</a:t>
            </a:r>
          </a:p>
          <a:p>
            <a:pPr algn="l">
              <a:lnSpc>
                <a:spcPts val="5206"/>
              </a:lnSpc>
              <a:spcBef>
                <a:spcPct val="0"/>
              </a:spcBef>
            </a:pPr>
            <a:r>
              <a:rPr lang="en-US" sz="37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- Code readability</a:t>
            </a:r>
          </a:p>
          <a:p>
            <a:pPr algn="l">
              <a:lnSpc>
                <a:spcPts val="5206"/>
              </a:lnSpc>
              <a:spcBef>
                <a:spcPct val="0"/>
              </a:spcBef>
            </a:pPr>
            <a:r>
              <a:rPr lang="en-US" sz="37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- Performance</a:t>
            </a:r>
          </a:p>
          <a:p>
            <a:pPr algn="l">
              <a:lnSpc>
                <a:spcPts val="5206"/>
              </a:lnSpc>
              <a:spcBef>
                <a:spcPct val="0"/>
              </a:spcBef>
            </a:pPr>
            <a:r>
              <a:rPr lang="en-US" sz="37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- Maintainability</a:t>
            </a:r>
          </a:p>
          <a:p>
            <a:pPr algn="l">
              <a:lnSpc>
                <a:spcPts val="5206"/>
              </a:lnSpc>
              <a:spcBef>
                <a:spcPct val="0"/>
              </a:spcBef>
            </a:pPr>
            <a:r>
              <a:rPr lang="en-US" sz="37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- Test isolation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268802">
            <a:off x="-4816841" y="-2332895"/>
            <a:ext cx="19179332" cy="16250125"/>
          </a:xfrm>
          <a:custGeom>
            <a:avLst/>
            <a:gdLst/>
            <a:ahLst/>
            <a:cxnLst/>
            <a:rect r="r" b="b" t="t" l="l"/>
            <a:pathLst>
              <a:path h="16250125" w="19179332">
                <a:moveTo>
                  <a:pt x="0" y="0"/>
                </a:moveTo>
                <a:lnTo>
                  <a:pt x="19179332" y="0"/>
                </a:lnTo>
                <a:lnTo>
                  <a:pt x="19179332" y="16250125"/>
                </a:lnTo>
                <a:lnTo>
                  <a:pt x="0" y="16250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991050">
            <a:off x="-4867821" y="-1332314"/>
            <a:ext cx="17721724" cy="12791863"/>
          </a:xfrm>
          <a:custGeom>
            <a:avLst/>
            <a:gdLst/>
            <a:ahLst/>
            <a:cxnLst/>
            <a:rect r="r" b="b" t="t" l="l"/>
            <a:pathLst>
              <a:path h="12791863" w="17721724">
                <a:moveTo>
                  <a:pt x="0" y="0"/>
                </a:moveTo>
                <a:lnTo>
                  <a:pt x="17721724" y="0"/>
                </a:lnTo>
                <a:lnTo>
                  <a:pt x="17721724" y="12791862"/>
                </a:lnTo>
                <a:lnTo>
                  <a:pt x="0" y="127918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12382" y="3879926"/>
            <a:ext cx="5075618" cy="6407074"/>
          </a:xfrm>
          <a:custGeom>
            <a:avLst/>
            <a:gdLst/>
            <a:ahLst/>
            <a:cxnLst/>
            <a:rect r="r" b="b" t="t" l="l"/>
            <a:pathLst>
              <a:path h="6407074" w="5075618">
                <a:moveTo>
                  <a:pt x="0" y="0"/>
                </a:moveTo>
                <a:lnTo>
                  <a:pt x="5075618" y="0"/>
                </a:lnTo>
                <a:lnTo>
                  <a:pt x="5075618" y="6407074"/>
                </a:lnTo>
                <a:lnTo>
                  <a:pt x="0" y="64070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35863" y="620886"/>
            <a:ext cx="6016274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19"/>
              </a:lnSpc>
            </a:pPr>
            <a:r>
              <a:rPr lang="en-US" sz="78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7537" y="2566216"/>
            <a:ext cx="11783949" cy="6183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22"/>
              </a:lnSpc>
            </a:pPr>
            <a:r>
              <a:rPr lang="en-US" sz="3516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Name: Clinic Appointment Booking System</a:t>
            </a:r>
          </a:p>
          <a:p>
            <a:pPr algn="just">
              <a:lnSpc>
                <a:spcPts val="4922"/>
              </a:lnSpc>
            </a:pPr>
          </a:p>
          <a:p>
            <a:pPr algn="just">
              <a:lnSpc>
                <a:spcPts val="4922"/>
              </a:lnSpc>
            </a:pPr>
            <a:r>
              <a:rPr lang="en-US" sz="3516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Group: Hello World, AI_11</a:t>
            </a:r>
          </a:p>
          <a:p>
            <a:pPr algn="just">
              <a:lnSpc>
                <a:spcPts val="4922"/>
              </a:lnSpc>
            </a:pPr>
          </a:p>
          <a:p>
            <a:pPr algn="just">
              <a:lnSpc>
                <a:spcPts val="4922"/>
              </a:lnSpc>
            </a:pPr>
            <a:r>
              <a:rPr lang="en-US" sz="3516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Title: Test Case Design &amp; Execution – Booking Module</a:t>
            </a:r>
          </a:p>
          <a:p>
            <a:pPr algn="just">
              <a:lnSpc>
                <a:spcPts val="4922"/>
              </a:lnSpc>
            </a:pPr>
          </a:p>
          <a:p>
            <a:pPr algn="just">
              <a:lnSpc>
                <a:spcPts val="4922"/>
              </a:lnSpc>
            </a:pPr>
            <a:r>
              <a:rPr lang="en-US" sz="3516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Competition: AI4SE</a:t>
            </a:r>
          </a:p>
          <a:p>
            <a:pPr algn="just">
              <a:lnSpc>
                <a:spcPts val="4922"/>
              </a:lnSpc>
            </a:pPr>
          </a:p>
          <a:p>
            <a:pPr algn="just">
              <a:lnSpc>
                <a:spcPts val="4922"/>
              </a:lnSpc>
            </a:pPr>
            <a:r>
              <a:rPr lang="en-US" sz="3516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Tools: JUnit 5, Mockito, AI Prompt, Jacoco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323856" y="241935"/>
            <a:ext cx="1777054" cy="1444596"/>
          </a:xfrm>
          <a:custGeom>
            <a:avLst/>
            <a:gdLst/>
            <a:ahLst/>
            <a:cxnLst/>
            <a:rect r="r" b="b" t="t" l="l"/>
            <a:pathLst>
              <a:path h="1444596" w="1777054">
                <a:moveTo>
                  <a:pt x="0" y="0"/>
                </a:moveTo>
                <a:lnTo>
                  <a:pt x="1777053" y="0"/>
                </a:lnTo>
                <a:lnTo>
                  <a:pt x="1777053" y="1444596"/>
                </a:lnTo>
                <a:lnTo>
                  <a:pt x="0" y="14445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686699" y="74712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167162" y="9772650"/>
            <a:ext cx="1807620" cy="1028700"/>
          </a:xfrm>
          <a:custGeom>
            <a:avLst/>
            <a:gdLst/>
            <a:ahLst/>
            <a:cxnLst/>
            <a:rect r="r" b="b" t="t" l="l"/>
            <a:pathLst>
              <a:path h="1028700" w="1807620">
                <a:moveTo>
                  <a:pt x="0" y="0"/>
                </a:moveTo>
                <a:lnTo>
                  <a:pt x="1807620" y="0"/>
                </a:lnTo>
                <a:lnTo>
                  <a:pt x="180762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14949" y="3887701"/>
            <a:ext cx="8101652" cy="7146971"/>
          </a:xfrm>
          <a:custGeom>
            <a:avLst/>
            <a:gdLst/>
            <a:ahLst/>
            <a:cxnLst/>
            <a:rect r="r" b="b" t="t" l="l"/>
            <a:pathLst>
              <a:path h="7146971" w="8101652">
                <a:moveTo>
                  <a:pt x="0" y="0"/>
                </a:moveTo>
                <a:lnTo>
                  <a:pt x="8101652" y="0"/>
                </a:lnTo>
                <a:lnTo>
                  <a:pt x="8101652" y="7146971"/>
                </a:lnTo>
                <a:lnTo>
                  <a:pt x="0" y="71469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89535" y="638175"/>
            <a:ext cx="939807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56"/>
              </a:lnSpc>
              <a:spcBef>
                <a:spcPct val="0"/>
              </a:spcBef>
            </a:pP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Tối ưu &amp; Stub Impl</a:t>
            </a: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ementations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9823" y="2152518"/>
            <a:ext cx="4033004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89742" indent="-544871" lvl="1">
              <a:lnSpc>
                <a:spcPts val="6056"/>
              </a:lnSpc>
              <a:buFont typeface="Arial"/>
              <a:buChar char="•"/>
            </a:pP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AI Output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9823" y="3224264"/>
            <a:ext cx="12603320" cy="561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Optimizations applied: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1. Removed redundant assignments: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  - Changed `appointment = repository.save(appointment)` to `repository.save(appointment)`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  - Eliminated unnecessary variable reassignments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2. Improved stub implementations: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  - Added proper ID generation logic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  - Fixed increment operations for clarity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  - Enhanced error handling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14949" y="3887701"/>
            <a:ext cx="8101652" cy="7146971"/>
          </a:xfrm>
          <a:custGeom>
            <a:avLst/>
            <a:gdLst/>
            <a:ahLst/>
            <a:cxnLst/>
            <a:rect r="r" b="b" t="t" l="l"/>
            <a:pathLst>
              <a:path h="7146971" w="8101652">
                <a:moveTo>
                  <a:pt x="0" y="0"/>
                </a:moveTo>
                <a:lnTo>
                  <a:pt x="8101652" y="0"/>
                </a:lnTo>
                <a:lnTo>
                  <a:pt x="8101652" y="7146971"/>
                </a:lnTo>
                <a:lnTo>
                  <a:pt x="0" y="71469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89535" y="638175"/>
            <a:ext cx="939807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56"/>
              </a:lnSpc>
              <a:spcBef>
                <a:spcPct val="0"/>
              </a:spcBef>
            </a:pP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Tối ưu &amp; Stub Impl</a:t>
            </a: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ementations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9823" y="2152518"/>
            <a:ext cx="4033004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89742" indent="-544871" lvl="1">
              <a:lnSpc>
                <a:spcPts val="6056"/>
              </a:lnSpc>
              <a:buFont typeface="Arial"/>
              <a:buChar char="•"/>
            </a:pP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AI Output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9823" y="3148697"/>
            <a:ext cx="11542446" cy="561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3. Code quality improvements: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  - Fixed blank lines in JavaDoc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  - Converted fields to local variables where appropriate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  - Used modern Java methods (getFirst() instead of get(0))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4. Test data optimization: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  - Centralized test data creation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  - Improved test isolation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  - Better setup/teardown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25953" y="2862842"/>
            <a:ext cx="4995461" cy="10543265"/>
          </a:xfrm>
          <a:custGeom>
            <a:avLst/>
            <a:gdLst/>
            <a:ahLst/>
            <a:cxnLst/>
            <a:rect r="r" b="b" t="t" l="l"/>
            <a:pathLst>
              <a:path h="10543265" w="4995461">
                <a:moveTo>
                  <a:pt x="0" y="0"/>
                </a:moveTo>
                <a:lnTo>
                  <a:pt x="4995461" y="0"/>
                </a:lnTo>
                <a:lnTo>
                  <a:pt x="4995461" y="10543265"/>
                </a:lnTo>
                <a:lnTo>
                  <a:pt x="0" y="10543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89287" y="148590"/>
            <a:ext cx="11203306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10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Ph</a:t>
            </a:r>
            <a:r>
              <a:rPr lang="en-US" sz="510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ase 5: Optimization &amp; Mocking (15')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7245" y="2137247"/>
            <a:ext cx="16852404" cy="5080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6"/>
              </a:lnSpc>
              <a:spcBef>
                <a:spcPct val="0"/>
              </a:spcBef>
            </a:pPr>
            <a:r>
              <a:rPr lang="en-US" sz="36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"Create Mockito mock objects for these dependencies in Appointment Service:</a:t>
            </a:r>
          </a:p>
          <a:p>
            <a:pPr algn="l">
              <a:lnSpc>
                <a:spcPts val="5066"/>
              </a:lnSpc>
              <a:spcBef>
                <a:spcPct val="0"/>
              </a:spcBef>
            </a:pPr>
            <a:r>
              <a:rPr lang="en-US" sz="36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- PatientRepository.findById(id)</a:t>
            </a:r>
          </a:p>
          <a:p>
            <a:pPr algn="l">
              <a:lnSpc>
                <a:spcPts val="5066"/>
              </a:lnSpc>
              <a:spcBef>
                <a:spcPct val="0"/>
              </a:spcBef>
            </a:pPr>
            <a:r>
              <a:rPr lang="en-US" sz="36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- DoctorRepository.findById(id)</a:t>
            </a:r>
          </a:p>
          <a:p>
            <a:pPr algn="l">
              <a:lnSpc>
                <a:spcPts val="5066"/>
              </a:lnSpc>
              <a:spcBef>
                <a:spcPct val="0"/>
              </a:spcBef>
            </a:pPr>
            <a:r>
              <a:rPr lang="en-US" sz="36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- DoctorScheduleRepository.findById(id)</a:t>
            </a:r>
          </a:p>
          <a:p>
            <a:pPr algn="l">
              <a:lnSpc>
                <a:spcPts val="5066"/>
              </a:lnSpc>
              <a:spcBef>
                <a:spcPct val="0"/>
              </a:spcBef>
            </a:pPr>
            <a:r>
              <a:rPr lang="en-US" sz="36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- AppointmentRepository.save(entity)</a:t>
            </a:r>
          </a:p>
          <a:p>
            <a:pPr algn="l">
              <a:lnSpc>
                <a:spcPts val="5066"/>
              </a:lnSpc>
              <a:spcBef>
                <a:spcPct val="0"/>
              </a:spcBef>
            </a:pPr>
            <a:r>
              <a:rPr lang="en-US" sz="36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- EmailService.sendSimpleEmail(to, subject, body)</a:t>
            </a:r>
          </a:p>
          <a:p>
            <a:pPr algn="l">
              <a:lnSpc>
                <a:spcPts val="5066"/>
              </a:lnSpc>
              <a:spcBef>
                <a:spcPct val="0"/>
              </a:spcBef>
            </a:pPr>
          </a:p>
          <a:p>
            <a:pPr algn="l">
              <a:lnSpc>
                <a:spcPts val="5066"/>
              </a:lnSpc>
              <a:spcBef>
                <a:spcPct val="0"/>
              </a:spcBef>
            </a:pPr>
            <a:r>
              <a:rPr lang="en-US" sz="36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Include realistic test data and proper mock setup/teardown."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78176" y="219075"/>
            <a:ext cx="10331648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16"/>
              </a:lnSpc>
              <a:spcBef>
                <a:spcPct val="0"/>
              </a:spcBef>
            </a:pPr>
            <a:r>
              <a:rPr lang="en-US" sz="5347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Ph</a:t>
            </a:r>
            <a:r>
              <a:rPr lang="en-US" sz="5347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ase 6: Documentation &amp; Demo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35996" y="2714169"/>
            <a:ext cx="5968328" cy="8283627"/>
          </a:xfrm>
          <a:custGeom>
            <a:avLst/>
            <a:gdLst/>
            <a:ahLst/>
            <a:cxnLst/>
            <a:rect r="r" b="b" t="t" l="l"/>
            <a:pathLst>
              <a:path h="8283627" w="5968328">
                <a:moveTo>
                  <a:pt x="0" y="0"/>
                </a:moveTo>
                <a:lnTo>
                  <a:pt x="5968328" y="0"/>
                </a:lnTo>
                <a:lnTo>
                  <a:pt x="5968328" y="8283627"/>
                </a:lnTo>
                <a:lnTo>
                  <a:pt x="0" y="8283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45146" y="819356"/>
            <a:ext cx="7130802" cy="9271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backend/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├── src/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│   ├── main/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│   │   ├── java/com/example/backend/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│   │   │   ├── controller/     # REST Controllers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│   │   │   ├── service/        # Business Logic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│   │   │   ├── repository/     # Data Access Layer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│   │   │   ├── model/          # Entity Models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│   │   │   ├── dto/            # Data Transfer Objects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│   │   │   ├── mapper/         # Entity-DTO Mappers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│   │   │   ├── exception/      # Custom Exceptions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│   │   │   └── config/         # Configuration Classes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│   │   └── resources/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│   │       ├── application.yml # Main configuration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│   │       └── META-INF/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│   └── test/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│       ├── java/com/example/backend/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│       │   ├── service/        # Service Tests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│       │   └── mapper/         # Mapper Tests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│       └── resources/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│           ├── application-test.yml # Test configuration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│           └── logging.properties   # Logging configuration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├── pom.xml                     # Maven configuration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└── README.md                   # This file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```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22796" y="1028700"/>
            <a:ext cx="5864488" cy="12377407"/>
          </a:xfrm>
          <a:custGeom>
            <a:avLst/>
            <a:gdLst/>
            <a:ahLst/>
            <a:cxnLst/>
            <a:rect r="r" b="b" t="t" l="l"/>
            <a:pathLst>
              <a:path h="12377407" w="5864488">
                <a:moveTo>
                  <a:pt x="0" y="0"/>
                </a:moveTo>
                <a:lnTo>
                  <a:pt x="5864488" y="0"/>
                </a:lnTo>
                <a:lnTo>
                  <a:pt x="5864488" y="12377407"/>
                </a:lnTo>
                <a:lnTo>
                  <a:pt x="0" y="123774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14903" y="842554"/>
            <a:ext cx="691900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56"/>
              </a:lnSpc>
              <a:spcBef>
                <a:spcPct val="0"/>
              </a:spcBef>
            </a:pP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Tổng kết AI Usage: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1244" y="1952625"/>
            <a:ext cx="13247014" cy="730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AI Model Performance: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- ChatGPT-5: Excellent for code generation and debugging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- Response Quality**: High accuracy, detailed solutions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- Time Efficiency**: Significantly reduced development time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- Code Quality**: Generated production-ready test code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Key AI Contributions: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1. Code Analysis: Identified 7 functions with 25+ edge cases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2. Test Design: Created 19 comprehensive test cases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3. Code Generation: 924 lines of Pure JUnit test code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4. Debugging: Fixed all compilation and logic errors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5. Optimization: Improved code quality and performance</a:t>
            </a:r>
          </a:p>
          <a:p>
            <a:pPr algn="l">
              <a:lnSpc>
                <a:spcPts val="4496"/>
              </a:lnSpc>
              <a:spcBef>
                <a:spcPct val="0"/>
              </a:spcBef>
            </a:pPr>
            <a:r>
              <a:rPr lang="en-US" sz="37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6. Documentation**: Complete project documentatio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22796" y="1028700"/>
            <a:ext cx="5864488" cy="12377407"/>
          </a:xfrm>
          <a:custGeom>
            <a:avLst/>
            <a:gdLst/>
            <a:ahLst/>
            <a:cxnLst/>
            <a:rect r="r" b="b" t="t" l="l"/>
            <a:pathLst>
              <a:path h="12377407" w="5864488">
                <a:moveTo>
                  <a:pt x="0" y="0"/>
                </a:moveTo>
                <a:lnTo>
                  <a:pt x="5864488" y="0"/>
                </a:lnTo>
                <a:lnTo>
                  <a:pt x="5864488" y="12377407"/>
                </a:lnTo>
                <a:lnTo>
                  <a:pt x="0" y="123774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14903" y="842554"/>
            <a:ext cx="691900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56"/>
              </a:lnSpc>
              <a:spcBef>
                <a:spcPct val="0"/>
              </a:spcBef>
            </a:pP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Tổng kết AI Usage: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1849" y="2390775"/>
            <a:ext cx="13762911" cy="686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56"/>
              </a:lnSpc>
              <a:spcBef>
                <a:spcPct val="0"/>
              </a:spcBef>
            </a:pP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</a:t>
            </a: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ime Saved with AI:</a:t>
            </a:r>
          </a:p>
          <a:p>
            <a:pPr algn="just">
              <a:lnSpc>
                <a:spcPts val="6056"/>
              </a:lnSpc>
              <a:spcBef>
                <a:spcPct val="0"/>
              </a:spcBef>
            </a:pP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- Traditional approach: ~8-10 hours</a:t>
            </a:r>
          </a:p>
          <a:p>
            <a:pPr algn="just">
              <a:lnSpc>
                <a:spcPts val="6056"/>
              </a:lnSpc>
              <a:spcBef>
                <a:spcPct val="0"/>
              </a:spcBef>
            </a:pP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- AI-assisted approach: ~3 hours</a:t>
            </a:r>
          </a:p>
          <a:p>
            <a:pPr algn="just">
              <a:lnSpc>
                <a:spcPts val="6056"/>
              </a:lnSpc>
              <a:spcBef>
                <a:spcPct val="0"/>
              </a:spcBef>
            </a:pP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- Time saved: ~70%</a:t>
            </a:r>
          </a:p>
          <a:p>
            <a:pPr algn="just">
              <a:lnSpc>
                <a:spcPts val="6056"/>
              </a:lnSpc>
              <a:spcBef>
                <a:spcPct val="0"/>
              </a:spcBef>
            </a:pP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Quality Metrics:</a:t>
            </a:r>
          </a:p>
          <a:p>
            <a:pPr algn="just">
              <a:lnSpc>
                <a:spcPts val="6056"/>
              </a:lnSpc>
              <a:spcBef>
                <a:spcPct val="0"/>
              </a:spcBef>
            </a:pP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- Test Coverage: 19/19 tests pass (100%)</a:t>
            </a:r>
          </a:p>
          <a:p>
            <a:pPr algn="just">
              <a:lnSpc>
                <a:spcPts val="6056"/>
              </a:lnSpc>
              <a:spcBef>
                <a:spcPct val="0"/>
              </a:spcBef>
            </a:pP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- Code Quality: No warnings or errors</a:t>
            </a:r>
          </a:p>
          <a:p>
            <a:pPr algn="just">
              <a:lnSpc>
                <a:spcPts val="6056"/>
              </a:lnSpc>
              <a:spcBef>
                <a:spcPct val="0"/>
              </a:spcBef>
            </a:pP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- Documentation: Complete and professional</a:t>
            </a:r>
          </a:p>
          <a:p>
            <a:pPr algn="just">
              <a:lnSpc>
                <a:spcPts val="6056"/>
              </a:lnSpc>
              <a:spcBef>
                <a:spcPct val="0"/>
              </a:spcBef>
            </a:pPr>
            <a:r>
              <a:rPr lang="en-US" sz="50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- Best Practices: All unit testing standards met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42888" y="4029537"/>
            <a:ext cx="7500386" cy="6616557"/>
          </a:xfrm>
          <a:custGeom>
            <a:avLst/>
            <a:gdLst/>
            <a:ahLst/>
            <a:cxnLst/>
            <a:rect r="r" b="b" t="t" l="l"/>
            <a:pathLst>
              <a:path h="6616557" w="7500386">
                <a:moveTo>
                  <a:pt x="0" y="0"/>
                </a:moveTo>
                <a:lnTo>
                  <a:pt x="7500386" y="0"/>
                </a:lnTo>
                <a:lnTo>
                  <a:pt x="7500386" y="6616556"/>
                </a:lnTo>
                <a:lnTo>
                  <a:pt x="0" y="6616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1525" y="2181020"/>
            <a:ext cx="10418912" cy="3697033"/>
          </a:xfrm>
          <a:custGeom>
            <a:avLst/>
            <a:gdLst/>
            <a:ahLst/>
            <a:cxnLst/>
            <a:rect r="r" b="b" t="t" l="l"/>
            <a:pathLst>
              <a:path h="3697033" w="10418912">
                <a:moveTo>
                  <a:pt x="0" y="0"/>
                </a:moveTo>
                <a:lnTo>
                  <a:pt x="10418912" y="0"/>
                </a:lnTo>
                <a:lnTo>
                  <a:pt x="10418912" y="3697033"/>
                </a:lnTo>
                <a:lnTo>
                  <a:pt x="0" y="36970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83027"/>
            <a:ext cx="10418912" cy="945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6"/>
              </a:lnSpc>
              <a:spcBef>
                <a:spcPct val="0"/>
              </a:spcBef>
            </a:pPr>
            <a:r>
              <a:rPr lang="en-US" sz="5518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Result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1311094"/>
            <a:ext cx="10740437" cy="530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6"/>
              </a:lnSpc>
              <a:spcBef>
                <a:spcPct val="0"/>
              </a:spcBef>
            </a:pPr>
            <a:r>
              <a:rPr lang="en-US" sz="31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✅ 19/19 tests PASSED – 100% success rate!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1525" y="6020235"/>
            <a:ext cx="8209323" cy="4054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1"/>
              </a:lnSpc>
              <a:spcBef>
                <a:spcPct val="0"/>
              </a:spcBef>
            </a:pPr>
            <a:r>
              <a:rPr lang="en-US" sz="2865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Unit Testing Best Practices Achieved</a:t>
            </a:r>
          </a:p>
          <a:p>
            <a:pPr algn="l">
              <a:lnSpc>
                <a:spcPts val="4011"/>
              </a:lnSpc>
              <a:spcBef>
                <a:spcPct val="0"/>
              </a:spcBef>
            </a:pPr>
            <a:r>
              <a:rPr lang="en-US" sz="2865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✅ Isolated Testing – Mock tất cả dependencies.</a:t>
            </a:r>
          </a:p>
          <a:p>
            <a:pPr algn="l">
              <a:lnSpc>
                <a:spcPts val="4011"/>
              </a:lnSpc>
              <a:spcBef>
                <a:spcPct val="0"/>
              </a:spcBef>
            </a:pPr>
            <a:r>
              <a:rPr lang="en-US" sz="2865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✅ Fast Execution – &lt; 2 seconds.</a:t>
            </a:r>
          </a:p>
          <a:p>
            <a:pPr algn="l">
              <a:lnSpc>
                <a:spcPts val="4011"/>
              </a:lnSpc>
              <a:spcBef>
                <a:spcPct val="0"/>
              </a:spcBef>
            </a:pPr>
            <a:r>
              <a:rPr lang="en-US" sz="2865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✅ Deterministic – Consistent results.</a:t>
            </a:r>
          </a:p>
          <a:p>
            <a:pPr algn="l">
              <a:lnSpc>
                <a:spcPts val="4011"/>
              </a:lnSpc>
              <a:spcBef>
                <a:spcPct val="0"/>
              </a:spcBef>
            </a:pPr>
            <a:r>
              <a:rPr lang="en-US" sz="2865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✅ Focused – Test một function cụ thể.</a:t>
            </a:r>
          </a:p>
          <a:p>
            <a:pPr algn="l">
              <a:lnSpc>
                <a:spcPts val="4011"/>
              </a:lnSpc>
              <a:spcBef>
                <a:spcPct val="0"/>
              </a:spcBef>
            </a:pPr>
            <a:r>
              <a:rPr lang="en-US" sz="2865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✅ Descriptive Names – Clear test purpose.</a:t>
            </a:r>
          </a:p>
          <a:p>
            <a:pPr algn="l">
              <a:lnSpc>
                <a:spcPts val="4011"/>
              </a:lnSpc>
              <a:spcBef>
                <a:spcPct val="0"/>
              </a:spcBef>
            </a:pPr>
            <a:r>
              <a:rPr lang="en-US" sz="2865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✅ Proper Assertions – AssertJ fluent API.</a:t>
            </a:r>
          </a:p>
          <a:p>
            <a:pPr algn="l">
              <a:lnSpc>
                <a:spcPts val="4011"/>
              </a:lnSpc>
              <a:spcBef>
                <a:spcPct val="0"/>
              </a:spcBef>
            </a:pPr>
            <a:r>
              <a:rPr lang="en-US" sz="2865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✅ Mock Verification – Verify interactions.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00000">
            <a:off x="-1655213" y="-695980"/>
            <a:ext cx="12808520" cy="10852310"/>
          </a:xfrm>
          <a:custGeom>
            <a:avLst/>
            <a:gdLst/>
            <a:ahLst/>
            <a:cxnLst/>
            <a:rect r="r" b="b" t="t" l="l"/>
            <a:pathLst>
              <a:path h="10852310" w="12808520">
                <a:moveTo>
                  <a:pt x="0" y="0"/>
                </a:moveTo>
                <a:lnTo>
                  <a:pt x="12808520" y="0"/>
                </a:lnTo>
                <a:lnTo>
                  <a:pt x="12808520" y="10852310"/>
                </a:lnTo>
                <a:lnTo>
                  <a:pt x="0" y="10852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727506">
            <a:off x="-3670274" y="-3072317"/>
            <a:ext cx="16838642" cy="12154438"/>
          </a:xfrm>
          <a:custGeom>
            <a:avLst/>
            <a:gdLst/>
            <a:ahLst/>
            <a:cxnLst/>
            <a:rect r="r" b="b" t="t" l="l"/>
            <a:pathLst>
              <a:path h="12154438" w="16838642">
                <a:moveTo>
                  <a:pt x="0" y="0"/>
                </a:moveTo>
                <a:lnTo>
                  <a:pt x="16838642" y="0"/>
                </a:lnTo>
                <a:lnTo>
                  <a:pt x="16838642" y="12154438"/>
                </a:lnTo>
                <a:lnTo>
                  <a:pt x="0" y="1215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610644"/>
            <a:ext cx="9144000" cy="9676356"/>
          </a:xfrm>
          <a:custGeom>
            <a:avLst/>
            <a:gdLst/>
            <a:ahLst/>
            <a:cxnLst/>
            <a:rect r="r" b="b" t="t" l="l"/>
            <a:pathLst>
              <a:path h="9676356" w="9144000">
                <a:moveTo>
                  <a:pt x="0" y="0"/>
                </a:moveTo>
                <a:lnTo>
                  <a:pt x="9144000" y="0"/>
                </a:lnTo>
                <a:lnTo>
                  <a:pt x="9144000" y="9676356"/>
                </a:lnTo>
                <a:lnTo>
                  <a:pt x="0" y="96763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20009" y="2834279"/>
            <a:ext cx="8725954" cy="4096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28"/>
              </a:lnSpc>
            </a:pPr>
            <a:r>
              <a:rPr lang="en-US" sz="1582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THANK</a:t>
            </a:r>
          </a:p>
          <a:p>
            <a:pPr algn="l">
              <a:lnSpc>
                <a:spcPts val="15828"/>
              </a:lnSpc>
            </a:pPr>
            <a:r>
              <a:rPr lang="en-US" sz="1582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681575" y="4880901"/>
            <a:ext cx="1874050" cy="1523446"/>
          </a:xfrm>
          <a:custGeom>
            <a:avLst/>
            <a:gdLst/>
            <a:ahLst/>
            <a:cxnLst/>
            <a:rect r="r" b="b" t="t" l="l"/>
            <a:pathLst>
              <a:path h="1523446" w="1874050">
                <a:moveTo>
                  <a:pt x="0" y="0"/>
                </a:moveTo>
                <a:lnTo>
                  <a:pt x="1874050" y="0"/>
                </a:lnTo>
                <a:lnTo>
                  <a:pt x="1874050" y="1523446"/>
                </a:lnTo>
                <a:lnTo>
                  <a:pt x="0" y="15234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21520" y="8559726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698277" y="330126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844633" y="9423826"/>
            <a:ext cx="1873333" cy="1066097"/>
          </a:xfrm>
          <a:custGeom>
            <a:avLst/>
            <a:gdLst/>
            <a:ahLst/>
            <a:cxnLst/>
            <a:rect r="r" b="b" t="t" l="l"/>
            <a:pathLst>
              <a:path h="1066097" w="1873333">
                <a:moveTo>
                  <a:pt x="0" y="0"/>
                </a:moveTo>
                <a:lnTo>
                  <a:pt x="1873333" y="0"/>
                </a:lnTo>
                <a:lnTo>
                  <a:pt x="1873333" y="1066096"/>
                </a:lnTo>
                <a:lnTo>
                  <a:pt x="0" y="10660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987743">
            <a:off x="-5148051" y="-2289602"/>
            <a:ext cx="19179332" cy="16250125"/>
          </a:xfrm>
          <a:custGeom>
            <a:avLst/>
            <a:gdLst/>
            <a:ahLst/>
            <a:cxnLst/>
            <a:rect r="r" b="b" t="t" l="l"/>
            <a:pathLst>
              <a:path h="16250125" w="19179332">
                <a:moveTo>
                  <a:pt x="0" y="0"/>
                </a:moveTo>
                <a:lnTo>
                  <a:pt x="19179331" y="0"/>
                </a:lnTo>
                <a:lnTo>
                  <a:pt x="19179331" y="16250124"/>
                </a:lnTo>
                <a:lnTo>
                  <a:pt x="0" y="16250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8541">
            <a:off x="-1063587" y="-458999"/>
            <a:ext cx="17440566" cy="12588918"/>
          </a:xfrm>
          <a:custGeom>
            <a:avLst/>
            <a:gdLst/>
            <a:ahLst/>
            <a:cxnLst/>
            <a:rect r="r" b="b" t="t" l="l"/>
            <a:pathLst>
              <a:path h="12588918" w="17440566">
                <a:moveTo>
                  <a:pt x="0" y="0"/>
                </a:moveTo>
                <a:lnTo>
                  <a:pt x="17440566" y="0"/>
                </a:lnTo>
                <a:lnTo>
                  <a:pt x="17440566" y="12588918"/>
                </a:lnTo>
                <a:lnTo>
                  <a:pt x="0" y="125889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796230" y="1748556"/>
            <a:ext cx="3491770" cy="9294993"/>
          </a:xfrm>
          <a:custGeom>
            <a:avLst/>
            <a:gdLst/>
            <a:ahLst/>
            <a:cxnLst/>
            <a:rect r="r" b="b" t="t" l="l"/>
            <a:pathLst>
              <a:path h="9294993" w="3491770">
                <a:moveTo>
                  <a:pt x="3491770" y="0"/>
                </a:moveTo>
                <a:lnTo>
                  <a:pt x="0" y="0"/>
                </a:lnTo>
                <a:lnTo>
                  <a:pt x="0" y="9294993"/>
                </a:lnTo>
                <a:lnTo>
                  <a:pt x="3491770" y="9294993"/>
                </a:lnTo>
                <a:lnTo>
                  <a:pt x="349177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779715" y="8889852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379320" y="107600"/>
            <a:ext cx="1443891" cy="1173763"/>
          </a:xfrm>
          <a:custGeom>
            <a:avLst/>
            <a:gdLst/>
            <a:ahLst/>
            <a:cxnLst/>
            <a:rect r="r" b="b" t="t" l="l"/>
            <a:pathLst>
              <a:path h="1173763" w="1443891">
                <a:moveTo>
                  <a:pt x="0" y="0"/>
                </a:moveTo>
                <a:lnTo>
                  <a:pt x="1443891" y="0"/>
                </a:lnTo>
                <a:lnTo>
                  <a:pt x="1443891" y="1173763"/>
                </a:lnTo>
                <a:lnTo>
                  <a:pt x="0" y="11737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14006" y="944125"/>
            <a:ext cx="9117689" cy="1116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9"/>
              </a:lnSpc>
            </a:pPr>
            <a:r>
              <a:rPr lang="en-US" sz="6542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Timeline (180 minutes)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17413">
            <a:off x="94884" y="5590125"/>
            <a:ext cx="7630831" cy="166491"/>
          </a:xfrm>
          <a:custGeom>
            <a:avLst/>
            <a:gdLst/>
            <a:ahLst/>
            <a:cxnLst/>
            <a:rect r="r" b="b" t="t" l="l"/>
            <a:pathLst>
              <a:path h="166491" w="7630831">
                <a:moveTo>
                  <a:pt x="0" y="0"/>
                </a:moveTo>
                <a:lnTo>
                  <a:pt x="7630831" y="0"/>
                </a:lnTo>
                <a:lnTo>
                  <a:pt x="7630831" y="166491"/>
                </a:lnTo>
                <a:lnTo>
                  <a:pt x="0" y="1664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72688">
            <a:off x="2198799" y="5311255"/>
            <a:ext cx="480386" cy="140544"/>
          </a:xfrm>
          <a:custGeom>
            <a:avLst/>
            <a:gdLst/>
            <a:ahLst/>
            <a:cxnLst/>
            <a:rect r="r" b="b" t="t" l="l"/>
            <a:pathLst>
              <a:path h="140544" w="480386">
                <a:moveTo>
                  <a:pt x="0" y="0"/>
                </a:moveTo>
                <a:lnTo>
                  <a:pt x="480386" y="0"/>
                </a:lnTo>
                <a:lnTo>
                  <a:pt x="480386" y="140544"/>
                </a:lnTo>
                <a:lnTo>
                  <a:pt x="0" y="14054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924444" t="0" r="0" b="-823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758356">
            <a:off x="2078731" y="5419811"/>
            <a:ext cx="569852" cy="490073"/>
          </a:xfrm>
          <a:custGeom>
            <a:avLst/>
            <a:gdLst/>
            <a:ahLst/>
            <a:cxnLst/>
            <a:rect r="r" b="b" t="t" l="l"/>
            <a:pathLst>
              <a:path h="490073" w="569852">
                <a:moveTo>
                  <a:pt x="0" y="0"/>
                </a:moveTo>
                <a:lnTo>
                  <a:pt x="569853" y="0"/>
                </a:lnTo>
                <a:lnTo>
                  <a:pt x="569853" y="490073"/>
                </a:lnTo>
                <a:lnTo>
                  <a:pt x="0" y="49007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-87886">
            <a:off x="7285850" y="5479031"/>
            <a:ext cx="7630831" cy="166491"/>
          </a:xfrm>
          <a:custGeom>
            <a:avLst/>
            <a:gdLst/>
            <a:ahLst/>
            <a:cxnLst/>
            <a:rect r="r" b="b" t="t" l="l"/>
            <a:pathLst>
              <a:path h="166491" w="7630831">
                <a:moveTo>
                  <a:pt x="7630831" y="0"/>
                </a:moveTo>
                <a:lnTo>
                  <a:pt x="0" y="0"/>
                </a:lnTo>
                <a:lnTo>
                  <a:pt x="0" y="166491"/>
                </a:lnTo>
                <a:lnTo>
                  <a:pt x="7630831" y="166491"/>
                </a:lnTo>
                <a:lnTo>
                  <a:pt x="7630831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61716" y="3631682"/>
            <a:ext cx="2209725" cy="797425"/>
            <a:chOff x="0" y="0"/>
            <a:chExt cx="2946300" cy="1063233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64060" y="73300"/>
              <a:ext cx="2818179" cy="927190"/>
              <a:chOff x="0" y="0"/>
              <a:chExt cx="1161372" cy="382095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161372" cy="382095"/>
              </a:xfrm>
              <a:custGeom>
                <a:avLst/>
                <a:gdLst/>
                <a:ahLst/>
                <a:cxnLst/>
                <a:rect r="r" b="b" t="t" l="l"/>
                <a:pathLst>
                  <a:path h="382095" w="1161372">
                    <a:moveTo>
                      <a:pt x="0" y="0"/>
                    </a:moveTo>
                    <a:lnTo>
                      <a:pt x="1161372" y="0"/>
                    </a:lnTo>
                    <a:lnTo>
                      <a:pt x="1161372" y="382095"/>
                    </a:lnTo>
                    <a:lnTo>
                      <a:pt x="0" y="382095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28575"/>
                <a:ext cx="1161372" cy="410670"/>
              </a:xfrm>
              <a:prstGeom prst="rect">
                <a:avLst/>
              </a:prstGeom>
            </p:spPr>
            <p:txBody>
              <a:bodyPr anchor="ctr" rtlCol="false" tIns="22251" lIns="22251" bIns="22251" rIns="22251"/>
              <a:lstStyle/>
              <a:p>
                <a:pPr algn="ctr">
                  <a:lnSpc>
                    <a:spcPts val="1681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-5400000">
              <a:off x="2431225" y="462896"/>
              <a:ext cx="922304" cy="107847"/>
            </a:xfrm>
            <a:custGeom>
              <a:avLst/>
              <a:gdLst/>
              <a:ahLst/>
              <a:cxnLst/>
              <a:rect r="r" b="b" t="t" l="l"/>
              <a:pathLst>
                <a:path h="107847" w="922304">
                  <a:moveTo>
                    <a:pt x="0" y="0"/>
                  </a:moveTo>
                  <a:lnTo>
                    <a:pt x="922303" y="0"/>
                  </a:lnTo>
                  <a:lnTo>
                    <a:pt x="922303" y="107846"/>
                  </a:lnTo>
                  <a:lnTo>
                    <a:pt x="0" y="1078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-301953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92376" cy="125485"/>
            </a:xfrm>
            <a:custGeom>
              <a:avLst/>
              <a:gdLst/>
              <a:ahLst/>
              <a:cxnLst/>
              <a:rect r="r" b="b" t="t" l="l"/>
              <a:pathLst>
                <a:path h="125485" w="2892376">
                  <a:moveTo>
                    <a:pt x="0" y="0"/>
                  </a:moveTo>
                  <a:lnTo>
                    <a:pt x="2892376" y="0"/>
                  </a:lnTo>
                  <a:lnTo>
                    <a:pt x="2892376" y="125485"/>
                  </a:lnTo>
                  <a:lnTo>
                    <a:pt x="0" y="125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-49135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-5400000">
              <a:off x="-394203" y="498441"/>
              <a:ext cx="896252" cy="107847"/>
            </a:xfrm>
            <a:custGeom>
              <a:avLst/>
              <a:gdLst/>
              <a:ahLst/>
              <a:cxnLst/>
              <a:rect r="r" b="b" t="t" l="l"/>
              <a:pathLst>
                <a:path h="107847" w="896252">
                  <a:moveTo>
                    <a:pt x="0" y="0"/>
                  </a:moveTo>
                  <a:lnTo>
                    <a:pt x="896253" y="0"/>
                  </a:lnTo>
                  <a:lnTo>
                    <a:pt x="896253" y="107847"/>
                  </a:lnTo>
                  <a:lnTo>
                    <a:pt x="0" y="107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-313637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true" flipV="false" rot="0">
              <a:off x="53923" y="937748"/>
              <a:ext cx="2892376" cy="125485"/>
            </a:xfrm>
            <a:custGeom>
              <a:avLst/>
              <a:gdLst/>
              <a:ahLst/>
              <a:cxnLst/>
              <a:rect r="r" b="b" t="t" l="l"/>
              <a:pathLst>
                <a:path h="125485" w="2892376">
                  <a:moveTo>
                    <a:pt x="2892377" y="0"/>
                  </a:moveTo>
                  <a:lnTo>
                    <a:pt x="0" y="0"/>
                  </a:lnTo>
                  <a:lnTo>
                    <a:pt x="0" y="125485"/>
                  </a:lnTo>
                  <a:lnTo>
                    <a:pt x="2892377" y="125485"/>
                  </a:lnTo>
                  <a:lnTo>
                    <a:pt x="2892377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-397" t="0" r="-48737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2228360" y="5402961"/>
            <a:ext cx="254529" cy="46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6"/>
              </a:lnSpc>
            </a:pPr>
            <a:r>
              <a:rPr lang="en-US" sz="3047">
                <a:solidFill>
                  <a:srgbClr val="FFF197"/>
                </a:solidFill>
                <a:latin typeface="Noto Sans"/>
                <a:ea typeface="Noto Sans"/>
                <a:cs typeface="Noto Sans"/>
                <a:sym typeface="Noto Sans"/>
              </a:rPr>
              <a:t>1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650490" y="3841174"/>
            <a:ext cx="1632178" cy="350176"/>
          </a:xfrm>
          <a:custGeom>
            <a:avLst/>
            <a:gdLst/>
            <a:ahLst/>
            <a:cxnLst/>
            <a:rect r="r" b="b" t="t" l="l"/>
            <a:pathLst>
              <a:path h="350176" w="1632178">
                <a:moveTo>
                  <a:pt x="0" y="0"/>
                </a:moveTo>
                <a:lnTo>
                  <a:pt x="1632177" y="0"/>
                </a:lnTo>
                <a:lnTo>
                  <a:pt x="1632177" y="350176"/>
                </a:lnTo>
                <a:lnTo>
                  <a:pt x="0" y="35017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912679" y="3902887"/>
            <a:ext cx="1217756" cy="256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22"/>
              </a:lnSpc>
            </a:pPr>
            <a:r>
              <a:rPr lang="en-US" b="true" sz="1685">
                <a:solidFill>
                  <a:srgbClr val="36464B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Analysis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87990" y="4505760"/>
            <a:ext cx="210200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b="true" sz="1400">
                <a:solidFill>
                  <a:srgbClr val="36464B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Identify function &amp; dependency to test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-5472688">
            <a:off x="3930419" y="6039379"/>
            <a:ext cx="480386" cy="140544"/>
          </a:xfrm>
          <a:custGeom>
            <a:avLst/>
            <a:gdLst/>
            <a:ahLst/>
            <a:cxnLst/>
            <a:rect r="r" b="b" t="t" l="l"/>
            <a:pathLst>
              <a:path h="140544" w="480386">
                <a:moveTo>
                  <a:pt x="0" y="0"/>
                </a:moveTo>
                <a:lnTo>
                  <a:pt x="480387" y="0"/>
                </a:lnTo>
                <a:lnTo>
                  <a:pt x="480387" y="140544"/>
                </a:lnTo>
                <a:lnTo>
                  <a:pt x="0" y="14054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924444" t="0" r="0" b="-8231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1758356">
            <a:off x="3810352" y="5397610"/>
            <a:ext cx="569852" cy="490073"/>
          </a:xfrm>
          <a:custGeom>
            <a:avLst/>
            <a:gdLst/>
            <a:ahLst/>
            <a:cxnLst/>
            <a:rect r="r" b="b" t="t" l="l"/>
            <a:pathLst>
              <a:path h="490073" w="569852">
                <a:moveTo>
                  <a:pt x="0" y="0"/>
                </a:moveTo>
                <a:lnTo>
                  <a:pt x="569852" y="0"/>
                </a:lnTo>
                <a:lnTo>
                  <a:pt x="569852" y="490073"/>
                </a:lnTo>
                <a:lnTo>
                  <a:pt x="0" y="49007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3080521" y="6299936"/>
            <a:ext cx="2209725" cy="797425"/>
            <a:chOff x="0" y="0"/>
            <a:chExt cx="2946300" cy="1063233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64060" y="73300"/>
              <a:ext cx="2818179" cy="927190"/>
              <a:chOff x="0" y="0"/>
              <a:chExt cx="1161372" cy="382095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161372" cy="382095"/>
              </a:xfrm>
              <a:custGeom>
                <a:avLst/>
                <a:gdLst/>
                <a:ahLst/>
                <a:cxnLst/>
                <a:rect r="r" b="b" t="t" l="l"/>
                <a:pathLst>
                  <a:path h="382095" w="1161372">
                    <a:moveTo>
                      <a:pt x="0" y="0"/>
                    </a:moveTo>
                    <a:lnTo>
                      <a:pt x="1161372" y="0"/>
                    </a:lnTo>
                    <a:lnTo>
                      <a:pt x="1161372" y="382095"/>
                    </a:lnTo>
                    <a:lnTo>
                      <a:pt x="0" y="382095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28575"/>
                <a:ext cx="1161372" cy="410670"/>
              </a:xfrm>
              <a:prstGeom prst="rect">
                <a:avLst/>
              </a:prstGeom>
            </p:spPr>
            <p:txBody>
              <a:bodyPr anchor="ctr" rtlCol="false" tIns="22251" lIns="22251" bIns="22251" rIns="22251"/>
              <a:lstStyle/>
              <a:p>
                <a:pPr algn="ctr">
                  <a:lnSpc>
                    <a:spcPts val="1681"/>
                  </a:lnSpc>
                </a:pPr>
              </a:p>
            </p:txBody>
          </p:sp>
        </p:grpSp>
        <p:sp>
          <p:nvSpPr>
            <p:cNvPr name="Freeform 30" id="30"/>
            <p:cNvSpPr/>
            <p:nvPr/>
          </p:nvSpPr>
          <p:spPr>
            <a:xfrm flipH="false" flipV="false" rot="-5400000">
              <a:off x="2431225" y="462896"/>
              <a:ext cx="922304" cy="107847"/>
            </a:xfrm>
            <a:custGeom>
              <a:avLst/>
              <a:gdLst/>
              <a:ahLst/>
              <a:cxnLst/>
              <a:rect r="r" b="b" t="t" l="l"/>
              <a:pathLst>
                <a:path h="107847" w="922304">
                  <a:moveTo>
                    <a:pt x="0" y="0"/>
                  </a:moveTo>
                  <a:lnTo>
                    <a:pt x="922303" y="0"/>
                  </a:lnTo>
                  <a:lnTo>
                    <a:pt x="922303" y="107846"/>
                  </a:lnTo>
                  <a:lnTo>
                    <a:pt x="0" y="1078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-301953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892376" cy="125485"/>
            </a:xfrm>
            <a:custGeom>
              <a:avLst/>
              <a:gdLst/>
              <a:ahLst/>
              <a:cxnLst/>
              <a:rect r="r" b="b" t="t" l="l"/>
              <a:pathLst>
                <a:path h="125485" w="2892376">
                  <a:moveTo>
                    <a:pt x="0" y="0"/>
                  </a:moveTo>
                  <a:lnTo>
                    <a:pt x="2892376" y="0"/>
                  </a:lnTo>
                  <a:lnTo>
                    <a:pt x="2892376" y="125485"/>
                  </a:lnTo>
                  <a:lnTo>
                    <a:pt x="0" y="125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-49135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-5400000">
              <a:off x="-394203" y="498441"/>
              <a:ext cx="896252" cy="107847"/>
            </a:xfrm>
            <a:custGeom>
              <a:avLst/>
              <a:gdLst/>
              <a:ahLst/>
              <a:cxnLst/>
              <a:rect r="r" b="b" t="t" l="l"/>
              <a:pathLst>
                <a:path h="107847" w="896252">
                  <a:moveTo>
                    <a:pt x="0" y="0"/>
                  </a:moveTo>
                  <a:lnTo>
                    <a:pt x="896253" y="0"/>
                  </a:lnTo>
                  <a:lnTo>
                    <a:pt x="896253" y="107847"/>
                  </a:lnTo>
                  <a:lnTo>
                    <a:pt x="0" y="107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-313637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true" flipV="false" rot="0">
              <a:off x="53923" y="937748"/>
              <a:ext cx="2892376" cy="125485"/>
            </a:xfrm>
            <a:custGeom>
              <a:avLst/>
              <a:gdLst/>
              <a:ahLst/>
              <a:cxnLst/>
              <a:rect r="r" b="b" t="t" l="l"/>
              <a:pathLst>
                <a:path h="125485" w="2892376">
                  <a:moveTo>
                    <a:pt x="2892377" y="0"/>
                  </a:moveTo>
                  <a:lnTo>
                    <a:pt x="0" y="0"/>
                  </a:lnTo>
                  <a:lnTo>
                    <a:pt x="0" y="125485"/>
                  </a:lnTo>
                  <a:lnTo>
                    <a:pt x="2892377" y="125485"/>
                  </a:lnTo>
                  <a:lnTo>
                    <a:pt x="2892377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-397" t="0" r="-48737" b="0"/>
              </a:stretch>
            </a:blip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3978887" y="5379303"/>
            <a:ext cx="254529" cy="46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6"/>
              </a:lnSpc>
            </a:pPr>
            <a:r>
              <a:rPr lang="en-US" sz="3047">
                <a:solidFill>
                  <a:srgbClr val="FFBC97"/>
                </a:solidFill>
                <a:latin typeface="Noto Sans"/>
                <a:ea typeface="Noto Sans"/>
                <a:cs typeface="Noto Sans"/>
                <a:sym typeface="Noto Sans"/>
              </a:rPr>
              <a:t>2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3369294" y="6509428"/>
            <a:ext cx="1632178" cy="350176"/>
          </a:xfrm>
          <a:custGeom>
            <a:avLst/>
            <a:gdLst/>
            <a:ahLst/>
            <a:cxnLst/>
            <a:rect r="r" b="b" t="t" l="l"/>
            <a:pathLst>
              <a:path h="350176" w="1632178">
                <a:moveTo>
                  <a:pt x="0" y="0"/>
                </a:moveTo>
                <a:lnTo>
                  <a:pt x="1632178" y="0"/>
                </a:lnTo>
                <a:lnTo>
                  <a:pt x="1632178" y="350177"/>
                </a:lnTo>
                <a:lnTo>
                  <a:pt x="0" y="35017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3479250" y="6571141"/>
            <a:ext cx="1522222" cy="256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22"/>
              </a:lnSpc>
            </a:pPr>
            <a:r>
              <a:rPr lang="en-US" b="true" sz="1685">
                <a:solidFill>
                  <a:srgbClr val="36464B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Design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893676" y="7174014"/>
            <a:ext cx="2528242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b="true" sz="1400">
                <a:solidFill>
                  <a:srgbClr val="36464B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Generate test cases using AI Prompt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-5472688">
            <a:off x="5625459" y="5311255"/>
            <a:ext cx="480386" cy="140544"/>
          </a:xfrm>
          <a:custGeom>
            <a:avLst/>
            <a:gdLst/>
            <a:ahLst/>
            <a:cxnLst/>
            <a:rect r="r" b="b" t="t" l="l"/>
            <a:pathLst>
              <a:path h="140544" w="480386">
                <a:moveTo>
                  <a:pt x="0" y="0"/>
                </a:moveTo>
                <a:lnTo>
                  <a:pt x="480386" y="0"/>
                </a:lnTo>
                <a:lnTo>
                  <a:pt x="480386" y="140544"/>
                </a:lnTo>
                <a:lnTo>
                  <a:pt x="0" y="14054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924444" t="0" r="0" b="-8231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1758356">
            <a:off x="5505391" y="5419811"/>
            <a:ext cx="569852" cy="490073"/>
          </a:xfrm>
          <a:custGeom>
            <a:avLst/>
            <a:gdLst/>
            <a:ahLst/>
            <a:cxnLst/>
            <a:rect r="r" b="b" t="t" l="l"/>
            <a:pathLst>
              <a:path h="490073" w="569852">
                <a:moveTo>
                  <a:pt x="0" y="0"/>
                </a:moveTo>
                <a:lnTo>
                  <a:pt x="569852" y="0"/>
                </a:lnTo>
                <a:lnTo>
                  <a:pt x="569852" y="490073"/>
                </a:lnTo>
                <a:lnTo>
                  <a:pt x="0" y="49007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4788376" y="3631682"/>
            <a:ext cx="2209725" cy="797425"/>
            <a:chOff x="0" y="0"/>
            <a:chExt cx="2946300" cy="1063233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64060" y="73300"/>
              <a:ext cx="2818179" cy="927190"/>
              <a:chOff x="0" y="0"/>
              <a:chExt cx="1161372" cy="382095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1161372" cy="382095"/>
              </a:xfrm>
              <a:custGeom>
                <a:avLst/>
                <a:gdLst/>
                <a:ahLst/>
                <a:cxnLst/>
                <a:rect r="r" b="b" t="t" l="l"/>
                <a:pathLst>
                  <a:path h="382095" w="1161372">
                    <a:moveTo>
                      <a:pt x="0" y="0"/>
                    </a:moveTo>
                    <a:lnTo>
                      <a:pt x="1161372" y="0"/>
                    </a:lnTo>
                    <a:lnTo>
                      <a:pt x="1161372" y="382095"/>
                    </a:lnTo>
                    <a:lnTo>
                      <a:pt x="0" y="382095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28575"/>
                <a:ext cx="1161372" cy="410670"/>
              </a:xfrm>
              <a:prstGeom prst="rect">
                <a:avLst/>
              </a:prstGeom>
            </p:spPr>
            <p:txBody>
              <a:bodyPr anchor="ctr" rtlCol="false" tIns="22251" lIns="22251" bIns="22251" rIns="22251"/>
              <a:lstStyle/>
              <a:p>
                <a:pPr algn="ctr">
                  <a:lnSpc>
                    <a:spcPts val="1681"/>
                  </a:lnSpc>
                </a:pPr>
              </a:p>
            </p:txBody>
          </p:sp>
        </p:grpSp>
        <p:sp>
          <p:nvSpPr>
            <p:cNvPr name="Freeform 44" id="44"/>
            <p:cNvSpPr/>
            <p:nvPr/>
          </p:nvSpPr>
          <p:spPr>
            <a:xfrm flipH="false" flipV="false" rot="-5400000">
              <a:off x="2431225" y="462896"/>
              <a:ext cx="922304" cy="107847"/>
            </a:xfrm>
            <a:custGeom>
              <a:avLst/>
              <a:gdLst/>
              <a:ahLst/>
              <a:cxnLst/>
              <a:rect r="r" b="b" t="t" l="l"/>
              <a:pathLst>
                <a:path h="107847" w="922304">
                  <a:moveTo>
                    <a:pt x="0" y="0"/>
                  </a:moveTo>
                  <a:lnTo>
                    <a:pt x="922303" y="0"/>
                  </a:lnTo>
                  <a:lnTo>
                    <a:pt x="922303" y="107846"/>
                  </a:lnTo>
                  <a:lnTo>
                    <a:pt x="0" y="1078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-301953" b="0"/>
              </a:stretch>
            </a:blip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2892376" cy="125485"/>
            </a:xfrm>
            <a:custGeom>
              <a:avLst/>
              <a:gdLst/>
              <a:ahLst/>
              <a:cxnLst/>
              <a:rect r="r" b="b" t="t" l="l"/>
              <a:pathLst>
                <a:path h="125485" w="2892376">
                  <a:moveTo>
                    <a:pt x="0" y="0"/>
                  </a:moveTo>
                  <a:lnTo>
                    <a:pt x="2892376" y="0"/>
                  </a:lnTo>
                  <a:lnTo>
                    <a:pt x="2892376" y="125485"/>
                  </a:lnTo>
                  <a:lnTo>
                    <a:pt x="0" y="125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-49135" b="0"/>
              </a:stretch>
            </a:blipFill>
          </p:spPr>
        </p:sp>
        <p:sp>
          <p:nvSpPr>
            <p:cNvPr name="Freeform 46" id="46"/>
            <p:cNvSpPr/>
            <p:nvPr/>
          </p:nvSpPr>
          <p:spPr>
            <a:xfrm flipH="false" flipV="false" rot="-5400000">
              <a:off x="-394203" y="498441"/>
              <a:ext cx="896252" cy="107847"/>
            </a:xfrm>
            <a:custGeom>
              <a:avLst/>
              <a:gdLst/>
              <a:ahLst/>
              <a:cxnLst/>
              <a:rect r="r" b="b" t="t" l="l"/>
              <a:pathLst>
                <a:path h="107847" w="896252">
                  <a:moveTo>
                    <a:pt x="0" y="0"/>
                  </a:moveTo>
                  <a:lnTo>
                    <a:pt x="896253" y="0"/>
                  </a:lnTo>
                  <a:lnTo>
                    <a:pt x="896253" y="107847"/>
                  </a:lnTo>
                  <a:lnTo>
                    <a:pt x="0" y="107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-313637" b="0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true" flipV="false" rot="0">
              <a:off x="53923" y="937748"/>
              <a:ext cx="2892376" cy="125485"/>
            </a:xfrm>
            <a:custGeom>
              <a:avLst/>
              <a:gdLst/>
              <a:ahLst/>
              <a:cxnLst/>
              <a:rect r="r" b="b" t="t" l="l"/>
              <a:pathLst>
                <a:path h="125485" w="2892376">
                  <a:moveTo>
                    <a:pt x="2892377" y="0"/>
                  </a:moveTo>
                  <a:lnTo>
                    <a:pt x="0" y="0"/>
                  </a:lnTo>
                  <a:lnTo>
                    <a:pt x="0" y="125485"/>
                  </a:lnTo>
                  <a:lnTo>
                    <a:pt x="2892377" y="125485"/>
                  </a:lnTo>
                  <a:lnTo>
                    <a:pt x="2892377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-397" t="0" r="-48737" b="0"/>
              </a:stretch>
            </a:blip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5686457" y="5392088"/>
            <a:ext cx="254529" cy="46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6"/>
              </a:lnSpc>
            </a:pPr>
            <a:r>
              <a:rPr lang="en-US" sz="3047">
                <a:solidFill>
                  <a:srgbClr val="FF9797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0">
            <a:off x="5077149" y="3841174"/>
            <a:ext cx="1632178" cy="350176"/>
          </a:xfrm>
          <a:custGeom>
            <a:avLst/>
            <a:gdLst/>
            <a:ahLst/>
            <a:cxnLst/>
            <a:rect r="r" b="b" t="t" l="l"/>
            <a:pathLst>
              <a:path h="350176" w="1632178">
                <a:moveTo>
                  <a:pt x="0" y="0"/>
                </a:moveTo>
                <a:lnTo>
                  <a:pt x="1632178" y="0"/>
                </a:lnTo>
                <a:lnTo>
                  <a:pt x="1632178" y="350176"/>
                </a:lnTo>
                <a:lnTo>
                  <a:pt x="0" y="35017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5187105" y="3902887"/>
            <a:ext cx="1522222" cy="256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22"/>
              </a:lnSpc>
            </a:pPr>
            <a:r>
              <a:rPr lang="en-US" b="true" sz="1685">
                <a:solidFill>
                  <a:srgbClr val="36464B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Code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4814650" y="4505760"/>
            <a:ext cx="210200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b="true" sz="1400">
                <a:solidFill>
                  <a:srgbClr val="36464B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Write test code (JUnit + Mockito)</a:t>
            </a:r>
          </a:p>
        </p:txBody>
      </p:sp>
      <p:sp>
        <p:nvSpPr>
          <p:cNvPr name="Freeform 52" id="52"/>
          <p:cNvSpPr/>
          <p:nvPr/>
        </p:nvSpPr>
        <p:spPr>
          <a:xfrm flipH="false" flipV="false" rot="-5472688">
            <a:off x="7416503" y="6007099"/>
            <a:ext cx="480386" cy="140544"/>
          </a:xfrm>
          <a:custGeom>
            <a:avLst/>
            <a:gdLst/>
            <a:ahLst/>
            <a:cxnLst/>
            <a:rect r="r" b="b" t="t" l="l"/>
            <a:pathLst>
              <a:path h="140544" w="480386">
                <a:moveTo>
                  <a:pt x="0" y="0"/>
                </a:moveTo>
                <a:lnTo>
                  <a:pt x="480386" y="0"/>
                </a:lnTo>
                <a:lnTo>
                  <a:pt x="480386" y="140545"/>
                </a:lnTo>
                <a:lnTo>
                  <a:pt x="0" y="1405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924444" t="0" r="0" b="-8231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1758356">
            <a:off x="7296435" y="5365331"/>
            <a:ext cx="569852" cy="490073"/>
          </a:xfrm>
          <a:custGeom>
            <a:avLst/>
            <a:gdLst/>
            <a:ahLst/>
            <a:cxnLst/>
            <a:rect r="r" b="b" t="t" l="l"/>
            <a:pathLst>
              <a:path h="490073" w="569852">
                <a:moveTo>
                  <a:pt x="0" y="0"/>
                </a:moveTo>
                <a:lnTo>
                  <a:pt x="569852" y="0"/>
                </a:lnTo>
                <a:lnTo>
                  <a:pt x="569852" y="490073"/>
                </a:lnTo>
                <a:lnTo>
                  <a:pt x="0" y="49007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4" id="54"/>
          <p:cNvGrpSpPr/>
          <p:nvPr/>
        </p:nvGrpSpPr>
        <p:grpSpPr>
          <a:xfrm rot="10694544">
            <a:off x="6566604" y="6267657"/>
            <a:ext cx="2209725" cy="797425"/>
            <a:chOff x="0" y="0"/>
            <a:chExt cx="2946300" cy="1063233"/>
          </a:xfrm>
        </p:grpSpPr>
        <p:grpSp>
          <p:nvGrpSpPr>
            <p:cNvPr name="Group 55" id="55"/>
            <p:cNvGrpSpPr/>
            <p:nvPr/>
          </p:nvGrpSpPr>
          <p:grpSpPr>
            <a:xfrm rot="0">
              <a:off x="64060" y="73300"/>
              <a:ext cx="2818179" cy="927190"/>
              <a:chOff x="0" y="0"/>
              <a:chExt cx="1161372" cy="382095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1161372" cy="382095"/>
              </a:xfrm>
              <a:custGeom>
                <a:avLst/>
                <a:gdLst/>
                <a:ahLst/>
                <a:cxnLst/>
                <a:rect r="r" b="b" t="t" l="l"/>
                <a:pathLst>
                  <a:path h="382095" w="1161372">
                    <a:moveTo>
                      <a:pt x="0" y="0"/>
                    </a:moveTo>
                    <a:lnTo>
                      <a:pt x="1161372" y="0"/>
                    </a:lnTo>
                    <a:lnTo>
                      <a:pt x="1161372" y="382095"/>
                    </a:lnTo>
                    <a:lnTo>
                      <a:pt x="0" y="382095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0" y="-28575"/>
                <a:ext cx="1161372" cy="410670"/>
              </a:xfrm>
              <a:prstGeom prst="rect">
                <a:avLst/>
              </a:prstGeom>
            </p:spPr>
            <p:txBody>
              <a:bodyPr anchor="ctr" rtlCol="false" tIns="22251" lIns="22251" bIns="22251" rIns="22251"/>
              <a:lstStyle/>
              <a:p>
                <a:pPr algn="ctr">
                  <a:lnSpc>
                    <a:spcPts val="1681"/>
                  </a:lnSpc>
                </a:pPr>
              </a:p>
            </p:txBody>
          </p:sp>
        </p:grpSp>
        <p:sp>
          <p:nvSpPr>
            <p:cNvPr name="Freeform 58" id="58"/>
            <p:cNvSpPr/>
            <p:nvPr/>
          </p:nvSpPr>
          <p:spPr>
            <a:xfrm flipH="false" flipV="false" rot="-5400000">
              <a:off x="2431225" y="462896"/>
              <a:ext cx="922304" cy="107847"/>
            </a:xfrm>
            <a:custGeom>
              <a:avLst/>
              <a:gdLst/>
              <a:ahLst/>
              <a:cxnLst/>
              <a:rect r="r" b="b" t="t" l="l"/>
              <a:pathLst>
                <a:path h="107847" w="922304">
                  <a:moveTo>
                    <a:pt x="0" y="0"/>
                  </a:moveTo>
                  <a:lnTo>
                    <a:pt x="922303" y="0"/>
                  </a:lnTo>
                  <a:lnTo>
                    <a:pt x="922303" y="107846"/>
                  </a:lnTo>
                  <a:lnTo>
                    <a:pt x="0" y="1078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-301953" b="0"/>
              </a:stretch>
            </a:blip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2892376" cy="125485"/>
            </a:xfrm>
            <a:custGeom>
              <a:avLst/>
              <a:gdLst/>
              <a:ahLst/>
              <a:cxnLst/>
              <a:rect r="r" b="b" t="t" l="l"/>
              <a:pathLst>
                <a:path h="125485" w="2892376">
                  <a:moveTo>
                    <a:pt x="0" y="0"/>
                  </a:moveTo>
                  <a:lnTo>
                    <a:pt x="2892376" y="0"/>
                  </a:lnTo>
                  <a:lnTo>
                    <a:pt x="2892376" y="125485"/>
                  </a:lnTo>
                  <a:lnTo>
                    <a:pt x="0" y="125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-49135" b="0"/>
              </a:stretch>
            </a:blipFill>
          </p:spPr>
        </p:sp>
        <p:sp>
          <p:nvSpPr>
            <p:cNvPr name="Freeform 60" id="60"/>
            <p:cNvSpPr/>
            <p:nvPr/>
          </p:nvSpPr>
          <p:spPr>
            <a:xfrm flipH="false" flipV="false" rot="-5400000">
              <a:off x="-394203" y="498441"/>
              <a:ext cx="896252" cy="107847"/>
            </a:xfrm>
            <a:custGeom>
              <a:avLst/>
              <a:gdLst/>
              <a:ahLst/>
              <a:cxnLst/>
              <a:rect r="r" b="b" t="t" l="l"/>
              <a:pathLst>
                <a:path h="107847" w="896252">
                  <a:moveTo>
                    <a:pt x="0" y="0"/>
                  </a:moveTo>
                  <a:lnTo>
                    <a:pt x="896253" y="0"/>
                  </a:lnTo>
                  <a:lnTo>
                    <a:pt x="896253" y="107847"/>
                  </a:lnTo>
                  <a:lnTo>
                    <a:pt x="0" y="107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-313637" b="0"/>
              </a:stretch>
            </a:blipFill>
          </p:spPr>
        </p:sp>
        <p:sp>
          <p:nvSpPr>
            <p:cNvPr name="Freeform 61" id="61"/>
            <p:cNvSpPr/>
            <p:nvPr/>
          </p:nvSpPr>
          <p:spPr>
            <a:xfrm flipH="true" flipV="false" rot="0">
              <a:off x="53923" y="937748"/>
              <a:ext cx="2892376" cy="125485"/>
            </a:xfrm>
            <a:custGeom>
              <a:avLst/>
              <a:gdLst/>
              <a:ahLst/>
              <a:cxnLst/>
              <a:rect r="r" b="b" t="t" l="l"/>
              <a:pathLst>
                <a:path h="125485" w="2892376">
                  <a:moveTo>
                    <a:pt x="2892377" y="0"/>
                  </a:moveTo>
                  <a:lnTo>
                    <a:pt x="0" y="0"/>
                  </a:lnTo>
                  <a:lnTo>
                    <a:pt x="0" y="125485"/>
                  </a:lnTo>
                  <a:lnTo>
                    <a:pt x="2892377" y="125485"/>
                  </a:lnTo>
                  <a:lnTo>
                    <a:pt x="2892377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-397" t="0" r="-48737" b="0"/>
              </a:stretch>
            </a:blipFill>
          </p:spPr>
        </p:sp>
      </p:grpSp>
      <p:sp>
        <p:nvSpPr>
          <p:cNvPr name="TextBox 62" id="62"/>
          <p:cNvSpPr txBox="true"/>
          <p:nvPr/>
        </p:nvSpPr>
        <p:spPr>
          <a:xfrm rot="0">
            <a:off x="7386973" y="5327769"/>
            <a:ext cx="345057" cy="46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6"/>
              </a:lnSpc>
            </a:pPr>
            <a:r>
              <a:rPr lang="en-US" sz="3047">
                <a:solidFill>
                  <a:srgbClr val="F2C7EB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</a:p>
        </p:txBody>
      </p:sp>
      <p:sp>
        <p:nvSpPr>
          <p:cNvPr name="Freeform 63" id="63"/>
          <p:cNvSpPr/>
          <p:nvPr/>
        </p:nvSpPr>
        <p:spPr>
          <a:xfrm flipH="false" flipV="false" rot="0">
            <a:off x="6827791" y="6491281"/>
            <a:ext cx="1632178" cy="350176"/>
          </a:xfrm>
          <a:custGeom>
            <a:avLst/>
            <a:gdLst/>
            <a:ahLst/>
            <a:cxnLst/>
            <a:rect r="r" b="b" t="t" l="l"/>
            <a:pathLst>
              <a:path h="350176" w="1632178">
                <a:moveTo>
                  <a:pt x="0" y="0"/>
                </a:moveTo>
                <a:lnTo>
                  <a:pt x="1632178" y="0"/>
                </a:lnTo>
                <a:lnTo>
                  <a:pt x="1632178" y="350177"/>
                </a:lnTo>
                <a:lnTo>
                  <a:pt x="0" y="350177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4" id="64"/>
          <p:cNvSpPr txBox="true"/>
          <p:nvPr/>
        </p:nvSpPr>
        <p:spPr>
          <a:xfrm rot="0">
            <a:off x="6937747" y="6552994"/>
            <a:ext cx="1522222" cy="256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22"/>
              </a:lnSpc>
            </a:pPr>
            <a:r>
              <a:rPr lang="en-US" b="true" sz="1685">
                <a:solidFill>
                  <a:srgbClr val="36464B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Debug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6592878" y="7141735"/>
            <a:ext cx="210200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b="true" sz="1400">
                <a:solidFill>
                  <a:srgbClr val="36464B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Run, fix errors, analyze results</a:t>
            </a:r>
          </a:p>
        </p:txBody>
      </p:sp>
      <p:sp>
        <p:nvSpPr>
          <p:cNvPr name="Freeform 66" id="66"/>
          <p:cNvSpPr/>
          <p:nvPr/>
        </p:nvSpPr>
        <p:spPr>
          <a:xfrm flipH="false" flipV="false" rot="-5472688">
            <a:off x="9170965" y="5246937"/>
            <a:ext cx="480386" cy="140544"/>
          </a:xfrm>
          <a:custGeom>
            <a:avLst/>
            <a:gdLst/>
            <a:ahLst/>
            <a:cxnLst/>
            <a:rect r="r" b="b" t="t" l="l"/>
            <a:pathLst>
              <a:path h="140544" w="480386">
                <a:moveTo>
                  <a:pt x="0" y="0"/>
                </a:moveTo>
                <a:lnTo>
                  <a:pt x="480387" y="0"/>
                </a:lnTo>
                <a:lnTo>
                  <a:pt x="480387" y="140544"/>
                </a:lnTo>
                <a:lnTo>
                  <a:pt x="0" y="14054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924444" t="0" r="0" b="-8231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1758356">
            <a:off x="9050898" y="5355492"/>
            <a:ext cx="569852" cy="490073"/>
          </a:xfrm>
          <a:custGeom>
            <a:avLst/>
            <a:gdLst/>
            <a:ahLst/>
            <a:cxnLst/>
            <a:rect r="r" b="b" t="t" l="l"/>
            <a:pathLst>
              <a:path h="490073" w="569852">
                <a:moveTo>
                  <a:pt x="0" y="0"/>
                </a:moveTo>
                <a:lnTo>
                  <a:pt x="569852" y="0"/>
                </a:lnTo>
                <a:lnTo>
                  <a:pt x="569852" y="490073"/>
                </a:lnTo>
                <a:lnTo>
                  <a:pt x="0" y="49007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8" id="68"/>
          <p:cNvGrpSpPr/>
          <p:nvPr/>
        </p:nvGrpSpPr>
        <p:grpSpPr>
          <a:xfrm rot="0">
            <a:off x="8333882" y="3567363"/>
            <a:ext cx="2209725" cy="797425"/>
            <a:chOff x="0" y="0"/>
            <a:chExt cx="2946300" cy="1063233"/>
          </a:xfrm>
        </p:grpSpPr>
        <p:grpSp>
          <p:nvGrpSpPr>
            <p:cNvPr name="Group 69" id="69"/>
            <p:cNvGrpSpPr/>
            <p:nvPr/>
          </p:nvGrpSpPr>
          <p:grpSpPr>
            <a:xfrm rot="0">
              <a:off x="64060" y="73300"/>
              <a:ext cx="2818179" cy="927190"/>
              <a:chOff x="0" y="0"/>
              <a:chExt cx="1161372" cy="382095"/>
            </a:xfrm>
          </p:grpSpPr>
          <p:sp>
            <p:nvSpPr>
              <p:cNvPr name="Freeform 70" id="70"/>
              <p:cNvSpPr/>
              <p:nvPr/>
            </p:nvSpPr>
            <p:spPr>
              <a:xfrm flipH="false" flipV="false" rot="0">
                <a:off x="0" y="0"/>
                <a:ext cx="1161372" cy="382095"/>
              </a:xfrm>
              <a:custGeom>
                <a:avLst/>
                <a:gdLst/>
                <a:ahLst/>
                <a:cxnLst/>
                <a:rect r="r" b="b" t="t" l="l"/>
                <a:pathLst>
                  <a:path h="382095" w="1161372">
                    <a:moveTo>
                      <a:pt x="0" y="0"/>
                    </a:moveTo>
                    <a:lnTo>
                      <a:pt x="1161372" y="0"/>
                    </a:lnTo>
                    <a:lnTo>
                      <a:pt x="1161372" y="382095"/>
                    </a:lnTo>
                    <a:lnTo>
                      <a:pt x="0" y="382095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71" id="71"/>
              <p:cNvSpPr txBox="true"/>
              <p:nvPr/>
            </p:nvSpPr>
            <p:spPr>
              <a:xfrm>
                <a:off x="0" y="-28575"/>
                <a:ext cx="1161372" cy="410670"/>
              </a:xfrm>
              <a:prstGeom prst="rect">
                <a:avLst/>
              </a:prstGeom>
            </p:spPr>
            <p:txBody>
              <a:bodyPr anchor="ctr" rtlCol="false" tIns="22251" lIns="22251" bIns="22251" rIns="22251"/>
              <a:lstStyle/>
              <a:p>
                <a:pPr algn="ctr">
                  <a:lnSpc>
                    <a:spcPts val="1681"/>
                  </a:lnSpc>
                </a:pPr>
              </a:p>
            </p:txBody>
          </p:sp>
        </p:grpSp>
        <p:sp>
          <p:nvSpPr>
            <p:cNvPr name="Freeform 72" id="72"/>
            <p:cNvSpPr/>
            <p:nvPr/>
          </p:nvSpPr>
          <p:spPr>
            <a:xfrm flipH="false" flipV="false" rot="-5400000">
              <a:off x="2431225" y="462896"/>
              <a:ext cx="922304" cy="107847"/>
            </a:xfrm>
            <a:custGeom>
              <a:avLst/>
              <a:gdLst/>
              <a:ahLst/>
              <a:cxnLst/>
              <a:rect r="r" b="b" t="t" l="l"/>
              <a:pathLst>
                <a:path h="107847" w="922304">
                  <a:moveTo>
                    <a:pt x="0" y="0"/>
                  </a:moveTo>
                  <a:lnTo>
                    <a:pt x="922303" y="0"/>
                  </a:lnTo>
                  <a:lnTo>
                    <a:pt x="922303" y="107846"/>
                  </a:lnTo>
                  <a:lnTo>
                    <a:pt x="0" y="1078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-301953" b="0"/>
              </a:stretch>
            </a:blipFill>
          </p:spPr>
        </p:sp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2892376" cy="125485"/>
            </a:xfrm>
            <a:custGeom>
              <a:avLst/>
              <a:gdLst/>
              <a:ahLst/>
              <a:cxnLst/>
              <a:rect r="r" b="b" t="t" l="l"/>
              <a:pathLst>
                <a:path h="125485" w="2892376">
                  <a:moveTo>
                    <a:pt x="0" y="0"/>
                  </a:moveTo>
                  <a:lnTo>
                    <a:pt x="2892376" y="0"/>
                  </a:lnTo>
                  <a:lnTo>
                    <a:pt x="2892376" y="125485"/>
                  </a:lnTo>
                  <a:lnTo>
                    <a:pt x="0" y="125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-49135" b="0"/>
              </a:stretch>
            </a:blipFill>
          </p:spPr>
        </p:sp>
        <p:sp>
          <p:nvSpPr>
            <p:cNvPr name="Freeform 74" id="74"/>
            <p:cNvSpPr/>
            <p:nvPr/>
          </p:nvSpPr>
          <p:spPr>
            <a:xfrm flipH="false" flipV="false" rot="-5400000">
              <a:off x="-394203" y="498441"/>
              <a:ext cx="896252" cy="107847"/>
            </a:xfrm>
            <a:custGeom>
              <a:avLst/>
              <a:gdLst/>
              <a:ahLst/>
              <a:cxnLst/>
              <a:rect r="r" b="b" t="t" l="l"/>
              <a:pathLst>
                <a:path h="107847" w="896252">
                  <a:moveTo>
                    <a:pt x="0" y="0"/>
                  </a:moveTo>
                  <a:lnTo>
                    <a:pt x="896253" y="0"/>
                  </a:lnTo>
                  <a:lnTo>
                    <a:pt x="896253" y="107847"/>
                  </a:lnTo>
                  <a:lnTo>
                    <a:pt x="0" y="107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-313637" b="0"/>
              </a:stretch>
            </a:blipFill>
          </p:spPr>
        </p:sp>
        <p:sp>
          <p:nvSpPr>
            <p:cNvPr name="Freeform 75" id="75"/>
            <p:cNvSpPr/>
            <p:nvPr/>
          </p:nvSpPr>
          <p:spPr>
            <a:xfrm flipH="true" flipV="false" rot="0">
              <a:off x="53923" y="937748"/>
              <a:ext cx="2892376" cy="125485"/>
            </a:xfrm>
            <a:custGeom>
              <a:avLst/>
              <a:gdLst/>
              <a:ahLst/>
              <a:cxnLst/>
              <a:rect r="r" b="b" t="t" l="l"/>
              <a:pathLst>
                <a:path h="125485" w="2892376">
                  <a:moveTo>
                    <a:pt x="2892377" y="0"/>
                  </a:moveTo>
                  <a:lnTo>
                    <a:pt x="0" y="0"/>
                  </a:lnTo>
                  <a:lnTo>
                    <a:pt x="0" y="125485"/>
                  </a:lnTo>
                  <a:lnTo>
                    <a:pt x="2892377" y="125485"/>
                  </a:lnTo>
                  <a:lnTo>
                    <a:pt x="2892377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-397" t="0" r="-48737" b="0"/>
              </a:stretch>
            </a:blipFill>
          </p:spPr>
        </p:sp>
      </p:grpSp>
      <p:sp>
        <p:nvSpPr>
          <p:cNvPr name="TextBox 76" id="76"/>
          <p:cNvSpPr txBox="true"/>
          <p:nvPr/>
        </p:nvSpPr>
        <p:spPr>
          <a:xfrm rot="0">
            <a:off x="9226527" y="5336648"/>
            <a:ext cx="254529" cy="46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6"/>
              </a:lnSpc>
            </a:pPr>
            <a:r>
              <a:rPr lang="en-US" sz="3047">
                <a:solidFill>
                  <a:srgbClr val="C7EBF2"/>
                </a:solidFill>
                <a:latin typeface="Noto Sans"/>
                <a:ea typeface="Noto Sans"/>
                <a:cs typeface="Noto Sans"/>
                <a:sym typeface="Noto Sans"/>
              </a:rPr>
              <a:t>5</a:t>
            </a:r>
          </a:p>
        </p:txBody>
      </p:sp>
      <p:sp>
        <p:nvSpPr>
          <p:cNvPr name="Freeform 77" id="77"/>
          <p:cNvSpPr/>
          <p:nvPr/>
        </p:nvSpPr>
        <p:spPr>
          <a:xfrm flipH="false" flipV="false" rot="0">
            <a:off x="8622656" y="3776855"/>
            <a:ext cx="1632178" cy="350176"/>
          </a:xfrm>
          <a:custGeom>
            <a:avLst/>
            <a:gdLst/>
            <a:ahLst/>
            <a:cxnLst/>
            <a:rect r="r" b="b" t="t" l="l"/>
            <a:pathLst>
              <a:path h="350176" w="1632178">
                <a:moveTo>
                  <a:pt x="0" y="0"/>
                </a:moveTo>
                <a:lnTo>
                  <a:pt x="1632178" y="0"/>
                </a:lnTo>
                <a:lnTo>
                  <a:pt x="1632178" y="350177"/>
                </a:lnTo>
                <a:lnTo>
                  <a:pt x="0" y="350177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8" id="78"/>
          <p:cNvSpPr txBox="true"/>
          <p:nvPr/>
        </p:nvSpPr>
        <p:spPr>
          <a:xfrm rot="0">
            <a:off x="8875585" y="3838568"/>
            <a:ext cx="1236276" cy="256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22"/>
              </a:lnSpc>
            </a:pPr>
            <a:r>
              <a:rPr lang="en-US" b="true" sz="1685">
                <a:solidFill>
                  <a:srgbClr val="36464B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Optimize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8175180" y="4441441"/>
            <a:ext cx="2471957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b="true" sz="1400">
                <a:solidFill>
                  <a:srgbClr val="36464B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Mock &amp; assert optimization</a:t>
            </a:r>
          </a:p>
        </p:txBody>
      </p:sp>
      <p:sp>
        <p:nvSpPr>
          <p:cNvPr name="Freeform 80" id="80"/>
          <p:cNvSpPr/>
          <p:nvPr/>
        </p:nvSpPr>
        <p:spPr>
          <a:xfrm flipH="false" flipV="false" rot="1758356">
            <a:off x="11025947" y="5313797"/>
            <a:ext cx="569852" cy="490073"/>
          </a:xfrm>
          <a:custGeom>
            <a:avLst/>
            <a:gdLst/>
            <a:ahLst/>
            <a:cxnLst/>
            <a:rect r="r" b="b" t="t" l="l"/>
            <a:pathLst>
              <a:path h="490073" w="569852">
                <a:moveTo>
                  <a:pt x="0" y="0"/>
                </a:moveTo>
                <a:lnTo>
                  <a:pt x="569852" y="0"/>
                </a:lnTo>
                <a:lnTo>
                  <a:pt x="569852" y="490073"/>
                </a:lnTo>
                <a:lnTo>
                  <a:pt x="0" y="49007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1" id="81"/>
          <p:cNvSpPr txBox="true"/>
          <p:nvPr/>
        </p:nvSpPr>
        <p:spPr>
          <a:xfrm rot="0">
            <a:off x="11199648" y="5339734"/>
            <a:ext cx="254529" cy="46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6"/>
              </a:lnSpc>
            </a:pPr>
            <a:r>
              <a:rPr lang="en-US" sz="3047">
                <a:solidFill>
                  <a:srgbClr val="FF9797"/>
                </a:solidFill>
                <a:latin typeface="Noto Sans"/>
                <a:ea typeface="Noto Sans"/>
                <a:cs typeface="Noto Sans"/>
                <a:sym typeface="Noto Sans"/>
              </a:rPr>
              <a:t>6</a:t>
            </a:r>
          </a:p>
        </p:txBody>
      </p:sp>
      <p:sp>
        <p:nvSpPr>
          <p:cNvPr name="Freeform 82" id="82"/>
          <p:cNvSpPr/>
          <p:nvPr/>
        </p:nvSpPr>
        <p:spPr>
          <a:xfrm flipH="false" flipV="false" rot="-5472688">
            <a:off x="11086720" y="5970131"/>
            <a:ext cx="480386" cy="140544"/>
          </a:xfrm>
          <a:custGeom>
            <a:avLst/>
            <a:gdLst/>
            <a:ahLst/>
            <a:cxnLst/>
            <a:rect r="r" b="b" t="t" l="l"/>
            <a:pathLst>
              <a:path h="140544" w="480386">
                <a:moveTo>
                  <a:pt x="0" y="0"/>
                </a:moveTo>
                <a:lnTo>
                  <a:pt x="480386" y="0"/>
                </a:lnTo>
                <a:lnTo>
                  <a:pt x="480386" y="140544"/>
                </a:lnTo>
                <a:lnTo>
                  <a:pt x="0" y="14054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924444" t="0" r="0" b="-8231"/>
            </a:stretch>
          </a:blipFill>
        </p:spPr>
      </p:sp>
      <p:grpSp>
        <p:nvGrpSpPr>
          <p:cNvPr name="Group 83" id="83"/>
          <p:cNvGrpSpPr/>
          <p:nvPr/>
        </p:nvGrpSpPr>
        <p:grpSpPr>
          <a:xfrm rot="0">
            <a:off x="10206010" y="6172429"/>
            <a:ext cx="2209725" cy="797425"/>
            <a:chOff x="0" y="0"/>
            <a:chExt cx="2946300" cy="1063233"/>
          </a:xfrm>
        </p:grpSpPr>
        <p:grpSp>
          <p:nvGrpSpPr>
            <p:cNvPr name="Group 84" id="84"/>
            <p:cNvGrpSpPr/>
            <p:nvPr/>
          </p:nvGrpSpPr>
          <p:grpSpPr>
            <a:xfrm rot="0">
              <a:off x="64060" y="73300"/>
              <a:ext cx="2818179" cy="927190"/>
              <a:chOff x="0" y="0"/>
              <a:chExt cx="1161372" cy="382095"/>
            </a:xfrm>
          </p:grpSpPr>
          <p:sp>
            <p:nvSpPr>
              <p:cNvPr name="Freeform 85" id="85"/>
              <p:cNvSpPr/>
              <p:nvPr/>
            </p:nvSpPr>
            <p:spPr>
              <a:xfrm flipH="false" flipV="false" rot="0">
                <a:off x="0" y="0"/>
                <a:ext cx="1161372" cy="382095"/>
              </a:xfrm>
              <a:custGeom>
                <a:avLst/>
                <a:gdLst/>
                <a:ahLst/>
                <a:cxnLst/>
                <a:rect r="r" b="b" t="t" l="l"/>
                <a:pathLst>
                  <a:path h="382095" w="1161372">
                    <a:moveTo>
                      <a:pt x="0" y="0"/>
                    </a:moveTo>
                    <a:lnTo>
                      <a:pt x="1161372" y="0"/>
                    </a:lnTo>
                    <a:lnTo>
                      <a:pt x="1161372" y="382095"/>
                    </a:lnTo>
                    <a:lnTo>
                      <a:pt x="0" y="382095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6" id="86"/>
              <p:cNvSpPr txBox="true"/>
              <p:nvPr/>
            </p:nvSpPr>
            <p:spPr>
              <a:xfrm>
                <a:off x="0" y="-28575"/>
                <a:ext cx="1161372" cy="410670"/>
              </a:xfrm>
              <a:prstGeom prst="rect">
                <a:avLst/>
              </a:prstGeom>
            </p:spPr>
            <p:txBody>
              <a:bodyPr anchor="ctr" rtlCol="false" tIns="22251" lIns="22251" bIns="22251" rIns="22251"/>
              <a:lstStyle/>
              <a:p>
                <a:pPr algn="ctr">
                  <a:lnSpc>
                    <a:spcPts val="1681"/>
                  </a:lnSpc>
                </a:pPr>
              </a:p>
            </p:txBody>
          </p:sp>
        </p:grpSp>
        <p:sp>
          <p:nvSpPr>
            <p:cNvPr name="Freeform 87" id="87"/>
            <p:cNvSpPr/>
            <p:nvPr/>
          </p:nvSpPr>
          <p:spPr>
            <a:xfrm flipH="false" flipV="false" rot="-5400000">
              <a:off x="2431225" y="462896"/>
              <a:ext cx="922304" cy="107847"/>
            </a:xfrm>
            <a:custGeom>
              <a:avLst/>
              <a:gdLst/>
              <a:ahLst/>
              <a:cxnLst/>
              <a:rect r="r" b="b" t="t" l="l"/>
              <a:pathLst>
                <a:path h="107847" w="922304">
                  <a:moveTo>
                    <a:pt x="0" y="0"/>
                  </a:moveTo>
                  <a:lnTo>
                    <a:pt x="922303" y="0"/>
                  </a:lnTo>
                  <a:lnTo>
                    <a:pt x="922303" y="107846"/>
                  </a:lnTo>
                  <a:lnTo>
                    <a:pt x="0" y="1078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-301953" b="0"/>
              </a:stretch>
            </a:blipFill>
          </p:spPr>
        </p:sp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2892376" cy="125485"/>
            </a:xfrm>
            <a:custGeom>
              <a:avLst/>
              <a:gdLst/>
              <a:ahLst/>
              <a:cxnLst/>
              <a:rect r="r" b="b" t="t" l="l"/>
              <a:pathLst>
                <a:path h="125485" w="2892376">
                  <a:moveTo>
                    <a:pt x="0" y="0"/>
                  </a:moveTo>
                  <a:lnTo>
                    <a:pt x="2892376" y="0"/>
                  </a:lnTo>
                  <a:lnTo>
                    <a:pt x="2892376" y="125485"/>
                  </a:lnTo>
                  <a:lnTo>
                    <a:pt x="0" y="125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-49135" b="0"/>
              </a:stretch>
            </a:blipFill>
          </p:spPr>
        </p:sp>
        <p:sp>
          <p:nvSpPr>
            <p:cNvPr name="Freeform 89" id="89"/>
            <p:cNvSpPr/>
            <p:nvPr/>
          </p:nvSpPr>
          <p:spPr>
            <a:xfrm flipH="false" flipV="false" rot="-5400000">
              <a:off x="-394203" y="498441"/>
              <a:ext cx="896252" cy="107847"/>
            </a:xfrm>
            <a:custGeom>
              <a:avLst/>
              <a:gdLst/>
              <a:ahLst/>
              <a:cxnLst/>
              <a:rect r="r" b="b" t="t" l="l"/>
              <a:pathLst>
                <a:path h="107847" w="896252">
                  <a:moveTo>
                    <a:pt x="0" y="0"/>
                  </a:moveTo>
                  <a:lnTo>
                    <a:pt x="896253" y="0"/>
                  </a:lnTo>
                  <a:lnTo>
                    <a:pt x="896253" y="107847"/>
                  </a:lnTo>
                  <a:lnTo>
                    <a:pt x="0" y="107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-313637" b="0"/>
              </a:stretch>
            </a:blipFill>
          </p:spPr>
        </p:sp>
        <p:sp>
          <p:nvSpPr>
            <p:cNvPr name="Freeform 90" id="90"/>
            <p:cNvSpPr/>
            <p:nvPr/>
          </p:nvSpPr>
          <p:spPr>
            <a:xfrm flipH="true" flipV="false" rot="0">
              <a:off x="53923" y="937748"/>
              <a:ext cx="2892376" cy="125485"/>
            </a:xfrm>
            <a:custGeom>
              <a:avLst/>
              <a:gdLst/>
              <a:ahLst/>
              <a:cxnLst/>
              <a:rect r="r" b="b" t="t" l="l"/>
              <a:pathLst>
                <a:path h="125485" w="2892376">
                  <a:moveTo>
                    <a:pt x="2892377" y="0"/>
                  </a:moveTo>
                  <a:lnTo>
                    <a:pt x="0" y="0"/>
                  </a:lnTo>
                  <a:lnTo>
                    <a:pt x="0" y="125485"/>
                  </a:lnTo>
                  <a:lnTo>
                    <a:pt x="2892377" y="125485"/>
                  </a:lnTo>
                  <a:lnTo>
                    <a:pt x="2892377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-397" t="0" r="-48737" b="0"/>
              </a:stretch>
            </a:blipFill>
          </p:spPr>
        </p:sp>
      </p:grpSp>
      <p:sp>
        <p:nvSpPr>
          <p:cNvPr name="Freeform 91" id="91"/>
          <p:cNvSpPr/>
          <p:nvPr/>
        </p:nvSpPr>
        <p:spPr>
          <a:xfrm flipH="false" flipV="false" rot="0">
            <a:off x="10476833" y="6396053"/>
            <a:ext cx="1632178" cy="350176"/>
          </a:xfrm>
          <a:custGeom>
            <a:avLst/>
            <a:gdLst/>
            <a:ahLst/>
            <a:cxnLst/>
            <a:rect r="r" b="b" t="t" l="l"/>
            <a:pathLst>
              <a:path h="350176" w="1632178">
                <a:moveTo>
                  <a:pt x="0" y="0"/>
                </a:moveTo>
                <a:lnTo>
                  <a:pt x="1632178" y="0"/>
                </a:lnTo>
                <a:lnTo>
                  <a:pt x="1632178" y="350176"/>
                </a:lnTo>
                <a:lnTo>
                  <a:pt x="0" y="350176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2" id="92"/>
          <p:cNvSpPr txBox="true"/>
          <p:nvPr/>
        </p:nvSpPr>
        <p:spPr>
          <a:xfrm rot="0">
            <a:off x="10543607" y="6442517"/>
            <a:ext cx="1522222" cy="256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22"/>
              </a:lnSpc>
            </a:pPr>
            <a:r>
              <a:rPr lang="en-US" b="true" sz="1685">
                <a:solidFill>
                  <a:srgbClr val="36464B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Demo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10151087" y="7141735"/>
            <a:ext cx="2471957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b="true" sz="1400">
                <a:solidFill>
                  <a:srgbClr val="36464B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Present results &amp; coverage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1312656" y="5963507"/>
            <a:ext cx="2102004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b="true" sz="2499">
                <a:solidFill>
                  <a:srgbClr val="CB6CE6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15'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3055150" y="5007828"/>
            <a:ext cx="2102004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b="true" sz="2499">
                <a:solidFill>
                  <a:srgbClr val="CB6CE6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20'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4725787" y="5858350"/>
            <a:ext cx="2102004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b="true" sz="2499">
                <a:solidFill>
                  <a:srgbClr val="CB6CE6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75'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6530359" y="4962427"/>
            <a:ext cx="2102004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b="true" sz="2499">
                <a:solidFill>
                  <a:srgbClr val="CB6CE6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40'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8335357" y="5835460"/>
            <a:ext cx="2102004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b="true" sz="2499">
                <a:solidFill>
                  <a:srgbClr val="CB6CE6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15'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10200576" y="4930159"/>
            <a:ext cx="2102004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b="true" sz="2499">
                <a:solidFill>
                  <a:srgbClr val="CB6CE6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15'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737974">
            <a:off x="4078647" y="-1036010"/>
            <a:ext cx="16723353" cy="12071220"/>
          </a:xfrm>
          <a:custGeom>
            <a:avLst/>
            <a:gdLst/>
            <a:ahLst/>
            <a:cxnLst/>
            <a:rect r="r" b="b" t="t" l="l"/>
            <a:pathLst>
              <a:path h="12071220" w="16723353">
                <a:moveTo>
                  <a:pt x="0" y="0"/>
                </a:moveTo>
                <a:lnTo>
                  <a:pt x="16723353" y="0"/>
                </a:lnTo>
                <a:lnTo>
                  <a:pt x="16723353" y="12071220"/>
                </a:lnTo>
                <a:lnTo>
                  <a:pt x="0" y="12071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7124" y="-1185886"/>
            <a:ext cx="17240730" cy="14607600"/>
          </a:xfrm>
          <a:custGeom>
            <a:avLst/>
            <a:gdLst/>
            <a:ahLst/>
            <a:cxnLst/>
            <a:rect r="r" b="b" t="t" l="l"/>
            <a:pathLst>
              <a:path h="14607600" w="17240730">
                <a:moveTo>
                  <a:pt x="0" y="0"/>
                </a:moveTo>
                <a:lnTo>
                  <a:pt x="17240730" y="0"/>
                </a:lnTo>
                <a:lnTo>
                  <a:pt x="17240730" y="14607600"/>
                </a:lnTo>
                <a:lnTo>
                  <a:pt x="0" y="14607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64397" y="2524969"/>
            <a:ext cx="8855414" cy="7762031"/>
          </a:xfrm>
          <a:custGeom>
            <a:avLst/>
            <a:gdLst/>
            <a:ahLst/>
            <a:cxnLst/>
            <a:rect r="r" b="b" t="t" l="l"/>
            <a:pathLst>
              <a:path h="7762031" w="8855414">
                <a:moveTo>
                  <a:pt x="0" y="0"/>
                </a:moveTo>
                <a:lnTo>
                  <a:pt x="8855414" y="0"/>
                </a:lnTo>
                <a:lnTo>
                  <a:pt x="8855414" y="7762031"/>
                </a:lnTo>
                <a:lnTo>
                  <a:pt x="0" y="77620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450201" y="26036"/>
            <a:ext cx="16799259" cy="1002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260"/>
              </a:lnSpc>
            </a:pPr>
            <a:r>
              <a:rPr lang="en-US" sz="59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Phase 1: Analyze and Select Features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813866" y="297325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987961"/>
            <a:ext cx="1560511" cy="888072"/>
          </a:xfrm>
          <a:custGeom>
            <a:avLst/>
            <a:gdLst/>
            <a:ahLst/>
            <a:cxnLst/>
            <a:rect r="r" b="b" t="t" l="l"/>
            <a:pathLst>
              <a:path h="888072" w="1560511">
                <a:moveTo>
                  <a:pt x="0" y="0"/>
                </a:moveTo>
                <a:lnTo>
                  <a:pt x="1560511" y="0"/>
                </a:lnTo>
                <a:lnTo>
                  <a:pt x="1560511" y="888073"/>
                </a:lnTo>
                <a:lnTo>
                  <a:pt x="0" y="8880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57302" y="1355283"/>
            <a:ext cx="8870992" cy="85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9"/>
              </a:lnSpc>
              <a:spcBef>
                <a:spcPct val="0"/>
              </a:spcBef>
            </a:pPr>
            <a:r>
              <a:rPr lang="en-US" sz="329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Tại sao chọn Appointment System?</a:t>
            </a:r>
          </a:p>
          <a:p>
            <a:pPr algn="l">
              <a:lnSpc>
                <a:spcPts val="3949"/>
              </a:lnSpc>
              <a:spcBef>
                <a:spcPct val="0"/>
              </a:spcBef>
            </a:pPr>
            <a:r>
              <a:rPr lang="en-US" sz="329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✅ Logic nghiệp vụ phức tạp</a:t>
            </a:r>
          </a:p>
          <a:p>
            <a:pPr algn="l">
              <a:lnSpc>
                <a:spcPts val="3949"/>
              </a:lnSpc>
              <a:spcBef>
                <a:spcPct val="0"/>
              </a:spcBef>
            </a:pPr>
            <a:r>
              <a:rPr lang="en-US" sz="329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   - Time validation (giờ làm việc)</a:t>
            </a:r>
          </a:p>
          <a:p>
            <a:pPr algn="l">
              <a:lnSpc>
                <a:spcPts val="3949"/>
              </a:lnSpc>
              <a:spcBef>
                <a:spcPct val="0"/>
              </a:spcBef>
            </a:pPr>
            <a:r>
              <a:rPr lang="en-US" sz="329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   - Overlap detection (trùng lịch)</a:t>
            </a:r>
          </a:p>
          <a:p>
            <a:pPr algn="l">
              <a:lnSpc>
                <a:spcPts val="3949"/>
              </a:lnSpc>
              <a:spcBef>
                <a:spcPct val="0"/>
              </a:spcBef>
            </a:pPr>
            <a:r>
              <a:rPr lang="en-US" sz="329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   - Booking rules (quy tắc đặt lịch)</a:t>
            </a:r>
          </a:p>
          <a:p>
            <a:pPr algn="l">
              <a:lnSpc>
                <a:spcPts val="3949"/>
              </a:lnSpc>
              <a:spcBef>
                <a:spcPct val="0"/>
              </a:spcBef>
            </a:pPr>
            <a:r>
              <a:rPr lang="en-US" sz="329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✅ Nhiều edge cases để test</a:t>
            </a:r>
          </a:p>
          <a:p>
            <a:pPr algn="l">
              <a:lnSpc>
                <a:spcPts val="3949"/>
              </a:lnSpc>
              <a:spcBef>
                <a:spcPct val="0"/>
              </a:spcBef>
            </a:pPr>
            <a:r>
              <a:rPr lang="en-US" sz="329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   - Past dates (ngày quá khứ)</a:t>
            </a:r>
          </a:p>
          <a:p>
            <a:pPr algn="l">
              <a:lnSpc>
                <a:spcPts val="3949"/>
              </a:lnSpc>
              <a:spcBef>
                <a:spcPct val="0"/>
              </a:spcBef>
            </a:pPr>
            <a:r>
              <a:rPr lang="en-US" sz="329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   - Invalid schedules (lịch không hợp lệ)</a:t>
            </a:r>
          </a:p>
          <a:p>
            <a:pPr algn="l">
              <a:lnSpc>
                <a:spcPts val="3949"/>
              </a:lnSpc>
              <a:spcBef>
                <a:spcPct val="0"/>
              </a:spcBef>
            </a:pPr>
            <a:r>
              <a:rPr lang="en-US" sz="329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   - Patient conflicts (xung đột bệnh nhân)</a:t>
            </a:r>
          </a:p>
          <a:p>
            <a:pPr algn="l">
              <a:lnSpc>
                <a:spcPts val="3949"/>
              </a:lnSpc>
              <a:spcBef>
                <a:spcPct val="0"/>
              </a:spcBef>
            </a:pPr>
            <a:r>
              <a:rPr lang="en-US" sz="329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✅ Có dependencies phong phú</a:t>
            </a:r>
          </a:p>
          <a:p>
            <a:pPr algn="l">
              <a:lnSpc>
                <a:spcPts val="3949"/>
              </a:lnSpc>
              <a:spcBef>
                <a:spcPct val="0"/>
              </a:spcBef>
            </a:pPr>
            <a:r>
              <a:rPr lang="en-US" sz="329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   - Repository layer (Patient, Doctor, Schedule)</a:t>
            </a:r>
          </a:p>
          <a:p>
            <a:pPr algn="l">
              <a:lnSpc>
                <a:spcPts val="3949"/>
              </a:lnSpc>
              <a:spcBef>
                <a:spcPct val="0"/>
              </a:spcBef>
            </a:pPr>
            <a:r>
              <a:rPr lang="en-US" sz="329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   - Email service (thông báo)</a:t>
            </a:r>
          </a:p>
          <a:p>
            <a:pPr algn="l">
              <a:lnSpc>
                <a:spcPts val="3949"/>
              </a:lnSpc>
              <a:spcBef>
                <a:spcPct val="0"/>
              </a:spcBef>
            </a:pPr>
            <a:r>
              <a:rPr lang="en-US" sz="329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   - Validation logic (kiểm tra dữ liệu)</a:t>
            </a:r>
          </a:p>
          <a:p>
            <a:pPr algn="l">
              <a:lnSpc>
                <a:spcPts val="3949"/>
              </a:lnSpc>
              <a:spcBef>
                <a:spcPct val="0"/>
              </a:spcBef>
            </a:pPr>
            <a:r>
              <a:rPr lang="en-US" sz="329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✅ Real-world scenario</a:t>
            </a:r>
          </a:p>
          <a:p>
            <a:pPr algn="l">
              <a:lnSpc>
                <a:spcPts val="3949"/>
              </a:lnSpc>
              <a:spcBef>
                <a:spcPct val="0"/>
              </a:spcBef>
            </a:pPr>
            <a:r>
              <a:rPr lang="en-US" sz="329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   - Healthcare booking system</a:t>
            </a:r>
          </a:p>
          <a:p>
            <a:pPr algn="l">
              <a:lnSpc>
                <a:spcPts val="3949"/>
              </a:lnSpc>
              <a:spcBef>
                <a:spcPct val="0"/>
              </a:spcBef>
            </a:pPr>
            <a:r>
              <a:rPr lang="en-US" sz="329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   - Business critical</a:t>
            </a:r>
          </a:p>
          <a:p>
            <a:pPr algn="l">
              <a:lnSpc>
                <a:spcPts val="3949"/>
              </a:lnSpc>
              <a:spcBef>
                <a:spcPct val="0"/>
              </a:spcBef>
            </a:pPr>
            <a:r>
              <a:rPr lang="en-US" sz="329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   - User experience impact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72750" y="-1185886"/>
            <a:ext cx="17240730" cy="14607600"/>
          </a:xfrm>
          <a:custGeom>
            <a:avLst/>
            <a:gdLst/>
            <a:ahLst/>
            <a:cxnLst/>
            <a:rect r="r" b="b" t="t" l="l"/>
            <a:pathLst>
              <a:path h="14607600" w="17240730">
                <a:moveTo>
                  <a:pt x="0" y="0"/>
                </a:moveTo>
                <a:lnTo>
                  <a:pt x="17240730" y="0"/>
                </a:lnTo>
                <a:lnTo>
                  <a:pt x="17240730" y="14607600"/>
                </a:lnTo>
                <a:lnTo>
                  <a:pt x="0" y="1460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022137">
            <a:off x="-2234077" y="-875140"/>
            <a:ext cx="19547108" cy="14109458"/>
          </a:xfrm>
          <a:custGeom>
            <a:avLst/>
            <a:gdLst/>
            <a:ahLst/>
            <a:cxnLst/>
            <a:rect r="r" b="b" t="t" l="l"/>
            <a:pathLst>
              <a:path h="14109458" w="19547108">
                <a:moveTo>
                  <a:pt x="0" y="0"/>
                </a:moveTo>
                <a:lnTo>
                  <a:pt x="19547108" y="0"/>
                </a:lnTo>
                <a:lnTo>
                  <a:pt x="19547108" y="14109458"/>
                </a:lnTo>
                <a:lnTo>
                  <a:pt x="0" y="14109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35996" y="2714169"/>
            <a:ext cx="5968328" cy="8283627"/>
          </a:xfrm>
          <a:custGeom>
            <a:avLst/>
            <a:gdLst/>
            <a:ahLst/>
            <a:cxnLst/>
            <a:rect r="r" b="b" t="t" l="l"/>
            <a:pathLst>
              <a:path h="8283627" w="5968328">
                <a:moveTo>
                  <a:pt x="0" y="0"/>
                </a:moveTo>
                <a:lnTo>
                  <a:pt x="5968328" y="0"/>
                </a:lnTo>
                <a:lnTo>
                  <a:pt x="5968328" y="8283627"/>
                </a:lnTo>
                <a:lnTo>
                  <a:pt x="0" y="8283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060474" y="2146248"/>
            <a:ext cx="1397243" cy="1135842"/>
          </a:xfrm>
          <a:custGeom>
            <a:avLst/>
            <a:gdLst/>
            <a:ahLst/>
            <a:cxnLst/>
            <a:rect r="r" b="b" t="t" l="l"/>
            <a:pathLst>
              <a:path h="1135842" w="1397243">
                <a:moveTo>
                  <a:pt x="0" y="0"/>
                </a:moveTo>
                <a:lnTo>
                  <a:pt x="1397243" y="0"/>
                </a:lnTo>
                <a:lnTo>
                  <a:pt x="1397243" y="1135842"/>
                </a:lnTo>
                <a:lnTo>
                  <a:pt x="0" y="11358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060474" y="0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73623" y="698574"/>
            <a:ext cx="1227526" cy="698574"/>
          </a:xfrm>
          <a:custGeom>
            <a:avLst/>
            <a:gdLst/>
            <a:ahLst/>
            <a:cxnLst/>
            <a:rect r="r" b="b" t="t" l="l"/>
            <a:pathLst>
              <a:path h="698574" w="1227526">
                <a:moveTo>
                  <a:pt x="0" y="0"/>
                </a:moveTo>
                <a:lnTo>
                  <a:pt x="1227526" y="0"/>
                </a:lnTo>
                <a:lnTo>
                  <a:pt x="1227526" y="698574"/>
                </a:lnTo>
                <a:lnTo>
                  <a:pt x="0" y="6985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83022" y="273402"/>
            <a:ext cx="9104352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6"/>
              </a:lnSpc>
              <a:spcBef>
                <a:spcPct val="0"/>
              </a:spcBef>
            </a:pPr>
            <a:r>
              <a:rPr lang="en-US" sz="444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AI Prompt 1: Code Analysis with AI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8944" y="1397148"/>
            <a:ext cx="13441065" cy="8734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4"/>
              </a:lnSpc>
              <a:spcBef>
                <a:spcPct val="0"/>
              </a:spcBef>
            </a:pPr>
            <a:r>
              <a:rPr lang="en-US" sz="322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"An</a:t>
            </a:r>
            <a:r>
              <a:rPr lang="en-US" sz="322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alyze this AppointmentService class and identify all functions that need unit testing:</a:t>
            </a:r>
          </a:p>
          <a:p>
            <a:pPr algn="l">
              <a:lnSpc>
                <a:spcPts val="3864"/>
              </a:lnSpc>
              <a:spcBef>
                <a:spcPct val="0"/>
              </a:spcBef>
            </a:pPr>
          </a:p>
          <a:p>
            <a:pPr algn="l">
              <a:lnSpc>
                <a:spcPts val="3864"/>
              </a:lnSpc>
              <a:spcBef>
                <a:spcPct val="0"/>
              </a:spcBef>
            </a:pPr>
            <a:r>
              <a:rPr lang="en-US" sz="322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[APPOINTMENT SERVICE CODE]</a:t>
            </a:r>
          </a:p>
          <a:p>
            <a:pPr algn="l">
              <a:lnSpc>
                <a:spcPts val="3864"/>
              </a:lnSpc>
              <a:spcBef>
                <a:spcPct val="0"/>
              </a:spcBef>
            </a:pPr>
          </a:p>
          <a:p>
            <a:pPr algn="l">
              <a:lnSpc>
                <a:spcPts val="3864"/>
              </a:lnSpc>
              <a:spcBef>
                <a:spcPct val="0"/>
              </a:spcBef>
            </a:pPr>
            <a:r>
              <a:rPr lang="en-US" sz="322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For each function, identify:</a:t>
            </a:r>
          </a:p>
          <a:p>
            <a:pPr algn="l">
              <a:lnSpc>
                <a:spcPts val="3864"/>
              </a:lnSpc>
              <a:spcBef>
                <a:spcPct val="0"/>
              </a:spcBef>
            </a:pPr>
            <a:r>
              <a:rPr lang="en-US" sz="322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1. Main functionality</a:t>
            </a:r>
          </a:p>
          <a:p>
            <a:pPr algn="l">
              <a:lnSpc>
                <a:spcPts val="3864"/>
              </a:lnSpc>
              <a:spcBef>
                <a:spcPct val="0"/>
              </a:spcBef>
            </a:pPr>
            <a:r>
              <a:rPr lang="en-US" sz="322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2. Input parameters and types</a:t>
            </a:r>
          </a:p>
          <a:p>
            <a:pPr algn="l">
              <a:lnSpc>
                <a:spcPts val="3864"/>
              </a:lnSpc>
              <a:spcBef>
                <a:spcPct val="0"/>
              </a:spcBef>
            </a:pPr>
            <a:r>
              <a:rPr lang="en-US" sz="322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3. Expected return values</a:t>
            </a:r>
          </a:p>
          <a:p>
            <a:pPr algn="l">
              <a:lnSpc>
                <a:spcPts val="3864"/>
              </a:lnSpc>
              <a:spcBef>
                <a:spcPct val="0"/>
              </a:spcBef>
            </a:pPr>
            <a:r>
              <a:rPr lang="en-US" sz="322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4. Potential edge cases</a:t>
            </a:r>
          </a:p>
          <a:p>
            <a:pPr algn="l">
              <a:lnSpc>
                <a:spcPts val="3864"/>
              </a:lnSpc>
              <a:spcBef>
                <a:spcPct val="0"/>
              </a:spcBef>
            </a:pPr>
            <a:r>
              <a:rPr lang="en-US" sz="322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5. Dependencies that need mocking"</a:t>
            </a:r>
          </a:p>
          <a:p>
            <a:pPr algn="l">
              <a:lnSpc>
                <a:spcPts val="3864"/>
              </a:lnSpc>
              <a:spcBef>
                <a:spcPct val="0"/>
              </a:spcBef>
            </a:pPr>
          </a:p>
          <a:p>
            <a:pPr algn="l">
              <a:lnSpc>
                <a:spcPts val="3864"/>
              </a:lnSpc>
              <a:spcBef>
                <a:spcPct val="0"/>
              </a:spcBef>
            </a:pPr>
            <a:r>
              <a:rPr lang="en-US" sz="322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Focus on:</a:t>
            </a:r>
          </a:p>
          <a:p>
            <a:pPr algn="l">
              <a:lnSpc>
                <a:spcPts val="3864"/>
              </a:lnSpc>
              <a:spcBef>
                <a:spcPct val="0"/>
              </a:spcBef>
            </a:pPr>
            <a:r>
              <a:rPr lang="en-US" sz="322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- Business logic validation</a:t>
            </a:r>
          </a:p>
          <a:p>
            <a:pPr algn="l">
              <a:lnSpc>
                <a:spcPts val="3864"/>
              </a:lnSpc>
              <a:spcBef>
                <a:spcPct val="0"/>
              </a:spcBef>
            </a:pPr>
            <a:r>
              <a:rPr lang="en-US" sz="322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- Error handling scenarios</a:t>
            </a:r>
          </a:p>
          <a:p>
            <a:pPr algn="l">
              <a:lnSpc>
                <a:spcPts val="3864"/>
              </a:lnSpc>
              <a:spcBef>
                <a:spcPct val="0"/>
              </a:spcBef>
            </a:pPr>
            <a:r>
              <a:rPr lang="en-US" sz="322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- Integration points</a:t>
            </a:r>
          </a:p>
          <a:p>
            <a:pPr algn="l">
              <a:lnSpc>
                <a:spcPts val="3864"/>
              </a:lnSpc>
              <a:spcBef>
                <a:spcPct val="0"/>
              </a:spcBef>
            </a:pPr>
            <a:r>
              <a:rPr lang="en-US" sz="322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- Data transformation logic</a:t>
            </a:r>
          </a:p>
          <a:p>
            <a:pPr algn="l">
              <a:lnSpc>
                <a:spcPts val="38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987743">
            <a:off x="-5148051" y="-2289602"/>
            <a:ext cx="19179332" cy="16250125"/>
          </a:xfrm>
          <a:custGeom>
            <a:avLst/>
            <a:gdLst/>
            <a:ahLst/>
            <a:cxnLst/>
            <a:rect r="r" b="b" t="t" l="l"/>
            <a:pathLst>
              <a:path h="16250125" w="19179332">
                <a:moveTo>
                  <a:pt x="0" y="0"/>
                </a:moveTo>
                <a:lnTo>
                  <a:pt x="19179331" y="0"/>
                </a:lnTo>
                <a:lnTo>
                  <a:pt x="19179331" y="16250124"/>
                </a:lnTo>
                <a:lnTo>
                  <a:pt x="0" y="16250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8541">
            <a:off x="-5390617" y="-1450704"/>
            <a:ext cx="18271094" cy="13188408"/>
          </a:xfrm>
          <a:custGeom>
            <a:avLst/>
            <a:gdLst/>
            <a:ahLst/>
            <a:cxnLst/>
            <a:rect r="r" b="b" t="t" l="l"/>
            <a:pathLst>
              <a:path h="13188408" w="18271094">
                <a:moveTo>
                  <a:pt x="0" y="0"/>
                </a:moveTo>
                <a:lnTo>
                  <a:pt x="18271095" y="0"/>
                </a:lnTo>
                <a:lnTo>
                  <a:pt x="18271095" y="13188408"/>
                </a:lnTo>
                <a:lnTo>
                  <a:pt x="0" y="131884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43156" y="146335"/>
            <a:ext cx="10614654" cy="110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4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Booking module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9960" y="1419496"/>
            <a:ext cx="1720808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Main class: AppointmentService.java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Functions to test: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565305" y="3351810"/>
            <a:ext cx="4068084" cy="9050459"/>
          </a:xfrm>
          <a:custGeom>
            <a:avLst/>
            <a:gdLst/>
            <a:ahLst/>
            <a:cxnLst/>
            <a:rect r="r" b="b" t="t" l="l"/>
            <a:pathLst>
              <a:path h="9050459" w="4068084">
                <a:moveTo>
                  <a:pt x="0" y="0"/>
                </a:moveTo>
                <a:lnTo>
                  <a:pt x="4068084" y="0"/>
                </a:lnTo>
                <a:lnTo>
                  <a:pt x="4068084" y="9050459"/>
                </a:lnTo>
                <a:lnTo>
                  <a:pt x="0" y="90504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49793" y="32049"/>
            <a:ext cx="1777054" cy="1444596"/>
          </a:xfrm>
          <a:custGeom>
            <a:avLst/>
            <a:gdLst/>
            <a:ahLst/>
            <a:cxnLst/>
            <a:rect r="r" b="b" t="t" l="l"/>
            <a:pathLst>
              <a:path h="1444596" w="1777054">
                <a:moveTo>
                  <a:pt x="0" y="0"/>
                </a:moveTo>
                <a:lnTo>
                  <a:pt x="1777054" y="0"/>
                </a:lnTo>
                <a:lnTo>
                  <a:pt x="1777054" y="1444597"/>
                </a:lnTo>
                <a:lnTo>
                  <a:pt x="0" y="14445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697050" y="1299474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545550" y="580754"/>
            <a:ext cx="1574250" cy="895891"/>
          </a:xfrm>
          <a:custGeom>
            <a:avLst/>
            <a:gdLst/>
            <a:ahLst/>
            <a:cxnLst/>
            <a:rect r="r" b="b" t="t" l="l"/>
            <a:pathLst>
              <a:path h="895891" w="1574250">
                <a:moveTo>
                  <a:pt x="0" y="0"/>
                </a:moveTo>
                <a:lnTo>
                  <a:pt x="1574250" y="0"/>
                </a:lnTo>
                <a:lnTo>
                  <a:pt x="1574250" y="895892"/>
                </a:lnTo>
                <a:lnTo>
                  <a:pt x="0" y="8958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1575" y="2826507"/>
            <a:ext cx="12538645" cy="6753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3"/>
              </a:lnSpc>
              <a:spcBef>
                <a:spcPct val="0"/>
              </a:spcBef>
            </a:pPr>
            <a:r>
              <a:rPr lang="en-US" sz="3474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1. create(AppointmentDTO.Create dto)</a:t>
            </a:r>
          </a:p>
          <a:p>
            <a:pPr algn="l" marL="750050" indent="-375025" lvl="1">
              <a:lnSpc>
                <a:spcPts val="4863"/>
              </a:lnSpc>
              <a:buFont typeface="Arial"/>
              <a:buChar char="•"/>
            </a:pPr>
            <a:r>
              <a:rPr lang="en-US" sz="3474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Main: Tạo appointment mới (có thể với hoặc không có patient)</a:t>
            </a:r>
          </a:p>
          <a:p>
            <a:pPr algn="l" marL="750050" indent="-375025" lvl="1">
              <a:lnSpc>
                <a:spcPts val="4863"/>
              </a:lnSpc>
              <a:buFont typeface="Arial"/>
              <a:buChar char="•"/>
            </a:pPr>
            <a:r>
              <a:rPr lang="en-US" sz="3474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Inputs: dto với patientId, doctorId, scheduleId, startTime, endTime, notes, fee</a:t>
            </a:r>
          </a:p>
          <a:p>
            <a:pPr algn="l" marL="750050" indent="-375025" lvl="1">
              <a:lnSpc>
                <a:spcPts val="4863"/>
              </a:lnSpc>
              <a:buFont typeface="Arial"/>
              <a:buChar char="•"/>
            </a:pPr>
            <a:r>
              <a:rPr lang="en-US" sz="3474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Returns: AppointmentDTO.Response</a:t>
            </a:r>
          </a:p>
          <a:p>
            <a:pPr algn="l" marL="750050" indent="-375025" lvl="1">
              <a:lnSpc>
                <a:spcPts val="4863"/>
              </a:lnSpc>
              <a:buFont typeface="Arial"/>
              <a:buChar char="•"/>
            </a:pPr>
            <a:r>
              <a:rPr lang="en-US" sz="3474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Edge cases: 9 scenarios (null patientId, invalid IDs, schedule validation, time overlap, etc.)</a:t>
            </a:r>
          </a:p>
          <a:p>
            <a:pPr algn="l" marL="750050" indent="-375025" lvl="1">
              <a:lnSpc>
                <a:spcPts val="4863"/>
              </a:lnSpc>
              <a:buFont typeface="Arial"/>
              <a:buChar char="•"/>
            </a:pPr>
            <a:r>
              <a:rPr lang="en-US" sz="3474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Dependencies: 7 dependencies (PatientRepository, DoctorRepository, DoctorScheduleRepository, etc.)</a:t>
            </a:r>
          </a:p>
          <a:p>
            <a:pPr algn="l">
              <a:lnSpc>
                <a:spcPts val="486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987743">
            <a:off x="-5148051" y="-2289602"/>
            <a:ext cx="19179332" cy="16250125"/>
          </a:xfrm>
          <a:custGeom>
            <a:avLst/>
            <a:gdLst/>
            <a:ahLst/>
            <a:cxnLst/>
            <a:rect r="r" b="b" t="t" l="l"/>
            <a:pathLst>
              <a:path h="16250125" w="19179332">
                <a:moveTo>
                  <a:pt x="0" y="0"/>
                </a:moveTo>
                <a:lnTo>
                  <a:pt x="19179331" y="0"/>
                </a:lnTo>
                <a:lnTo>
                  <a:pt x="19179331" y="16250124"/>
                </a:lnTo>
                <a:lnTo>
                  <a:pt x="0" y="16250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8541">
            <a:off x="-423891" y="-869350"/>
            <a:ext cx="18271094" cy="13188408"/>
          </a:xfrm>
          <a:custGeom>
            <a:avLst/>
            <a:gdLst/>
            <a:ahLst/>
            <a:cxnLst/>
            <a:rect r="r" b="b" t="t" l="l"/>
            <a:pathLst>
              <a:path h="13188408" w="18271094">
                <a:moveTo>
                  <a:pt x="0" y="0"/>
                </a:moveTo>
                <a:lnTo>
                  <a:pt x="18271094" y="0"/>
                </a:lnTo>
                <a:lnTo>
                  <a:pt x="18271094" y="13188408"/>
                </a:lnTo>
                <a:lnTo>
                  <a:pt x="0" y="131884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43156" y="146335"/>
            <a:ext cx="10614654" cy="110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4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Booking module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9960" y="1482147"/>
            <a:ext cx="1720808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Main class: AppointmentService.java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Functions to test: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565305" y="3351810"/>
            <a:ext cx="4068084" cy="9050459"/>
          </a:xfrm>
          <a:custGeom>
            <a:avLst/>
            <a:gdLst/>
            <a:ahLst/>
            <a:cxnLst/>
            <a:rect r="r" b="b" t="t" l="l"/>
            <a:pathLst>
              <a:path h="9050459" w="4068084">
                <a:moveTo>
                  <a:pt x="0" y="0"/>
                </a:moveTo>
                <a:lnTo>
                  <a:pt x="4068084" y="0"/>
                </a:lnTo>
                <a:lnTo>
                  <a:pt x="4068084" y="9050459"/>
                </a:lnTo>
                <a:lnTo>
                  <a:pt x="0" y="90504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49793" y="32049"/>
            <a:ext cx="1777054" cy="1444596"/>
          </a:xfrm>
          <a:custGeom>
            <a:avLst/>
            <a:gdLst/>
            <a:ahLst/>
            <a:cxnLst/>
            <a:rect r="r" b="b" t="t" l="l"/>
            <a:pathLst>
              <a:path h="1444596" w="1777054">
                <a:moveTo>
                  <a:pt x="0" y="0"/>
                </a:moveTo>
                <a:lnTo>
                  <a:pt x="1777054" y="0"/>
                </a:lnTo>
                <a:lnTo>
                  <a:pt x="1777054" y="1444597"/>
                </a:lnTo>
                <a:lnTo>
                  <a:pt x="0" y="14445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697050" y="1299474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545550" y="580754"/>
            <a:ext cx="1574250" cy="895891"/>
          </a:xfrm>
          <a:custGeom>
            <a:avLst/>
            <a:gdLst/>
            <a:ahLst/>
            <a:cxnLst/>
            <a:rect r="r" b="b" t="t" l="l"/>
            <a:pathLst>
              <a:path h="895891" w="1574250">
                <a:moveTo>
                  <a:pt x="0" y="0"/>
                </a:moveTo>
                <a:lnTo>
                  <a:pt x="1574250" y="0"/>
                </a:lnTo>
                <a:lnTo>
                  <a:pt x="1574250" y="895892"/>
                </a:lnTo>
                <a:lnTo>
                  <a:pt x="0" y="8958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7687" y="2516348"/>
            <a:ext cx="15179160" cy="6741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46"/>
              </a:lnSpc>
            </a:pPr>
          </a:p>
          <a:p>
            <a:pPr algn="l">
              <a:lnSpc>
                <a:spcPts val="5346"/>
              </a:lnSpc>
              <a:spcBef>
                <a:spcPct val="0"/>
              </a:spcBef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2. getAll()</a:t>
            </a:r>
          </a:p>
          <a:p>
            <a:pPr algn="l" marL="824486" indent="-412243" lvl="1">
              <a:lnSpc>
                <a:spcPts val="5346"/>
              </a:lnSpc>
              <a:buFont typeface="Arial"/>
              <a:buChar char="•"/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Main: Lấy tất cả appointments trong hệ thống</a:t>
            </a:r>
          </a:p>
          <a:p>
            <a:pPr algn="l" marL="824486" indent="-412243" lvl="1">
              <a:lnSpc>
                <a:spcPts val="5346"/>
              </a:lnSpc>
              <a:buFont typeface="Arial"/>
              <a:buChar char="•"/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Inputs: none</a:t>
            </a:r>
          </a:p>
          <a:p>
            <a:pPr algn="l" marL="824486" indent="-412243" lvl="1">
              <a:lnSpc>
                <a:spcPts val="5346"/>
              </a:lnSpc>
              <a:buFont typeface="Arial"/>
              <a:buChar char="•"/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Returns: List&lt;AppointmentDTO.Response&gt;</a:t>
            </a:r>
          </a:p>
          <a:p>
            <a:pPr algn="l" marL="824486" indent="-412243" lvl="1">
              <a:lnSpc>
                <a:spcPts val="5346"/>
              </a:lnSpc>
              <a:buFont typeface="Arial"/>
              <a:buChar char="•"/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Edge cases: 3 scenarios (empty database, large data, different statuses)</a:t>
            </a:r>
          </a:p>
          <a:p>
            <a:pPr algn="l" marL="824486" indent="-412243" lvl="1">
              <a:lnSpc>
                <a:spcPts val="5346"/>
              </a:lnSpc>
              <a:buFont typeface="Arial"/>
              <a:buChar char="•"/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Dependencies: 2 dependencies (AppointmentRepository, AppointmentMapper)</a:t>
            </a:r>
          </a:p>
          <a:p>
            <a:pPr algn="l">
              <a:lnSpc>
                <a:spcPts val="534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987743">
            <a:off x="-5148051" y="-2289602"/>
            <a:ext cx="19179332" cy="16250125"/>
          </a:xfrm>
          <a:custGeom>
            <a:avLst/>
            <a:gdLst/>
            <a:ahLst/>
            <a:cxnLst/>
            <a:rect r="r" b="b" t="t" l="l"/>
            <a:pathLst>
              <a:path h="16250125" w="19179332">
                <a:moveTo>
                  <a:pt x="0" y="0"/>
                </a:moveTo>
                <a:lnTo>
                  <a:pt x="19179331" y="0"/>
                </a:lnTo>
                <a:lnTo>
                  <a:pt x="19179331" y="16250124"/>
                </a:lnTo>
                <a:lnTo>
                  <a:pt x="0" y="16250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8541">
            <a:off x="-423891" y="-869350"/>
            <a:ext cx="18271094" cy="13188408"/>
          </a:xfrm>
          <a:custGeom>
            <a:avLst/>
            <a:gdLst/>
            <a:ahLst/>
            <a:cxnLst/>
            <a:rect r="r" b="b" t="t" l="l"/>
            <a:pathLst>
              <a:path h="13188408" w="18271094">
                <a:moveTo>
                  <a:pt x="0" y="0"/>
                </a:moveTo>
                <a:lnTo>
                  <a:pt x="18271094" y="0"/>
                </a:lnTo>
                <a:lnTo>
                  <a:pt x="18271094" y="13188408"/>
                </a:lnTo>
                <a:lnTo>
                  <a:pt x="0" y="131884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43156" y="146335"/>
            <a:ext cx="10614654" cy="110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4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Booking module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575" y="1242324"/>
            <a:ext cx="1720808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Main class: AppointmentService.java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Functions to test: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565305" y="3351810"/>
            <a:ext cx="4068084" cy="9050459"/>
          </a:xfrm>
          <a:custGeom>
            <a:avLst/>
            <a:gdLst/>
            <a:ahLst/>
            <a:cxnLst/>
            <a:rect r="r" b="b" t="t" l="l"/>
            <a:pathLst>
              <a:path h="9050459" w="4068084">
                <a:moveTo>
                  <a:pt x="0" y="0"/>
                </a:moveTo>
                <a:lnTo>
                  <a:pt x="4068084" y="0"/>
                </a:lnTo>
                <a:lnTo>
                  <a:pt x="4068084" y="9050459"/>
                </a:lnTo>
                <a:lnTo>
                  <a:pt x="0" y="90504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49793" y="32049"/>
            <a:ext cx="1777054" cy="1444596"/>
          </a:xfrm>
          <a:custGeom>
            <a:avLst/>
            <a:gdLst/>
            <a:ahLst/>
            <a:cxnLst/>
            <a:rect r="r" b="b" t="t" l="l"/>
            <a:pathLst>
              <a:path h="1444596" w="1777054">
                <a:moveTo>
                  <a:pt x="0" y="0"/>
                </a:moveTo>
                <a:lnTo>
                  <a:pt x="1777054" y="0"/>
                </a:lnTo>
                <a:lnTo>
                  <a:pt x="1777054" y="1444597"/>
                </a:lnTo>
                <a:lnTo>
                  <a:pt x="0" y="14445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697050" y="1299474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545550" y="580754"/>
            <a:ext cx="1574250" cy="895891"/>
          </a:xfrm>
          <a:custGeom>
            <a:avLst/>
            <a:gdLst/>
            <a:ahLst/>
            <a:cxnLst/>
            <a:rect r="r" b="b" t="t" l="l"/>
            <a:pathLst>
              <a:path h="895891" w="1574250">
                <a:moveTo>
                  <a:pt x="0" y="0"/>
                </a:moveTo>
                <a:lnTo>
                  <a:pt x="1574250" y="0"/>
                </a:lnTo>
                <a:lnTo>
                  <a:pt x="1574250" y="895892"/>
                </a:lnTo>
                <a:lnTo>
                  <a:pt x="0" y="8958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0788" y="2261499"/>
            <a:ext cx="18046425" cy="5389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46"/>
              </a:lnSpc>
            </a:pPr>
          </a:p>
          <a:p>
            <a:pPr algn="l">
              <a:lnSpc>
                <a:spcPts val="5346"/>
              </a:lnSpc>
              <a:spcBef>
                <a:spcPct val="0"/>
              </a:spcBef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3. getById(Long appointmentId)</a:t>
            </a:r>
          </a:p>
          <a:p>
            <a:pPr algn="l" marL="824486" indent="-412243" lvl="1">
              <a:lnSpc>
                <a:spcPts val="5346"/>
              </a:lnSpc>
              <a:buFont typeface="Arial"/>
              <a:buChar char="•"/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Main: Lấy appointment theo ID</a:t>
            </a:r>
          </a:p>
          <a:p>
            <a:pPr algn="l" marL="824486" indent="-412243" lvl="1">
              <a:lnSpc>
                <a:spcPts val="5346"/>
              </a:lnSpc>
              <a:buFont typeface="Arial"/>
              <a:buChar char="•"/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Inputs: appointmentId (Long)</a:t>
            </a:r>
          </a:p>
          <a:p>
            <a:pPr algn="l" marL="824486" indent="-412243" lvl="1">
              <a:lnSpc>
                <a:spcPts val="5346"/>
              </a:lnSpc>
              <a:buFont typeface="Arial"/>
              <a:buChar char="•"/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Returns: AppointmentDTO.Response</a:t>
            </a:r>
          </a:p>
          <a:p>
            <a:pPr algn="l" marL="824486" indent="-412243" lvl="1">
              <a:lnSpc>
                <a:spcPts val="5346"/>
              </a:lnSpc>
              <a:buFont typeface="Arial"/>
              <a:buChar char="•"/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Edge cases: 4 scenarios (null, negative, not found, zero)</a:t>
            </a:r>
          </a:p>
          <a:p>
            <a:pPr algn="l" marL="824486" indent="-412243" lvl="1">
              <a:lnSpc>
                <a:spcPts val="5346"/>
              </a:lnSpc>
              <a:buFont typeface="Arial"/>
              <a:buChar char="•"/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Dependencies: 2 dependencies (AppointmentRepository, AppointmentMapper)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65305" y="3351810"/>
            <a:ext cx="4068084" cy="9050459"/>
          </a:xfrm>
          <a:custGeom>
            <a:avLst/>
            <a:gdLst/>
            <a:ahLst/>
            <a:cxnLst/>
            <a:rect r="r" b="b" t="t" l="l"/>
            <a:pathLst>
              <a:path h="9050459" w="4068084">
                <a:moveTo>
                  <a:pt x="0" y="0"/>
                </a:moveTo>
                <a:lnTo>
                  <a:pt x="4068084" y="0"/>
                </a:lnTo>
                <a:lnTo>
                  <a:pt x="4068084" y="9050459"/>
                </a:lnTo>
                <a:lnTo>
                  <a:pt x="0" y="90504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54865" y="-73025"/>
            <a:ext cx="10614654" cy="110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49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Booking module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575" y="971550"/>
            <a:ext cx="1720808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Main class: AppointmentService.java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Functions to test: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575" y="1943100"/>
            <a:ext cx="15882259" cy="741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46"/>
              </a:lnSpc>
            </a:pPr>
          </a:p>
          <a:p>
            <a:pPr algn="l">
              <a:lnSpc>
                <a:spcPts val="5346"/>
              </a:lnSpc>
              <a:spcBef>
                <a:spcPct val="0"/>
              </a:spcBef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. bookAppointment(Long appointmentId, Long patientId, String notes)</a:t>
            </a:r>
          </a:p>
          <a:p>
            <a:pPr algn="l" marL="824486" indent="-412243" lvl="1">
              <a:lnSpc>
                <a:spcPts val="5346"/>
              </a:lnSpc>
              <a:buFont typeface="Arial"/>
              <a:buChar char="•"/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Main: Đặt lịch hẹn cho patient vào slot trống</a:t>
            </a:r>
          </a:p>
          <a:p>
            <a:pPr algn="l" marL="824486" indent="-412243" lvl="1">
              <a:lnSpc>
                <a:spcPts val="5346"/>
              </a:lnSpc>
              <a:buFont typeface="Arial"/>
              <a:buChar char="•"/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Inputs: appointmentId, patientId, notes</a:t>
            </a:r>
          </a:p>
          <a:p>
            <a:pPr algn="l" marL="824486" indent="-412243" lvl="1">
              <a:lnSpc>
                <a:spcPts val="5346"/>
              </a:lnSpc>
              <a:buFont typeface="Arial"/>
              <a:buChar char="•"/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Returns: AppointmentDTO.Response</a:t>
            </a:r>
          </a:p>
          <a:p>
            <a:pPr algn="l" marL="824486" indent="-412243" lvl="1">
              <a:lnSpc>
                <a:spcPts val="5346"/>
              </a:lnSpc>
              <a:buFont typeface="Arial"/>
              <a:buChar char="•"/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Edge cases: 10 scenarios (invalid IDs, already booked, email notifications)</a:t>
            </a:r>
          </a:p>
          <a:p>
            <a:pPr algn="l" marL="824486" indent="-412243" lvl="1">
              <a:lnSpc>
                <a:spcPts val="5346"/>
              </a:lnSpc>
              <a:buFont typeface="Arial"/>
              <a:buChar char="•"/>
            </a:pPr>
            <a:r>
              <a:rPr lang="en-US" sz="3818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Dependencies: 5 dependencies (AppointmentRepository, PatientRepository, EmailService, etc.)</a:t>
            </a:r>
          </a:p>
          <a:p>
            <a:pPr algn="l">
              <a:lnSpc>
                <a:spcPts val="5346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DAG2r-5tdbo</dc:identifier>
  <dcterms:modified xsi:type="dcterms:W3CDTF">2011-08-01T06:04:30Z</dcterms:modified>
  <cp:revision>1</cp:revision>
  <dc:title>Blue and White Illustrative Medical Healthcare Presentation</dc:title>
</cp:coreProperties>
</file>