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4"/>
  </p:notesMasterIdLst>
  <p:sldIdLst>
    <p:sldId id="256" r:id="rId2"/>
    <p:sldId id="265" r:id="rId3"/>
    <p:sldId id="257" r:id="rId4"/>
    <p:sldId id="258" r:id="rId5"/>
    <p:sldId id="266" r:id="rId6"/>
    <p:sldId id="267" r:id="rId7"/>
    <p:sldId id="268" r:id="rId8"/>
    <p:sldId id="269" r:id="rId9"/>
    <p:sldId id="270" r:id="rId10"/>
    <p:sldId id="271" r:id="rId11"/>
    <p:sldId id="272" r:id="rId12"/>
    <p:sldId id="273" r:id="rId13"/>
    <p:sldId id="274" r:id="rId14"/>
    <p:sldId id="275" r:id="rId15"/>
    <p:sldId id="277" r:id="rId16"/>
    <p:sldId id="276" r:id="rId17"/>
    <p:sldId id="280" r:id="rId18"/>
    <p:sldId id="278"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393" r:id="rId32"/>
    <p:sldId id="392" r:id="rId3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1"/>
    <p:restoredTop sz="85714"/>
  </p:normalViewPr>
  <p:slideViewPr>
    <p:cSldViewPr snapToGrid="0">
      <p:cViewPr varScale="1">
        <p:scale>
          <a:sx n="57" d="100"/>
          <a:sy n="57" d="100"/>
        </p:scale>
        <p:origin x="1028"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11/03/2023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FILL IN THE BLANKS, chứng minh đoạn code trên là đúng</a:t>
            </a:r>
          </a:p>
        </p:txBody>
      </p:sp>
      <p:sp>
        <p:nvSpPr>
          <p:cNvPr id="4" name="Slide Number Placeholder 3"/>
          <p:cNvSpPr>
            <a:spLocks noGrp="1"/>
          </p:cNvSpPr>
          <p:nvPr>
            <p:ph type="sldNum" sz="quarter" idx="5"/>
          </p:nvPr>
        </p:nvSpPr>
        <p:spPr/>
        <p:txBody>
          <a:bodyPr/>
          <a:lstStyle/>
          <a:p>
            <a:fld id="{DC19F204-C7F4-F140-967F-D2FA889DA617}" type="slidenum">
              <a:rPr lang="en-VN" smtClean="0"/>
              <a:t>10</a:t>
            </a:fld>
            <a:endParaRPr lang="en-VN"/>
          </a:p>
        </p:txBody>
      </p:sp>
    </p:spTree>
    <p:extLst>
      <p:ext uri="{BB962C8B-B14F-4D97-AF65-F5344CB8AC3E}">
        <p14:creationId xmlns:p14="http://schemas.microsoft.com/office/powerpoint/2010/main" val="351567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FILL IN THE BLANKS, chứng minh BUSY WAITING</a:t>
            </a:r>
          </a:p>
        </p:txBody>
      </p:sp>
      <p:sp>
        <p:nvSpPr>
          <p:cNvPr id="4" name="Slide Number Placeholder 3"/>
          <p:cNvSpPr>
            <a:spLocks noGrp="1"/>
          </p:cNvSpPr>
          <p:nvPr>
            <p:ph type="sldNum" sz="quarter" idx="5"/>
          </p:nvPr>
        </p:nvSpPr>
        <p:spPr/>
        <p:txBody>
          <a:bodyPr/>
          <a:lstStyle/>
          <a:p>
            <a:fld id="{DC19F204-C7F4-F140-967F-D2FA889DA617}" type="slidenum">
              <a:rPr lang="en-VN" smtClean="0"/>
              <a:t>12</a:t>
            </a:fld>
            <a:endParaRPr lang="en-VN"/>
          </a:p>
        </p:txBody>
      </p:sp>
    </p:spTree>
    <p:extLst>
      <p:ext uri="{BB962C8B-B14F-4D97-AF65-F5344CB8AC3E}">
        <p14:creationId xmlns:p14="http://schemas.microsoft.com/office/powerpoint/2010/main" val="326644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C19F204-C7F4-F140-967F-D2FA889DA617}" type="slidenum">
              <a:rPr lang="en-VN" smtClean="0"/>
              <a:t>13</a:t>
            </a:fld>
            <a:endParaRPr lang="en-VN"/>
          </a:p>
        </p:txBody>
      </p:sp>
    </p:spTree>
    <p:extLst>
      <p:ext uri="{BB962C8B-B14F-4D97-AF65-F5344CB8AC3E}">
        <p14:creationId xmlns:p14="http://schemas.microsoft.com/office/powerpoint/2010/main" val="180088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Bài đọc thêm Giải pháp cho Biến thể 2</a:t>
            </a:r>
          </a:p>
        </p:txBody>
      </p:sp>
      <p:sp>
        <p:nvSpPr>
          <p:cNvPr id="4" name="Slide Number Placeholder 3"/>
          <p:cNvSpPr>
            <a:spLocks noGrp="1"/>
          </p:cNvSpPr>
          <p:nvPr>
            <p:ph type="sldNum" sz="quarter" idx="5"/>
          </p:nvPr>
        </p:nvSpPr>
        <p:spPr/>
        <p:txBody>
          <a:bodyPr/>
          <a:lstStyle/>
          <a:p>
            <a:fld id="{DC19F204-C7F4-F140-967F-D2FA889DA617}" type="slidenum">
              <a:rPr lang="en-VN" smtClean="0"/>
              <a:t>20</a:t>
            </a:fld>
            <a:endParaRPr lang="en-VN"/>
          </a:p>
        </p:txBody>
      </p:sp>
    </p:spTree>
    <p:extLst>
      <p:ext uri="{BB962C8B-B14F-4D97-AF65-F5344CB8AC3E}">
        <p14:creationId xmlns:p14="http://schemas.microsoft.com/office/powerpoint/2010/main" val="337102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C19F204-C7F4-F140-967F-D2FA889DA617}" type="slidenum">
              <a:rPr lang="en-VN" smtClean="0"/>
              <a:t>22</a:t>
            </a:fld>
            <a:endParaRPr lang="en-VN"/>
          </a:p>
        </p:txBody>
      </p:sp>
    </p:spTree>
    <p:extLst>
      <p:ext uri="{BB962C8B-B14F-4D97-AF65-F5344CB8AC3E}">
        <p14:creationId xmlns:p14="http://schemas.microsoft.com/office/powerpoint/2010/main" val="354743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a:t>Chúng ta không cần quan tấm đến “tô cơm” trong ví dụ này</a:t>
            </a:r>
          </a:p>
          <a:p>
            <a:endParaRPr lang="en-VN"/>
          </a:p>
        </p:txBody>
      </p:sp>
      <p:sp>
        <p:nvSpPr>
          <p:cNvPr id="4" name="Slide Number Placeholder 3"/>
          <p:cNvSpPr>
            <a:spLocks noGrp="1"/>
          </p:cNvSpPr>
          <p:nvPr>
            <p:ph type="sldNum" sz="quarter" idx="5"/>
          </p:nvPr>
        </p:nvSpPr>
        <p:spPr/>
        <p:txBody>
          <a:bodyPr/>
          <a:lstStyle/>
          <a:p>
            <a:fld id="{DC19F204-C7F4-F140-967F-D2FA889DA617}" type="slidenum">
              <a:rPr lang="en-VN" smtClean="0"/>
              <a:t>23</a:t>
            </a:fld>
            <a:endParaRPr lang="en-VN"/>
          </a:p>
        </p:txBody>
      </p:sp>
    </p:spTree>
    <p:extLst>
      <p:ext uri="{BB962C8B-B14F-4D97-AF65-F5344CB8AC3E}">
        <p14:creationId xmlns:p14="http://schemas.microsoft.com/office/powerpoint/2010/main" val="2601221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1214066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C63FA3ED-B713-4775-B622-7BFB8D85C337}" type="datetime4">
              <a:rPr lang="en-US" smtClean="0"/>
              <a:t>November 3, 2023</a:t>
            </a:fld>
            <a:endParaRPr lang="en-US" dirty="0"/>
          </a:p>
        </p:txBody>
      </p:sp>
      <p:sp>
        <p:nvSpPr>
          <p:cNvPr id="3" name="Freeform 6">
            <a:extLst>
              <a:ext uri="{FF2B5EF4-FFF2-40B4-BE49-F238E27FC236}">
                <a16:creationId xmlns:a16="http://schemas.microsoft.com/office/drawing/2014/main" id="{5374EA79-964E-4612-461C-EF1CC6FCFB6F}"/>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29769FAB-6DBA-9C9E-3B0A-08A08753E848}"/>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05ABC1C-4EB0-47BC-B66C-4384E8B546F1}"/>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B231AD92-3DF1-2952-2E17-5055CAED29C1}"/>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30C2185-8D35-62D5-35E1-ABAD7D173709}"/>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E8DC5D6-0D63-5858-E092-4FF41A4723E3}"/>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9E69C269-42D5-C104-DCF1-CD16A154C7A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C11DF77-7AE2-D79F-58EC-ADF2831699AC}"/>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C1399D05-467A-43E2-894D-49B0264091E6}"/>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A10EE8-8A2A-D5CB-A4CF-4496AC8E7447}"/>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35B143-4B65-879D-3743-75CEF584057B}"/>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517BE690-2E10-59D5-F65B-B3C2E96F1CD2}"/>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2B5D8269-8859-40E6-3818-347F2332E504}"/>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12006FA1-6ECB-45C6-DF5C-05D45DFEBA5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Tree>
    <p:extLst>
      <p:ext uri="{BB962C8B-B14F-4D97-AF65-F5344CB8AC3E}">
        <p14:creationId xmlns:p14="http://schemas.microsoft.com/office/powerpoint/2010/main" val="218048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4A70339-98DB-4FB0-9813-F0FBA88DA606}"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30575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6C2A77A4-9B04-40C2-B45F-3EDE40E0A609}"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3997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8CC34846-286B-45C9-AAB9-F766A3D2F3BF}"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2990825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AA62EFC-0994-46B3-9BF7-9BEB18FB709E}" type="datetime4">
              <a:rPr lang="en-US" smtClean="0"/>
              <a:t>November 3, 2023</a:t>
            </a:fld>
            <a:endParaRPr lang="en-VN"/>
          </a:p>
        </p:txBody>
      </p:sp>
    </p:spTree>
    <p:extLst>
      <p:ext uri="{BB962C8B-B14F-4D97-AF65-F5344CB8AC3E}">
        <p14:creationId xmlns:p14="http://schemas.microsoft.com/office/powerpoint/2010/main" val="59596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27220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17B2B51-3C0E-4D5B-89E0-5302ABAC9C34}" type="datetime4">
              <a:rPr lang="en-US" smtClean="0"/>
              <a:t>November 3,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0911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Mẫu nội dung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37E1-287C-992F-926C-6BE139038F7A}"/>
              </a:ext>
            </a:extLst>
          </p:cNvPr>
          <p:cNvSpPr>
            <a:spLocks noGrp="1"/>
          </p:cNvSpPr>
          <p:nvPr>
            <p:ph type="title"/>
          </p:nvPr>
        </p:nvSpPr>
        <p:spPr>
          <a:xfrm>
            <a:off x="838198" y="624247"/>
            <a:ext cx="10515600" cy="979200"/>
          </a:xfrm>
        </p:spPr>
        <p:txBody>
          <a:bodyPr/>
          <a:lstStyle/>
          <a:p>
            <a:r>
              <a:rPr lang="en-US" dirty="0"/>
              <a:t>Click to edit Master title style</a:t>
            </a:r>
            <a:endParaRPr lang="en-VN" dirty="0"/>
          </a:p>
        </p:txBody>
      </p:sp>
      <p:sp>
        <p:nvSpPr>
          <p:cNvPr id="3" name="Text Placeholder 2">
            <a:extLst>
              <a:ext uri="{FF2B5EF4-FFF2-40B4-BE49-F238E27FC236}">
                <a16:creationId xmlns:a16="http://schemas.microsoft.com/office/drawing/2014/main" id="{6C453A4A-EE94-A702-F0E2-603C1150FA32}"/>
              </a:ext>
            </a:extLst>
          </p:cNvPr>
          <p:cNvSpPr>
            <a:spLocks noGrp="1"/>
          </p:cNvSpPr>
          <p:nvPr>
            <p:ph type="body" idx="1"/>
          </p:nvPr>
        </p:nvSpPr>
        <p:spPr>
          <a:xfrm>
            <a:off x="839788" y="1767458"/>
            <a:ext cx="5157787" cy="823912"/>
          </a:xfrm>
        </p:spPr>
        <p:txBody>
          <a:bodyPr anchor="ct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7B8F5AF-E6EF-4CF4-8B05-BF3FDB4C6885}"/>
              </a:ext>
            </a:extLst>
          </p:cNvPr>
          <p:cNvSpPr>
            <a:spLocks noGrp="1"/>
          </p:cNvSpPr>
          <p:nvPr>
            <p:ph sz="half" idx="2"/>
          </p:nvPr>
        </p:nvSpPr>
        <p:spPr>
          <a:xfrm>
            <a:off x="839788" y="2755381"/>
            <a:ext cx="5157787" cy="3601907"/>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5" name="Text Placeholder 4">
            <a:extLst>
              <a:ext uri="{FF2B5EF4-FFF2-40B4-BE49-F238E27FC236}">
                <a16:creationId xmlns:a16="http://schemas.microsoft.com/office/drawing/2014/main" id="{1BFCC438-C0ED-1F8F-4BB6-689F30C8CC53}"/>
              </a:ext>
            </a:extLst>
          </p:cNvPr>
          <p:cNvSpPr>
            <a:spLocks noGrp="1"/>
          </p:cNvSpPr>
          <p:nvPr>
            <p:ph type="body" sz="quarter" idx="3"/>
          </p:nvPr>
        </p:nvSpPr>
        <p:spPr>
          <a:xfrm>
            <a:off x="6172200" y="1767458"/>
            <a:ext cx="5183188" cy="823912"/>
          </a:xfrm>
        </p:spPr>
        <p:txBody>
          <a:bodyPr anchor="ct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89F5A-2C2F-0B8F-615C-B41C7F2B19E1}"/>
              </a:ext>
            </a:extLst>
          </p:cNvPr>
          <p:cNvSpPr>
            <a:spLocks noGrp="1"/>
          </p:cNvSpPr>
          <p:nvPr>
            <p:ph sz="quarter" idx="4"/>
          </p:nvPr>
        </p:nvSpPr>
        <p:spPr>
          <a:xfrm>
            <a:off x="6172200" y="2755381"/>
            <a:ext cx="5183188" cy="3601907"/>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8" name="Footer Placeholder 7">
            <a:extLst>
              <a:ext uri="{FF2B5EF4-FFF2-40B4-BE49-F238E27FC236}">
                <a16:creationId xmlns:a16="http://schemas.microsoft.com/office/drawing/2014/main" id="{C3D7DFAC-60B5-9BD1-8D23-4494639CC2E8}"/>
              </a:ext>
            </a:extLst>
          </p:cNvPr>
          <p:cNvSpPr>
            <a:spLocks noGrp="1"/>
          </p:cNvSpPr>
          <p:nvPr>
            <p:ph type="ftr" sz="quarter" idx="11"/>
          </p:nvPr>
        </p:nvSpPr>
        <p:spPr>
          <a:xfrm>
            <a:off x="3533429" y="6481647"/>
            <a:ext cx="512514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B75C2D9D-4765-3FD3-75BD-4E4DFF9C7F0D}"/>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3AD591D0-42C1-C83D-D97B-315279CAEE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C49EA05-357C-0347-C6CD-EE67C566EBD0}"/>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F63A430E-1EF6-53ED-B258-E65C14BBC4CE}"/>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2BC14D-AC20-6673-4A8D-7DE3FE988F33}"/>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1FFA6F-2FC8-1174-B8D5-60E8BE001CF3}"/>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39240330-79C3-21F6-446A-3E039AFD3A3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BDA796D-C2B0-5287-F4C3-E9C3DEA3FFEF}"/>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701CD2C9-117E-7A90-F02C-95AB5B37723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E69259-DC90-479A-D797-34F04F64243B}"/>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7EE3B6-EE34-8496-104E-9B1F8F51B2DE}"/>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C6B6596A-8077-EEBC-4221-61CB055E23C4}"/>
              </a:ext>
            </a:extLst>
          </p:cNvPr>
          <p:cNvSpPr/>
          <p:nvPr userDrawn="1"/>
        </p:nvSpPr>
        <p:spPr>
          <a:xfrm>
            <a:off x="11920781" y="6595999"/>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8E0195D6-5215-7209-4E44-3598DDF6BF73}"/>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4F9F4C-59B6-44A2-8089-C9632F72F016}"/>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39E34E-2D5A-7F18-3D5E-F38434C35041}"/>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6B4D7BA-684B-4CA9-75B2-7C633D5F5824}"/>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F9AF2-8C75-A883-C6CC-39115A1F861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E365D23-7485-954D-5E3D-2DB7FDD1011D}"/>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9491656A-A1BE-90F8-B747-D9FA28F4494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9" name="Slide Number Placeholder 8">
            <a:extLst>
              <a:ext uri="{FF2B5EF4-FFF2-40B4-BE49-F238E27FC236}">
                <a16:creationId xmlns:a16="http://schemas.microsoft.com/office/drawing/2014/main" id="{67CFCA39-DA8E-D2BC-F038-9C53D5D95746}"/>
              </a:ext>
            </a:extLst>
          </p:cNvPr>
          <p:cNvSpPr>
            <a:spLocks noGrp="1"/>
          </p:cNvSpPr>
          <p:nvPr>
            <p:ph type="sldNum" sz="quarter" idx="12"/>
          </p:nvPr>
        </p:nvSpPr>
        <p:spPr>
          <a:xfrm>
            <a:off x="11891939" y="6567157"/>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 name="Date Placeholder 6">
            <a:extLst>
              <a:ext uri="{FF2B5EF4-FFF2-40B4-BE49-F238E27FC236}">
                <a16:creationId xmlns:a16="http://schemas.microsoft.com/office/drawing/2014/main" id="{9EC1AA4D-B13B-AA0A-E780-09B8CC670664}"/>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83AC639-C2D6-4707-B9F3-0C31CF5351A7}" type="datetime4">
              <a:rPr lang="en-US" smtClean="0"/>
              <a:t>November 3, 2023</a:t>
            </a:fld>
            <a:endParaRPr lang="en-US" dirty="0"/>
          </a:p>
        </p:txBody>
      </p:sp>
    </p:spTree>
    <p:extLst>
      <p:ext uri="{BB962C8B-B14F-4D97-AF65-F5344CB8AC3E}">
        <p14:creationId xmlns:p14="http://schemas.microsoft.com/office/powerpoint/2010/main" val="359803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C6474BB8-66CB-4048-976D-18A76CFBAA2B}" type="datetime4">
              <a:rPr lang="en-US" smtClean="0"/>
              <a:t>November 3, 2023</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3246051" y="1286346"/>
            <a:ext cx="5699900" cy="4699000"/>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802C9B8E-4142-4565-8540-ED2A6FB0DB8F}" type="datetime4">
              <a:rPr lang="en-US" smtClean="0"/>
              <a:t>November 3, 2023</a:t>
            </a:fld>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Tree>
    <p:extLst>
      <p:ext uri="{BB962C8B-B14F-4D97-AF65-F5344CB8AC3E}">
        <p14:creationId xmlns:p14="http://schemas.microsoft.com/office/powerpoint/2010/main" val="1953902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1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AC85A470-9DF1-486C-983B-E7AF3E3012A9}" type="datetime4">
              <a:rPr lang="en-US" smtClean="0"/>
              <a:t>November 3, 2023</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36129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965443C2-FBC1-4CD3-B688-FBA59D8E317D}" type="datetime4">
              <a:rPr lang="en-US" smtClean="0"/>
              <a:t>November 3, 2023</a:t>
            </a:fld>
            <a:endParaRPr lang="en-US" dirty="0"/>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Isosceles Triangle 12">
            <a:extLst>
              <a:ext uri="{FF2B5EF4-FFF2-40B4-BE49-F238E27FC236}">
                <a16:creationId xmlns:a16="http://schemas.microsoft.com/office/drawing/2014/main" id="{62F5E252-C8FD-27EB-170A-B5134D2A9468}"/>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BDE68D00-55AD-97DD-A07E-3DF4E3DA174E}"/>
              </a:ext>
            </a:extLst>
          </p:cNvPr>
          <p:cNvGrpSpPr/>
          <p:nvPr userDrawn="1"/>
        </p:nvGrpSpPr>
        <p:grpSpPr>
          <a:xfrm flipH="1" flipV="1">
            <a:off x="9263702" y="5930537"/>
            <a:ext cx="2869771" cy="886519"/>
            <a:chOff x="44879" y="27296"/>
            <a:chExt cx="2869771" cy="886519"/>
          </a:xfrm>
          <a:solidFill>
            <a:srgbClr val="0072FF"/>
          </a:solidFill>
        </p:grpSpPr>
        <p:cxnSp>
          <p:nvCxnSpPr>
            <p:cNvPr id="74" name="Straight Connector 73">
              <a:extLst>
                <a:ext uri="{FF2B5EF4-FFF2-40B4-BE49-F238E27FC236}">
                  <a16:creationId xmlns:a16="http://schemas.microsoft.com/office/drawing/2014/main" id="{9EE0576D-F062-11CB-C4C0-C1F9A5F2D13F}"/>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1C772F5-F4B7-D8EB-2235-FA9BCEDCEDDD}"/>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DA15621-1219-6B4B-0838-77FC97B60DB7}"/>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165C756E-90BB-EE84-E186-41552C7D70B3}"/>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151" name="Isosceles Triangle 12">
            <a:extLst>
              <a:ext uri="{FF2B5EF4-FFF2-40B4-BE49-F238E27FC236}">
                <a16:creationId xmlns:a16="http://schemas.microsoft.com/office/drawing/2014/main" id="{953FA8EB-B152-57D0-E059-8FD3C5C97269}"/>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36BC248C-D969-CBD0-13A6-48D3F8DE2D26}"/>
              </a:ext>
            </a:extLst>
          </p:cNvPr>
          <p:cNvGrpSpPr/>
          <p:nvPr userDrawn="1"/>
        </p:nvGrpSpPr>
        <p:grpSpPr>
          <a:xfrm>
            <a:off x="58527" y="40944"/>
            <a:ext cx="2869771" cy="886519"/>
            <a:chOff x="44879" y="27296"/>
            <a:chExt cx="2869771" cy="886519"/>
          </a:xfrm>
          <a:solidFill>
            <a:srgbClr val="0072FF"/>
          </a:solidFill>
        </p:grpSpPr>
        <p:cxnSp>
          <p:nvCxnSpPr>
            <p:cNvPr id="153" name="Straight Connector 152">
              <a:extLst>
                <a:ext uri="{FF2B5EF4-FFF2-40B4-BE49-F238E27FC236}">
                  <a16:creationId xmlns:a16="http://schemas.microsoft.com/office/drawing/2014/main" id="{4778C79A-A679-B4C0-6C27-F500929B64B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AC02F90-C21E-9F8D-38F1-D07BFE82AAC8}"/>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B89DD90-F110-A1A1-6314-2BD3478579DD}"/>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156" name="Picture 155" descr="A picture containing clipart, vector graphics&#10;&#10;Description automatically generated">
            <a:extLst>
              <a:ext uri="{FF2B5EF4-FFF2-40B4-BE49-F238E27FC236}">
                <a16:creationId xmlns:a16="http://schemas.microsoft.com/office/drawing/2014/main" id="{8D9F1850-B524-86F2-BD44-5D2DAD71B27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Tree>
    <p:extLst>
      <p:ext uri="{BB962C8B-B14F-4D97-AF65-F5344CB8AC3E}">
        <p14:creationId xmlns:p14="http://schemas.microsoft.com/office/powerpoint/2010/main" val="276426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A0C88428-1E71-4AAF-969D-33DA575CB899}" type="datetime4">
              <a:rPr lang="en-US" smtClean="0"/>
              <a:t>November 3,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pic>
        <p:nvPicPr>
          <p:cNvPr id="8" name="Picture 7" descr="Background pattern&#10;&#10;Description automatically generated">
            <a:extLst>
              <a:ext uri="{FF2B5EF4-FFF2-40B4-BE49-F238E27FC236}">
                <a16:creationId xmlns:a16="http://schemas.microsoft.com/office/drawing/2014/main" id="{8F0F17EB-D34E-A189-FE1F-30E24A21496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4FC6FECA-50D3-80B6-ED04-1D6C8E3EBC86}"/>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EAFE549-4F65-1765-DC67-4C80E4C3CD83}"/>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E05AFB-9E64-30AF-9E55-6B73FD8A14C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7F46BD-F813-2579-BE88-B68E7D24A64D}"/>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D63E-BE3C-8587-F7AA-86AF59788D16}"/>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CDD6D5A-30B5-8B8F-77E0-A8917F92BCC7}"/>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390CA34A-7445-4965-0084-EFCDEE3A38C3}"/>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1ADD1B1-942D-EAA2-ED3E-0F46D2DEC8D6}"/>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2F458F54-4315-107C-C7F8-2D29346818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A5584DA-D2A9-1D49-AC7A-124EE754DF76}"/>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D113127-F4CD-02F5-86E1-A773F69FBE2D}"/>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CC38A29A-0671-9EA5-8F4E-70EDE791A5E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A2B05F3-C892-2CC2-C7B0-2EE53829E01D}"/>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4907BA59-04FA-DC6C-CE88-79069348C35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5A2D0DA-D135-3390-39B7-5340584219A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777EC57-69E9-CE40-23C4-F7F2C7563AF9}"/>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71194B76-71D8-D379-945A-F93A1C194548}"/>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1" name="Text Placeholder 32">
            <a:extLst>
              <a:ext uri="{FF2B5EF4-FFF2-40B4-BE49-F238E27FC236}">
                <a16:creationId xmlns:a16="http://schemas.microsoft.com/office/drawing/2014/main" id="{98C6A084-3381-EA25-A96D-C6DA5E147B1B}"/>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35574681-B8BF-B48E-6124-B060A9D75C24}"/>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4F291E16-7DFA-C7EE-05BF-6B844C88D747}"/>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9C35E0A7-5CFC-E7B2-E74F-78C915686131}"/>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95EA3614-7886-2099-54A9-A33E853AA49B}"/>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26339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0322777-9F63-499E-A7D7-912D1A362250}"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442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0322777-9F63-499E-A7D7-912D1A362250}"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615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0322777-9F63-499E-A7D7-912D1A362250}"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857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0322777-9F63-499E-A7D7-912D1A362250}"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27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EAF4C40-827D-423F-8115-C7B1463DE522}" type="datetime4">
              <a:rPr lang="en-US" smtClean="0"/>
              <a:t>November 3,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47896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C1C38-2E28-4568-83BB-1AE95EF54EDE}" type="datetime4">
              <a:rPr lang="en-US" smtClean="0"/>
              <a:t>November 3, 2023</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96386831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82" r:id="rId6"/>
    <p:sldLayoutId id="2147483681" r:id="rId7"/>
    <p:sldLayoutId id="2147483680"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49" r:id="rId17"/>
    <p:sldLayoutId id="2147483664" r:id="rId18"/>
    <p:sldLayoutId id="2147483665" r:id="rId19"/>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D49EC1-C369-F337-F501-94DF80A98D5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3" name="Slide Number Placeholder 2">
            <a:extLst>
              <a:ext uri="{FF2B5EF4-FFF2-40B4-BE49-F238E27FC236}">
                <a16:creationId xmlns:a16="http://schemas.microsoft.com/office/drawing/2014/main" id="{4EA7ED28-BEB5-8563-3D85-B8F583ED9415}"/>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
        <p:nvSpPr>
          <p:cNvPr id="4" name="Text Placeholder 3">
            <a:extLst>
              <a:ext uri="{FF2B5EF4-FFF2-40B4-BE49-F238E27FC236}">
                <a16:creationId xmlns:a16="http://schemas.microsoft.com/office/drawing/2014/main" id="{8DB341F8-438C-A905-67FC-B6D4A97C24BD}"/>
              </a:ext>
            </a:extLst>
          </p:cNvPr>
          <p:cNvSpPr>
            <a:spLocks noGrp="1"/>
          </p:cNvSpPr>
          <p:nvPr>
            <p:ph type="body" sz="quarter" idx="13"/>
          </p:nvPr>
        </p:nvSpPr>
        <p:spPr/>
        <p:txBody>
          <a:bodyPr/>
          <a:lstStyle/>
          <a:p>
            <a:r>
              <a:rPr lang="en-VN" dirty="0"/>
              <a:t>HỆ ĐIỀU HÀNH</a:t>
            </a:r>
          </a:p>
        </p:txBody>
      </p:sp>
      <p:sp>
        <p:nvSpPr>
          <p:cNvPr id="5" name="Text Placeholder 4">
            <a:extLst>
              <a:ext uri="{FF2B5EF4-FFF2-40B4-BE49-F238E27FC236}">
                <a16:creationId xmlns:a16="http://schemas.microsoft.com/office/drawing/2014/main" id="{8987A988-734D-70D4-65A4-A06AA318B6AE}"/>
              </a:ext>
            </a:extLst>
          </p:cNvPr>
          <p:cNvSpPr>
            <a:spLocks noGrp="1"/>
          </p:cNvSpPr>
          <p:nvPr>
            <p:ph type="body" sz="quarter" idx="14"/>
          </p:nvPr>
        </p:nvSpPr>
        <p:spPr/>
        <p:txBody>
          <a:bodyPr/>
          <a:lstStyle/>
          <a:p>
            <a:r>
              <a:rPr lang="en-VN" dirty="0">
                <a:gradFill flip="none" rotWithShape="1">
                  <a:gsLst>
                    <a:gs pos="0">
                      <a:srgbClr val="4700D8"/>
                    </a:gs>
                    <a:gs pos="100000">
                      <a:srgbClr val="EC7171"/>
                    </a:gs>
                  </a:gsLst>
                  <a:lin ang="5400000" scaled="1"/>
                  <a:tileRect/>
                </a:gradFill>
              </a:rPr>
              <a:t>CHƯƠNG 5: ĐỒNG BỘ TIẾN TRÌNH (PHẦN 3)</a:t>
            </a:r>
          </a:p>
        </p:txBody>
      </p:sp>
      <p:sp>
        <p:nvSpPr>
          <p:cNvPr id="6" name="Text Placeholder 5">
            <a:extLst>
              <a:ext uri="{FF2B5EF4-FFF2-40B4-BE49-F238E27FC236}">
                <a16:creationId xmlns:a16="http://schemas.microsoft.com/office/drawing/2014/main" id="{8614E7D3-86FF-1FCB-66BE-115689468131}"/>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7" name="Text Placeholder 6">
            <a:extLst>
              <a:ext uri="{FF2B5EF4-FFF2-40B4-BE49-F238E27FC236}">
                <a16:creationId xmlns:a16="http://schemas.microsoft.com/office/drawing/2014/main" id="{2975D173-5056-5090-2B41-53448E936923}"/>
              </a:ext>
            </a:extLst>
          </p:cNvPr>
          <p:cNvSpPr>
            <a:spLocks noGrp="1"/>
          </p:cNvSpPr>
          <p:nvPr>
            <p:ph type="body" sz="quarter" idx="16"/>
          </p:nvPr>
        </p:nvSpPr>
        <p:spPr>
          <a:xfrm>
            <a:off x="1767841" y="3630810"/>
            <a:ext cx="8656320" cy="864989"/>
          </a:xfrm>
        </p:spPr>
        <p:txBody>
          <a:bodyPr>
            <a:normAutofit/>
          </a:bodyPr>
          <a:lstStyle/>
          <a:p>
            <a:r>
              <a:rPr lang="en-VN" dirty="0"/>
              <a:t>Trong 02 phần trước, ta đã tìm hiểu về những kỹ thuật và công cụ để giải quyết vấn đề vùng tranh chấp giải thuật Peterson, semaphore, mutex, monitor. Trong nội dung cuối cùng của Chương 5, ta sẽ thảo luận việc áp dụng các kỹ thuật trên vào các bài toán đồng bộ kinh điển như thế nào và những vấn đề có thể phát sinh khi thực hiện.</a:t>
            </a:r>
          </a:p>
        </p:txBody>
      </p:sp>
    </p:spTree>
    <p:extLst>
      <p:ext uri="{BB962C8B-B14F-4D97-AF65-F5344CB8AC3E}">
        <p14:creationId xmlns:p14="http://schemas.microsoft.com/office/powerpoint/2010/main" val="4155250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2B207B6-03D0-FA05-560F-30CEBE6E3AAB}"/>
              </a:ext>
            </a:extLst>
          </p:cNvPr>
          <p:cNvSpPr txBox="1"/>
          <p:nvPr/>
        </p:nvSpPr>
        <p:spPr>
          <a:xfrm>
            <a:off x="9114479" y="4226432"/>
            <a:ext cx="1127232" cy="293542"/>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Arial" panose="020B0604020202020204" pitchFamily="34" charset="0"/>
                <a:cs typeface="Arial" panose="020B0604020202020204" pitchFamily="34" charset="0"/>
              </a:rPr>
              <a:t>Tài nguyên 2</a:t>
            </a:r>
          </a:p>
        </p:txBody>
      </p:sp>
      <p:sp>
        <p:nvSpPr>
          <p:cNvPr id="2" name="Title 1">
            <a:extLst>
              <a:ext uri="{FF2B5EF4-FFF2-40B4-BE49-F238E27FC236}">
                <a16:creationId xmlns:a16="http://schemas.microsoft.com/office/drawing/2014/main" id="{0DF4387F-5F2B-A4E7-0B2C-E01A04B37F4A}"/>
              </a:ext>
            </a:extLst>
          </p:cNvPr>
          <p:cNvSpPr>
            <a:spLocks noGrp="1"/>
          </p:cNvSpPr>
          <p:nvPr>
            <p:ph type="title"/>
          </p:nvPr>
        </p:nvSpPr>
        <p:spPr/>
        <p:txBody>
          <a:bodyPr>
            <a:noAutofit/>
          </a:bodyPr>
          <a:lstStyle/>
          <a:p>
            <a:r>
              <a:rPr lang="en-VN" sz="4000" dirty="0"/>
              <a:t>5.9.2. Giải pháp cho bài toán bounded-buffer</a:t>
            </a:r>
          </a:p>
        </p:txBody>
      </p:sp>
      <p:sp>
        <p:nvSpPr>
          <p:cNvPr id="47" name="Content Placeholder 2">
            <a:extLst>
              <a:ext uri="{FF2B5EF4-FFF2-40B4-BE49-F238E27FC236}">
                <a16:creationId xmlns:a16="http://schemas.microsoft.com/office/drawing/2014/main" id="{72138842-54E5-56F1-FBAD-442AACCA90A2}"/>
              </a:ext>
            </a:extLst>
          </p:cNvPr>
          <p:cNvSpPr>
            <a:spLocks noGrp="1"/>
          </p:cNvSpPr>
          <p:nvPr>
            <p:ph idx="1"/>
          </p:nvPr>
        </p:nvSpPr>
        <p:spPr>
          <a:xfrm>
            <a:off x="838200" y="1788161"/>
            <a:ext cx="7373815" cy="979200"/>
          </a:xfrm>
        </p:spPr>
        <p:txBody>
          <a:bodyPr/>
          <a:lstStyle/>
          <a:p>
            <a:pPr algn="l"/>
            <a:r>
              <a:rPr lang="en-VN" dirty="0"/>
              <a:t>Bước 3: </a:t>
            </a:r>
            <a:r>
              <a:rPr lang="en-US" dirty="0" err="1"/>
              <a:t>Đặt</a:t>
            </a:r>
            <a:r>
              <a:rPr lang="en-US" dirty="0"/>
              <a:t> </a:t>
            </a:r>
            <a:r>
              <a:rPr lang="en-US" dirty="0">
                <a:latin typeface="Courier New" panose="02070309020205020404" pitchFamily="49" charset="0"/>
                <a:cs typeface="Courier New" panose="02070309020205020404" pitchFamily="49" charset="0"/>
              </a:rPr>
              <a:t>wait() </a:t>
            </a:r>
            <a:r>
              <a:rPr lang="en-US" dirty="0" err="1"/>
              <a:t>và</a:t>
            </a:r>
            <a:r>
              <a:rPr lang="en-US" dirty="0"/>
              <a:t> </a:t>
            </a:r>
            <a:r>
              <a:rPr lang="en-US" dirty="0">
                <a:latin typeface="Courier New" panose="02070309020205020404" pitchFamily="49" charset="0"/>
                <a:cs typeface="Courier New" panose="02070309020205020404" pitchFamily="49" charset="0"/>
              </a:rPr>
              <a:t>signal()</a:t>
            </a:r>
            <a:endParaRPr lang="en-VN" dirty="0">
              <a:latin typeface="Courier New" panose="02070309020205020404" pitchFamily="49" charset="0"/>
              <a:cs typeface="Courier New" panose="02070309020205020404" pitchFamily="49" charset="0"/>
              <a:sym typeface="Wingdings" pitchFamily="2" charset="2"/>
            </a:endParaRPr>
          </a:p>
        </p:txBody>
      </p:sp>
      <p:sp>
        <p:nvSpPr>
          <p:cNvPr id="4" name="Footer Placeholder 3">
            <a:extLst>
              <a:ext uri="{FF2B5EF4-FFF2-40B4-BE49-F238E27FC236}">
                <a16:creationId xmlns:a16="http://schemas.microsoft.com/office/drawing/2014/main" id="{4F56CFC0-3DC9-8E69-DDA0-C35C3FE07A1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42266DE-CD4F-517A-BC94-064FF6E5A575}"/>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
        <p:nvSpPr>
          <p:cNvPr id="7" name="Rectangle 6">
            <a:extLst>
              <a:ext uri="{FF2B5EF4-FFF2-40B4-BE49-F238E27FC236}">
                <a16:creationId xmlns:a16="http://schemas.microsoft.com/office/drawing/2014/main" id="{B45B8ABD-85BD-3D51-D866-DE91D5CB2FEE}"/>
              </a:ext>
            </a:extLst>
          </p:cNvPr>
          <p:cNvSpPr/>
          <p:nvPr/>
        </p:nvSpPr>
        <p:spPr>
          <a:xfrm>
            <a:off x="8547652"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9F591F74-D338-08CD-54A1-F1E018C77571}"/>
              </a:ext>
            </a:extLst>
          </p:cNvPr>
          <p:cNvSpPr/>
          <p:nvPr/>
        </p:nvSpPr>
        <p:spPr>
          <a:xfrm>
            <a:off x="8834031"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CB53C22-9502-4FD2-DE82-477669E98FF9}"/>
              </a:ext>
            </a:extLst>
          </p:cNvPr>
          <p:cNvSpPr/>
          <p:nvPr/>
        </p:nvSpPr>
        <p:spPr>
          <a:xfrm>
            <a:off x="9120410"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1F8D86F6-BBFF-4946-7237-DB727ECF76E5}"/>
              </a:ext>
            </a:extLst>
          </p:cNvPr>
          <p:cNvSpPr/>
          <p:nvPr/>
        </p:nvSpPr>
        <p:spPr>
          <a:xfrm>
            <a:off x="9406789"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F538501D-5ADD-4933-C89D-5B169B5A830E}"/>
              </a:ext>
            </a:extLst>
          </p:cNvPr>
          <p:cNvSpPr/>
          <p:nvPr/>
        </p:nvSpPr>
        <p:spPr>
          <a:xfrm>
            <a:off x="9693168"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ectangle 11">
            <a:extLst>
              <a:ext uri="{FF2B5EF4-FFF2-40B4-BE49-F238E27FC236}">
                <a16:creationId xmlns:a16="http://schemas.microsoft.com/office/drawing/2014/main" id="{3E6D6F13-347B-C9F1-EECF-4CEE7BB75A4E}"/>
              </a:ext>
            </a:extLst>
          </p:cNvPr>
          <p:cNvSpPr/>
          <p:nvPr/>
        </p:nvSpPr>
        <p:spPr>
          <a:xfrm>
            <a:off x="9979547"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ectangle 12">
            <a:extLst>
              <a:ext uri="{FF2B5EF4-FFF2-40B4-BE49-F238E27FC236}">
                <a16:creationId xmlns:a16="http://schemas.microsoft.com/office/drawing/2014/main" id="{4867505F-596F-0903-C0E7-C107A5097D36}"/>
              </a:ext>
            </a:extLst>
          </p:cNvPr>
          <p:cNvSpPr/>
          <p:nvPr/>
        </p:nvSpPr>
        <p:spPr>
          <a:xfrm>
            <a:off x="10265926"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ectangle 13">
            <a:extLst>
              <a:ext uri="{FF2B5EF4-FFF2-40B4-BE49-F238E27FC236}">
                <a16:creationId xmlns:a16="http://schemas.microsoft.com/office/drawing/2014/main" id="{BF62AEA0-CE21-6325-7284-40251895468D}"/>
              </a:ext>
            </a:extLst>
          </p:cNvPr>
          <p:cNvSpPr/>
          <p:nvPr/>
        </p:nvSpPr>
        <p:spPr>
          <a:xfrm>
            <a:off x="10552305" y="320198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ectangle 14">
            <a:extLst>
              <a:ext uri="{FF2B5EF4-FFF2-40B4-BE49-F238E27FC236}">
                <a16:creationId xmlns:a16="http://schemas.microsoft.com/office/drawing/2014/main" id="{7229CFC2-9752-9296-1A64-91D311B9B4FD}"/>
              </a:ext>
            </a:extLst>
          </p:cNvPr>
          <p:cNvSpPr/>
          <p:nvPr/>
        </p:nvSpPr>
        <p:spPr>
          <a:xfrm>
            <a:off x="10838684" y="320198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3E248B20-1100-DD5B-D191-6EED79A43259}"/>
              </a:ext>
            </a:extLst>
          </p:cNvPr>
          <p:cNvSpPr/>
          <p:nvPr/>
        </p:nvSpPr>
        <p:spPr>
          <a:xfrm>
            <a:off x="11125063" y="320198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ight Brace 18">
            <a:extLst>
              <a:ext uri="{FF2B5EF4-FFF2-40B4-BE49-F238E27FC236}">
                <a16:creationId xmlns:a16="http://schemas.microsoft.com/office/drawing/2014/main" id="{56273EEE-A7BA-1632-1458-2D74FD3483CC}"/>
              </a:ext>
            </a:extLst>
          </p:cNvPr>
          <p:cNvSpPr/>
          <p:nvPr/>
        </p:nvSpPr>
        <p:spPr>
          <a:xfrm rot="5400000">
            <a:off x="11059785" y="3863076"/>
            <a:ext cx="100410" cy="5426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0" name="Right Brace 19">
            <a:extLst>
              <a:ext uri="{FF2B5EF4-FFF2-40B4-BE49-F238E27FC236}">
                <a16:creationId xmlns:a16="http://schemas.microsoft.com/office/drawing/2014/main" id="{0FE5B0F0-084E-9A05-6874-E453281E70D8}"/>
              </a:ext>
            </a:extLst>
          </p:cNvPr>
          <p:cNvSpPr/>
          <p:nvPr/>
        </p:nvSpPr>
        <p:spPr>
          <a:xfrm rot="5400000">
            <a:off x="9627890" y="3003939"/>
            <a:ext cx="100410" cy="226088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1" name="TextBox 20">
            <a:extLst>
              <a:ext uri="{FF2B5EF4-FFF2-40B4-BE49-F238E27FC236}">
                <a16:creationId xmlns:a16="http://schemas.microsoft.com/office/drawing/2014/main" id="{5E23614B-C524-F3DE-EEE1-AE08EB75FCA7}"/>
              </a:ext>
            </a:extLst>
          </p:cNvPr>
          <p:cNvSpPr txBox="1"/>
          <p:nvPr/>
        </p:nvSpPr>
        <p:spPr>
          <a:xfrm>
            <a:off x="10546374" y="4221653"/>
            <a:ext cx="1127232" cy="293542"/>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Arial" panose="020B0604020202020204" pitchFamily="34" charset="0"/>
                <a:cs typeface="Arial" panose="020B0604020202020204" pitchFamily="34" charset="0"/>
              </a:rPr>
              <a:t>Tài nguyên 1</a:t>
            </a:r>
          </a:p>
        </p:txBody>
      </p:sp>
      <p:sp>
        <p:nvSpPr>
          <p:cNvPr id="33" name="TextBox 32">
            <a:extLst>
              <a:ext uri="{FF2B5EF4-FFF2-40B4-BE49-F238E27FC236}">
                <a16:creationId xmlns:a16="http://schemas.microsoft.com/office/drawing/2014/main" id="{2488B877-4DD5-7EA5-A2B0-64078E055745}"/>
              </a:ext>
            </a:extLst>
          </p:cNvPr>
          <p:cNvSpPr txBox="1"/>
          <p:nvPr/>
        </p:nvSpPr>
        <p:spPr>
          <a:xfrm>
            <a:off x="11356525" y="4827956"/>
            <a:ext cx="649537" cy="304699"/>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empty</a:t>
            </a:r>
          </a:p>
        </p:txBody>
      </p:sp>
      <p:sp>
        <p:nvSpPr>
          <p:cNvPr id="34" name="TextBox 33">
            <a:extLst>
              <a:ext uri="{FF2B5EF4-FFF2-40B4-BE49-F238E27FC236}">
                <a16:creationId xmlns:a16="http://schemas.microsoft.com/office/drawing/2014/main" id="{E2E0750A-9AEE-8A0D-FE13-58C6FA01AC27}"/>
              </a:ext>
            </a:extLst>
          </p:cNvPr>
          <p:cNvSpPr txBox="1"/>
          <p:nvPr/>
        </p:nvSpPr>
        <p:spPr>
          <a:xfrm>
            <a:off x="8637742" y="4827956"/>
            <a:ext cx="556563" cy="304699"/>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Courier New" panose="02070309020205020404" pitchFamily="49" charset="0"/>
                <a:cs typeface="Courier New" panose="02070309020205020404" pitchFamily="49" charset="0"/>
              </a:rPr>
              <a:t>full</a:t>
            </a:r>
          </a:p>
        </p:txBody>
      </p:sp>
      <p:cxnSp>
        <p:nvCxnSpPr>
          <p:cNvPr id="36" name="Elbow Connector 35">
            <a:extLst>
              <a:ext uri="{FF2B5EF4-FFF2-40B4-BE49-F238E27FC236}">
                <a16:creationId xmlns:a16="http://schemas.microsoft.com/office/drawing/2014/main" id="{9F204657-2C9E-5C6C-0561-BEDB8A2AD30D}"/>
              </a:ext>
            </a:extLst>
          </p:cNvPr>
          <p:cNvCxnSpPr>
            <a:stCxn id="22" idx="2"/>
            <a:endCxn id="34" idx="3"/>
          </p:cNvCxnSpPr>
          <p:nvPr/>
        </p:nvCxnSpPr>
        <p:spPr>
          <a:xfrm rot="5400000">
            <a:off x="9206034" y="4508245"/>
            <a:ext cx="460332" cy="483790"/>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683D7A8-3AAA-2C83-2C1D-5584A7D3574D}"/>
              </a:ext>
            </a:extLst>
          </p:cNvPr>
          <p:cNvCxnSpPr>
            <a:stCxn id="21" idx="2"/>
            <a:endCxn id="33" idx="1"/>
          </p:cNvCxnSpPr>
          <p:nvPr/>
        </p:nvCxnSpPr>
        <p:spPr>
          <a:xfrm rot="16200000" flipH="1">
            <a:off x="11000702" y="4624482"/>
            <a:ext cx="465111" cy="2465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B970EA-E296-4E99-F8B1-E9756BD5DC22}"/>
              </a:ext>
            </a:extLst>
          </p:cNvPr>
          <p:cNvSpPr/>
          <p:nvPr/>
        </p:nvSpPr>
        <p:spPr>
          <a:xfrm>
            <a:off x="9650215" y="4495465"/>
            <a:ext cx="55760" cy="55760"/>
          </a:xfrm>
          <a:prstGeom prst="ellips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EB548782-F925-FCAA-2FA7-02D4159B5599}"/>
              </a:ext>
            </a:extLst>
          </p:cNvPr>
          <p:cNvSpPr/>
          <p:nvPr/>
        </p:nvSpPr>
        <p:spPr>
          <a:xfrm>
            <a:off x="11082110" y="4487313"/>
            <a:ext cx="55760" cy="55760"/>
          </a:xfrm>
          <a:prstGeom prst="ellips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F6DBA87F-0BA1-3FC7-0588-6B3E1371C7A6}"/>
              </a:ext>
            </a:extLst>
          </p:cNvPr>
          <p:cNvSpPr txBox="1"/>
          <p:nvPr/>
        </p:nvSpPr>
        <p:spPr>
          <a:xfrm>
            <a:off x="909542" y="3202043"/>
            <a:ext cx="2666114" cy="2329356"/>
          </a:xfrm>
          <a:prstGeom prst="rect">
            <a:avLst/>
          </a:prstGeom>
          <a:solidFill>
            <a:schemeClr val="bg1"/>
          </a:solidFill>
          <a:ln>
            <a:gradFill flip="none" rotWithShape="1">
              <a:gsLst>
                <a:gs pos="0">
                  <a:srgbClr val="00C6FF"/>
                </a:gs>
                <a:gs pos="100000">
                  <a:srgbClr val="0072FF"/>
                </a:gs>
              </a:gsLst>
              <a:lin ang="2700000" scaled="1"/>
              <a:tileRect/>
            </a:gradFill>
          </a:ln>
        </p:spPr>
        <p:txBody>
          <a:bodyPr wrap="none" rtlCol="0">
            <a:spAutoFit/>
          </a:bodyPr>
          <a:lstStyle/>
          <a:p>
            <a:pPr>
              <a:lnSpc>
                <a:spcPct val="120000"/>
              </a:lnSpc>
              <a:spcBef>
                <a:spcPts val="200"/>
              </a:spcBef>
              <a:spcAft>
                <a:spcPts val="200"/>
              </a:spcAft>
            </a:pPr>
            <a:r>
              <a:rPr lang="en-VN"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wait(empty);</a:t>
            </a:r>
          </a:p>
          <a:p>
            <a:pPr>
              <a:lnSpc>
                <a:spcPct val="120000"/>
              </a:lnSpc>
              <a:spcBef>
                <a:spcPts val="200"/>
              </a:spcBef>
              <a:spcAft>
                <a:spcPts val="200"/>
              </a:spcAft>
            </a:pPr>
            <a:r>
              <a:rPr lang="en-VN"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wait(mutex);</a:t>
            </a:r>
          </a:p>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 add to buffer[]</a:t>
            </a:r>
          </a:p>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signal(mutex);</a:t>
            </a:r>
          </a:p>
          <a:p>
            <a:pPr>
              <a:lnSpc>
                <a:spcPct val="120000"/>
              </a:lnSpc>
              <a:spcBef>
                <a:spcPts val="200"/>
              </a:spcBef>
              <a:spcAft>
                <a:spcPts val="200"/>
              </a:spcAft>
            </a:pPr>
            <a:r>
              <a:rPr lang="en-VN"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signal(full);</a:t>
            </a:r>
          </a:p>
        </p:txBody>
      </p:sp>
      <p:sp>
        <p:nvSpPr>
          <p:cNvPr id="42" name="TextBox 41">
            <a:extLst>
              <a:ext uri="{FF2B5EF4-FFF2-40B4-BE49-F238E27FC236}">
                <a16:creationId xmlns:a16="http://schemas.microsoft.com/office/drawing/2014/main" id="{16F94767-BE30-E300-8750-C19892664567}"/>
              </a:ext>
            </a:extLst>
          </p:cNvPr>
          <p:cNvSpPr txBox="1"/>
          <p:nvPr/>
        </p:nvSpPr>
        <p:spPr>
          <a:xfrm>
            <a:off x="4504025" y="3202043"/>
            <a:ext cx="3355406" cy="2329356"/>
          </a:xfrm>
          <a:prstGeom prst="rect">
            <a:avLst/>
          </a:prstGeom>
          <a:solidFill>
            <a:schemeClr val="bg1"/>
          </a:solidFill>
          <a:ln>
            <a:gradFill>
              <a:gsLst>
                <a:gs pos="0">
                  <a:schemeClr val="accent2"/>
                </a:gs>
                <a:gs pos="100000">
                  <a:schemeClr val="accent3">
                    <a:lumMod val="75000"/>
                  </a:schemeClr>
                </a:gs>
              </a:gsLst>
              <a:lin ang="5400000" scaled="1"/>
            </a:gradFill>
          </a:ln>
        </p:spPr>
        <p:txBody>
          <a:bodyPr wrap="none" rtlCol="0">
            <a:spAutoFit/>
          </a:bodyPr>
          <a:lstStyle/>
          <a:p>
            <a:pPr>
              <a:lnSpc>
                <a:spcPct val="120000"/>
              </a:lnSpc>
              <a:spcBef>
                <a:spcPts val="200"/>
              </a:spcBef>
              <a:spcAft>
                <a:spcPts val="200"/>
              </a:spcAft>
            </a:pPr>
            <a:r>
              <a:rPr lang="en-VN"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wait(full);</a:t>
            </a:r>
          </a:p>
          <a:p>
            <a:pPr>
              <a:lnSpc>
                <a:spcPct val="120000"/>
              </a:lnSpc>
              <a:spcBef>
                <a:spcPts val="200"/>
              </a:spcBef>
              <a:spcAft>
                <a:spcPts val="200"/>
              </a:spcAft>
            </a:pPr>
            <a:r>
              <a:rPr lang="en-VN"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wait(mutex);</a:t>
            </a:r>
          </a:p>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 remove from buffer[]</a:t>
            </a:r>
          </a:p>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signal(mutex);</a:t>
            </a:r>
          </a:p>
          <a:p>
            <a:pPr>
              <a:lnSpc>
                <a:spcPct val="120000"/>
              </a:lnSpc>
              <a:spcBef>
                <a:spcPts val="200"/>
              </a:spcBef>
              <a:spcAft>
                <a:spcPts val="200"/>
              </a:spcAft>
            </a:pPr>
            <a:r>
              <a:rPr lang="en-VN"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signal(empty);</a:t>
            </a:r>
          </a:p>
        </p:txBody>
      </p:sp>
      <p:sp>
        <p:nvSpPr>
          <p:cNvPr id="43" name="TextBox 42">
            <a:extLst>
              <a:ext uri="{FF2B5EF4-FFF2-40B4-BE49-F238E27FC236}">
                <a16:creationId xmlns:a16="http://schemas.microsoft.com/office/drawing/2014/main" id="{6A4795E9-F156-C597-6890-21603F19151F}"/>
              </a:ext>
            </a:extLst>
          </p:cNvPr>
          <p:cNvSpPr txBox="1"/>
          <p:nvPr/>
        </p:nvSpPr>
        <p:spPr>
          <a:xfrm>
            <a:off x="911129" y="2807833"/>
            <a:ext cx="1197764" cy="394147"/>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Producer</a:t>
            </a:r>
          </a:p>
        </p:txBody>
      </p:sp>
      <p:sp>
        <p:nvSpPr>
          <p:cNvPr id="44" name="TextBox 43">
            <a:extLst>
              <a:ext uri="{FF2B5EF4-FFF2-40B4-BE49-F238E27FC236}">
                <a16:creationId xmlns:a16="http://schemas.microsoft.com/office/drawing/2014/main" id="{B3A93B1F-358A-DCBD-F3C5-888E0A36F2CC}"/>
              </a:ext>
            </a:extLst>
          </p:cNvPr>
          <p:cNvSpPr txBox="1"/>
          <p:nvPr/>
        </p:nvSpPr>
        <p:spPr>
          <a:xfrm>
            <a:off x="4504025" y="2807833"/>
            <a:ext cx="1326004" cy="394147"/>
          </a:xfrm>
          <a:prstGeom prst="rect">
            <a:avLst/>
          </a:prstGeom>
          <a:gradFill flip="none" rotWithShape="1">
            <a:gsLst>
              <a:gs pos="0">
                <a:schemeClr val="accent2"/>
              </a:gs>
              <a:gs pos="100000">
                <a:schemeClr val="accent3">
                  <a:lumMod val="75000"/>
                </a:schemeClr>
              </a:gs>
            </a:gsLst>
            <a:lin ang="2700000" scaled="1"/>
            <a:tileRect/>
          </a:gradFill>
          <a:ln>
            <a:gradFill>
              <a:gsLst>
                <a:gs pos="0">
                  <a:schemeClr val="accent2"/>
                </a:gs>
                <a:gs pos="100000">
                  <a:schemeClr val="accent3">
                    <a:lumMod val="75000"/>
                  </a:schemeClr>
                </a:gs>
              </a:gsLst>
              <a:lin ang="5400000" scaled="1"/>
            </a:gra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Consumer</a:t>
            </a:r>
          </a:p>
        </p:txBody>
      </p:sp>
      <p:sp>
        <p:nvSpPr>
          <p:cNvPr id="45" name="Triangle 44">
            <a:extLst>
              <a:ext uri="{FF2B5EF4-FFF2-40B4-BE49-F238E27FC236}">
                <a16:creationId xmlns:a16="http://schemas.microsoft.com/office/drawing/2014/main" id="{D67E3918-0D8B-E7B3-55F2-D51C18413B3D}"/>
              </a:ext>
            </a:extLst>
          </p:cNvPr>
          <p:cNvSpPr/>
          <p:nvPr/>
        </p:nvSpPr>
        <p:spPr>
          <a:xfrm rot="5400000">
            <a:off x="694250" y="3367562"/>
            <a:ext cx="114660" cy="98845"/>
          </a:xfrm>
          <a:prstGeom prst="triangle">
            <a:avLst/>
          </a:prstGeom>
          <a:gradFill>
            <a:gsLst>
              <a:gs pos="0">
                <a:srgbClr val="00C6FF"/>
              </a:gs>
              <a:gs pos="100000">
                <a:srgbClr val="0072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46" name="Triangle 45">
            <a:extLst>
              <a:ext uri="{FF2B5EF4-FFF2-40B4-BE49-F238E27FC236}">
                <a16:creationId xmlns:a16="http://schemas.microsoft.com/office/drawing/2014/main" id="{94D5BC7C-49B2-7E43-BC38-44C3289B5B31}"/>
              </a:ext>
            </a:extLst>
          </p:cNvPr>
          <p:cNvSpPr/>
          <p:nvPr/>
        </p:nvSpPr>
        <p:spPr>
          <a:xfrm rot="5400000">
            <a:off x="4284182" y="3367562"/>
            <a:ext cx="114660" cy="98845"/>
          </a:xfrm>
          <a:prstGeom prst="triangl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6364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6BB4F-3DEF-44A8-AED4-347275298D4F}"/>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
        <p:nvSpPr>
          <p:cNvPr id="3" name="Text Placeholder 2">
            <a:extLst>
              <a:ext uri="{FF2B5EF4-FFF2-40B4-BE49-F238E27FC236}">
                <a16:creationId xmlns:a16="http://schemas.microsoft.com/office/drawing/2014/main" id="{0A772C9E-790B-2C3A-879D-85F5491570C0}"/>
              </a:ext>
            </a:extLst>
          </p:cNvPr>
          <p:cNvSpPr>
            <a:spLocks noGrp="1"/>
          </p:cNvSpPr>
          <p:nvPr>
            <p:ph type="body" sz="quarter" idx="13"/>
          </p:nvPr>
        </p:nvSpPr>
        <p:spPr/>
        <p:txBody>
          <a:bodyPr>
            <a:normAutofit fontScale="85000" lnSpcReduction="10000"/>
          </a:bodyPr>
          <a:lstStyle/>
          <a:p>
            <a:r>
              <a:rPr lang="en-VN" dirty="0"/>
              <a:t>BÀI TOÁN ĐỒNG BỘ BOUNDED-BUFFER</a:t>
            </a:r>
          </a:p>
        </p:txBody>
      </p:sp>
      <p:sp>
        <p:nvSpPr>
          <p:cNvPr id="9" name="Text Placeholder 8">
            <a:extLst>
              <a:ext uri="{FF2B5EF4-FFF2-40B4-BE49-F238E27FC236}">
                <a16:creationId xmlns:a16="http://schemas.microsoft.com/office/drawing/2014/main" id="{1BEFC0A2-C8CF-B0BC-958C-F45B84E74560}"/>
              </a:ext>
            </a:extLst>
          </p:cNvPr>
          <p:cNvSpPr>
            <a:spLocks noGrp="1"/>
          </p:cNvSpPr>
          <p:nvPr>
            <p:ph type="body" sz="quarter" idx="14"/>
          </p:nvPr>
        </p:nvSpPr>
        <p:spPr/>
        <p:txBody>
          <a:bodyPr/>
          <a:lstStyle/>
          <a:p>
            <a:r>
              <a:rPr lang="en-VN" dirty="0"/>
              <a:t>5.9.3. Các lỗi thường gặp</a:t>
            </a:r>
          </a:p>
        </p:txBody>
      </p:sp>
      <p:sp>
        <p:nvSpPr>
          <p:cNvPr id="5" name="Text Placeholder 4">
            <a:extLst>
              <a:ext uri="{FF2B5EF4-FFF2-40B4-BE49-F238E27FC236}">
                <a16:creationId xmlns:a16="http://schemas.microsoft.com/office/drawing/2014/main" id="{337DA10D-C1C3-98C9-CD99-E10D45455042}"/>
              </a:ext>
            </a:extLst>
          </p:cNvPr>
          <p:cNvSpPr>
            <a:spLocks noGrp="1"/>
          </p:cNvSpPr>
          <p:nvPr>
            <p:ph type="body" sz="quarter" idx="15"/>
          </p:nvPr>
        </p:nvSpPr>
        <p:spPr>
          <a:xfrm>
            <a:off x="1470930" y="3924167"/>
            <a:ext cx="7425646" cy="1094505"/>
          </a:xfrm>
        </p:spPr>
        <p:txBody>
          <a:bodyPr>
            <a:normAutofit/>
          </a:bodyPr>
          <a:lstStyle/>
          <a:p>
            <a:pPr algn="just"/>
            <a:r>
              <a:rPr lang="en-VN" dirty="0"/>
              <a:t>Một vấn đề thường thấy khi chưa hiểu rõ các công cụ đồng bộ đó là người lập trình thường cố gắng sử dụng while hoặc if để đồng bộ. Một số khác khi phân tích bài toán lại bỏ quên vùng tranh chấp dẫn đến việc đồng bộ không đảm bảo loại trừ tương hỗ.</a:t>
            </a:r>
          </a:p>
        </p:txBody>
      </p:sp>
      <p:sp>
        <p:nvSpPr>
          <p:cNvPr id="6" name="Text Placeholder 5">
            <a:extLst>
              <a:ext uri="{FF2B5EF4-FFF2-40B4-BE49-F238E27FC236}">
                <a16:creationId xmlns:a16="http://schemas.microsoft.com/office/drawing/2014/main" id="{5BDED498-F0CC-F6CD-81D6-D825989DC5C6}"/>
              </a:ext>
            </a:extLst>
          </p:cNvPr>
          <p:cNvSpPr>
            <a:spLocks noGrp="1"/>
          </p:cNvSpPr>
          <p:nvPr>
            <p:ph type="body" sz="quarter" idx="16"/>
          </p:nvPr>
        </p:nvSpPr>
        <p:spPr/>
        <p:txBody>
          <a:bodyPr>
            <a:normAutofit lnSpcReduction="10000"/>
          </a:bodyPr>
          <a:lstStyle/>
          <a:p>
            <a:r>
              <a:rPr lang="en-VN" dirty="0"/>
              <a:t>09.</a:t>
            </a:r>
          </a:p>
        </p:txBody>
      </p:sp>
      <p:sp>
        <p:nvSpPr>
          <p:cNvPr id="8" name="Footer Placeholder 7">
            <a:extLst>
              <a:ext uri="{FF2B5EF4-FFF2-40B4-BE49-F238E27FC236}">
                <a16:creationId xmlns:a16="http://schemas.microsoft.com/office/drawing/2014/main" id="{BFC0819E-459D-6728-1CD7-F6EB336ADA1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2323096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387F-5F2B-A4E7-0B2C-E01A04B37F4A}"/>
              </a:ext>
            </a:extLst>
          </p:cNvPr>
          <p:cNvSpPr>
            <a:spLocks noGrp="1"/>
          </p:cNvSpPr>
          <p:nvPr>
            <p:ph type="title"/>
          </p:nvPr>
        </p:nvSpPr>
        <p:spPr/>
        <p:txBody>
          <a:bodyPr>
            <a:noAutofit/>
          </a:bodyPr>
          <a:lstStyle/>
          <a:p>
            <a:r>
              <a:rPr lang="en-US" sz="4000" dirty="0"/>
              <a:t>5.9.3. </a:t>
            </a:r>
            <a:r>
              <a:rPr lang="en-US" sz="4000" dirty="0" err="1"/>
              <a:t>Các</a:t>
            </a:r>
            <a:r>
              <a:rPr lang="en-US" sz="4000" dirty="0"/>
              <a:t> </a:t>
            </a:r>
            <a:r>
              <a:rPr lang="en-US" sz="4000" dirty="0" err="1"/>
              <a:t>lỗi</a:t>
            </a:r>
            <a:r>
              <a:rPr lang="en-US" sz="4000" dirty="0"/>
              <a:t> </a:t>
            </a:r>
            <a:r>
              <a:rPr lang="en-US" sz="4000" dirty="0" err="1"/>
              <a:t>thường</a:t>
            </a:r>
            <a:r>
              <a:rPr lang="en-US" sz="4000" dirty="0"/>
              <a:t> </a:t>
            </a:r>
            <a:r>
              <a:rPr lang="en-US" sz="4000" dirty="0" err="1"/>
              <a:t>gặp</a:t>
            </a:r>
            <a:endParaRPr lang="en-VN" sz="4000" dirty="0"/>
          </a:p>
        </p:txBody>
      </p:sp>
      <p:sp>
        <p:nvSpPr>
          <p:cNvPr id="4" name="Footer Placeholder 3">
            <a:extLst>
              <a:ext uri="{FF2B5EF4-FFF2-40B4-BE49-F238E27FC236}">
                <a16:creationId xmlns:a16="http://schemas.microsoft.com/office/drawing/2014/main" id="{4F56CFC0-3DC9-8E69-DDA0-C35C3FE07A1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42266DE-CD4F-517A-BC94-064FF6E5A575}"/>
              </a:ext>
            </a:extLst>
          </p:cNvPr>
          <p:cNvSpPr>
            <a:spLocks noGrp="1"/>
          </p:cNvSpPr>
          <p:nvPr>
            <p:ph type="sldNum" sz="quarter" idx="12"/>
          </p:nvPr>
        </p:nvSpPr>
        <p:spPr/>
        <p:txBody>
          <a:bodyPr/>
          <a:lstStyle/>
          <a:p>
            <a:fld id="{D8B0B3AC-44A8-D142-AAF6-9A453466E1A4}" type="slidenum">
              <a:rPr lang="en-VN" smtClean="0"/>
              <a:pPr/>
              <a:t>12</a:t>
            </a:fld>
            <a:endParaRPr lang="en-VN" dirty="0"/>
          </a:p>
        </p:txBody>
      </p:sp>
      <p:grpSp>
        <p:nvGrpSpPr>
          <p:cNvPr id="18" name="Group 17">
            <a:extLst>
              <a:ext uri="{FF2B5EF4-FFF2-40B4-BE49-F238E27FC236}">
                <a16:creationId xmlns:a16="http://schemas.microsoft.com/office/drawing/2014/main" id="{0E5B1418-590A-840B-8365-237D810A13E1}"/>
              </a:ext>
            </a:extLst>
          </p:cNvPr>
          <p:cNvGrpSpPr/>
          <p:nvPr/>
        </p:nvGrpSpPr>
        <p:grpSpPr>
          <a:xfrm>
            <a:off x="7636080" y="1732877"/>
            <a:ext cx="3691879" cy="2063169"/>
            <a:chOff x="8437071" y="1641389"/>
            <a:chExt cx="3435889" cy="1920114"/>
          </a:xfrm>
        </p:grpSpPr>
        <p:sp>
          <p:nvSpPr>
            <p:cNvPr id="22" name="TextBox 21">
              <a:extLst>
                <a:ext uri="{FF2B5EF4-FFF2-40B4-BE49-F238E27FC236}">
                  <a16:creationId xmlns:a16="http://schemas.microsoft.com/office/drawing/2014/main" id="{52B207B6-03D0-FA05-560F-30CEBE6E3AAB}"/>
                </a:ext>
              </a:extLst>
            </p:cNvPr>
            <p:cNvSpPr txBox="1"/>
            <p:nvPr/>
          </p:nvSpPr>
          <p:spPr>
            <a:xfrm>
              <a:off x="9042977" y="2665842"/>
              <a:ext cx="1049071" cy="273188"/>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Arial" panose="020B0604020202020204" pitchFamily="34" charset="0"/>
                  <a:cs typeface="Arial" panose="020B0604020202020204" pitchFamily="34" charset="0"/>
                </a:rPr>
                <a:t>Tài nguyên 2</a:t>
              </a:r>
            </a:p>
          </p:txBody>
        </p:sp>
        <p:sp>
          <p:nvSpPr>
            <p:cNvPr id="7" name="Rectangle 6">
              <a:extLst>
                <a:ext uri="{FF2B5EF4-FFF2-40B4-BE49-F238E27FC236}">
                  <a16:creationId xmlns:a16="http://schemas.microsoft.com/office/drawing/2014/main" id="{B45B8ABD-85BD-3D51-D866-DE91D5CB2FEE}"/>
                </a:ext>
              </a:extLst>
            </p:cNvPr>
            <p:cNvSpPr/>
            <p:nvPr/>
          </p:nvSpPr>
          <p:spPr>
            <a:xfrm>
              <a:off x="8437071"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9F591F74-D338-08CD-54A1-F1E018C77571}"/>
                </a:ext>
              </a:extLst>
            </p:cNvPr>
            <p:cNvSpPr/>
            <p:nvPr/>
          </p:nvSpPr>
          <p:spPr>
            <a:xfrm>
              <a:off x="8723450"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CB53C22-9502-4FD2-DE82-477669E98FF9}"/>
                </a:ext>
              </a:extLst>
            </p:cNvPr>
            <p:cNvSpPr/>
            <p:nvPr/>
          </p:nvSpPr>
          <p:spPr>
            <a:xfrm>
              <a:off x="9009829"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1F8D86F6-BBFF-4946-7237-DB727ECF76E5}"/>
                </a:ext>
              </a:extLst>
            </p:cNvPr>
            <p:cNvSpPr/>
            <p:nvPr/>
          </p:nvSpPr>
          <p:spPr>
            <a:xfrm>
              <a:off x="9296208"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F538501D-5ADD-4933-C89D-5B169B5A830E}"/>
                </a:ext>
              </a:extLst>
            </p:cNvPr>
            <p:cNvSpPr/>
            <p:nvPr/>
          </p:nvSpPr>
          <p:spPr>
            <a:xfrm>
              <a:off x="9582587"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ectangle 11">
              <a:extLst>
                <a:ext uri="{FF2B5EF4-FFF2-40B4-BE49-F238E27FC236}">
                  <a16:creationId xmlns:a16="http://schemas.microsoft.com/office/drawing/2014/main" id="{3E6D6F13-347B-C9F1-EECF-4CEE7BB75A4E}"/>
                </a:ext>
              </a:extLst>
            </p:cNvPr>
            <p:cNvSpPr/>
            <p:nvPr/>
          </p:nvSpPr>
          <p:spPr>
            <a:xfrm>
              <a:off x="9868966"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ectangle 12">
              <a:extLst>
                <a:ext uri="{FF2B5EF4-FFF2-40B4-BE49-F238E27FC236}">
                  <a16:creationId xmlns:a16="http://schemas.microsoft.com/office/drawing/2014/main" id="{4867505F-596F-0903-C0E7-C107A5097D36}"/>
                </a:ext>
              </a:extLst>
            </p:cNvPr>
            <p:cNvSpPr/>
            <p:nvPr/>
          </p:nvSpPr>
          <p:spPr>
            <a:xfrm>
              <a:off x="10155345"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ectangle 13">
              <a:extLst>
                <a:ext uri="{FF2B5EF4-FFF2-40B4-BE49-F238E27FC236}">
                  <a16:creationId xmlns:a16="http://schemas.microsoft.com/office/drawing/2014/main" id="{BF62AEA0-CE21-6325-7284-40251895468D}"/>
                </a:ext>
              </a:extLst>
            </p:cNvPr>
            <p:cNvSpPr/>
            <p:nvPr/>
          </p:nvSpPr>
          <p:spPr>
            <a:xfrm>
              <a:off x="10441724"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ectangle 14">
              <a:extLst>
                <a:ext uri="{FF2B5EF4-FFF2-40B4-BE49-F238E27FC236}">
                  <a16:creationId xmlns:a16="http://schemas.microsoft.com/office/drawing/2014/main" id="{7229CFC2-9752-9296-1A64-91D311B9B4FD}"/>
                </a:ext>
              </a:extLst>
            </p:cNvPr>
            <p:cNvSpPr/>
            <p:nvPr/>
          </p:nvSpPr>
          <p:spPr>
            <a:xfrm>
              <a:off x="10728103" y="164138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3E248B20-1100-DD5B-D191-6EED79A43259}"/>
                </a:ext>
              </a:extLst>
            </p:cNvPr>
            <p:cNvSpPr/>
            <p:nvPr/>
          </p:nvSpPr>
          <p:spPr>
            <a:xfrm>
              <a:off x="11014482" y="164138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ight Brace 18">
              <a:extLst>
                <a:ext uri="{FF2B5EF4-FFF2-40B4-BE49-F238E27FC236}">
                  <a16:creationId xmlns:a16="http://schemas.microsoft.com/office/drawing/2014/main" id="{56273EEE-A7BA-1632-1458-2D74FD3483CC}"/>
                </a:ext>
              </a:extLst>
            </p:cNvPr>
            <p:cNvSpPr/>
            <p:nvPr/>
          </p:nvSpPr>
          <p:spPr>
            <a:xfrm rot="5400000">
              <a:off x="10949204" y="2302485"/>
              <a:ext cx="100410" cy="5426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0" name="Right Brace 19">
              <a:extLst>
                <a:ext uri="{FF2B5EF4-FFF2-40B4-BE49-F238E27FC236}">
                  <a16:creationId xmlns:a16="http://schemas.microsoft.com/office/drawing/2014/main" id="{0FE5B0F0-084E-9A05-6874-E453281E70D8}"/>
                </a:ext>
              </a:extLst>
            </p:cNvPr>
            <p:cNvSpPr/>
            <p:nvPr/>
          </p:nvSpPr>
          <p:spPr>
            <a:xfrm rot="5400000">
              <a:off x="9517309" y="1443348"/>
              <a:ext cx="100410" cy="226088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1" name="TextBox 20">
              <a:extLst>
                <a:ext uri="{FF2B5EF4-FFF2-40B4-BE49-F238E27FC236}">
                  <a16:creationId xmlns:a16="http://schemas.microsoft.com/office/drawing/2014/main" id="{5E23614B-C524-F3DE-EEE1-AE08EB75FCA7}"/>
                </a:ext>
              </a:extLst>
            </p:cNvPr>
            <p:cNvSpPr txBox="1"/>
            <p:nvPr/>
          </p:nvSpPr>
          <p:spPr>
            <a:xfrm>
              <a:off x="10474873" y="2661063"/>
              <a:ext cx="1049071" cy="273188"/>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Arial" panose="020B0604020202020204" pitchFamily="34" charset="0"/>
                  <a:cs typeface="Arial" panose="020B0604020202020204" pitchFamily="34" charset="0"/>
                </a:rPr>
                <a:t>Tài nguyên 1</a:t>
              </a:r>
            </a:p>
          </p:txBody>
        </p:sp>
        <p:sp>
          <p:nvSpPr>
            <p:cNvPr id="33" name="TextBox 32">
              <a:extLst>
                <a:ext uri="{FF2B5EF4-FFF2-40B4-BE49-F238E27FC236}">
                  <a16:creationId xmlns:a16="http://schemas.microsoft.com/office/drawing/2014/main" id="{2488B877-4DD5-7EA5-A2B0-64078E055745}"/>
                </a:ext>
              </a:extLst>
            </p:cNvPr>
            <p:cNvSpPr txBox="1"/>
            <p:nvPr/>
          </p:nvSpPr>
          <p:spPr>
            <a:xfrm>
              <a:off x="11268460" y="3277929"/>
              <a:ext cx="604500" cy="283572"/>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empty</a:t>
              </a:r>
            </a:p>
          </p:txBody>
        </p:sp>
        <p:sp>
          <p:nvSpPr>
            <p:cNvPr id="34" name="TextBox 33">
              <a:extLst>
                <a:ext uri="{FF2B5EF4-FFF2-40B4-BE49-F238E27FC236}">
                  <a16:creationId xmlns:a16="http://schemas.microsoft.com/office/drawing/2014/main" id="{E2E0750A-9AEE-8A0D-FE13-58C6FA01AC27}"/>
                </a:ext>
              </a:extLst>
            </p:cNvPr>
            <p:cNvSpPr txBox="1"/>
            <p:nvPr/>
          </p:nvSpPr>
          <p:spPr>
            <a:xfrm>
              <a:off x="8546457" y="3277931"/>
              <a:ext cx="517972" cy="283572"/>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Courier New" panose="02070309020205020404" pitchFamily="49" charset="0"/>
                  <a:cs typeface="Courier New" panose="02070309020205020404" pitchFamily="49" charset="0"/>
                </a:rPr>
                <a:t>full</a:t>
              </a:r>
            </a:p>
          </p:txBody>
        </p:sp>
        <p:cxnSp>
          <p:nvCxnSpPr>
            <p:cNvPr id="36" name="Elbow Connector 35">
              <a:extLst>
                <a:ext uri="{FF2B5EF4-FFF2-40B4-BE49-F238E27FC236}">
                  <a16:creationId xmlns:a16="http://schemas.microsoft.com/office/drawing/2014/main" id="{9F204657-2C9E-5C6C-0561-BEDB8A2AD30D}"/>
                </a:ext>
              </a:extLst>
            </p:cNvPr>
            <p:cNvCxnSpPr>
              <a:stCxn id="22" idx="2"/>
              <a:endCxn id="34" idx="3"/>
            </p:cNvCxnSpPr>
            <p:nvPr/>
          </p:nvCxnSpPr>
          <p:spPr>
            <a:xfrm rot="5400000">
              <a:off x="9075627" y="2927831"/>
              <a:ext cx="480688" cy="50308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683D7A8-3AAA-2C83-2C1D-5584A7D3574D}"/>
                </a:ext>
              </a:extLst>
            </p:cNvPr>
            <p:cNvCxnSpPr>
              <a:stCxn id="21" idx="2"/>
              <a:endCxn id="33" idx="1"/>
            </p:cNvCxnSpPr>
            <p:nvPr/>
          </p:nvCxnSpPr>
          <p:spPr>
            <a:xfrm rot="16200000" flipH="1">
              <a:off x="10891201" y="3042457"/>
              <a:ext cx="485465" cy="26905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B970EA-E296-4E99-F8B1-E9756BD5DC22}"/>
                </a:ext>
              </a:extLst>
            </p:cNvPr>
            <p:cNvSpPr/>
            <p:nvPr/>
          </p:nvSpPr>
          <p:spPr>
            <a:xfrm>
              <a:off x="9539634" y="2934874"/>
              <a:ext cx="55760" cy="55760"/>
            </a:xfrm>
            <a:prstGeom prst="ellips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EB548782-F925-FCAA-2FA7-02D4159B5599}"/>
                </a:ext>
              </a:extLst>
            </p:cNvPr>
            <p:cNvSpPr/>
            <p:nvPr/>
          </p:nvSpPr>
          <p:spPr>
            <a:xfrm>
              <a:off x="10971529" y="2926722"/>
              <a:ext cx="55760" cy="55760"/>
            </a:xfrm>
            <a:prstGeom prst="ellips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grpSp>
      <p:sp>
        <p:nvSpPr>
          <p:cNvPr id="39" name="TextBox 38">
            <a:extLst>
              <a:ext uri="{FF2B5EF4-FFF2-40B4-BE49-F238E27FC236}">
                <a16:creationId xmlns:a16="http://schemas.microsoft.com/office/drawing/2014/main" id="{F6DBA87F-0BA1-3FC7-0588-6B3E1371C7A6}"/>
              </a:ext>
            </a:extLst>
          </p:cNvPr>
          <p:cNvSpPr txBox="1"/>
          <p:nvPr/>
        </p:nvSpPr>
        <p:spPr>
          <a:xfrm>
            <a:off x="862811" y="2863488"/>
            <a:ext cx="2117887" cy="1889235"/>
          </a:xfrm>
          <a:prstGeom prst="rect">
            <a:avLst/>
          </a:prstGeom>
          <a:solidFill>
            <a:schemeClr val="bg1"/>
          </a:solidFill>
          <a:ln>
            <a:gradFill flip="none" rotWithShape="1">
              <a:gsLst>
                <a:gs pos="0">
                  <a:srgbClr val="00C6FF"/>
                </a:gs>
                <a:gs pos="100000">
                  <a:srgbClr val="0072FF"/>
                </a:gs>
              </a:gsLst>
              <a:lin ang="2700000" scaled="1"/>
              <a:tileRect/>
            </a:gradFill>
          </a:ln>
        </p:spPr>
        <p:txBody>
          <a:bodyPr wrap="none" rtlCol="0">
            <a:spAutoFit/>
          </a:bodyPr>
          <a:lstStyle/>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wait(empty);</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wait(mutex);</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add to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signal(mutex);</a:t>
            </a:r>
          </a:p>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signal(full);</a:t>
            </a:r>
          </a:p>
        </p:txBody>
      </p:sp>
      <p:sp>
        <p:nvSpPr>
          <p:cNvPr id="43" name="TextBox 42">
            <a:extLst>
              <a:ext uri="{FF2B5EF4-FFF2-40B4-BE49-F238E27FC236}">
                <a16:creationId xmlns:a16="http://schemas.microsoft.com/office/drawing/2014/main" id="{6A4795E9-F156-C597-6890-21603F19151F}"/>
              </a:ext>
            </a:extLst>
          </p:cNvPr>
          <p:cNvSpPr txBox="1"/>
          <p:nvPr/>
        </p:nvSpPr>
        <p:spPr>
          <a:xfrm>
            <a:off x="864041" y="2533593"/>
            <a:ext cx="971741" cy="327077"/>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Producer</a:t>
            </a:r>
          </a:p>
        </p:txBody>
      </p:sp>
      <p:sp>
        <p:nvSpPr>
          <p:cNvPr id="45" name="Triangle 44">
            <a:extLst>
              <a:ext uri="{FF2B5EF4-FFF2-40B4-BE49-F238E27FC236}">
                <a16:creationId xmlns:a16="http://schemas.microsoft.com/office/drawing/2014/main" id="{D67E3918-0D8B-E7B3-55F2-D51C18413B3D}"/>
              </a:ext>
            </a:extLst>
          </p:cNvPr>
          <p:cNvSpPr/>
          <p:nvPr/>
        </p:nvSpPr>
        <p:spPr>
          <a:xfrm rot="5400000">
            <a:off x="696032" y="2991710"/>
            <a:ext cx="88823" cy="76572"/>
          </a:xfrm>
          <a:prstGeom prst="triangle">
            <a:avLst/>
          </a:prstGeom>
          <a:gradFill>
            <a:gsLst>
              <a:gs pos="0">
                <a:srgbClr val="00C6FF"/>
              </a:gs>
              <a:gs pos="100000">
                <a:srgbClr val="0072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16F94767-BE30-E300-8750-C19892664567}"/>
              </a:ext>
            </a:extLst>
          </p:cNvPr>
          <p:cNvSpPr txBox="1"/>
          <p:nvPr/>
        </p:nvSpPr>
        <p:spPr>
          <a:xfrm>
            <a:off x="9281265" y="4299868"/>
            <a:ext cx="2654894" cy="1889235"/>
          </a:xfrm>
          <a:prstGeom prst="rect">
            <a:avLst/>
          </a:prstGeom>
          <a:solidFill>
            <a:schemeClr val="bg1"/>
          </a:solidFill>
          <a:ln>
            <a:gradFill>
              <a:gsLst>
                <a:gs pos="0">
                  <a:schemeClr val="accent2"/>
                </a:gs>
                <a:gs pos="100000">
                  <a:schemeClr val="accent3">
                    <a:lumMod val="75000"/>
                  </a:schemeClr>
                </a:gs>
              </a:gsLst>
              <a:lin ang="5400000" scaled="1"/>
            </a:gradFill>
          </a:ln>
        </p:spPr>
        <p:txBody>
          <a:bodyPr wrap="none" rtlCol="0">
            <a:spAutoFit/>
          </a:bodyPr>
          <a:lstStyle/>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wait(full);</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wait(mutex);</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remove from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signal(mutex);</a:t>
            </a:r>
          </a:p>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signal(empty);</a:t>
            </a:r>
          </a:p>
        </p:txBody>
      </p:sp>
      <p:sp>
        <p:nvSpPr>
          <p:cNvPr id="44" name="TextBox 43">
            <a:extLst>
              <a:ext uri="{FF2B5EF4-FFF2-40B4-BE49-F238E27FC236}">
                <a16:creationId xmlns:a16="http://schemas.microsoft.com/office/drawing/2014/main" id="{B3A93B1F-358A-DCBD-F3C5-888E0A36F2CC}"/>
              </a:ext>
            </a:extLst>
          </p:cNvPr>
          <p:cNvSpPr txBox="1"/>
          <p:nvPr/>
        </p:nvSpPr>
        <p:spPr>
          <a:xfrm>
            <a:off x="9281265" y="3966605"/>
            <a:ext cx="1071127" cy="327077"/>
          </a:xfrm>
          <a:prstGeom prst="rect">
            <a:avLst/>
          </a:prstGeom>
          <a:gradFill flip="none" rotWithShape="1">
            <a:gsLst>
              <a:gs pos="0">
                <a:schemeClr val="accent2"/>
              </a:gs>
              <a:gs pos="100000">
                <a:schemeClr val="accent3">
                  <a:lumMod val="75000"/>
                </a:schemeClr>
              </a:gs>
            </a:gsLst>
            <a:lin ang="2700000" scaled="1"/>
            <a:tileRect/>
          </a:gradFill>
          <a:ln>
            <a:gradFill>
              <a:gsLst>
                <a:gs pos="0">
                  <a:schemeClr val="accent2"/>
                </a:gs>
                <a:gs pos="100000">
                  <a:schemeClr val="accent3">
                    <a:lumMod val="75000"/>
                  </a:schemeClr>
                </a:gs>
              </a:gsLst>
              <a:lin ang="5400000" scaled="1"/>
            </a:gra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Consumer</a:t>
            </a:r>
          </a:p>
        </p:txBody>
      </p:sp>
      <p:sp>
        <p:nvSpPr>
          <p:cNvPr id="46" name="Triangle 45">
            <a:extLst>
              <a:ext uri="{FF2B5EF4-FFF2-40B4-BE49-F238E27FC236}">
                <a16:creationId xmlns:a16="http://schemas.microsoft.com/office/drawing/2014/main" id="{94D5BC7C-49B2-7E43-BC38-44C3289B5B31}"/>
              </a:ext>
            </a:extLst>
          </p:cNvPr>
          <p:cNvSpPr/>
          <p:nvPr/>
        </p:nvSpPr>
        <p:spPr>
          <a:xfrm rot="5400000">
            <a:off x="9110960" y="4428090"/>
            <a:ext cx="88823" cy="76572"/>
          </a:xfrm>
          <a:prstGeom prst="triangl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1E50AE15-7CC5-39CA-9C94-7344507B2A6D}"/>
              </a:ext>
            </a:extLst>
          </p:cNvPr>
          <p:cNvSpPr txBox="1"/>
          <p:nvPr/>
        </p:nvSpPr>
        <p:spPr>
          <a:xfrm>
            <a:off x="3352930" y="2885184"/>
            <a:ext cx="2332690" cy="1889235"/>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while (count &lt; n){</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  wait(mutex);</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 add to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count++;</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  signal(mutex);</a:t>
            </a:r>
          </a:p>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a:t>
            </a:r>
          </a:p>
        </p:txBody>
      </p:sp>
      <p:sp>
        <p:nvSpPr>
          <p:cNvPr id="27" name="TextBox 26">
            <a:extLst>
              <a:ext uri="{FF2B5EF4-FFF2-40B4-BE49-F238E27FC236}">
                <a16:creationId xmlns:a16="http://schemas.microsoft.com/office/drawing/2014/main" id="{97921CA2-2923-9EAF-C442-EF3FD3E13C5E}"/>
              </a:ext>
            </a:extLst>
          </p:cNvPr>
          <p:cNvSpPr txBox="1"/>
          <p:nvPr/>
        </p:nvSpPr>
        <p:spPr>
          <a:xfrm>
            <a:off x="3354160" y="2555289"/>
            <a:ext cx="971741" cy="32707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Producer</a:t>
            </a:r>
          </a:p>
        </p:txBody>
      </p:sp>
      <p:sp>
        <p:nvSpPr>
          <p:cNvPr id="28" name="Triangle 27">
            <a:extLst>
              <a:ext uri="{FF2B5EF4-FFF2-40B4-BE49-F238E27FC236}">
                <a16:creationId xmlns:a16="http://schemas.microsoft.com/office/drawing/2014/main" id="{30531035-EFDD-B77E-3F11-71EE48ABCE72}"/>
              </a:ext>
            </a:extLst>
          </p:cNvPr>
          <p:cNvSpPr/>
          <p:nvPr/>
        </p:nvSpPr>
        <p:spPr>
          <a:xfrm rot="5400000">
            <a:off x="3186151" y="3013406"/>
            <a:ext cx="88823" cy="7657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D1878084-3D4D-809A-B7D4-75C31FBEADE2}"/>
              </a:ext>
            </a:extLst>
          </p:cNvPr>
          <p:cNvSpPr txBox="1"/>
          <p:nvPr/>
        </p:nvSpPr>
        <p:spPr>
          <a:xfrm>
            <a:off x="6096000" y="4278179"/>
            <a:ext cx="2869696" cy="1889235"/>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while (count &gt; 0){</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  wait(mutex);</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 remove from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count--;</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  signal(mutex);</a:t>
            </a:r>
          </a:p>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a:t>
            </a:r>
          </a:p>
        </p:txBody>
      </p:sp>
      <p:sp>
        <p:nvSpPr>
          <p:cNvPr id="30" name="TextBox 29">
            <a:extLst>
              <a:ext uri="{FF2B5EF4-FFF2-40B4-BE49-F238E27FC236}">
                <a16:creationId xmlns:a16="http://schemas.microsoft.com/office/drawing/2014/main" id="{662427EB-5F45-E11C-F442-800452E9BA56}"/>
              </a:ext>
            </a:extLst>
          </p:cNvPr>
          <p:cNvSpPr txBox="1"/>
          <p:nvPr/>
        </p:nvSpPr>
        <p:spPr>
          <a:xfrm>
            <a:off x="6096000" y="3944916"/>
            <a:ext cx="1071127" cy="32707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Consumer</a:t>
            </a:r>
          </a:p>
        </p:txBody>
      </p:sp>
      <p:sp>
        <p:nvSpPr>
          <p:cNvPr id="31" name="Triangle 30">
            <a:extLst>
              <a:ext uri="{FF2B5EF4-FFF2-40B4-BE49-F238E27FC236}">
                <a16:creationId xmlns:a16="http://schemas.microsoft.com/office/drawing/2014/main" id="{E2EDA487-34E8-E91D-83B2-6EB1D97AB763}"/>
              </a:ext>
            </a:extLst>
          </p:cNvPr>
          <p:cNvSpPr/>
          <p:nvPr/>
        </p:nvSpPr>
        <p:spPr>
          <a:xfrm rot="5400000">
            <a:off x="5925695" y="4406401"/>
            <a:ext cx="88823" cy="7657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34CAF13A-DCF5-F542-85B0-19475727522D}"/>
              </a:ext>
            </a:extLst>
          </p:cNvPr>
          <p:cNvSpPr txBox="1"/>
          <p:nvPr/>
        </p:nvSpPr>
        <p:spPr>
          <a:xfrm>
            <a:off x="838200" y="1656968"/>
            <a:ext cx="4429418" cy="515782"/>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VN" sz="2400" dirty="0"/>
              <a:t>Sử dụng hàm </a:t>
            </a:r>
            <a:r>
              <a:rPr lang="en-VN" sz="2400" dirty="0">
                <a:latin typeface="Courier New" panose="02070309020205020404" pitchFamily="49" charset="0"/>
                <a:cs typeface="Courier New" panose="02070309020205020404" pitchFamily="49" charset="0"/>
              </a:rPr>
              <a:t>while</a:t>
            </a:r>
            <a:r>
              <a:rPr lang="en-VN" sz="2400" dirty="0"/>
              <a:t> hoặc </a:t>
            </a:r>
            <a:r>
              <a:rPr lang="en-VN" sz="2400" dirty="0">
                <a:latin typeface="Courier New" panose="02070309020205020404" pitchFamily="49" charset="0"/>
                <a:cs typeface="Courier New" panose="02070309020205020404" pitchFamily="49" charset="0"/>
              </a:rPr>
              <a:t>if</a:t>
            </a:r>
          </a:p>
        </p:txBody>
      </p:sp>
      <p:sp>
        <p:nvSpPr>
          <p:cNvPr id="48" name="TextBox 47">
            <a:extLst>
              <a:ext uri="{FF2B5EF4-FFF2-40B4-BE49-F238E27FC236}">
                <a16:creationId xmlns:a16="http://schemas.microsoft.com/office/drawing/2014/main" id="{FBBE99DE-1EA1-7C3F-AAA9-FFA39BC47BD9}"/>
              </a:ext>
            </a:extLst>
          </p:cNvPr>
          <p:cNvSpPr txBox="1"/>
          <p:nvPr/>
        </p:nvSpPr>
        <p:spPr>
          <a:xfrm>
            <a:off x="3532295" y="5047411"/>
            <a:ext cx="1873333" cy="394147"/>
          </a:xfrm>
          <a:prstGeom prst="rect">
            <a:avLst/>
          </a:prstGeom>
          <a:noFill/>
        </p:spPr>
        <p:txBody>
          <a:bodyPr wrap="none" rtlCol="0">
            <a:spAutoFit/>
          </a:bodyPr>
          <a:lstStyle/>
          <a:p>
            <a:pPr algn="just">
              <a:lnSpc>
                <a:spcPct val="120000"/>
              </a:lnSpc>
              <a:spcBef>
                <a:spcPts val="200"/>
              </a:spcBef>
              <a:spcAft>
                <a:spcPts val="200"/>
              </a:spcAft>
            </a:pPr>
            <a:r>
              <a:rPr lang="en-VN" b="1" dirty="0">
                <a:gradFill flip="none" rotWithShape="1">
                  <a:gsLst>
                    <a:gs pos="0">
                      <a:schemeClr val="accent3"/>
                    </a:gs>
                    <a:gs pos="100000">
                      <a:schemeClr val="accent5"/>
                    </a:gs>
                  </a:gsLst>
                  <a:lin ang="2700000" scaled="1"/>
                  <a:tileRect/>
                </a:gradFill>
                <a:latin typeface="Arial" panose="020B0604020202020204" pitchFamily="34" charset="0"/>
                <a:cs typeface="Arial" panose="020B0604020202020204" pitchFamily="34" charset="0"/>
              </a:rPr>
              <a:t>BUSY WAITING</a:t>
            </a:r>
          </a:p>
        </p:txBody>
      </p:sp>
      <p:cxnSp>
        <p:nvCxnSpPr>
          <p:cNvPr id="50" name="Elbow Connector 49">
            <a:extLst>
              <a:ext uri="{FF2B5EF4-FFF2-40B4-BE49-F238E27FC236}">
                <a16:creationId xmlns:a16="http://schemas.microsoft.com/office/drawing/2014/main" id="{B19D27DC-63B8-F5EE-DE72-10A78739FAB6}"/>
              </a:ext>
            </a:extLst>
          </p:cNvPr>
          <p:cNvCxnSpPr>
            <a:cxnSpLocks/>
            <a:endCxn id="48" idx="1"/>
          </p:cNvCxnSpPr>
          <p:nvPr/>
        </p:nvCxnSpPr>
        <p:spPr>
          <a:xfrm rot="16200000" flipH="1">
            <a:off x="2301072" y="4013262"/>
            <a:ext cx="2122426" cy="340020"/>
          </a:xfrm>
          <a:prstGeom prst="bentConnector2">
            <a:avLst/>
          </a:prstGeom>
          <a:ln w="19050" cap="rnd">
            <a:gradFill>
              <a:gsLst>
                <a:gs pos="0">
                  <a:schemeClr val="accent3"/>
                </a:gs>
                <a:gs pos="100000">
                  <a:schemeClr val="accent5"/>
                </a:gs>
              </a:gsLst>
              <a:lin ang="5400000" scaled="1"/>
            </a:gradFill>
            <a:round/>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99BB485E-22FB-9C35-91A2-5C6EF39551D3}"/>
              </a:ext>
            </a:extLst>
          </p:cNvPr>
          <p:cNvCxnSpPr>
            <a:cxnSpLocks/>
            <a:endCxn id="48" idx="3"/>
          </p:cNvCxnSpPr>
          <p:nvPr/>
        </p:nvCxnSpPr>
        <p:spPr>
          <a:xfrm rot="5400000">
            <a:off x="5301877" y="4614541"/>
            <a:ext cx="733695" cy="526192"/>
          </a:xfrm>
          <a:prstGeom prst="bentConnector2">
            <a:avLst/>
          </a:prstGeom>
          <a:ln w="19050" cap="rnd">
            <a:gradFill>
              <a:gsLst>
                <a:gs pos="0">
                  <a:schemeClr val="accent3"/>
                </a:gs>
                <a:gs pos="100000">
                  <a:schemeClr val="accent5"/>
                </a:gs>
              </a:gsLst>
              <a:lin ang="5400000" scaled="1"/>
            </a:gradFill>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1916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387F-5F2B-A4E7-0B2C-E01A04B37F4A}"/>
              </a:ext>
            </a:extLst>
          </p:cNvPr>
          <p:cNvSpPr>
            <a:spLocks noGrp="1"/>
          </p:cNvSpPr>
          <p:nvPr>
            <p:ph type="title"/>
          </p:nvPr>
        </p:nvSpPr>
        <p:spPr/>
        <p:txBody>
          <a:bodyPr>
            <a:noAutofit/>
          </a:bodyPr>
          <a:lstStyle/>
          <a:p>
            <a:r>
              <a:rPr lang="en-US" sz="4000" dirty="0"/>
              <a:t>5.9.3. </a:t>
            </a:r>
            <a:r>
              <a:rPr lang="en-US" sz="4000" dirty="0" err="1"/>
              <a:t>Các</a:t>
            </a:r>
            <a:r>
              <a:rPr lang="en-US" sz="4000" dirty="0"/>
              <a:t> </a:t>
            </a:r>
            <a:r>
              <a:rPr lang="en-US" sz="4000" dirty="0" err="1"/>
              <a:t>lỗi</a:t>
            </a:r>
            <a:r>
              <a:rPr lang="en-US" sz="4000" dirty="0"/>
              <a:t> </a:t>
            </a:r>
            <a:r>
              <a:rPr lang="en-US" sz="4000" dirty="0" err="1"/>
              <a:t>thường</a:t>
            </a:r>
            <a:r>
              <a:rPr lang="en-US" sz="4000" dirty="0"/>
              <a:t> </a:t>
            </a:r>
            <a:r>
              <a:rPr lang="en-US" sz="4000" dirty="0" err="1"/>
              <a:t>gặp</a:t>
            </a:r>
            <a:endParaRPr lang="en-VN" sz="4000" dirty="0"/>
          </a:p>
        </p:txBody>
      </p:sp>
      <p:sp>
        <p:nvSpPr>
          <p:cNvPr id="4" name="Footer Placeholder 3">
            <a:extLst>
              <a:ext uri="{FF2B5EF4-FFF2-40B4-BE49-F238E27FC236}">
                <a16:creationId xmlns:a16="http://schemas.microsoft.com/office/drawing/2014/main" id="{4F56CFC0-3DC9-8E69-DDA0-C35C3FE07A1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42266DE-CD4F-517A-BC94-064FF6E5A575}"/>
              </a:ext>
            </a:extLst>
          </p:cNvPr>
          <p:cNvSpPr>
            <a:spLocks noGrp="1"/>
          </p:cNvSpPr>
          <p:nvPr>
            <p:ph type="sldNum" sz="quarter" idx="12"/>
          </p:nvPr>
        </p:nvSpPr>
        <p:spPr/>
        <p:txBody>
          <a:bodyPr/>
          <a:lstStyle/>
          <a:p>
            <a:fld id="{D8B0B3AC-44A8-D142-AAF6-9A453466E1A4}" type="slidenum">
              <a:rPr lang="en-VN" smtClean="0"/>
              <a:pPr/>
              <a:t>13</a:t>
            </a:fld>
            <a:endParaRPr lang="en-VN" dirty="0"/>
          </a:p>
        </p:txBody>
      </p:sp>
      <p:grpSp>
        <p:nvGrpSpPr>
          <p:cNvPr id="18" name="Group 17">
            <a:extLst>
              <a:ext uri="{FF2B5EF4-FFF2-40B4-BE49-F238E27FC236}">
                <a16:creationId xmlns:a16="http://schemas.microsoft.com/office/drawing/2014/main" id="{0E5B1418-590A-840B-8365-237D810A13E1}"/>
              </a:ext>
            </a:extLst>
          </p:cNvPr>
          <p:cNvGrpSpPr/>
          <p:nvPr/>
        </p:nvGrpSpPr>
        <p:grpSpPr>
          <a:xfrm>
            <a:off x="7636080" y="1732877"/>
            <a:ext cx="3691879" cy="2063169"/>
            <a:chOff x="8437071" y="1641389"/>
            <a:chExt cx="3435889" cy="1920114"/>
          </a:xfrm>
        </p:grpSpPr>
        <p:sp>
          <p:nvSpPr>
            <p:cNvPr id="22" name="TextBox 21">
              <a:extLst>
                <a:ext uri="{FF2B5EF4-FFF2-40B4-BE49-F238E27FC236}">
                  <a16:creationId xmlns:a16="http://schemas.microsoft.com/office/drawing/2014/main" id="{52B207B6-03D0-FA05-560F-30CEBE6E3AAB}"/>
                </a:ext>
              </a:extLst>
            </p:cNvPr>
            <p:cNvSpPr txBox="1"/>
            <p:nvPr/>
          </p:nvSpPr>
          <p:spPr>
            <a:xfrm>
              <a:off x="9042977" y="2665842"/>
              <a:ext cx="1049071" cy="273188"/>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Arial" panose="020B0604020202020204" pitchFamily="34" charset="0"/>
                  <a:cs typeface="Arial" panose="020B0604020202020204" pitchFamily="34" charset="0"/>
                </a:rPr>
                <a:t>Tài nguyên 2</a:t>
              </a:r>
            </a:p>
          </p:txBody>
        </p:sp>
        <p:sp>
          <p:nvSpPr>
            <p:cNvPr id="7" name="Rectangle 6">
              <a:extLst>
                <a:ext uri="{FF2B5EF4-FFF2-40B4-BE49-F238E27FC236}">
                  <a16:creationId xmlns:a16="http://schemas.microsoft.com/office/drawing/2014/main" id="{B45B8ABD-85BD-3D51-D866-DE91D5CB2FEE}"/>
                </a:ext>
              </a:extLst>
            </p:cNvPr>
            <p:cNvSpPr/>
            <p:nvPr/>
          </p:nvSpPr>
          <p:spPr>
            <a:xfrm>
              <a:off x="8437071"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9F591F74-D338-08CD-54A1-F1E018C77571}"/>
                </a:ext>
              </a:extLst>
            </p:cNvPr>
            <p:cNvSpPr/>
            <p:nvPr/>
          </p:nvSpPr>
          <p:spPr>
            <a:xfrm>
              <a:off x="8723450"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CB53C22-9502-4FD2-DE82-477669E98FF9}"/>
                </a:ext>
              </a:extLst>
            </p:cNvPr>
            <p:cNvSpPr/>
            <p:nvPr/>
          </p:nvSpPr>
          <p:spPr>
            <a:xfrm>
              <a:off x="9009829"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1F8D86F6-BBFF-4946-7237-DB727ECF76E5}"/>
                </a:ext>
              </a:extLst>
            </p:cNvPr>
            <p:cNvSpPr/>
            <p:nvPr/>
          </p:nvSpPr>
          <p:spPr>
            <a:xfrm>
              <a:off x="9296208"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F538501D-5ADD-4933-C89D-5B169B5A830E}"/>
                </a:ext>
              </a:extLst>
            </p:cNvPr>
            <p:cNvSpPr/>
            <p:nvPr/>
          </p:nvSpPr>
          <p:spPr>
            <a:xfrm>
              <a:off x="9582587"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ectangle 11">
              <a:extLst>
                <a:ext uri="{FF2B5EF4-FFF2-40B4-BE49-F238E27FC236}">
                  <a16:creationId xmlns:a16="http://schemas.microsoft.com/office/drawing/2014/main" id="{3E6D6F13-347B-C9F1-EECF-4CEE7BB75A4E}"/>
                </a:ext>
              </a:extLst>
            </p:cNvPr>
            <p:cNvSpPr/>
            <p:nvPr/>
          </p:nvSpPr>
          <p:spPr>
            <a:xfrm>
              <a:off x="9868966"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ectangle 12">
              <a:extLst>
                <a:ext uri="{FF2B5EF4-FFF2-40B4-BE49-F238E27FC236}">
                  <a16:creationId xmlns:a16="http://schemas.microsoft.com/office/drawing/2014/main" id="{4867505F-596F-0903-C0E7-C107A5097D36}"/>
                </a:ext>
              </a:extLst>
            </p:cNvPr>
            <p:cNvSpPr/>
            <p:nvPr/>
          </p:nvSpPr>
          <p:spPr>
            <a:xfrm>
              <a:off x="10155345"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ectangle 13">
              <a:extLst>
                <a:ext uri="{FF2B5EF4-FFF2-40B4-BE49-F238E27FC236}">
                  <a16:creationId xmlns:a16="http://schemas.microsoft.com/office/drawing/2014/main" id="{BF62AEA0-CE21-6325-7284-40251895468D}"/>
                </a:ext>
              </a:extLst>
            </p:cNvPr>
            <p:cNvSpPr/>
            <p:nvPr/>
          </p:nvSpPr>
          <p:spPr>
            <a:xfrm>
              <a:off x="10441724" y="164138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ectangle 14">
              <a:extLst>
                <a:ext uri="{FF2B5EF4-FFF2-40B4-BE49-F238E27FC236}">
                  <a16:creationId xmlns:a16="http://schemas.microsoft.com/office/drawing/2014/main" id="{7229CFC2-9752-9296-1A64-91D311B9B4FD}"/>
                </a:ext>
              </a:extLst>
            </p:cNvPr>
            <p:cNvSpPr/>
            <p:nvPr/>
          </p:nvSpPr>
          <p:spPr>
            <a:xfrm>
              <a:off x="10728103" y="164138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3E248B20-1100-DD5B-D191-6EED79A43259}"/>
                </a:ext>
              </a:extLst>
            </p:cNvPr>
            <p:cNvSpPr/>
            <p:nvPr/>
          </p:nvSpPr>
          <p:spPr>
            <a:xfrm>
              <a:off x="11014482" y="164138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ight Brace 18">
              <a:extLst>
                <a:ext uri="{FF2B5EF4-FFF2-40B4-BE49-F238E27FC236}">
                  <a16:creationId xmlns:a16="http://schemas.microsoft.com/office/drawing/2014/main" id="{56273EEE-A7BA-1632-1458-2D74FD3483CC}"/>
                </a:ext>
              </a:extLst>
            </p:cNvPr>
            <p:cNvSpPr/>
            <p:nvPr/>
          </p:nvSpPr>
          <p:spPr>
            <a:xfrm rot="5400000">
              <a:off x="10949204" y="2302485"/>
              <a:ext cx="100410" cy="5426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0" name="Right Brace 19">
              <a:extLst>
                <a:ext uri="{FF2B5EF4-FFF2-40B4-BE49-F238E27FC236}">
                  <a16:creationId xmlns:a16="http://schemas.microsoft.com/office/drawing/2014/main" id="{0FE5B0F0-084E-9A05-6874-E453281E70D8}"/>
                </a:ext>
              </a:extLst>
            </p:cNvPr>
            <p:cNvSpPr/>
            <p:nvPr/>
          </p:nvSpPr>
          <p:spPr>
            <a:xfrm rot="5400000">
              <a:off x="9517309" y="1443348"/>
              <a:ext cx="100410" cy="226088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1" name="TextBox 20">
              <a:extLst>
                <a:ext uri="{FF2B5EF4-FFF2-40B4-BE49-F238E27FC236}">
                  <a16:creationId xmlns:a16="http://schemas.microsoft.com/office/drawing/2014/main" id="{5E23614B-C524-F3DE-EEE1-AE08EB75FCA7}"/>
                </a:ext>
              </a:extLst>
            </p:cNvPr>
            <p:cNvSpPr txBox="1"/>
            <p:nvPr/>
          </p:nvSpPr>
          <p:spPr>
            <a:xfrm>
              <a:off x="10474873" y="2661063"/>
              <a:ext cx="1049071" cy="273188"/>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Arial" panose="020B0604020202020204" pitchFamily="34" charset="0"/>
                  <a:cs typeface="Arial" panose="020B0604020202020204" pitchFamily="34" charset="0"/>
                </a:rPr>
                <a:t>Tài nguyên 1</a:t>
              </a:r>
            </a:p>
          </p:txBody>
        </p:sp>
        <p:sp>
          <p:nvSpPr>
            <p:cNvPr id="33" name="TextBox 32">
              <a:extLst>
                <a:ext uri="{FF2B5EF4-FFF2-40B4-BE49-F238E27FC236}">
                  <a16:creationId xmlns:a16="http://schemas.microsoft.com/office/drawing/2014/main" id="{2488B877-4DD5-7EA5-A2B0-64078E055745}"/>
                </a:ext>
              </a:extLst>
            </p:cNvPr>
            <p:cNvSpPr txBox="1"/>
            <p:nvPr/>
          </p:nvSpPr>
          <p:spPr>
            <a:xfrm>
              <a:off x="11268460" y="3277929"/>
              <a:ext cx="604500" cy="283572"/>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empty</a:t>
              </a:r>
            </a:p>
          </p:txBody>
        </p:sp>
        <p:sp>
          <p:nvSpPr>
            <p:cNvPr id="34" name="TextBox 33">
              <a:extLst>
                <a:ext uri="{FF2B5EF4-FFF2-40B4-BE49-F238E27FC236}">
                  <a16:creationId xmlns:a16="http://schemas.microsoft.com/office/drawing/2014/main" id="{E2E0750A-9AEE-8A0D-FE13-58C6FA01AC27}"/>
                </a:ext>
              </a:extLst>
            </p:cNvPr>
            <p:cNvSpPr txBox="1"/>
            <p:nvPr/>
          </p:nvSpPr>
          <p:spPr>
            <a:xfrm>
              <a:off x="8546457" y="3277931"/>
              <a:ext cx="517972" cy="283572"/>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Courier New" panose="02070309020205020404" pitchFamily="49" charset="0"/>
                  <a:cs typeface="Courier New" panose="02070309020205020404" pitchFamily="49" charset="0"/>
                </a:rPr>
                <a:t>full</a:t>
              </a:r>
            </a:p>
          </p:txBody>
        </p:sp>
        <p:cxnSp>
          <p:nvCxnSpPr>
            <p:cNvPr id="36" name="Elbow Connector 35">
              <a:extLst>
                <a:ext uri="{FF2B5EF4-FFF2-40B4-BE49-F238E27FC236}">
                  <a16:creationId xmlns:a16="http://schemas.microsoft.com/office/drawing/2014/main" id="{9F204657-2C9E-5C6C-0561-BEDB8A2AD30D}"/>
                </a:ext>
              </a:extLst>
            </p:cNvPr>
            <p:cNvCxnSpPr>
              <a:stCxn id="22" idx="2"/>
              <a:endCxn id="34" idx="3"/>
            </p:cNvCxnSpPr>
            <p:nvPr/>
          </p:nvCxnSpPr>
          <p:spPr>
            <a:xfrm rot="5400000">
              <a:off x="9075627" y="2927831"/>
              <a:ext cx="480688" cy="50308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683D7A8-3AAA-2C83-2C1D-5584A7D3574D}"/>
                </a:ext>
              </a:extLst>
            </p:cNvPr>
            <p:cNvCxnSpPr>
              <a:stCxn id="21" idx="2"/>
              <a:endCxn id="33" idx="1"/>
            </p:cNvCxnSpPr>
            <p:nvPr/>
          </p:nvCxnSpPr>
          <p:spPr>
            <a:xfrm rot="16200000" flipH="1">
              <a:off x="10891201" y="3042457"/>
              <a:ext cx="485465" cy="26905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B970EA-E296-4E99-F8B1-E9756BD5DC22}"/>
                </a:ext>
              </a:extLst>
            </p:cNvPr>
            <p:cNvSpPr/>
            <p:nvPr/>
          </p:nvSpPr>
          <p:spPr>
            <a:xfrm>
              <a:off x="9539634" y="2934874"/>
              <a:ext cx="55760" cy="55760"/>
            </a:xfrm>
            <a:prstGeom prst="ellips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EB548782-F925-FCAA-2FA7-02D4159B5599}"/>
                </a:ext>
              </a:extLst>
            </p:cNvPr>
            <p:cNvSpPr/>
            <p:nvPr/>
          </p:nvSpPr>
          <p:spPr>
            <a:xfrm>
              <a:off x="10971529" y="2926722"/>
              <a:ext cx="55760" cy="55760"/>
            </a:xfrm>
            <a:prstGeom prst="ellips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grpSp>
      <p:sp>
        <p:nvSpPr>
          <p:cNvPr id="39" name="TextBox 38">
            <a:extLst>
              <a:ext uri="{FF2B5EF4-FFF2-40B4-BE49-F238E27FC236}">
                <a16:creationId xmlns:a16="http://schemas.microsoft.com/office/drawing/2014/main" id="{F6DBA87F-0BA1-3FC7-0588-6B3E1371C7A6}"/>
              </a:ext>
            </a:extLst>
          </p:cNvPr>
          <p:cNvSpPr txBox="1"/>
          <p:nvPr/>
        </p:nvSpPr>
        <p:spPr>
          <a:xfrm>
            <a:off x="862811" y="2863488"/>
            <a:ext cx="2117887" cy="1889235"/>
          </a:xfrm>
          <a:prstGeom prst="rect">
            <a:avLst/>
          </a:prstGeom>
          <a:solidFill>
            <a:schemeClr val="bg1"/>
          </a:solidFill>
          <a:ln>
            <a:gradFill flip="none" rotWithShape="1">
              <a:gsLst>
                <a:gs pos="0">
                  <a:srgbClr val="00C6FF"/>
                </a:gs>
                <a:gs pos="100000">
                  <a:srgbClr val="0072FF"/>
                </a:gs>
              </a:gsLst>
              <a:lin ang="2700000" scaled="1"/>
              <a:tileRect/>
            </a:gradFill>
          </a:ln>
        </p:spPr>
        <p:txBody>
          <a:bodyPr wrap="none" rtlCol="0">
            <a:spAutoFit/>
          </a:bodyPr>
          <a:lstStyle/>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wait(empty);</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wait(mutex);</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add to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signal(mutex);</a:t>
            </a:r>
          </a:p>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signal(full);</a:t>
            </a:r>
          </a:p>
        </p:txBody>
      </p:sp>
      <p:sp>
        <p:nvSpPr>
          <p:cNvPr id="43" name="TextBox 42">
            <a:extLst>
              <a:ext uri="{FF2B5EF4-FFF2-40B4-BE49-F238E27FC236}">
                <a16:creationId xmlns:a16="http://schemas.microsoft.com/office/drawing/2014/main" id="{6A4795E9-F156-C597-6890-21603F19151F}"/>
              </a:ext>
            </a:extLst>
          </p:cNvPr>
          <p:cNvSpPr txBox="1"/>
          <p:nvPr/>
        </p:nvSpPr>
        <p:spPr>
          <a:xfrm>
            <a:off x="864041" y="2533593"/>
            <a:ext cx="971741" cy="327077"/>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Producer</a:t>
            </a:r>
          </a:p>
        </p:txBody>
      </p:sp>
      <p:sp>
        <p:nvSpPr>
          <p:cNvPr id="45" name="Triangle 44">
            <a:extLst>
              <a:ext uri="{FF2B5EF4-FFF2-40B4-BE49-F238E27FC236}">
                <a16:creationId xmlns:a16="http://schemas.microsoft.com/office/drawing/2014/main" id="{D67E3918-0D8B-E7B3-55F2-D51C18413B3D}"/>
              </a:ext>
            </a:extLst>
          </p:cNvPr>
          <p:cNvSpPr/>
          <p:nvPr/>
        </p:nvSpPr>
        <p:spPr>
          <a:xfrm rot="5400000">
            <a:off x="696032" y="2991710"/>
            <a:ext cx="88823" cy="76572"/>
          </a:xfrm>
          <a:prstGeom prst="triangle">
            <a:avLst/>
          </a:prstGeom>
          <a:gradFill>
            <a:gsLst>
              <a:gs pos="0">
                <a:srgbClr val="00C6FF"/>
              </a:gs>
              <a:gs pos="100000">
                <a:srgbClr val="0072F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16F94767-BE30-E300-8750-C19892664567}"/>
              </a:ext>
            </a:extLst>
          </p:cNvPr>
          <p:cNvSpPr txBox="1"/>
          <p:nvPr/>
        </p:nvSpPr>
        <p:spPr>
          <a:xfrm>
            <a:off x="9281265" y="4299868"/>
            <a:ext cx="2654894" cy="1889235"/>
          </a:xfrm>
          <a:prstGeom prst="rect">
            <a:avLst/>
          </a:prstGeom>
          <a:solidFill>
            <a:schemeClr val="bg1"/>
          </a:solidFill>
          <a:ln>
            <a:gradFill>
              <a:gsLst>
                <a:gs pos="0">
                  <a:schemeClr val="accent2"/>
                </a:gs>
                <a:gs pos="100000">
                  <a:schemeClr val="accent3">
                    <a:lumMod val="75000"/>
                  </a:schemeClr>
                </a:gs>
              </a:gsLst>
              <a:lin ang="5400000" scaled="1"/>
            </a:gradFill>
          </a:ln>
        </p:spPr>
        <p:txBody>
          <a:bodyPr wrap="none" rtlCol="0">
            <a:spAutoFit/>
          </a:bodyPr>
          <a:lstStyle/>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wait(full);</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wait(mutex);</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remove from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sz="1400" b="1" dirty="0">
                <a:gradFill>
                  <a:gsLst>
                    <a:gs pos="0">
                      <a:srgbClr val="00B050"/>
                    </a:gs>
                    <a:gs pos="100000">
                      <a:srgbClr val="92D050"/>
                    </a:gs>
                  </a:gsLst>
                  <a:lin ang="2700000" scaled="1"/>
                </a:gradFill>
                <a:latin typeface="Courier New" panose="02070309020205020404" pitchFamily="49" charset="0"/>
                <a:cs typeface="Courier New" panose="02070309020205020404" pitchFamily="49" charset="0"/>
              </a:rPr>
              <a:t>signal(mutex);</a:t>
            </a:r>
          </a:p>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signal(empty);</a:t>
            </a:r>
          </a:p>
        </p:txBody>
      </p:sp>
      <p:sp>
        <p:nvSpPr>
          <p:cNvPr id="44" name="TextBox 43">
            <a:extLst>
              <a:ext uri="{FF2B5EF4-FFF2-40B4-BE49-F238E27FC236}">
                <a16:creationId xmlns:a16="http://schemas.microsoft.com/office/drawing/2014/main" id="{B3A93B1F-358A-DCBD-F3C5-888E0A36F2CC}"/>
              </a:ext>
            </a:extLst>
          </p:cNvPr>
          <p:cNvSpPr txBox="1"/>
          <p:nvPr/>
        </p:nvSpPr>
        <p:spPr>
          <a:xfrm>
            <a:off x="9281265" y="3966605"/>
            <a:ext cx="1071127" cy="327077"/>
          </a:xfrm>
          <a:prstGeom prst="rect">
            <a:avLst/>
          </a:prstGeom>
          <a:gradFill flip="none" rotWithShape="1">
            <a:gsLst>
              <a:gs pos="0">
                <a:schemeClr val="accent2"/>
              </a:gs>
              <a:gs pos="100000">
                <a:schemeClr val="accent3">
                  <a:lumMod val="75000"/>
                </a:schemeClr>
              </a:gs>
            </a:gsLst>
            <a:lin ang="2700000" scaled="1"/>
            <a:tileRect/>
          </a:gradFill>
          <a:ln>
            <a:gradFill>
              <a:gsLst>
                <a:gs pos="0">
                  <a:schemeClr val="accent2"/>
                </a:gs>
                <a:gs pos="100000">
                  <a:schemeClr val="accent3">
                    <a:lumMod val="75000"/>
                  </a:schemeClr>
                </a:gs>
              </a:gsLst>
              <a:lin ang="5400000" scaled="1"/>
            </a:gra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Consumer</a:t>
            </a:r>
          </a:p>
        </p:txBody>
      </p:sp>
      <p:sp>
        <p:nvSpPr>
          <p:cNvPr id="46" name="Triangle 45">
            <a:extLst>
              <a:ext uri="{FF2B5EF4-FFF2-40B4-BE49-F238E27FC236}">
                <a16:creationId xmlns:a16="http://schemas.microsoft.com/office/drawing/2014/main" id="{94D5BC7C-49B2-7E43-BC38-44C3289B5B31}"/>
              </a:ext>
            </a:extLst>
          </p:cNvPr>
          <p:cNvSpPr/>
          <p:nvPr/>
        </p:nvSpPr>
        <p:spPr>
          <a:xfrm rot="5400000">
            <a:off x="9110960" y="4428090"/>
            <a:ext cx="88823" cy="76572"/>
          </a:xfrm>
          <a:prstGeom prst="triangl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1E50AE15-7CC5-39CA-9C94-7344507B2A6D}"/>
              </a:ext>
            </a:extLst>
          </p:cNvPr>
          <p:cNvSpPr txBox="1"/>
          <p:nvPr/>
        </p:nvSpPr>
        <p:spPr>
          <a:xfrm>
            <a:off x="3352930" y="2885184"/>
            <a:ext cx="2117887" cy="1269578"/>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wait(empty);</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add to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signal(full);</a:t>
            </a:r>
          </a:p>
        </p:txBody>
      </p:sp>
      <p:sp>
        <p:nvSpPr>
          <p:cNvPr id="27" name="TextBox 26">
            <a:extLst>
              <a:ext uri="{FF2B5EF4-FFF2-40B4-BE49-F238E27FC236}">
                <a16:creationId xmlns:a16="http://schemas.microsoft.com/office/drawing/2014/main" id="{97921CA2-2923-9EAF-C442-EF3FD3E13C5E}"/>
              </a:ext>
            </a:extLst>
          </p:cNvPr>
          <p:cNvSpPr txBox="1"/>
          <p:nvPr/>
        </p:nvSpPr>
        <p:spPr>
          <a:xfrm>
            <a:off x="3354160" y="2555289"/>
            <a:ext cx="971741" cy="32707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Producer</a:t>
            </a:r>
          </a:p>
        </p:txBody>
      </p:sp>
      <p:sp>
        <p:nvSpPr>
          <p:cNvPr id="28" name="Triangle 27">
            <a:extLst>
              <a:ext uri="{FF2B5EF4-FFF2-40B4-BE49-F238E27FC236}">
                <a16:creationId xmlns:a16="http://schemas.microsoft.com/office/drawing/2014/main" id="{30531035-EFDD-B77E-3F11-71EE48ABCE72}"/>
              </a:ext>
            </a:extLst>
          </p:cNvPr>
          <p:cNvSpPr/>
          <p:nvPr/>
        </p:nvSpPr>
        <p:spPr>
          <a:xfrm rot="5400000">
            <a:off x="3186151" y="3013406"/>
            <a:ext cx="88823" cy="7657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D1878084-3D4D-809A-B7D4-75C31FBEADE2}"/>
              </a:ext>
            </a:extLst>
          </p:cNvPr>
          <p:cNvSpPr txBox="1"/>
          <p:nvPr/>
        </p:nvSpPr>
        <p:spPr>
          <a:xfrm>
            <a:off x="6096000" y="4278179"/>
            <a:ext cx="2654894" cy="1269578"/>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gradFill>
                  <a:gsLst>
                    <a:gs pos="0">
                      <a:schemeClr val="accent2"/>
                    </a:gs>
                    <a:gs pos="100000">
                      <a:schemeClr val="accent3">
                        <a:lumMod val="75000"/>
                      </a:schemeClr>
                    </a:gs>
                  </a:gsLst>
                  <a:lin ang="5400000" scaled="1"/>
                </a:gradFill>
                <a:latin typeface="Courier New" panose="02070309020205020404" pitchFamily="49" charset="0"/>
                <a:cs typeface="Courier New" panose="02070309020205020404" pitchFamily="49" charset="0"/>
              </a:rPr>
              <a:t>wait(full);</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 remove from buffer[]</a:t>
            </a:r>
          </a:p>
          <a:p>
            <a:pPr>
              <a:lnSpc>
                <a:spcPct val="120000"/>
              </a:lnSpc>
              <a:spcBef>
                <a:spcPts val="200"/>
              </a:spcBef>
              <a:spcAft>
                <a:spcPts val="200"/>
              </a:spcAft>
            </a:pPr>
            <a:r>
              <a:rPr lang="en-VN" sz="1400" dirty="0">
                <a:latin typeface="Courier New" panose="02070309020205020404" pitchFamily="49" charset="0"/>
                <a:cs typeface="Courier New" panose="02070309020205020404" pitchFamily="49" charset="0"/>
              </a:rPr>
              <a:t>count--;</a:t>
            </a:r>
          </a:p>
          <a:p>
            <a:pPr>
              <a:lnSpc>
                <a:spcPct val="120000"/>
              </a:lnSpc>
              <a:spcBef>
                <a:spcPts val="200"/>
              </a:spcBef>
              <a:spcAft>
                <a:spcPts val="200"/>
              </a:spcAft>
            </a:pPr>
            <a:r>
              <a:rPr lang="en-VN" sz="1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signal(empty);</a:t>
            </a:r>
          </a:p>
        </p:txBody>
      </p:sp>
      <p:sp>
        <p:nvSpPr>
          <p:cNvPr id="30" name="TextBox 29">
            <a:extLst>
              <a:ext uri="{FF2B5EF4-FFF2-40B4-BE49-F238E27FC236}">
                <a16:creationId xmlns:a16="http://schemas.microsoft.com/office/drawing/2014/main" id="{662427EB-5F45-E11C-F442-800452E9BA56}"/>
              </a:ext>
            </a:extLst>
          </p:cNvPr>
          <p:cNvSpPr txBox="1"/>
          <p:nvPr/>
        </p:nvSpPr>
        <p:spPr>
          <a:xfrm>
            <a:off x="6096000" y="3944916"/>
            <a:ext cx="1071127" cy="32707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sz="1400" b="1" dirty="0">
                <a:solidFill>
                  <a:schemeClr val="bg1"/>
                </a:solidFill>
                <a:latin typeface="Arial" panose="020B0604020202020204" pitchFamily="34" charset="0"/>
                <a:cs typeface="Arial" panose="020B0604020202020204" pitchFamily="34" charset="0"/>
              </a:rPr>
              <a:t>Consumer</a:t>
            </a:r>
          </a:p>
        </p:txBody>
      </p:sp>
      <p:sp>
        <p:nvSpPr>
          <p:cNvPr id="31" name="Triangle 30">
            <a:extLst>
              <a:ext uri="{FF2B5EF4-FFF2-40B4-BE49-F238E27FC236}">
                <a16:creationId xmlns:a16="http://schemas.microsoft.com/office/drawing/2014/main" id="{E2EDA487-34E8-E91D-83B2-6EB1D97AB763}"/>
              </a:ext>
            </a:extLst>
          </p:cNvPr>
          <p:cNvSpPr/>
          <p:nvPr/>
        </p:nvSpPr>
        <p:spPr>
          <a:xfrm rot="5400000">
            <a:off x="5925695" y="4406401"/>
            <a:ext cx="88823" cy="7657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34CAF13A-DCF5-F542-85B0-19475727522D}"/>
              </a:ext>
            </a:extLst>
          </p:cNvPr>
          <p:cNvSpPr txBox="1"/>
          <p:nvPr/>
        </p:nvSpPr>
        <p:spPr>
          <a:xfrm>
            <a:off x="838200" y="1656968"/>
            <a:ext cx="3703258" cy="515782"/>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1400" b="1">
                <a:solidFill>
                  <a:schemeClr val="bg1"/>
                </a:solidFill>
                <a:latin typeface="Arial" panose="020B0604020202020204" pitchFamily="34" charset="0"/>
                <a:cs typeface="Arial" panose="020B0604020202020204" pitchFamily="34" charset="0"/>
              </a:defRPr>
            </a:lvl1pPr>
          </a:lstStyle>
          <a:p>
            <a:r>
              <a:rPr lang="en-VN" sz="2400" dirty="0"/>
              <a:t>Bỏ qua vùng tranh chấp</a:t>
            </a:r>
            <a:endParaRPr lang="en-VN" sz="24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A9E989A3-2CFF-1E67-1BA4-6DD9A32932F4}"/>
              </a:ext>
            </a:extLst>
          </p:cNvPr>
          <p:cNvSpPr txBox="1"/>
          <p:nvPr/>
        </p:nvSpPr>
        <p:spPr>
          <a:xfrm>
            <a:off x="3561878" y="5230469"/>
            <a:ext cx="2492990" cy="726546"/>
          </a:xfrm>
          <a:prstGeom prst="rect">
            <a:avLst/>
          </a:prstGeom>
          <a:noFill/>
        </p:spPr>
        <p:txBody>
          <a:bodyPr wrap="none" rtlCol="0">
            <a:spAutoFit/>
          </a:bodyPr>
          <a:lstStyle/>
          <a:p>
            <a:pPr algn="ctr">
              <a:lnSpc>
                <a:spcPct val="120000"/>
              </a:lnSpc>
              <a:spcBef>
                <a:spcPts val="200"/>
              </a:spcBef>
              <a:spcAft>
                <a:spcPts val="200"/>
              </a:spcAft>
            </a:pPr>
            <a:r>
              <a:rPr lang="en-VN" b="1" dirty="0">
                <a:gradFill flip="none" rotWithShape="1">
                  <a:gsLst>
                    <a:gs pos="0">
                      <a:schemeClr val="accent3"/>
                    </a:gs>
                    <a:gs pos="100000">
                      <a:schemeClr val="accent5"/>
                    </a:gs>
                  </a:gsLst>
                  <a:lin ang="2700000" scaled="1"/>
                  <a:tileRect/>
                </a:gradFill>
                <a:latin typeface="Arial" panose="020B0604020202020204" pitchFamily="34" charset="0"/>
                <a:cs typeface="Arial" panose="020B0604020202020204" pitchFamily="34" charset="0"/>
              </a:rPr>
              <a:t>DỮ LIỆU</a:t>
            </a:r>
            <a:br>
              <a:rPr lang="en-VN" b="1" dirty="0">
                <a:gradFill flip="none" rotWithShape="1">
                  <a:gsLst>
                    <a:gs pos="0">
                      <a:schemeClr val="accent3"/>
                    </a:gs>
                    <a:gs pos="100000">
                      <a:schemeClr val="accent5"/>
                    </a:gs>
                  </a:gsLst>
                  <a:lin ang="2700000" scaled="1"/>
                  <a:tileRect/>
                </a:gradFill>
                <a:latin typeface="Arial" panose="020B0604020202020204" pitchFamily="34" charset="0"/>
                <a:cs typeface="Arial" panose="020B0604020202020204" pitchFamily="34" charset="0"/>
              </a:rPr>
            </a:br>
            <a:r>
              <a:rPr lang="en-VN" b="1" dirty="0">
                <a:gradFill flip="none" rotWithShape="1">
                  <a:gsLst>
                    <a:gs pos="0">
                      <a:schemeClr val="accent3"/>
                    </a:gs>
                    <a:gs pos="100000">
                      <a:schemeClr val="accent5"/>
                    </a:gs>
                  </a:gsLst>
                  <a:lin ang="2700000" scaled="1"/>
                  <a:tileRect/>
                </a:gradFill>
                <a:latin typeface="Arial" panose="020B0604020202020204" pitchFamily="34" charset="0"/>
                <a:cs typeface="Arial" panose="020B0604020202020204" pitchFamily="34" charset="0"/>
              </a:rPr>
              <a:t>KHÔNG NHẤT QUÁN</a:t>
            </a:r>
          </a:p>
        </p:txBody>
      </p:sp>
      <p:cxnSp>
        <p:nvCxnSpPr>
          <p:cNvPr id="23" name="Elbow Connector 22">
            <a:extLst>
              <a:ext uri="{FF2B5EF4-FFF2-40B4-BE49-F238E27FC236}">
                <a16:creationId xmlns:a16="http://schemas.microsoft.com/office/drawing/2014/main" id="{B0B26326-5734-EC39-311D-137030EAD882}"/>
              </a:ext>
            </a:extLst>
          </p:cNvPr>
          <p:cNvCxnSpPr>
            <a:cxnSpLocks/>
            <a:stCxn id="26" idx="1"/>
            <a:endCxn id="3" idx="1"/>
          </p:cNvCxnSpPr>
          <p:nvPr/>
        </p:nvCxnSpPr>
        <p:spPr>
          <a:xfrm rot="10800000" flipH="1" flipV="1">
            <a:off x="3352930" y="3519972"/>
            <a:ext cx="208948" cy="2073769"/>
          </a:xfrm>
          <a:prstGeom prst="bentConnector3">
            <a:avLst>
              <a:gd name="adj1" fmla="val -109405"/>
            </a:avLst>
          </a:prstGeom>
          <a:ln w="19050" cap="rnd">
            <a:gradFill>
              <a:gsLst>
                <a:gs pos="0">
                  <a:schemeClr val="accent3"/>
                </a:gs>
                <a:gs pos="100000">
                  <a:schemeClr val="accent5"/>
                </a:gs>
              </a:gsLst>
              <a:lin ang="5400000" scaled="1"/>
            </a:gra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33DBDA3F-9355-ABFD-7A30-4AA52F580F1C}"/>
              </a:ext>
            </a:extLst>
          </p:cNvPr>
          <p:cNvCxnSpPr>
            <a:cxnSpLocks/>
            <a:stCxn id="29" idx="1"/>
            <a:endCxn id="3" idx="0"/>
          </p:cNvCxnSpPr>
          <p:nvPr/>
        </p:nvCxnSpPr>
        <p:spPr>
          <a:xfrm rot="10800000" flipV="1">
            <a:off x="4808374" y="4912967"/>
            <a:ext cx="1287627" cy="317501"/>
          </a:xfrm>
          <a:prstGeom prst="bentConnector2">
            <a:avLst/>
          </a:prstGeom>
          <a:ln w="19050" cap="rnd">
            <a:gradFill>
              <a:gsLst>
                <a:gs pos="0">
                  <a:schemeClr val="accent3"/>
                </a:gs>
                <a:gs pos="100000">
                  <a:schemeClr val="accent5"/>
                </a:gs>
              </a:gsLst>
              <a:lin ang="5400000" scaled="1"/>
            </a:gradFill>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457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6BB4F-3DEF-44A8-AED4-347275298D4F}"/>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
        <p:nvSpPr>
          <p:cNvPr id="3" name="Text Placeholder 2">
            <a:extLst>
              <a:ext uri="{FF2B5EF4-FFF2-40B4-BE49-F238E27FC236}">
                <a16:creationId xmlns:a16="http://schemas.microsoft.com/office/drawing/2014/main" id="{0A772C9E-790B-2C3A-879D-85F5491570C0}"/>
              </a:ext>
            </a:extLst>
          </p:cNvPr>
          <p:cNvSpPr>
            <a:spLocks noGrp="1"/>
          </p:cNvSpPr>
          <p:nvPr>
            <p:ph type="body" sz="quarter" idx="13"/>
          </p:nvPr>
        </p:nvSpPr>
        <p:spPr/>
        <p:txBody>
          <a:bodyPr>
            <a:normAutofit fontScale="77500" lnSpcReduction="20000"/>
          </a:bodyPr>
          <a:lstStyle/>
          <a:p>
            <a:r>
              <a:rPr lang="en-VN" dirty="0"/>
              <a:t>BÀI TOÁN ĐỒNG BỘ READERS-WRITERS</a:t>
            </a:r>
          </a:p>
        </p:txBody>
      </p:sp>
      <p:sp>
        <p:nvSpPr>
          <p:cNvPr id="9" name="Text Placeholder 8">
            <a:extLst>
              <a:ext uri="{FF2B5EF4-FFF2-40B4-BE49-F238E27FC236}">
                <a16:creationId xmlns:a16="http://schemas.microsoft.com/office/drawing/2014/main" id="{1BEFC0A2-C8CF-B0BC-958C-F45B84E74560}"/>
              </a:ext>
            </a:extLst>
          </p:cNvPr>
          <p:cNvSpPr>
            <a:spLocks noGrp="1"/>
          </p:cNvSpPr>
          <p:nvPr>
            <p:ph type="body" sz="quarter" idx="14"/>
          </p:nvPr>
        </p:nvSpPr>
        <p:spPr/>
        <p:txBody>
          <a:bodyPr/>
          <a:lstStyle/>
          <a:p>
            <a:r>
              <a:rPr lang="en-VN" dirty="0"/>
              <a:t>5.10.1. Phát biểu bài toán Readers-Writers</a:t>
            </a:r>
          </a:p>
        </p:txBody>
      </p:sp>
      <p:sp>
        <p:nvSpPr>
          <p:cNvPr id="5" name="Text Placeholder 4">
            <a:extLst>
              <a:ext uri="{FF2B5EF4-FFF2-40B4-BE49-F238E27FC236}">
                <a16:creationId xmlns:a16="http://schemas.microsoft.com/office/drawing/2014/main" id="{337DA10D-C1C3-98C9-CD99-E10D45455042}"/>
              </a:ext>
            </a:extLst>
          </p:cNvPr>
          <p:cNvSpPr>
            <a:spLocks noGrp="1"/>
          </p:cNvSpPr>
          <p:nvPr>
            <p:ph type="body" sz="quarter" idx="15"/>
          </p:nvPr>
        </p:nvSpPr>
        <p:spPr>
          <a:xfrm>
            <a:off x="1470930" y="3924167"/>
            <a:ext cx="7425646" cy="1094505"/>
          </a:xfrm>
        </p:spPr>
        <p:txBody>
          <a:bodyPr>
            <a:normAutofit/>
          </a:bodyPr>
          <a:lstStyle/>
          <a:p>
            <a:pPr algn="just"/>
            <a:r>
              <a:rPr lang="en-VN" dirty="0"/>
              <a:t>Giả sử tồn tại một cơ sở dữ liệu được chia sẻ giữa những tiến trình đang thực thi đồng thời. Một số tiến trình chỉ muốn đọc dữ liệu trong khi một số khác muốn cập nhật (vừa đọc và ghi) vào cơ sở dữ liệu này. Các tiến trình chỉ muốn đọc dữ liệu được gọi là </a:t>
            </a:r>
            <a:r>
              <a:rPr lang="en-VN" b="1" i="1" dirty="0"/>
              <a:t>Readers</a:t>
            </a:r>
            <a:r>
              <a:rPr lang="en-VN" dirty="0"/>
              <a:t> và các tiến trình muốn cập nhật được gọi là </a:t>
            </a:r>
            <a:r>
              <a:rPr lang="en-VN" b="1" i="1" dirty="0"/>
              <a:t>Writers</a:t>
            </a:r>
            <a:r>
              <a:rPr lang="en-VN" dirty="0"/>
              <a:t>.</a:t>
            </a:r>
          </a:p>
        </p:txBody>
      </p:sp>
      <p:sp>
        <p:nvSpPr>
          <p:cNvPr id="6" name="Text Placeholder 5">
            <a:extLst>
              <a:ext uri="{FF2B5EF4-FFF2-40B4-BE49-F238E27FC236}">
                <a16:creationId xmlns:a16="http://schemas.microsoft.com/office/drawing/2014/main" id="{5BDED498-F0CC-F6CD-81D6-D825989DC5C6}"/>
              </a:ext>
            </a:extLst>
          </p:cNvPr>
          <p:cNvSpPr>
            <a:spLocks noGrp="1"/>
          </p:cNvSpPr>
          <p:nvPr>
            <p:ph type="body" sz="quarter" idx="16"/>
          </p:nvPr>
        </p:nvSpPr>
        <p:spPr/>
        <p:txBody>
          <a:bodyPr>
            <a:normAutofit lnSpcReduction="10000"/>
          </a:bodyPr>
          <a:lstStyle/>
          <a:p>
            <a:r>
              <a:rPr lang="en-VN" dirty="0"/>
              <a:t>10.</a:t>
            </a:r>
          </a:p>
        </p:txBody>
      </p:sp>
      <p:sp>
        <p:nvSpPr>
          <p:cNvPr id="8" name="Footer Placeholder 7">
            <a:extLst>
              <a:ext uri="{FF2B5EF4-FFF2-40B4-BE49-F238E27FC236}">
                <a16:creationId xmlns:a16="http://schemas.microsoft.com/office/drawing/2014/main" id="{BFC0819E-459D-6728-1CD7-F6EB336ADA1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9804940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446A-7F7D-358F-3093-59100303086E}"/>
              </a:ext>
            </a:extLst>
          </p:cNvPr>
          <p:cNvSpPr>
            <a:spLocks noGrp="1"/>
          </p:cNvSpPr>
          <p:nvPr>
            <p:ph type="title"/>
          </p:nvPr>
        </p:nvSpPr>
        <p:spPr/>
        <p:txBody>
          <a:bodyPr>
            <a:normAutofit fontScale="90000"/>
          </a:bodyPr>
          <a:lstStyle/>
          <a:p>
            <a:r>
              <a:rPr lang="en-VN" dirty="0"/>
              <a:t>5.10.1. Phát biểu bài toán Readers-Writers</a:t>
            </a:r>
          </a:p>
        </p:txBody>
      </p:sp>
      <p:pic>
        <p:nvPicPr>
          <p:cNvPr id="8" name="Content Placeholder 7" descr="Database with solid fill">
            <a:extLst>
              <a:ext uri="{FF2B5EF4-FFF2-40B4-BE49-F238E27FC236}">
                <a16:creationId xmlns:a16="http://schemas.microsoft.com/office/drawing/2014/main" id="{4C87960C-1DE5-DA0E-977E-138A81D03AA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981897" y="5451190"/>
            <a:ext cx="914400" cy="914400"/>
          </a:xfrm>
        </p:spPr>
      </p:pic>
      <p:sp>
        <p:nvSpPr>
          <p:cNvPr id="4" name="Footer Placeholder 3">
            <a:extLst>
              <a:ext uri="{FF2B5EF4-FFF2-40B4-BE49-F238E27FC236}">
                <a16:creationId xmlns:a16="http://schemas.microsoft.com/office/drawing/2014/main" id="{BC54D0F7-F0B6-0A73-3C37-C378FCAC6C1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F0162D3-607A-7DFB-D87E-71B3C6B86487}"/>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
        <p:nvSpPr>
          <p:cNvPr id="9" name="Oval 8">
            <a:extLst>
              <a:ext uri="{FF2B5EF4-FFF2-40B4-BE49-F238E27FC236}">
                <a16:creationId xmlns:a16="http://schemas.microsoft.com/office/drawing/2014/main" id="{84E9B487-0455-6A54-E32A-CB28BB59C54B}"/>
              </a:ext>
            </a:extLst>
          </p:cNvPr>
          <p:cNvSpPr/>
          <p:nvPr/>
        </p:nvSpPr>
        <p:spPr>
          <a:xfrm>
            <a:off x="7661083" y="5451190"/>
            <a:ext cx="648974" cy="648974"/>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R1</a:t>
            </a:r>
          </a:p>
        </p:txBody>
      </p:sp>
      <p:sp>
        <p:nvSpPr>
          <p:cNvPr id="10" name="Oval 9">
            <a:extLst>
              <a:ext uri="{FF2B5EF4-FFF2-40B4-BE49-F238E27FC236}">
                <a16:creationId xmlns:a16="http://schemas.microsoft.com/office/drawing/2014/main" id="{20C99E94-712B-5CBA-9345-9CEC7681D22E}"/>
              </a:ext>
            </a:extLst>
          </p:cNvPr>
          <p:cNvSpPr/>
          <p:nvPr/>
        </p:nvSpPr>
        <p:spPr>
          <a:xfrm>
            <a:off x="8068306" y="4525358"/>
            <a:ext cx="648974" cy="648974"/>
          </a:xfrm>
          <a:prstGeom prst="ellipse">
            <a:avLst/>
          </a:prstGeom>
          <a:gradFill>
            <a:gsLst>
              <a:gs pos="0">
                <a:schemeClr val="accent2"/>
              </a:gs>
              <a:gs pos="100000">
                <a:schemeClr val="accent3">
                  <a:lumMod val="75000"/>
                </a:schemeClr>
              </a:gs>
            </a:gsLst>
            <a:lin ang="5400000" scaled="1"/>
          </a:gradFill>
          <a:ln>
            <a:gradFill>
              <a:gsLst>
                <a:gs pos="0">
                  <a:schemeClr val="accent2"/>
                </a:gs>
                <a:gs pos="100000">
                  <a:schemeClr val="accent3">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W1</a:t>
            </a:r>
          </a:p>
        </p:txBody>
      </p:sp>
      <p:sp>
        <p:nvSpPr>
          <p:cNvPr id="11" name="Oval 10">
            <a:extLst>
              <a:ext uri="{FF2B5EF4-FFF2-40B4-BE49-F238E27FC236}">
                <a16:creationId xmlns:a16="http://schemas.microsoft.com/office/drawing/2014/main" id="{8E8823E5-2949-2A52-AAC3-4710D791A9C7}"/>
              </a:ext>
            </a:extLst>
          </p:cNvPr>
          <p:cNvSpPr/>
          <p:nvPr/>
        </p:nvSpPr>
        <p:spPr>
          <a:xfrm>
            <a:off x="9115604" y="3996859"/>
            <a:ext cx="648974" cy="648974"/>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R1</a:t>
            </a:r>
          </a:p>
        </p:txBody>
      </p:sp>
      <p:sp>
        <p:nvSpPr>
          <p:cNvPr id="13" name="Oval 12">
            <a:extLst>
              <a:ext uri="{FF2B5EF4-FFF2-40B4-BE49-F238E27FC236}">
                <a16:creationId xmlns:a16="http://schemas.microsoft.com/office/drawing/2014/main" id="{DB9BA41A-5986-2C1C-CF1C-303E2ACEDE61}"/>
              </a:ext>
            </a:extLst>
          </p:cNvPr>
          <p:cNvSpPr/>
          <p:nvPr/>
        </p:nvSpPr>
        <p:spPr>
          <a:xfrm>
            <a:off x="10157558" y="4525358"/>
            <a:ext cx="648974" cy="648974"/>
          </a:xfrm>
          <a:prstGeom prst="ellipse">
            <a:avLst/>
          </a:prstGeom>
          <a:gradFill>
            <a:gsLst>
              <a:gs pos="0">
                <a:schemeClr val="accent2"/>
              </a:gs>
              <a:gs pos="100000">
                <a:schemeClr val="accent3">
                  <a:lumMod val="75000"/>
                </a:schemeClr>
              </a:gs>
            </a:gsLst>
            <a:lin ang="5400000" scaled="1"/>
          </a:gradFill>
          <a:ln>
            <a:gradFill>
              <a:gsLst>
                <a:gs pos="0">
                  <a:schemeClr val="accent2"/>
                </a:gs>
                <a:gs pos="100000">
                  <a:schemeClr val="accent3">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W2</a:t>
            </a:r>
          </a:p>
        </p:txBody>
      </p:sp>
      <p:sp>
        <p:nvSpPr>
          <p:cNvPr id="14" name="Oval 13">
            <a:extLst>
              <a:ext uri="{FF2B5EF4-FFF2-40B4-BE49-F238E27FC236}">
                <a16:creationId xmlns:a16="http://schemas.microsoft.com/office/drawing/2014/main" id="{9D422943-27DA-6325-FFF3-DF23F07CB4CF}"/>
              </a:ext>
            </a:extLst>
          </p:cNvPr>
          <p:cNvSpPr/>
          <p:nvPr/>
        </p:nvSpPr>
        <p:spPr>
          <a:xfrm>
            <a:off x="10568138" y="5451190"/>
            <a:ext cx="648974" cy="648974"/>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R1</a:t>
            </a:r>
          </a:p>
        </p:txBody>
      </p:sp>
      <p:cxnSp>
        <p:nvCxnSpPr>
          <p:cNvPr id="16" name="Straight Arrow Connector 15">
            <a:extLst>
              <a:ext uri="{FF2B5EF4-FFF2-40B4-BE49-F238E27FC236}">
                <a16:creationId xmlns:a16="http://schemas.microsoft.com/office/drawing/2014/main" id="{2ED3CD59-863B-8F0B-89D1-47210F8B3E91}"/>
              </a:ext>
            </a:extLst>
          </p:cNvPr>
          <p:cNvCxnSpPr>
            <a:stCxn id="9" idx="6"/>
            <a:endCxn id="8" idx="1"/>
          </p:cNvCxnSpPr>
          <p:nvPr/>
        </p:nvCxnSpPr>
        <p:spPr>
          <a:xfrm>
            <a:off x="8310057" y="5775677"/>
            <a:ext cx="671840" cy="1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EAC014-EE1C-5D7C-BD56-7A24480CFE92}"/>
              </a:ext>
            </a:extLst>
          </p:cNvPr>
          <p:cNvCxnSpPr>
            <a:stCxn id="10" idx="5"/>
          </p:cNvCxnSpPr>
          <p:nvPr/>
        </p:nvCxnSpPr>
        <p:spPr>
          <a:xfrm>
            <a:off x="8622240" y="5079292"/>
            <a:ext cx="493364" cy="37189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A4C805-F682-77B0-CC06-BE186042F3FD}"/>
              </a:ext>
            </a:extLst>
          </p:cNvPr>
          <p:cNvCxnSpPr>
            <a:stCxn id="11" idx="4"/>
            <a:endCxn id="8" idx="0"/>
          </p:cNvCxnSpPr>
          <p:nvPr/>
        </p:nvCxnSpPr>
        <p:spPr>
          <a:xfrm flipH="1">
            <a:off x="9439097" y="4645833"/>
            <a:ext cx="994" cy="805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13BB1B-26EF-DD48-0EF1-6529E36786BD}"/>
              </a:ext>
            </a:extLst>
          </p:cNvPr>
          <p:cNvCxnSpPr>
            <a:stCxn id="14" idx="2"/>
            <a:endCxn id="8" idx="3"/>
          </p:cNvCxnSpPr>
          <p:nvPr/>
        </p:nvCxnSpPr>
        <p:spPr>
          <a:xfrm flipH="1">
            <a:off x="9896297" y="5775677"/>
            <a:ext cx="671841" cy="1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D9CA7B5-569C-9201-73EE-85E9FB5CB840}"/>
              </a:ext>
            </a:extLst>
          </p:cNvPr>
          <p:cNvCxnSpPr>
            <a:stCxn id="13" idx="3"/>
          </p:cNvCxnSpPr>
          <p:nvPr/>
        </p:nvCxnSpPr>
        <p:spPr>
          <a:xfrm flipH="1">
            <a:off x="9764578" y="5079292"/>
            <a:ext cx="488020" cy="37189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631A49-BFAD-2813-C0B0-9CE53CA257C3}"/>
              </a:ext>
            </a:extLst>
          </p:cNvPr>
          <p:cNvSpPr txBox="1"/>
          <p:nvPr/>
        </p:nvSpPr>
        <p:spPr>
          <a:xfrm>
            <a:off x="952663" y="1689463"/>
            <a:ext cx="7294354" cy="1161536"/>
          </a:xfrm>
          <a:prstGeom prst="rect">
            <a:avLst/>
          </a:prstGeom>
          <a:noFill/>
        </p:spPr>
        <p:txBody>
          <a:bodyPr wrap="square" rtlCol="0">
            <a:spAutoFit/>
          </a:bodyPr>
          <a:lstStyle/>
          <a:p>
            <a:pPr marL="285750"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Dữ liệu được chia sẻ giữa các tiến trình đang thực thi đồng thời</a:t>
            </a:r>
          </a:p>
          <a:p>
            <a:pPr marL="742950" lvl="1" indent="-285750">
              <a:lnSpc>
                <a:spcPct val="120000"/>
              </a:lnSpc>
              <a:spcBef>
                <a:spcPts val="200"/>
              </a:spcBef>
              <a:spcAft>
                <a:spcPts val="200"/>
              </a:spcAft>
              <a:buFont typeface="Arial" panose="020B0604020202020204" pitchFamily="34" charset="0"/>
              <a:buChar char="•"/>
            </a:pPr>
            <a:r>
              <a:rPr lang="en-VN" b="1" dirty="0">
                <a:gradFill>
                  <a:gsLst>
                    <a:gs pos="0">
                      <a:srgbClr val="00C6FF"/>
                    </a:gs>
                    <a:gs pos="100000">
                      <a:srgbClr val="0072FF"/>
                    </a:gs>
                  </a:gsLst>
                  <a:lin ang="5400000" scaled="1"/>
                </a:gradFill>
                <a:latin typeface="Arial" panose="020B0604020202020204" pitchFamily="34" charset="0"/>
                <a:cs typeface="Arial" panose="020B0604020202020204" pitchFamily="34" charset="0"/>
              </a:rPr>
              <a:t>Readers</a:t>
            </a:r>
            <a:r>
              <a:rPr lang="en-VN" dirty="0">
                <a:latin typeface="Arial" panose="020B0604020202020204" pitchFamily="34" charset="0"/>
                <a:cs typeface="Arial" panose="020B0604020202020204" pitchFamily="34" charset="0"/>
              </a:rPr>
              <a:t>: Chỉ đọc dữ liệu; không thực hiện cập nhật</a:t>
            </a:r>
          </a:p>
          <a:p>
            <a:pPr marL="742950" lvl="1" indent="-285750">
              <a:lnSpc>
                <a:spcPct val="120000"/>
              </a:lnSpc>
              <a:spcBef>
                <a:spcPts val="200"/>
              </a:spcBef>
              <a:spcAft>
                <a:spcPts val="200"/>
              </a:spcAft>
              <a:buFont typeface="Arial" panose="020B0604020202020204" pitchFamily="34" charset="0"/>
              <a:buChar char="•"/>
            </a:pPr>
            <a:r>
              <a:rPr lang="en-VN" b="1" dirty="0">
                <a:gradFill>
                  <a:gsLst>
                    <a:gs pos="0">
                      <a:schemeClr val="accent2"/>
                    </a:gs>
                    <a:gs pos="100000">
                      <a:schemeClr val="accent3">
                        <a:lumMod val="75000"/>
                      </a:schemeClr>
                    </a:gs>
                  </a:gsLst>
                  <a:lin ang="5400000" scaled="1"/>
                </a:gradFill>
                <a:latin typeface="Arial" panose="020B0604020202020204" pitchFamily="34" charset="0"/>
                <a:cs typeface="Arial" panose="020B0604020202020204" pitchFamily="34" charset="0"/>
              </a:rPr>
              <a:t>Writers</a:t>
            </a:r>
            <a:r>
              <a:rPr lang="en-VN" dirty="0">
                <a:latin typeface="Arial" panose="020B0604020202020204" pitchFamily="34" charset="0"/>
                <a:cs typeface="Arial" panose="020B0604020202020204" pitchFamily="34" charset="0"/>
              </a:rPr>
              <a:t>: Có thể vừa đọc v</a:t>
            </a:r>
            <a:r>
              <a:rPr lang="en-US" dirty="0" err="1">
                <a:latin typeface="Arial" panose="020B0604020202020204" pitchFamily="34" charset="0"/>
                <a:cs typeface="Arial" panose="020B0604020202020204" pitchFamily="34" charset="0"/>
              </a:rPr>
              <a:t>ừa</a:t>
            </a:r>
            <a:r>
              <a:rPr lang="en-VN" dirty="0">
                <a:latin typeface="Arial" panose="020B0604020202020204" pitchFamily="34" charset="0"/>
                <a:cs typeface="Arial" panose="020B0604020202020204" pitchFamily="34" charset="0"/>
              </a:rPr>
              <a:t> ghi dữ liệu</a:t>
            </a:r>
          </a:p>
        </p:txBody>
      </p:sp>
    </p:spTree>
    <p:extLst>
      <p:ext uri="{BB962C8B-B14F-4D97-AF65-F5344CB8AC3E}">
        <p14:creationId xmlns:p14="http://schemas.microsoft.com/office/powerpoint/2010/main" val="40291033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446A-7F7D-358F-3093-59100303086E}"/>
              </a:ext>
            </a:extLst>
          </p:cNvPr>
          <p:cNvSpPr>
            <a:spLocks noGrp="1"/>
          </p:cNvSpPr>
          <p:nvPr>
            <p:ph type="title"/>
          </p:nvPr>
        </p:nvSpPr>
        <p:spPr/>
        <p:txBody>
          <a:bodyPr>
            <a:normAutofit fontScale="90000"/>
          </a:bodyPr>
          <a:lstStyle/>
          <a:p>
            <a:r>
              <a:rPr lang="en-VN" dirty="0"/>
              <a:t>5.10.1. Phát biểu bài toán Readers-Writers</a:t>
            </a:r>
          </a:p>
        </p:txBody>
      </p:sp>
      <p:pic>
        <p:nvPicPr>
          <p:cNvPr id="8" name="Content Placeholder 7" descr="Database with solid fill">
            <a:extLst>
              <a:ext uri="{FF2B5EF4-FFF2-40B4-BE49-F238E27FC236}">
                <a16:creationId xmlns:a16="http://schemas.microsoft.com/office/drawing/2014/main" id="{4C87960C-1DE5-DA0E-977E-138A81D03AA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982891" y="5451190"/>
            <a:ext cx="914400" cy="914400"/>
          </a:xfrm>
        </p:spPr>
      </p:pic>
      <p:sp>
        <p:nvSpPr>
          <p:cNvPr id="4" name="Footer Placeholder 3">
            <a:extLst>
              <a:ext uri="{FF2B5EF4-FFF2-40B4-BE49-F238E27FC236}">
                <a16:creationId xmlns:a16="http://schemas.microsoft.com/office/drawing/2014/main" id="{BC54D0F7-F0B6-0A73-3C37-C378FCAC6C1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F0162D3-607A-7DFB-D87E-71B3C6B86487}"/>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9" name="Oval 8">
            <a:extLst>
              <a:ext uri="{FF2B5EF4-FFF2-40B4-BE49-F238E27FC236}">
                <a16:creationId xmlns:a16="http://schemas.microsoft.com/office/drawing/2014/main" id="{84E9B487-0455-6A54-E32A-CB28BB59C54B}"/>
              </a:ext>
            </a:extLst>
          </p:cNvPr>
          <p:cNvSpPr/>
          <p:nvPr/>
        </p:nvSpPr>
        <p:spPr>
          <a:xfrm>
            <a:off x="7661083" y="5451190"/>
            <a:ext cx="648974" cy="648974"/>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R1</a:t>
            </a:r>
          </a:p>
        </p:txBody>
      </p:sp>
      <p:sp>
        <p:nvSpPr>
          <p:cNvPr id="10" name="Oval 9">
            <a:extLst>
              <a:ext uri="{FF2B5EF4-FFF2-40B4-BE49-F238E27FC236}">
                <a16:creationId xmlns:a16="http://schemas.microsoft.com/office/drawing/2014/main" id="{20C99E94-712B-5CBA-9345-9CEC7681D22E}"/>
              </a:ext>
            </a:extLst>
          </p:cNvPr>
          <p:cNvSpPr/>
          <p:nvPr/>
        </p:nvSpPr>
        <p:spPr>
          <a:xfrm>
            <a:off x="8068306" y="4525358"/>
            <a:ext cx="648974" cy="648974"/>
          </a:xfrm>
          <a:prstGeom prst="ellipse">
            <a:avLst/>
          </a:prstGeom>
          <a:gradFill>
            <a:gsLst>
              <a:gs pos="0">
                <a:schemeClr val="accent2"/>
              </a:gs>
              <a:gs pos="100000">
                <a:schemeClr val="accent3">
                  <a:lumMod val="75000"/>
                </a:schemeClr>
              </a:gs>
            </a:gsLst>
            <a:lin ang="5400000" scaled="1"/>
          </a:gradFill>
          <a:ln>
            <a:gradFill>
              <a:gsLst>
                <a:gs pos="0">
                  <a:schemeClr val="accent2"/>
                </a:gs>
                <a:gs pos="100000">
                  <a:schemeClr val="accent3">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W1</a:t>
            </a:r>
          </a:p>
        </p:txBody>
      </p:sp>
      <p:sp>
        <p:nvSpPr>
          <p:cNvPr id="11" name="Oval 10">
            <a:extLst>
              <a:ext uri="{FF2B5EF4-FFF2-40B4-BE49-F238E27FC236}">
                <a16:creationId xmlns:a16="http://schemas.microsoft.com/office/drawing/2014/main" id="{8E8823E5-2949-2A52-AAC3-4710D791A9C7}"/>
              </a:ext>
            </a:extLst>
          </p:cNvPr>
          <p:cNvSpPr/>
          <p:nvPr/>
        </p:nvSpPr>
        <p:spPr>
          <a:xfrm>
            <a:off x="9115604" y="3996859"/>
            <a:ext cx="648974" cy="648974"/>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R1</a:t>
            </a:r>
          </a:p>
        </p:txBody>
      </p:sp>
      <p:sp>
        <p:nvSpPr>
          <p:cNvPr id="14" name="Oval 13">
            <a:extLst>
              <a:ext uri="{FF2B5EF4-FFF2-40B4-BE49-F238E27FC236}">
                <a16:creationId xmlns:a16="http://schemas.microsoft.com/office/drawing/2014/main" id="{9D422943-27DA-6325-FFF3-DF23F07CB4CF}"/>
              </a:ext>
            </a:extLst>
          </p:cNvPr>
          <p:cNvSpPr/>
          <p:nvPr/>
        </p:nvSpPr>
        <p:spPr>
          <a:xfrm>
            <a:off x="10568138" y="5451190"/>
            <a:ext cx="648974" cy="648974"/>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b="1" dirty="0">
                <a:latin typeface="Arial" panose="020B0604020202020204" pitchFamily="34" charset="0"/>
                <a:cs typeface="Arial" panose="020B0604020202020204" pitchFamily="34" charset="0"/>
              </a:rPr>
              <a:t>R1</a:t>
            </a:r>
          </a:p>
        </p:txBody>
      </p:sp>
      <p:cxnSp>
        <p:nvCxnSpPr>
          <p:cNvPr id="16" name="Straight Arrow Connector 15">
            <a:extLst>
              <a:ext uri="{FF2B5EF4-FFF2-40B4-BE49-F238E27FC236}">
                <a16:creationId xmlns:a16="http://schemas.microsoft.com/office/drawing/2014/main" id="{2ED3CD59-863B-8F0B-89D1-47210F8B3E91}"/>
              </a:ext>
            </a:extLst>
          </p:cNvPr>
          <p:cNvCxnSpPr>
            <a:stCxn id="9" idx="6"/>
            <a:endCxn id="8" idx="1"/>
          </p:cNvCxnSpPr>
          <p:nvPr/>
        </p:nvCxnSpPr>
        <p:spPr>
          <a:xfrm>
            <a:off x="8310057" y="5775677"/>
            <a:ext cx="672834" cy="1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EAC014-EE1C-5D7C-BD56-7A24480CFE92}"/>
              </a:ext>
            </a:extLst>
          </p:cNvPr>
          <p:cNvCxnSpPr>
            <a:cxnSpLocks/>
            <a:stCxn id="10" idx="5"/>
          </p:cNvCxnSpPr>
          <p:nvPr/>
        </p:nvCxnSpPr>
        <p:spPr>
          <a:xfrm>
            <a:off x="8622240" y="5079292"/>
            <a:ext cx="493364" cy="37189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A4C805-F682-77B0-CC06-BE186042F3FD}"/>
              </a:ext>
            </a:extLst>
          </p:cNvPr>
          <p:cNvCxnSpPr>
            <a:stCxn id="11" idx="4"/>
            <a:endCxn id="8" idx="0"/>
          </p:cNvCxnSpPr>
          <p:nvPr/>
        </p:nvCxnSpPr>
        <p:spPr>
          <a:xfrm>
            <a:off x="9440091" y="4645833"/>
            <a:ext cx="0" cy="805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13BB1B-26EF-DD48-0EF1-6529E36786BD}"/>
              </a:ext>
            </a:extLst>
          </p:cNvPr>
          <p:cNvCxnSpPr>
            <a:stCxn id="14" idx="2"/>
            <a:endCxn id="8" idx="3"/>
          </p:cNvCxnSpPr>
          <p:nvPr/>
        </p:nvCxnSpPr>
        <p:spPr>
          <a:xfrm flipH="1">
            <a:off x="9897291" y="5775677"/>
            <a:ext cx="670847" cy="13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631A49-BFAD-2813-C0B0-9CE53CA257C3}"/>
              </a:ext>
            </a:extLst>
          </p:cNvPr>
          <p:cNvSpPr txBox="1"/>
          <p:nvPr/>
        </p:nvSpPr>
        <p:spPr>
          <a:xfrm>
            <a:off x="952663" y="1689463"/>
            <a:ext cx="7294354" cy="2312684"/>
          </a:xfrm>
          <a:prstGeom prst="rect">
            <a:avLst/>
          </a:prstGeom>
          <a:noFill/>
        </p:spPr>
        <p:txBody>
          <a:bodyPr wrap="square" rtlCol="0">
            <a:spAutoFit/>
          </a:bodyPr>
          <a:lstStyle/>
          <a:p>
            <a:pPr marL="285750"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Dữ liệu được chia sẻ giữa các tiến trình đang thực thi đồng thời</a:t>
            </a:r>
          </a:p>
          <a:p>
            <a:pPr marL="742950" lvl="1" indent="-285750">
              <a:lnSpc>
                <a:spcPct val="120000"/>
              </a:lnSpc>
              <a:spcBef>
                <a:spcPts val="200"/>
              </a:spcBef>
              <a:spcAft>
                <a:spcPts val="200"/>
              </a:spcAft>
              <a:buFont typeface="Arial" panose="020B0604020202020204" pitchFamily="34" charset="0"/>
              <a:buChar char="•"/>
            </a:pPr>
            <a:r>
              <a:rPr lang="en-VN" b="1" dirty="0">
                <a:gradFill>
                  <a:gsLst>
                    <a:gs pos="0">
                      <a:srgbClr val="00C6FF"/>
                    </a:gs>
                    <a:gs pos="100000">
                      <a:srgbClr val="0072FF"/>
                    </a:gs>
                  </a:gsLst>
                  <a:lin ang="5400000" scaled="1"/>
                </a:gradFill>
                <a:latin typeface="Arial" panose="020B0604020202020204" pitchFamily="34" charset="0"/>
                <a:cs typeface="Arial" panose="020B0604020202020204" pitchFamily="34" charset="0"/>
              </a:rPr>
              <a:t>Readers</a:t>
            </a:r>
            <a:r>
              <a:rPr lang="en-VN" dirty="0">
                <a:latin typeface="Arial" panose="020B0604020202020204" pitchFamily="34" charset="0"/>
                <a:cs typeface="Arial" panose="020B0604020202020204" pitchFamily="34" charset="0"/>
              </a:rPr>
              <a:t>: Chỉ đọc dữ liệu; không thực hiện cập nhật</a:t>
            </a:r>
          </a:p>
          <a:p>
            <a:pPr marL="742950" lvl="1" indent="-285750">
              <a:lnSpc>
                <a:spcPct val="120000"/>
              </a:lnSpc>
              <a:spcBef>
                <a:spcPts val="200"/>
              </a:spcBef>
              <a:spcAft>
                <a:spcPts val="200"/>
              </a:spcAft>
              <a:buFont typeface="Arial" panose="020B0604020202020204" pitchFamily="34" charset="0"/>
              <a:buChar char="•"/>
            </a:pPr>
            <a:r>
              <a:rPr lang="en-VN" b="1" dirty="0">
                <a:gradFill>
                  <a:gsLst>
                    <a:gs pos="0">
                      <a:schemeClr val="accent2"/>
                    </a:gs>
                    <a:gs pos="100000">
                      <a:schemeClr val="accent3">
                        <a:lumMod val="75000"/>
                      </a:schemeClr>
                    </a:gs>
                  </a:gsLst>
                  <a:lin ang="5400000" scaled="1"/>
                </a:gradFill>
                <a:latin typeface="Arial" panose="020B0604020202020204" pitchFamily="34" charset="0"/>
                <a:cs typeface="Arial" panose="020B0604020202020204" pitchFamily="34" charset="0"/>
              </a:rPr>
              <a:t>Writers</a:t>
            </a:r>
            <a:r>
              <a:rPr lang="en-VN" dirty="0">
                <a:latin typeface="Arial" panose="020B0604020202020204" pitchFamily="34" charset="0"/>
                <a:cs typeface="Arial" panose="020B0604020202020204" pitchFamily="34" charset="0"/>
              </a:rPr>
              <a:t>: Có thể vừa đọc vừa ghi dữ liệu</a:t>
            </a:r>
          </a:p>
          <a:p>
            <a:pPr marL="285750"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Vấn đề:</a:t>
            </a:r>
          </a:p>
          <a:p>
            <a:pPr marL="742950" lvl="1"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Cho phép nhiều </a:t>
            </a:r>
            <a:r>
              <a:rPr lang="en-VN" b="1" dirty="0">
                <a:gradFill>
                  <a:gsLst>
                    <a:gs pos="0">
                      <a:srgbClr val="00C6FF"/>
                    </a:gs>
                    <a:gs pos="100000">
                      <a:srgbClr val="0072FF"/>
                    </a:gs>
                  </a:gsLst>
                  <a:lin ang="5400000" scaled="1"/>
                </a:gradFill>
                <a:latin typeface="Arial" panose="020B0604020202020204" pitchFamily="34" charset="0"/>
                <a:cs typeface="Arial" panose="020B0604020202020204" pitchFamily="34" charset="0"/>
              </a:rPr>
              <a:t>Readers</a:t>
            </a:r>
            <a:r>
              <a:rPr lang="en-VN" dirty="0">
                <a:latin typeface="Arial" panose="020B0604020202020204" pitchFamily="34" charset="0"/>
                <a:cs typeface="Arial" panose="020B0604020202020204" pitchFamily="34" charset="0"/>
              </a:rPr>
              <a:t> cùng đọc dữ liệu đồng thời</a:t>
            </a:r>
          </a:p>
          <a:p>
            <a:pPr marL="742950" lvl="1"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Chỉ một </a:t>
            </a:r>
            <a:r>
              <a:rPr lang="en-VN" b="1" dirty="0">
                <a:gradFill>
                  <a:gsLst>
                    <a:gs pos="0">
                      <a:schemeClr val="accent2"/>
                    </a:gs>
                    <a:gs pos="100000">
                      <a:schemeClr val="accent3">
                        <a:lumMod val="75000"/>
                      </a:schemeClr>
                    </a:gs>
                  </a:gsLst>
                  <a:lin ang="5400000" scaled="1"/>
                </a:gradFill>
                <a:latin typeface="Arial" panose="020B0604020202020204" pitchFamily="34" charset="0"/>
                <a:cs typeface="Arial" panose="020B0604020202020204" pitchFamily="34" charset="0"/>
              </a:rPr>
              <a:t>Writers</a:t>
            </a:r>
            <a:r>
              <a:rPr lang="en-VN" dirty="0">
                <a:latin typeface="Arial" panose="020B0604020202020204" pitchFamily="34" charset="0"/>
                <a:cs typeface="Arial" panose="020B0604020202020204" pitchFamily="34" charset="0"/>
              </a:rPr>
              <a:t> được phép </a:t>
            </a:r>
            <a:r>
              <a:rPr lang="en-VN" i="1" dirty="0">
                <a:latin typeface="Arial" panose="020B0604020202020204" pitchFamily="34" charset="0"/>
                <a:cs typeface="Arial" panose="020B0604020202020204" pitchFamily="34" charset="0"/>
              </a:rPr>
              <a:t>truy cập</a:t>
            </a:r>
            <a:r>
              <a:rPr lang="en-VN" dirty="0">
                <a:latin typeface="Arial" panose="020B0604020202020204" pitchFamily="34" charset="0"/>
                <a:cs typeface="Arial" panose="020B0604020202020204" pitchFamily="34" charset="0"/>
              </a:rPr>
              <a:t> dữ liệu tại một thời điểm</a:t>
            </a:r>
          </a:p>
        </p:txBody>
      </p:sp>
    </p:spTree>
    <p:extLst>
      <p:ext uri="{BB962C8B-B14F-4D97-AF65-F5344CB8AC3E}">
        <p14:creationId xmlns:p14="http://schemas.microsoft.com/office/powerpoint/2010/main" val="32904688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Effect transition="in" filter="fade">
                                      <p:cBhvr>
                                        <p:cTn id="31" dur="500"/>
                                        <p:tgtEl>
                                          <p:spTgt spid="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446A-7F7D-358F-3093-59100303086E}"/>
              </a:ext>
            </a:extLst>
          </p:cNvPr>
          <p:cNvSpPr>
            <a:spLocks noGrp="1"/>
          </p:cNvSpPr>
          <p:nvPr>
            <p:ph type="title"/>
          </p:nvPr>
        </p:nvSpPr>
        <p:spPr/>
        <p:txBody>
          <a:bodyPr>
            <a:normAutofit/>
          </a:bodyPr>
          <a:lstStyle/>
          <a:p>
            <a:r>
              <a:rPr lang="en-VN" dirty="0"/>
              <a:t>5.10.1. Phát biểu bài toán Readers-Writers</a:t>
            </a:r>
          </a:p>
        </p:txBody>
      </p:sp>
      <p:sp>
        <p:nvSpPr>
          <p:cNvPr id="3" name="Text Placeholder 2">
            <a:extLst>
              <a:ext uri="{FF2B5EF4-FFF2-40B4-BE49-F238E27FC236}">
                <a16:creationId xmlns:a16="http://schemas.microsoft.com/office/drawing/2014/main" id="{E271A85E-AF6E-611F-7F7C-02CA6327EF7D}"/>
              </a:ext>
            </a:extLst>
          </p:cNvPr>
          <p:cNvSpPr>
            <a:spLocks noGrp="1"/>
          </p:cNvSpPr>
          <p:nvPr>
            <p:ph type="body" idx="1"/>
          </p:nvPr>
        </p:nvSpPr>
        <p:spPr>
          <a:xfrm>
            <a:off x="839788" y="2392760"/>
            <a:ext cx="5157787" cy="823912"/>
          </a:xfrm>
        </p:spPr>
        <p:txBody>
          <a:bodyPr>
            <a:normAutofit/>
          </a:bodyPr>
          <a:lstStyle/>
          <a:p>
            <a:r>
              <a:rPr lang="en-VN" dirty="0"/>
              <a:t>Biến thể 1</a:t>
            </a:r>
          </a:p>
          <a:p>
            <a:r>
              <a:rPr lang="en-VN" sz="1800" b="0" dirty="0"/>
              <a:t>(The First Readers – Writers Problem)</a:t>
            </a:r>
            <a:endParaRPr lang="en-VN" b="0" dirty="0"/>
          </a:p>
        </p:txBody>
      </p:sp>
      <p:sp>
        <p:nvSpPr>
          <p:cNvPr id="15" name="Content Placeholder 14">
            <a:extLst>
              <a:ext uri="{FF2B5EF4-FFF2-40B4-BE49-F238E27FC236}">
                <a16:creationId xmlns:a16="http://schemas.microsoft.com/office/drawing/2014/main" id="{6D90223B-E906-EADE-7E0F-C14949508D1A}"/>
              </a:ext>
            </a:extLst>
          </p:cNvPr>
          <p:cNvSpPr>
            <a:spLocks noGrp="1"/>
          </p:cNvSpPr>
          <p:nvPr>
            <p:ph sz="half" idx="2"/>
          </p:nvPr>
        </p:nvSpPr>
        <p:spPr>
          <a:xfrm>
            <a:off x="839788" y="3464566"/>
            <a:ext cx="5157787" cy="2769187"/>
          </a:xfrm>
        </p:spPr>
        <p:txBody>
          <a:bodyPr>
            <a:normAutofit fontScale="70000" lnSpcReduction="20000"/>
          </a:bodyPr>
          <a:lstStyle/>
          <a:p>
            <a:r>
              <a:rPr lang="en-VN" b="1" dirty="0">
                <a:gradFill flip="none" rotWithShape="1">
                  <a:gsLst>
                    <a:gs pos="0">
                      <a:srgbClr val="00C6FF"/>
                    </a:gs>
                    <a:gs pos="100000">
                      <a:srgbClr val="0072FF"/>
                    </a:gs>
                  </a:gsLst>
                  <a:lin ang="2700000" scaled="1"/>
                  <a:tileRect/>
                </a:gradFill>
              </a:rPr>
              <a:t>Ưu tiên Readers.</a:t>
            </a:r>
          </a:p>
          <a:p>
            <a:r>
              <a:rPr lang="en-VN" dirty="0"/>
              <a:t>Các Readers có thể đọc đồng thời cùng nhau.</a:t>
            </a:r>
          </a:p>
          <a:p>
            <a:r>
              <a:rPr lang="en-VN" dirty="0"/>
              <a:t>Khi một Readers đang đọc, không có Readers nào phải chờ chỉ vì có một Writers đang chờ trước nó.</a:t>
            </a:r>
          </a:p>
          <a:p>
            <a:pPr marL="0" indent="0">
              <a:buNone/>
            </a:pPr>
            <a:r>
              <a:rPr lang="en-VN" dirty="0">
                <a:sym typeface="Wingdings" pitchFamily="2" charset="2"/>
              </a:rPr>
              <a:t> Writers có thể bị starvation</a:t>
            </a:r>
            <a:endParaRPr lang="en-VN" dirty="0"/>
          </a:p>
        </p:txBody>
      </p:sp>
      <p:sp>
        <p:nvSpPr>
          <p:cNvPr id="7" name="Text Placeholder 6">
            <a:extLst>
              <a:ext uri="{FF2B5EF4-FFF2-40B4-BE49-F238E27FC236}">
                <a16:creationId xmlns:a16="http://schemas.microsoft.com/office/drawing/2014/main" id="{00C7A74A-6523-88AA-A34F-4C7473BCC86A}"/>
              </a:ext>
            </a:extLst>
          </p:cNvPr>
          <p:cNvSpPr>
            <a:spLocks noGrp="1"/>
          </p:cNvSpPr>
          <p:nvPr>
            <p:ph type="body" sz="quarter" idx="3"/>
          </p:nvPr>
        </p:nvSpPr>
        <p:spPr>
          <a:xfrm>
            <a:off x="6172200" y="2392760"/>
            <a:ext cx="5183188" cy="823912"/>
          </a:xfrm>
        </p:spPr>
        <p:txBody>
          <a:bodyPr>
            <a:normAutofit/>
          </a:bodyPr>
          <a:lstStyle/>
          <a:p>
            <a:r>
              <a:rPr lang="en-VN" dirty="0"/>
              <a:t>Biến thể 2</a:t>
            </a:r>
          </a:p>
          <a:p>
            <a:r>
              <a:rPr lang="en-VN" sz="1800" b="0" dirty="0"/>
              <a:t>(The Second Readers – Writers Problem)</a:t>
            </a:r>
          </a:p>
        </p:txBody>
      </p:sp>
      <p:sp>
        <p:nvSpPr>
          <p:cNvPr id="12" name="Content Placeholder 11">
            <a:extLst>
              <a:ext uri="{FF2B5EF4-FFF2-40B4-BE49-F238E27FC236}">
                <a16:creationId xmlns:a16="http://schemas.microsoft.com/office/drawing/2014/main" id="{3C598566-D5A5-F9D1-3A13-68ECF9A0E45A}"/>
              </a:ext>
            </a:extLst>
          </p:cNvPr>
          <p:cNvSpPr>
            <a:spLocks noGrp="1"/>
          </p:cNvSpPr>
          <p:nvPr>
            <p:ph sz="quarter" idx="4"/>
          </p:nvPr>
        </p:nvSpPr>
        <p:spPr>
          <a:xfrm>
            <a:off x="6172200" y="3464566"/>
            <a:ext cx="5183188" cy="2769187"/>
          </a:xfrm>
        </p:spPr>
        <p:txBody>
          <a:bodyPr>
            <a:normAutofit fontScale="70000" lnSpcReduction="20000"/>
          </a:bodyPr>
          <a:lstStyle/>
          <a:p>
            <a:r>
              <a:rPr lang="en-VN" b="1" dirty="0">
                <a:gradFill flip="none" rotWithShape="1">
                  <a:gsLst>
                    <a:gs pos="0">
                      <a:schemeClr val="accent2"/>
                    </a:gs>
                    <a:gs pos="100000">
                      <a:schemeClr val="accent3">
                        <a:lumMod val="75000"/>
                      </a:schemeClr>
                    </a:gs>
                  </a:gsLst>
                  <a:lin ang="2700000" scaled="1"/>
                  <a:tileRect/>
                </a:gradFill>
              </a:rPr>
              <a:t>Ưu tiên Writers.</a:t>
            </a:r>
          </a:p>
          <a:p>
            <a:r>
              <a:rPr lang="en-VN" dirty="0"/>
              <a:t>Khi một Writers đã sẵn sàng thì Writers này sẽ được thực thi càng sớm càng tốt.</a:t>
            </a:r>
          </a:p>
          <a:p>
            <a:r>
              <a:rPr lang="en-VN" dirty="0"/>
              <a:t>Nếu một Writers đang chờ để truy cập dữ liệu, không có một Readers mới nào được phép thực thi.</a:t>
            </a:r>
          </a:p>
          <a:p>
            <a:pPr marL="0" indent="0">
              <a:buNone/>
            </a:pPr>
            <a:r>
              <a:rPr lang="en-VN" dirty="0">
                <a:sym typeface="Wingdings" pitchFamily="2" charset="2"/>
              </a:rPr>
              <a:t> Readers có thể bị starvation</a:t>
            </a:r>
            <a:endParaRPr lang="en-VN" dirty="0"/>
          </a:p>
        </p:txBody>
      </p:sp>
      <p:sp>
        <p:nvSpPr>
          <p:cNvPr id="4" name="Footer Placeholder 3">
            <a:extLst>
              <a:ext uri="{FF2B5EF4-FFF2-40B4-BE49-F238E27FC236}">
                <a16:creationId xmlns:a16="http://schemas.microsoft.com/office/drawing/2014/main" id="{BC54D0F7-F0B6-0A73-3C37-C378FCAC6C1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F0162D3-607A-7DFB-D87E-71B3C6B86487}"/>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
        <p:nvSpPr>
          <p:cNvPr id="30" name="TextBox 29">
            <a:extLst>
              <a:ext uri="{FF2B5EF4-FFF2-40B4-BE49-F238E27FC236}">
                <a16:creationId xmlns:a16="http://schemas.microsoft.com/office/drawing/2014/main" id="{48631A49-BFAD-2813-C0B0-9CE53CA257C3}"/>
              </a:ext>
            </a:extLst>
          </p:cNvPr>
          <p:cNvSpPr txBox="1"/>
          <p:nvPr/>
        </p:nvSpPr>
        <p:spPr>
          <a:xfrm>
            <a:off x="952663" y="1565104"/>
            <a:ext cx="6522170"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Các biến thể của bài toán Readers - Writers</a:t>
            </a:r>
          </a:p>
        </p:txBody>
      </p:sp>
    </p:spTree>
    <p:extLst>
      <p:ext uri="{BB962C8B-B14F-4D97-AF65-F5344CB8AC3E}">
        <p14:creationId xmlns:p14="http://schemas.microsoft.com/office/powerpoint/2010/main" val="30787180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6BB4F-3DEF-44A8-AED4-347275298D4F}"/>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
        <p:nvSpPr>
          <p:cNvPr id="3" name="Text Placeholder 2">
            <a:extLst>
              <a:ext uri="{FF2B5EF4-FFF2-40B4-BE49-F238E27FC236}">
                <a16:creationId xmlns:a16="http://schemas.microsoft.com/office/drawing/2014/main" id="{0A772C9E-790B-2C3A-879D-85F5491570C0}"/>
              </a:ext>
            </a:extLst>
          </p:cNvPr>
          <p:cNvSpPr>
            <a:spLocks noGrp="1"/>
          </p:cNvSpPr>
          <p:nvPr>
            <p:ph type="body" sz="quarter" idx="13"/>
          </p:nvPr>
        </p:nvSpPr>
        <p:spPr/>
        <p:txBody>
          <a:bodyPr>
            <a:normAutofit fontScale="77500" lnSpcReduction="20000"/>
          </a:bodyPr>
          <a:lstStyle/>
          <a:p>
            <a:r>
              <a:rPr lang="en-VN" dirty="0"/>
              <a:t>BÀI TOÁN ĐỒNG BỘ READERS-WRITERS</a:t>
            </a:r>
          </a:p>
        </p:txBody>
      </p:sp>
      <p:sp>
        <p:nvSpPr>
          <p:cNvPr id="9" name="Text Placeholder 8">
            <a:extLst>
              <a:ext uri="{FF2B5EF4-FFF2-40B4-BE49-F238E27FC236}">
                <a16:creationId xmlns:a16="http://schemas.microsoft.com/office/drawing/2014/main" id="{1BEFC0A2-C8CF-B0BC-958C-F45B84E74560}"/>
              </a:ext>
            </a:extLst>
          </p:cNvPr>
          <p:cNvSpPr>
            <a:spLocks noGrp="1"/>
          </p:cNvSpPr>
          <p:nvPr>
            <p:ph type="body" sz="quarter" idx="14"/>
          </p:nvPr>
        </p:nvSpPr>
        <p:spPr/>
        <p:txBody>
          <a:bodyPr/>
          <a:lstStyle/>
          <a:p>
            <a:r>
              <a:rPr lang="en-VN" dirty="0"/>
              <a:t>5.10.2. Giải pháp cho bài toán Readers-Writers</a:t>
            </a:r>
          </a:p>
        </p:txBody>
      </p:sp>
      <p:sp>
        <p:nvSpPr>
          <p:cNvPr id="5" name="Text Placeholder 4">
            <a:extLst>
              <a:ext uri="{FF2B5EF4-FFF2-40B4-BE49-F238E27FC236}">
                <a16:creationId xmlns:a16="http://schemas.microsoft.com/office/drawing/2014/main" id="{337DA10D-C1C3-98C9-CD99-E10D45455042}"/>
              </a:ext>
            </a:extLst>
          </p:cNvPr>
          <p:cNvSpPr>
            <a:spLocks noGrp="1"/>
          </p:cNvSpPr>
          <p:nvPr>
            <p:ph type="body" sz="quarter" idx="15"/>
          </p:nvPr>
        </p:nvSpPr>
        <p:spPr>
          <a:xfrm>
            <a:off x="1470930" y="3924167"/>
            <a:ext cx="7425646" cy="1509982"/>
          </a:xfrm>
        </p:spPr>
        <p:txBody>
          <a:bodyPr>
            <a:normAutofit/>
          </a:bodyPr>
          <a:lstStyle/>
          <a:p>
            <a:pPr algn="just"/>
            <a:r>
              <a:rPr lang="en-VN" dirty="0"/>
              <a:t>Việc 2 Readers cùng truy cập và đọc dữ liệu được chia sẻ không gây ra vấn đề gì đến tính nhất quán của dữ liệu và tính đúng đắn của chương trình. Tuy nhiên, khi có một Writers cùng với một vài tiến trình khác (bất kể Readers hay Writers khác) truy cập đồng thời vào dữ liệu được chia sẻ thì dữ liệu sẽ bị ảnh hưởng. Giải pháp cho bài toán Readers – Writers cần phải dựa vào độ ưu tiên giữa Readers và Writers, đồng thời đảm bảo được tính loại trừ tương hỗ khi một Writer truy cập dữ liệu.</a:t>
            </a:r>
          </a:p>
        </p:txBody>
      </p:sp>
      <p:sp>
        <p:nvSpPr>
          <p:cNvPr id="6" name="Text Placeholder 5">
            <a:extLst>
              <a:ext uri="{FF2B5EF4-FFF2-40B4-BE49-F238E27FC236}">
                <a16:creationId xmlns:a16="http://schemas.microsoft.com/office/drawing/2014/main" id="{5BDED498-F0CC-F6CD-81D6-D825989DC5C6}"/>
              </a:ext>
            </a:extLst>
          </p:cNvPr>
          <p:cNvSpPr>
            <a:spLocks noGrp="1"/>
          </p:cNvSpPr>
          <p:nvPr>
            <p:ph type="body" sz="quarter" idx="16"/>
          </p:nvPr>
        </p:nvSpPr>
        <p:spPr/>
        <p:txBody>
          <a:bodyPr>
            <a:normAutofit lnSpcReduction="10000"/>
          </a:bodyPr>
          <a:lstStyle/>
          <a:p>
            <a:r>
              <a:rPr lang="en-VN" dirty="0"/>
              <a:t>10.</a:t>
            </a:r>
          </a:p>
        </p:txBody>
      </p:sp>
      <p:sp>
        <p:nvSpPr>
          <p:cNvPr id="8" name="Footer Placeholder 7">
            <a:extLst>
              <a:ext uri="{FF2B5EF4-FFF2-40B4-BE49-F238E27FC236}">
                <a16:creationId xmlns:a16="http://schemas.microsoft.com/office/drawing/2014/main" id="{BFC0819E-459D-6728-1CD7-F6EB336ADA1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102240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C52D-F5AF-62B8-C416-46BE672C1798}"/>
              </a:ext>
            </a:extLst>
          </p:cNvPr>
          <p:cNvSpPr>
            <a:spLocks noGrp="1"/>
          </p:cNvSpPr>
          <p:nvPr>
            <p:ph type="title"/>
          </p:nvPr>
        </p:nvSpPr>
        <p:spPr/>
        <p:txBody>
          <a:bodyPr>
            <a:noAutofit/>
          </a:bodyPr>
          <a:lstStyle/>
          <a:p>
            <a:r>
              <a:rPr lang="en-VN" sz="4000" dirty="0"/>
              <a:t>5.10.2. Giải pháp cho bài toán Readers-Writers</a:t>
            </a:r>
          </a:p>
        </p:txBody>
      </p:sp>
      <p:sp>
        <p:nvSpPr>
          <p:cNvPr id="3" name="Content Placeholder 2">
            <a:extLst>
              <a:ext uri="{FF2B5EF4-FFF2-40B4-BE49-F238E27FC236}">
                <a16:creationId xmlns:a16="http://schemas.microsoft.com/office/drawing/2014/main" id="{0E265EBE-1B66-E529-0FD8-6AA9E225F300}"/>
              </a:ext>
            </a:extLst>
          </p:cNvPr>
          <p:cNvSpPr>
            <a:spLocks noGrp="1"/>
          </p:cNvSpPr>
          <p:nvPr>
            <p:ph idx="1"/>
          </p:nvPr>
        </p:nvSpPr>
        <p:spPr>
          <a:xfrm>
            <a:off x="838200" y="3569854"/>
            <a:ext cx="10515600" cy="2607109"/>
          </a:xfrm>
        </p:spPr>
        <p:txBody>
          <a:bodyPr>
            <a:normAutofit fontScale="92500" lnSpcReduction="10000"/>
          </a:bodyPr>
          <a:lstStyle/>
          <a:p>
            <a:pPr algn="l"/>
            <a:r>
              <a:rPr lang="en-VN" sz="2400" dirty="0"/>
              <a:t>Các dữ liệu được chia sẻ:</a:t>
            </a:r>
          </a:p>
          <a:p>
            <a:pPr lvl="1" algn="l"/>
            <a:r>
              <a:rPr lang="en-VN" sz="2000" dirty="0"/>
              <a:t>Cơ sở dữ liệu/Biến/Mảng/...</a:t>
            </a:r>
          </a:p>
          <a:p>
            <a:pPr lvl="1" algn="l"/>
            <a:r>
              <a:rPr lang="en-VN" sz="2000" b="1" dirty="0">
                <a:gradFill flip="none" rotWithShape="1">
                  <a:gsLst>
                    <a:gs pos="0">
                      <a:schemeClr val="accent2"/>
                    </a:gs>
                    <a:gs pos="100000">
                      <a:schemeClr val="accent3">
                        <a:lumMod val="75000"/>
                      </a:schemeClr>
                    </a:gs>
                  </a:gsLst>
                  <a:lin ang="2700000" scaled="1"/>
                  <a:tileRect/>
                </a:gradFill>
                <a:latin typeface="Courier New" panose="02070309020205020404" pitchFamily="49" charset="0"/>
                <a:cs typeface="Courier New" panose="02070309020205020404" pitchFamily="49" charset="0"/>
              </a:rPr>
              <a:t>semaphore rw_mutex</a:t>
            </a:r>
            <a:r>
              <a:rPr lang="en-VN" sz="2000" dirty="0">
                <a:latin typeface="Courier New" panose="02070309020205020404" pitchFamily="49" charset="0"/>
                <a:cs typeface="Courier New" panose="02070309020205020404" pitchFamily="49" charset="0"/>
              </a:rPr>
              <a:t>: khởi tạo là </a:t>
            </a:r>
            <a:r>
              <a:rPr lang="en-VN" sz="2000" b="1" dirty="0">
                <a:gradFill flip="none" rotWithShape="1">
                  <a:gsLst>
                    <a:gs pos="0">
                      <a:schemeClr val="accent2"/>
                    </a:gs>
                    <a:gs pos="100000">
                      <a:schemeClr val="accent3">
                        <a:lumMod val="75000"/>
                      </a:schemeClr>
                    </a:gs>
                  </a:gsLst>
                  <a:lin ang="2700000" scaled="1"/>
                  <a:tileRect/>
                </a:gradFill>
                <a:latin typeface="Courier New" panose="02070309020205020404" pitchFamily="49" charset="0"/>
                <a:cs typeface="Courier New" panose="02070309020205020404" pitchFamily="49" charset="0"/>
              </a:rPr>
              <a:t>1 </a:t>
            </a:r>
            <a:r>
              <a:rPr lang="en-VN" sz="2000" dirty="0">
                <a:latin typeface="Courier New" panose="02070309020205020404" pitchFamily="49" charset="0"/>
                <a:cs typeface="Courier New" panose="02070309020205020404" pitchFamily="49" charset="0"/>
              </a:rPr>
              <a:t>// bảo vệ </a:t>
            </a:r>
            <a:r>
              <a:rPr lang="en-VN" sz="2000" b="1" dirty="0">
                <a:latin typeface="Courier New" panose="02070309020205020404" pitchFamily="49" charset="0"/>
                <a:cs typeface="Courier New" panose="02070309020205020404" pitchFamily="49" charset="0"/>
              </a:rPr>
              <a:t>cơ sở dữ liệu</a:t>
            </a:r>
          </a:p>
          <a:p>
            <a:pPr lvl="1" algn="l"/>
            <a:r>
              <a:rPr lang="en-VN" sz="2000" b="1" dirty="0">
                <a:gradFill>
                  <a:gsLst>
                    <a:gs pos="0">
                      <a:srgbClr val="00C6FF"/>
                    </a:gs>
                    <a:gs pos="100000">
                      <a:srgbClr val="0072FF"/>
                    </a:gs>
                  </a:gsLst>
                  <a:lin ang="5400000" scaled="1"/>
                </a:gradFill>
                <a:latin typeface="Courier New" panose="02070309020205020404" pitchFamily="49" charset="0"/>
                <a:cs typeface="+mn-cs"/>
              </a:rPr>
              <a:t>semaphore mutex</a:t>
            </a:r>
            <a:r>
              <a:rPr lang="en-VN" sz="2000" dirty="0">
                <a:latin typeface="Courier New" panose="02070309020205020404" pitchFamily="49" charset="0"/>
                <a:cs typeface="Courier New" panose="02070309020205020404" pitchFamily="49" charset="0"/>
              </a:rPr>
              <a:t>: khởi tạo là </a:t>
            </a:r>
            <a:r>
              <a:rPr lang="en-VN" sz="2000" b="1" dirty="0">
                <a:gradFill>
                  <a:gsLst>
                    <a:gs pos="0">
                      <a:srgbClr val="00C6FF"/>
                    </a:gs>
                    <a:gs pos="100000">
                      <a:srgbClr val="0072FF"/>
                    </a:gs>
                  </a:gsLst>
                  <a:lin ang="5400000" scaled="1"/>
                </a:gradFill>
                <a:latin typeface="Courier New" panose="02070309020205020404" pitchFamily="49" charset="0"/>
                <a:cs typeface="+mn-cs"/>
              </a:rPr>
              <a:t>1 </a:t>
            </a:r>
            <a:r>
              <a:rPr lang="en-VN" sz="2000" dirty="0">
                <a:latin typeface="Courier New" panose="02070309020205020404" pitchFamily="49" charset="0"/>
                <a:cs typeface="Courier New" panose="02070309020205020404" pitchFamily="49" charset="0"/>
              </a:rPr>
              <a:t>// bảo vệ </a:t>
            </a:r>
            <a:r>
              <a:rPr lang="en-VN" sz="2000" b="1" dirty="0">
                <a:latin typeface="Courier New" panose="02070309020205020404" pitchFamily="49" charset="0"/>
                <a:cs typeface="Courier New" panose="02070309020205020404" pitchFamily="49" charset="0"/>
              </a:rPr>
              <a:t>read_count</a:t>
            </a:r>
            <a:endParaRPr lang="en-VN" sz="2000" b="1" dirty="0">
              <a:gradFill>
                <a:gsLst>
                  <a:gs pos="0">
                    <a:srgbClr val="00C6FF"/>
                  </a:gs>
                  <a:gs pos="100000">
                    <a:srgbClr val="0072FF"/>
                  </a:gs>
                </a:gsLst>
                <a:lin ang="5400000" scaled="1"/>
              </a:gradFill>
              <a:latin typeface="Courier New" panose="02070309020205020404" pitchFamily="49" charset="0"/>
              <a:cs typeface="+mn-cs"/>
            </a:endParaRPr>
          </a:p>
          <a:p>
            <a:pPr lvl="1" algn="l"/>
            <a:r>
              <a:rPr lang="en-VN" sz="2000" dirty="0">
                <a:latin typeface="Courier New" panose="02070309020205020404" pitchFamily="49" charset="0"/>
                <a:cs typeface="Courier New" panose="02070309020205020404" pitchFamily="49" charset="0"/>
              </a:rPr>
              <a:t>Biến </a:t>
            </a:r>
            <a:r>
              <a:rPr lang="en-VN" sz="20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read_count</a:t>
            </a:r>
            <a:r>
              <a:rPr lang="en-VN" sz="2000" dirty="0">
                <a:latin typeface="Courier New" panose="02070309020205020404" pitchFamily="49" charset="0"/>
                <a:cs typeface="Courier New" panose="02070309020205020404" pitchFamily="49" charset="0"/>
              </a:rPr>
              <a:t>: khởi tạo là </a:t>
            </a:r>
            <a:r>
              <a:rPr lang="en-VN" sz="20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0 </a:t>
            </a:r>
            <a:r>
              <a:rPr lang="en-VN" sz="2100" dirty="0">
                <a:latin typeface="Courier New" panose="02070309020205020404" pitchFamily="49" charset="0"/>
                <a:cs typeface="Courier New" panose="02070309020205020404" pitchFamily="49" charset="0"/>
              </a:rPr>
              <a:t>// đếm số Readers</a:t>
            </a:r>
            <a:br>
              <a:rPr lang="en-VN" sz="20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br>
            <a:r>
              <a:rPr lang="en-VN" sz="20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					    </a:t>
            </a:r>
            <a:r>
              <a:rPr lang="en-VN" sz="2100" dirty="0">
                <a:latin typeface="Courier New" panose="02070309020205020404" pitchFamily="49" charset="0"/>
                <a:cs typeface="Courier New" panose="02070309020205020404" pitchFamily="49" charset="0"/>
              </a:rPr>
              <a:t>// được chia sẻ giữa các Readers</a:t>
            </a:r>
          </a:p>
        </p:txBody>
      </p:sp>
      <p:sp>
        <p:nvSpPr>
          <p:cNvPr id="4" name="Footer Placeholder 3">
            <a:extLst>
              <a:ext uri="{FF2B5EF4-FFF2-40B4-BE49-F238E27FC236}">
                <a16:creationId xmlns:a16="http://schemas.microsoft.com/office/drawing/2014/main" id="{F0B9E624-50D2-AF13-5766-E040576E88A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2B370FD-E770-20B5-EDF9-1367561C03FA}"/>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
        <p:nvSpPr>
          <p:cNvPr id="7" name="TextBox 6">
            <a:extLst>
              <a:ext uri="{FF2B5EF4-FFF2-40B4-BE49-F238E27FC236}">
                <a16:creationId xmlns:a16="http://schemas.microsoft.com/office/drawing/2014/main" id="{10096AB7-F658-1EBC-B9F7-D1DB8AD82D85}"/>
              </a:ext>
            </a:extLst>
          </p:cNvPr>
          <p:cNvSpPr txBox="1"/>
          <p:nvPr/>
        </p:nvSpPr>
        <p:spPr>
          <a:xfrm>
            <a:off x="931347" y="2896482"/>
            <a:ext cx="2114681" cy="410882"/>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 đọc dữ liệu</a:t>
            </a:r>
          </a:p>
        </p:txBody>
      </p:sp>
      <p:sp>
        <p:nvSpPr>
          <p:cNvPr id="8" name="TextBox 7">
            <a:extLst>
              <a:ext uri="{FF2B5EF4-FFF2-40B4-BE49-F238E27FC236}">
                <a16:creationId xmlns:a16="http://schemas.microsoft.com/office/drawing/2014/main" id="{05786175-ECD8-26AB-E646-E23013E985E1}"/>
              </a:ext>
            </a:extLst>
          </p:cNvPr>
          <p:cNvSpPr txBox="1"/>
          <p:nvPr/>
        </p:nvSpPr>
        <p:spPr>
          <a:xfrm>
            <a:off x="4769996" y="2896482"/>
            <a:ext cx="2803973" cy="410882"/>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 cập nhật dữ liệu</a:t>
            </a:r>
          </a:p>
        </p:txBody>
      </p:sp>
      <p:sp>
        <p:nvSpPr>
          <p:cNvPr id="9" name="TextBox 8">
            <a:extLst>
              <a:ext uri="{FF2B5EF4-FFF2-40B4-BE49-F238E27FC236}">
                <a16:creationId xmlns:a16="http://schemas.microsoft.com/office/drawing/2014/main" id="{AA5EC95B-63D1-0650-2DE7-301A0FE8F089}"/>
              </a:ext>
            </a:extLst>
          </p:cNvPr>
          <p:cNvSpPr txBox="1"/>
          <p:nvPr/>
        </p:nvSpPr>
        <p:spPr>
          <a:xfrm>
            <a:off x="932934" y="2502272"/>
            <a:ext cx="966931" cy="39414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Reader</a:t>
            </a:r>
          </a:p>
        </p:txBody>
      </p:sp>
      <p:sp>
        <p:nvSpPr>
          <p:cNvPr id="10" name="TextBox 9">
            <a:extLst>
              <a:ext uri="{FF2B5EF4-FFF2-40B4-BE49-F238E27FC236}">
                <a16:creationId xmlns:a16="http://schemas.microsoft.com/office/drawing/2014/main" id="{BD870EC3-DB99-AFCF-199D-7A19DA5E026A}"/>
              </a:ext>
            </a:extLst>
          </p:cNvPr>
          <p:cNvSpPr txBox="1"/>
          <p:nvPr/>
        </p:nvSpPr>
        <p:spPr>
          <a:xfrm>
            <a:off x="4769996" y="2502272"/>
            <a:ext cx="847348" cy="39414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Writer</a:t>
            </a:r>
          </a:p>
        </p:txBody>
      </p:sp>
      <p:sp>
        <p:nvSpPr>
          <p:cNvPr id="11" name="Triangle 10">
            <a:extLst>
              <a:ext uri="{FF2B5EF4-FFF2-40B4-BE49-F238E27FC236}">
                <a16:creationId xmlns:a16="http://schemas.microsoft.com/office/drawing/2014/main" id="{AD79AF48-339E-5ECB-9126-EE108CF20266}"/>
              </a:ext>
            </a:extLst>
          </p:cNvPr>
          <p:cNvSpPr/>
          <p:nvPr/>
        </p:nvSpPr>
        <p:spPr>
          <a:xfrm rot="5400000">
            <a:off x="716055" y="3062001"/>
            <a:ext cx="114660" cy="988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2" name="Triangle 11">
            <a:extLst>
              <a:ext uri="{FF2B5EF4-FFF2-40B4-BE49-F238E27FC236}">
                <a16:creationId xmlns:a16="http://schemas.microsoft.com/office/drawing/2014/main" id="{43C3EF3F-A980-B23B-98DC-43576319A3C3}"/>
              </a:ext>
            </a:extLst>
          </p:cNvPr>
          <p:cNvSpPr/>
          <p:nvPr/>
        </p:nvSpPr>
        <p:spPr>
          <a:xfrm rot="5400000">
            <a:off x="4550153" y="3061621"/>
            <a:ext cx="114660" cy="988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1B2888C-427A-9AFB-791C-0BE503F031BF}"/>
              </a:ext>
            </a:extLst>
          </p:cNvPr>
          <p:cNvSpPr txBox="1"/>
          <p:nvPr/>
        </p:nvSpPr>
        <p:spPr>
          <a:xfrm>
            <a:off x="952663" y="1728296"/>
            <a:ext cx="4371710"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Biến thể 1 – Ưu tiên Readers</a:t>
            </a:r>
          </a:p>
        </p:txBody>
      </p:sp>
      <p:cxnSp>
        <p:nvCxnSpPr>
          <p:cNvPr id="17" name="Elbow Connector 16">
            <a:extLst>
              <a:ext uri="{FF2B5EF4-FFF2-40B4-BE49-F238E27FC236}">
                <a16:creationId xmlns:a16="http://schemas.microsoft.com/office/drawing/2014/main" id="{2ED87222-7DCE-D933-A9DE-38BD86B4DD8B}"/>
              </a:ext>
            </a:extLst>
          </p:cNvPr>
          <p:cNvCxnSpPr>
            <a:cxnSpLocks/>
          </p:cNvCxnSpPr>
          <p:nvPr/>
        </p:nvCxnSpPr>
        <p:spPr>
          <a:xfrm rot="10800000">
            <a:off x="4769996" y="4206352"/>
            <a:ext cx="3973410" cy="269855"/>
          </a:xfrm>
          <a:prstGeom prst="bentConnector3">
            <a:avLst>
              <a:gd name="adj1" fmla="val 248"/>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979ED936-6C1B-864A-DBE0-032221ECD79B}"/>
              </a:ext>
            </a:extLst>
          </p:cNvPr>
          <p:cNvCxnSpPr>
            <a:cxnSpLocks/>
          </p:cNvCxnSpPr>
          <p:nvPr/>
        </p:nvCxnSpPr>
        <p:spPr>
          <a:xfrm rot="10800000" flipV="1">
            <a:off x="8644634" y="5149643"/>
            <a:ext cx="471658" cy="387551"/>
          </a:xfrm>
          <a:prstGeom prst="bentConnector3">
            <a:avLst>
              <a:gd name="adj1" fmla="val -132120"/>
            </a:avLst>
          </a:prstGeom>
          <a:ln w="19050">
            <a:solidFill>
              <a:srgbClr val="007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4965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EF0D46-D754-3CE1-AE63-D6E33190A71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C29A8F0-DC1B-7F09-CCE5-E4E700FBD836}"/>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
        <p:nvSpPr>
          <p:cNvPr id="3" name="Content Placeholder 2">
            <a:extLst>
              <a:ext uri="{FF2B5EF4-FFF2-40B4-BE49-F238E27FC236}">
                <a16:creationId xmlns:a16="http://schemas.microsoft.com/office/drawing/2014/main" id="{F1B9001B-366E-03C8-58D1-028271D464BE}"/>
              </a:ext>
            </a:extLst>
          </p:cNvPr>
          <p:cNvSpPr>
            <a:spLocks noGrp="1"/>
          </p:cNvSpPr>
          <p:nvPr>
            <p:ph type="body" sz="quarter" idx="13"/>
          </p:nvPr>
        </p:nvSpPr>
        <p:spPr/>
        <p:txBody>
          <a:bodyPr>
            <a:normAutofit fontScale="92500"/>
          </a:bodyPr>
          <a:lstStyle/>
          <a:p>
            <a:pPr algn="just"/>
            <a:r>
              <a:rPr lang="en-US" dirty="0" err="1"/>
              <a:t>Giải</a:t>
            </a:r>
            <a:r>
              <a:rPr lang="en-US" dirty="0"/>
              <a:t> </a:t>
            </a:r>
            <a:r>
              <a:rPr lang="en-US" dirty="0" err="1"/>
              <a:t>thích</a:t>
            </a:r>
            <a:r>
              <a:rPr lang="en-US" dirty="0"/>
              <a:t> </a:t>
            </a:r>
            <a:r>
              <a:rPr lang="en-US" dirty="0" err="1"/>
              <a:t>được</a:t>
            </a:r>
            <a:r>
              <a:rPr lang="en-US" dirty="0"/>
              <a:t> </a:t>
            </a:r>
            <a:r>
              <a:rPr lang="en-US" dirty="0" err="1"/>
              <a:t>bài</a:t>
            </a:r>
            <a:r>
              <a:rPr lang="en-US" dirty="0"/>
              <a:t> </a:t>
            </a:r>
            <a:r>
              <a:rPr lang="en-US" dirty="0" err="1"/>
              <a:t>toán</a:t>
            </a:r>
            <a:r>
              <a:rPr lang="en-US" dirty="0"/>
              <a:t> </a:t>
            </a:r>
            <a:r>
              <a:rPr lang="en-US" dirty="0" err="1"/>
              <a:t>đồng</a:t>
            </a:r>
            <a:r>
              <a:rPr lang="en-US" dirty="0"/>
              <a:t> </a:t>
            </a:r>
            <a:r>
              <a:rPr lang="en-US" dirty="0" err="1"/>
              <a:t>bộ</a:t>
            </a:r>
            <a:r>
              <a:rPr lang="en-US" dirty="0"/>
              <a:t> bounded-buffer</a:t>
            </a:r>
          </a:p>
          <a:p>
            <a:pPr algn="just"/>
            <a:r>
              <a:rPr lang="en-US" dirty="0" err="1"/>
              <a:t>Giải</a:t>
            </a:r>
            <a:r>
              <a:rPr lang="en-US" dirty="0"/>
              <a:t> </a:t>
            </a:r>
            <a:r>
              <a:rPr lang="en-US" dirty="0" err="1"/>
              <a:t>thích</a:t>
            </a:r>
            <a:r>
              <a:rPr lang="en-US" dirty="0"/>
              <a:t> </a:t>
            </a:r>
            <a:r>
              <a:rPr lang="en-US" dirty="0" err="1"/>
              <a:t>được</a:t>
            </a:r>
            <a:r>
              <a:rPr lang="en-US" dirty="0"/>
              <a:t> </a:t>
            </a:r>
            <a:r>
              <a:rPr lang="en-US" dirty="0" err="1"/>
              <a:t>bài</a:t>
            </a:r>
            <a:r>
              <a:rPr lang="en-US" dirty="0"/>
              <a:t> </a:t>
            </a:r>
            <a:r>
              <a:rPr lang="en-US" dirty="0" err="1"/>
              <a:t>toán</a:t>
            </a:r>
            <a:r>
              <a:rPr lang="en-US" dirty="0"/>
              <a:t> </a:t>
            </a:r>
            <a:r>
              <a:rPr lang="en-US" dirty="0" err="1"/>
              <a:t>đồng</a:t>
            </a:r>
            <a:r>
              <a:rPr lang="en-US" dirty="0"/>
              <a:t> </a:t>
            </a:r>
            <a:r>
              <a:rPr lang="en-US" dirty="0" err="1"/>
              <a:t>bộ</a:t>
            </a:r>
            <a:r>
              <a:rPr lang="en-US" dirty="0"/>
              <a:t> readers-writers</a:t>
            </a:r>
          </a:p>
          <a:p>
            <a:pPr algn="just"/>
            <a:r>
              <a:rPr lang="en-US" dirty="0" err="1"/>
              <a:t>Giải</a:t>
            </a:r>
            <a:r>
              <a:rPr lang="en-US" dirty="0"/>
              <a:t> </a:t>
            </a:r>
            <a:r>
              <a:rPr lang="en-US" dirty="0" err="1"/>
              <a:t>thích</a:t>
            </a:r>
            <a:r>
              <a:rPr lang="en-US" dirty="0"/>
              <a:t> </a:t>
            </a:r>
            <a:r>
              <a:rPr lang="en-US" dirty="0" err="1"/>
              <a:t>được</a:t>
            </a:r>
            <a:r>
              <a:rPr lang="en-US" dirty="0"/>
              <a:t> </a:t>
            </a:r>
            <a:r>
              <a:rPr lang="en-US" dirty="0" err="1"/>
              <a:t>bài</a:t>
            </a:r>
            <a:r>
              <a:rPr lang="en-US" dirty="0"/>
              <a:t> </a:t>
            </a:r>
            <a:r>
              <a:rPr lang="en-US" dirty="0" err="1"/>
              <a:t>toán</a:t>
            </a:r>
            <a:r>
              <a:rPr lang="en-US" dirty="0"/>
              <a:t> </a:t>
            </a:r>
            <a:r>
              <a:rPr lang="en-US" dirty="0" err="1"/>
              <a:t>đồng</a:t>
            </a:r>
            <a:r>
              <a:rPr lang="en-US" dirty="0"/>
              <a:t> </a:t>
            </a:r>
            <a:r>
              <a:rPr lang="en-US" dirty="0" err="1"/>
              <a:t>bộ</a:t>
            </a:r>
            <a:r>
              <a:rPr lang="en-US" dirty="0"/>
              <a:t> dining-philosophers</a:t>
            </a:r>
          </a:p>
          <a:p>
            <a:pPr algn="just"/>
            <a:r>
              <a:rPr lang="en-US" dirty="0" err="1"/>
              <a:t>Phân</a:t>
            </a:r>
            <a:r>
              <a:rPr lang="en-US" dirty="0"/>
              <a:t> </a:t>
            </a:r>
            <a:r>
              <a:rPr lang="en-US" dirty="0" err="1"/>
              <a:t>tích</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đồng</a:t>
            </a:r>
            <a:r>
              <a:rPr lang="en-US" dirty="0"/>
              <a:t> </a:t>
            </a:r>
            <a:r>
              <a:rPr lang="en-US" dirty="0" err="1"/>
              <a:t>bộ</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endParaRPr lang="en-US" dirty="0"/>
          </a:p>
        </p:txBody>
      </p:sp>
      <p:sp>
        <p:nvSpPr>
          <p:cNvPr id="7" name="Text Placeholder 6">
            <a:extLst>
              <a:ext uri="{FF2B5EF4-FFF2-40B4-BE49-F238E27FC236}">
                <a16:creationId xmlns:a16="http://schemas.microsoft.com/office/drawing/2014/main" id="{3F27F6C9-0202-839E-1A25-DC805F51E6C3}"/>
              </a:ext>
            </a:extLst>
          </p:cNvPr>
          <p:cNvSpPr>
            <a:spLocks noGrp="1"/>
          </p:cNvSpPr>
          <p:nvPr>
            <p:ph type="body" sz="quarter" idx="15"/>
          </p:nvPr>
        </p:nvSpPr>
        <p:spPr/>
        <p:txBody>
          <a:bodyPr/>
          <a:lstStyle/>
          <a:p>
            <a:r>
              <a:rPr lang="en-US" dirty="0"/>
              <a:t>MỤC TIÊU</a:t>
            </a:r>
          </a:p>
        </p:txBody>
      </p:sp>
    </p:spTree>
    <p:extLst>
      <p:ext uri="{BB962C8B-B14F-4D97-AF65-F5344CB8AC3E}">
        <p14:creationId xmlns:p14="http://schemas.microsoft.com/office/powerpoint/2010/main" val="1159379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096AB7-F658-1EBC-B9F7-D1DB8AD82D85}"/>
              </a:ext>
            </a:extLst>
          </p:cNvPr>
          <p:cNvSpPr txBox="1"/>
          <p:nvPr/>
        </p:nvSpPr>
        <p:spPr>
          <a:xfrm>
            <a:off x="931347" y="2896482"/>
            <a:ext cx="5121915" cy="3293209"/>
          </a:xfrm>
          <a:prstGeom prst="rect">
            <a:avLst/>
          </a:prstGeom>
          <a:solidFill>
            <a:schemeClr val="bg1"/>
          </a:solidFill>
          <a:ln>
            <a:gradFill flip="none" rotWithShape="1">
              <a:gsLst>
                <a:gs pos="0">
                  <a:srgbClr val="00C6FF"/>
                </a:gs>
                <a:gs pos="100000">
                  <a:srgbClr val="0072FF"/>
                </a:gs>
              </a:gsLst>
              <a:lin ang="2700000" scaled="1"/>
              <a:tileRect/>
            </a:gradFill>
          </a:ln>
        </p:spPr>
        <p:txBody>
          <a:bodyPr wrap="none" rtlCol="0">
            <a:spAutoFit/>
          </a:bodyPr>
          <a:lstStyle/>
          <a:p>
            <a:pPr>
              <a:buFont typeface="Monotype Sorts" pitchFamily="-84" charset="2"/>
              <a:buNone/>
            </a:pPr>
            <a:r>
              <a:rPr lang="en-US" altLang="en-US" sz="1600" b="1" dirty="0">
                <a:gradFill>
                  <a:gsLst>
                    <a:gs pos="0">
                      <a:srgbClr val="00C6FF"/>
                    </a:gs>
                    <a:gs pos="100000">
                      <a:srgbClr val="0072FF"/>
                    </a:gs>
                  </a:gsLst>
                  <a:lin ang="5400000" scaled="1"/>
                </a:gradFill>
                <a:latin typeface="Courier New" panose="02070309020205020404" pitchFamily="49" charset="0"/>
              </a:rPr>
              <a:t>wait(mutex);</a:t>
            </a:r>
            <a:br>
              <a:rPr lang="en-US" altLang="en-US" sz="1600" dirty="0">
                <a:latin typeface="Courier New" panose="02070309020205020404" pitchFamily="49" charset="0"/>
              </a:rPr>
            </a:br>
            <a:r>
              <a:rPr lang="en-US" altLang="en-US" sz="1600" b="1" dirty="0" err="1">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read_count</a:t>
            </a:r>
            <a:r>
              <a:rPr lang="en-US" altLang="en-US" sz="16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if (</a:t>
            </a:r>
            <a:r>
              <a:rPr lang="en-US" altLang="en-US" sz="1600" b="1" dirty="0" err="1">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read_count</a:t>
            </a:r>
            <a:r>
              <a:rPr lang="en-US" altLang="en-US" sz="16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rPr>
              <a:t>== 1) /* first reader */ </a:t>
            </a:r>
          </a:p>
          <a:p>
            <a:pPr>
              <a:buFont typeface="Monotype Sorts" pitchFamily="-84" charset="2"/>
              <a:buNone/>
            </a:pPr>
            <a:r>
              <a:rPr lang="en-US" altLang="en-US" sz="1600" dirty="0">
                <a:latin typeface="Courier New" panose="02070309020205020404" pitchFamily="49" charset="0"/>
              </a:rPr>
              <a:t>	</a:t>
            </a: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wait(</a:t>
            </a:r>
            <a:r>
              <a:rPr lang="en-US" altLang="en-US" sz="1600" b="1" dirty="0" err="1">
                <a:gradFill>
                  <a:gsLst>
                    <a:gs pos="0">
                      <a:schemeClr val="accent2"/>
                    </a:gs>
                    <a:gs pos="100000">
                      <a:schemeClr val="accent3">
                        <a:lumMod val="75000"/>
                      </a:schemeClr>
                    </a:gs>
                  </a:gsLst>
                  <a:lin ang="5400000" scaled="1"/>
                </a:gradFill>
                <a:latin typeface="Courier New" panose="02070309020205020404" pitchFamily="49" charset="0"/>
              </a:rPr>
              <a:t>rw_mutex</a:t>
            </a: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a:t>
            </a:r>
            <a:r>
              <a:rPr lang="en-US" altLang="en-US" sz="1600" dirty="0">
                <a:latin typeface="Courier New" panose="02070309020205020404" pitchFamily="49" charset="0"/>
              </a:rPr>
              <a:t> </a:t>
            </a:r>
          </a:p>
          <a:p>
            <a:pPr>
              <a:buFont typeface="Monotype Sorts" pitchFamily="-84" charset="2"/>
              <a:buNone/>
            </a:pPr>
            <a:r>
              <a:rPr lang="en-US" altLang="en-US" sz="1600" b="1" dirty="0">
                <a:gradFill>
                  <a:gsLst>
                    <a:gs pos="0">
                      <a:srgbClr val="00C6FF"/>
                    </a:gs>
                    <a:gs pos="100000">
                      <a:srgbClr val="0072FF"/>
                    </a:gs>
                  </a:gsLst>
                  <a:lin ang="5400000" scaled="1"/>
                </a:gradFill>
                <a:latin typeface="Courier New" panose="02070309020205020404" pitchFamily="49" charset="0"/>
              </a:rPr>
              <a:t>signal(mutex); </a:t>
            </a:r>
          </a:p>
          <a:p>
            <a:pPr>
              <a:buFont typeface="Monotype Sorts" pitchFamily="-84" charset="2"/>
              <a:buNone/>
            </a:pP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 </a:t>
            </a:r>
            <a:r>
              <a:rPr lang="en-US" altLang="en-US" sz="1600" dirty="0" err="1">
                <a:latin typeface="Courier New" panose="02070309020205020404" pitchFamily="49" charset="0"/>
              </a:rPr>
              <a:t>đọc</a:t>
            </a:r>
            <a:r>
              <a:rPr lang="en-US" altLang="en-US" sz="1600" dirty="0">
                <a:latin typeface="Courier New" panose="02070309020205020404" pitchFamily="49" charset="0"/>
              </a:rPr>
              <a:t> </a:t>
            </a:r>
            <a:r>
              <a:rPr lang="en-US" altLang="en-US" sz="1600" dirty="0" err="1">
                <a:latin typeface="Courier New" panose="02070309020205020404" pitchFamily="49" charset="0"/>
              </a:rPr>
              <a:t>dữ</a:t>
            </a:r>
            <a:r>
              <a:rPr lang="en-US" altLang="en-US" sz="1600" dirty="0">
                <a:latin typeface="Courier New" panose="02070309020205020404" pitchFamily="49" charset="0"/>
              </a:rPr>
              <a:t> </a:t>
            </a:r>
            <a:r>
              <a:rPr lang="en-US" altLang="en-US" sz="1600" dirty="0" err="1">
                <a:latin typeface="Courier New" panose="02070309020205020404" pitchFamily="49" charset="0"/>
              </a:rPr>
              <a:t>liệu</a:t>
            </a:r>
            <a:r>
              <a:rPr lang="en-US" altLang="en-US" sz="1600" dirty="0">
                <a:latin typeface="Courier New" panose="02070309020205020404" pitchFamily="49" charset="0"/>
              </a:rPr>
              <a:t> */ </a:t>
            </a:r>
          </a:p>
          <a:p>
            <a:pPr>
              <a:buFont typeface="Monotype Sorts" pitchFamily="-84" charset="2"/>
              <a:buNone/>
            </a:pPr>
            <a:r>
              <a:rPr lang="en-US" altLang="en-US" sz="1600" dirty="0">
                <a:latin typeface="Courier New" panose="02070309020205020404" pitchFamily="49" charset="0"/>
              </a:rPr>
              <a:t>... </a:t>
            </a:r>
          </a:p>
          <a:p>
            <a:pPr>
              <a:buFont typeface="Monotype Sorts" pitchFamily="-84" charset="2"/>
              <a:buNone/>
            </a:pPr>
            <a:r>
              <a:rPr lang="en-US" altLang="en-US" sz="1600" b="1" dirty="0">
                <a:gradFill>
                  <a:gsLst>
                    <a:gs pos="0">
                      <a:srgbClr val="00C6FF"/>
                    </a:gs>
                    <a:gs pos="100000">
                      <a:srgbClr val="0072FF"/>
                    </a:gs>
                  </a:gsLst>
                  <a:lin ang="5400000" scaled="1"/>
                </a:gradFill>
                <a:latin typeface="Courier New" panose="02070309020205020404" pitchFamily="49" charset="0"/>
              </a:rPr>
              <a:t>wait(mutex);</a:t>
            </a:r>
            <a:br>
              <a:rPr lang="en-US" altLang="en-US" sz="1600" b="1" dirty="0">
                <a:gradFill>
                  <a:gsLst>
                    <a:gs pos="0">
                      <a:srgbClr val="00C6FF"/>
                    </a:gs>
                    <a:gs pos="100000">
                      <a:srgbClr val="0072FF"/>
                    </a:gs>
                  </a:gsLst>
                  <a:lin ang="5400000" scaled="1"/>
                </a:gradFill>
                <a:latin typeface="Courier New" panose="02070309020205020404" pitchFamily="49" charset="0"/>
              </a:rPr>
            </a:br>
            <a:r>
              <a:rPr lang="en-US" altLang="en-US" sz="1600" b="1" dirty="0" err="1">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read_count</a:t>
            </a:r>
            <a:r>
              <a:rPr lang="en-US" altLang="en-US" sz="16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a:t>
            </a:r>
            <a:br>
              <a:rPr lang="en-US" altLang="en-US" sz="16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rPr>
              <a:t>if (</a:t>
            </a:r>
            <a:r>
              <a:rPr lang="en-US" altLang="en-US" sz="1600" b="1" dirty="0" err="1">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read_count</a:t>
            </a:r>
            <a:r>
              <a:rPr lang="en-US" altLang="en-US" sz="1600"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rPr>
              <a:t>== 0) /* last reader */</a:t>
            </a:r>
          </a:p>
          <a:p>
            <a:pPr>
              <a:buFont typeface="Monotype Sorts" pitchFamily="-84" charset="2"/>
              <a:buNone/>
            </a:pPr>
            <a:r>
              <a:rPr lang="en-US" altLang="en-US" sz="1600" dirty="0">
                <a:latin typeface="Courier New" panose="02070309020205020404" pitchFamily="49" charset="0"/>
              </a:rPr>
              <a:t>	</a:t>
            </a: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signal(</a:t>
            </a:r>
            <a:r>
              <a:rPr lang="en-US" altLang="en-US" sz="1600" b="1" dirty="0" err="1">
                <a:gradFill>
                  <a:gsLst>
                    <a:gs pos="0">
                      <a:schemeClr val="accent2"/>
                    </a:gs>
                    <a:gs pos="100000">
                      <a:schemeClr val="accent3">
                        <a:lumMod val="75000"/>
                      </a:schemeClr>
                    </a:gs>
                  </a:gsLst>
                  <a:lin ang="5400000" scaled="1"/>
                </a:gradFill>
                <a:latin typeface="Courier New" panose="02070309020205020404" pitchFamily="49" charset="0"/>
              </a:rPr>
              <a:t>rw_mutex</a:t>
            </a: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a:t>
            </a:r>
            <a:r>
              <a:rPr lang="en-US" altLang="en-US" sz="1600" dirty="0">
                <a:latin typeface="Courier New" panose="02070309020205020404" pitchFamily="49" charset="0"/>
              </a:rPr>
              <a:t> </a:t>
            </a:r>
          </a:p>
          <a:p>
            <a:pPr>
              <a:buFont typeface="Monotype Sorts" pitchFamily="-84" charset="2"/>
              <a:buNone/>
            </a:pPr>
            <a:r>
              <a:rPr lang="en-US" altLang="en-US" sz="1600" b="1" dirty="0">
                <a:gradFill>
                  <a:gsLst>
                    <a:gs pos="0">
                      <a:srgbClr val="00C6FF"/>
                    </a:gs>
                    <a:gs pos="100000">
                      <a:srgbClr val="0072FF"/>
                    </a:gs>
                  </a:gsLst>
                  <a:lin ang="5400000" scaled="1"/>
                </a:gradFill>
                <a:latin typeface="Courier New" panose="02070309020205020404" pitchFamily="49" charset="0"/>
              </a:rPr>
              <a:t>signal(mutex);</a:t>
            </a:r>
            <a:endParaRPr lang="en-VN" sz="1600" b="1" dirty="0">
              <a:gradFill>
                <a:gsLst>
                  <a:gs pos="0">
                    <a:srgbClr val="00C6FF"/>
                  </a:gs>
                  <a:gs pos="100000">
                    <a:srgbClr val="0072FF"/>
                  </a:gs>
                </a:gsLst>
                <a:lin ang="5400000" scaled="1"/>
              </a:gradFill>
              <a:latin typeface="Courier New" panose="02070309020205020404" pitchFamily="49" charset="0"/>
            </a:endParaRPr>
          </a:p>
        </p:txBody>
      </p:sp>
      <p:sp>
        <p:nvSpPr>
          <p:cNvPr id="2" name="Title 1">
            <a:extLst>
              <a:ext uri="{FF2B5EF4-FFF2-40B4-BE49-F238E27FC236}">
                <a16:creationId xmlns:a16="http://schemas.microsoft.com/office/drawing/2014/main" id="{6F2DC52D-F5AF-62B8-C416-46BE672C1798}"/>
              </a:ext>
            </a:extLst>
          </p:cNvPr>
          <p:cNvSpPr>
            <a:spLocks noGrp="1"/>
          </p:cNvSpPr>
          <p:nvPr>
            <p:ph type="title"/>
          </p:nvPr>
        </p:nvSpPr>
        <p:spPr/>
        <p:txBody>
          <a:bodyPr>
            <a:noAutofit/>
          </a:bodyPr>
          <a:lstStyle/>
          <a:p>
            <a:r>
              <a:rPr lang="en-VN" sz="4000" dirty="0"/>
              <a:t>5.10.2. Giải pháp cho bài toán Readers-Writers</a:t>
            </a:r>
          </a:p>
        </p:txBody>
      </p:sp>
      <p:sp>
        <p:nvSpPr>
          <p:cNvPr id="4" name="Footer Placeholder 3">
            <a:extLst>
              <a:ext uri="{FF2B5EF4-FFF2-40B4-BE49-F238E27FC236}">
                <a16:creationId xmlns:a16="http://schemas.microsoft.com/office/drawing/2014/main" id="{F0B9E624-50D2-AF13-5766-E040576E88A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2B370FD-E770-20B5-EDF9-1367561C03FA}"/>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
        <p:nvSpPr>
          <p:cNvPr id="8" name="TextBox 7">
            <a:extLst>
              <a:ext uri="{FF2B5EF4-FFF2-40B4-BE49-F238E27FC236}">
                <a16:creationId xmlns:a16="http://schemas.microsoft.com/office/drawing/2014/main" id="{05786175-ECD8-26AB-E646-E23013E985E1}"/>
              </a:ext>
            </a:extLst>
          </p:cNvPr>
          <p:cNvSpPr txBox="1"/>
          <p:nvPr/>
        </p:nvSpPr>
        <p:spPr>
          <a:xfrm>
            <a:off x="6877470" y="2896482"/>
            <a:ext cx="3023585" cy="1323439"/>
          </a:xfrm>
          <a:prstGeom prst="rect">
            <a:avLst/>
          </a:prstGeom>
          <a:solidFill>
            <a:schemeClr val="bg1"/>
          </a:solidFill>
          <a:ln>
            <a:gradFill>
              <a:gsLst>
                <a:gs pos="0">
                  <a:schemeClr val="accent2"/>
                </a:gs>
                <a:gs pos="100000">
                  <a:schemeClr val="accent3">
                    <a:lumMod val="75000"/>
                  </a:schemeClr>
                </a:gs>
              </a:gsLst>
              <a:lin ang="5400000" scaled="1"/>
            </a:gradFill>
          </a:ln>
        </p:spPr>
        <p:txBody>
          <a:bodyPr wrap="none" rtlCol="0">
            <a:spAutoFit/>
          </a:bodyPr>
          <a:lstStyle/>
          <a:p>
            <a:pPr>
              <a:buFont typeface="Monotype Sorts" pitchFamily="-84" charset="2"/>
              <a:buNone/>
            </a:pP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wait(</a:t>
            </a:r>
            <a:r>
              <a:rPr lang="en-US" altLang="en-US" sz="1600" b="1" dirty="0" err="1">
                <a:gradFill>
                  <a:gsLst>
                    <a:gs pos="0">
                      <a:schemeClr val="accent2"/>
                    </a:gs>
                    <a:gs pos="100000">
                      <a:schemeClr val="accent3">
                        <a:lumMod val="75000"/>
                      </a:schemeClr>
                    </a:gs>
                  </a:gsLst>
                  <a:lin ang="5400000" scaled="1"/>
                </a:gradFill>
                <a:latin typeface="Courier New" panose="02070309020205020404" pitchFamily="49" charset="0"/>
              </a:rPr>
              <a:t>rw_mutex</a:t>
            </a: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a:t>
            </a:r>
            <a:r>
              <a:rPr lang="en-US" altLang="en-US" sz="1600" dirty="0">
                <a:latin typeface="Courier New" panose="02070309020205020404" pitchFamily="49" charset="0"/>
              </a:rPr>
              <a:t> </a:t>
            </a:r>
          </a:p>
          <a:p>
            <a:pPr>
              <a:buFont typeface="Monotype Sorts" pitchFamily="-84" charset="2"/>
              <a:buNone/>
            </a:pP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 </a:t>
            </a:r>
            <a:r>
              <a:rPr lang="en-US" altLang="en-US" sz="1600" dirty="0" err="1">
                <a:latin typeface="Courier New" panose="02070309020205020404" pitchFamily="49" charset="0"/>
              </a:rPr>
              <a:t>cập</a:t>
            </a:r>
            <a:r>
              <a:rPr lang="en-US" altLang="en-US" sz="1600" dirty="0">
                <a:latin typeface="Courier New" panose="02070309020205020404" pitchFamily="49" charset="0"/>
              </a:rPr>
              <a:t> </a:t>
            </a:r>
            <a:r>
              <a:rPr lang="en-US" altLang="en-US" sz="1600" dirty="0" err="1">
                <a:latin typeface="Courier New" panose="02070309020205020404" pitchFamily="49" charset="0"/>
              </a:rPr>
              <a:t>nhật</a:t>
            </a:r>
            <a:r>
              <a:rPr lang="en-US" altLang="en-US" sz="1600" dirty="0">
                <a:latin typeface="Courier New" panose="02070309020205020404" pitchFamily="49" charset="0"/>
              </a:rPr>
              <a:t> </a:t>
            </a:r>
            <a:r>
              <a:rPr lang="en-US" altLang="en-US" sz="1600" dirty="0" err="1">
                <a:latin typeface="Courier New" panose="02070309020205020404" pitchFamily="49" charset="0"/>
              </a:rPr>
              <a:t>dữ</a:t>
            </a:r>
            <a:r>
              <a:rPr lang="en-US" altLang="en-US" sz="1600" dirty="0">
                <a:latin typeface="Courier New" panose="02070309020205020404" pitchFamily="49" charset="0"/>
              </a:rPr>
              <a:t> </a:t>
            </a:r>
            <a:r>
              <a:rPr lang="en-US" altLang="en-US" sz="1600" dirty="0" err="1">
                <a:latin typeface="Courier New" panose="02070309020205020404" pitchFamily="49" charset="0"/>
              </a:rPr>
              <a:t>liệu</a:t>
            </a:r>
            <a:r>
              <a:rPr lang="en-US" altLang="en-US" sz="1600" dirty="0">
                <a:latin typeface="Courier New" panose="02070309020205020404" pitchFamily="49" charset="0"/>
              </a:rPr>
              <a:t> */ </a:t>
            </a:r>
          </a:p>
          <a:p>
            <a:pPr>
              <a:buFont typeface="Monotype Sorts" pitchFamily="-84" charset="2"/>
              <a:buNone/>
            </a:pPr>
            <a:r>
              <a:rPr lang="en-US" altLang="en-US" sz="1600" dirty="0">
                <a:latin typeface="Courier New" panose="02070309020205020404" pitchFamily="49" charset="0"/>
              </a:rPr>
              <a:t>... </a:t>
            </a:r>
          </a:p>
          <a:p>
            <a:pPr>
              <a:buFont typeface="Monotype Sorts" pitchFamily="-84" charset="2"/>
              <a:buNone/>
            </a:pP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signal(</a:t>
            </a:r>
            <a:r>
              <a:rPr lang="en-US" altLang="en-US" sz="1600" b="1" dirty="0" err="1">
                <a:gradFill>
                  <a:gsLst>
                    <a:gs pos="0">
                      <a:schemeClr val="accent2"/>
                    </a:gs>
                    <a:gs pos="100000">
                      <a:schemeClr val="accent3">
                        <a:lumMod val="75000"/>
                      </a:schemeClr>
                    </a:gs>
                  </a:gsLst>
                  <a:lin ang="5400000" scaled="1"/>
                </a:gradFill>
                <a:latin typeface="Courier New" panose="02070309020205020404" pitchFamily="49" charset="0"/>
              </a:rPr>
              <a:t>rw_mutex</a:t>
            </a:r>
            <a:r>
              <a:rPr lang="en-US" altLang="en-US" sz="1600" b="1" dirty="0">
                <a:gradFill>
                  <a:gsLst>
                    <a:gs pos="0">
                      <a:schemeClr val="accent2"/>
                    </a:gs>
                    <a:gs pos="100000">
                      <a:schemeClr val="accent3">
                        <a:lumMod val="75000"/>
                      </a:schemeClr>
                    </a:gs>
                  </a:gsLst>
                  <a:lin ang="5400000" scaled="1"/>
                </a:gradFill>
                <a:latin typeface="Courier New" panose="02070309020205020404" pitchFamily="49" charset="0"/>
              </a:rPr>
              <a:t>);</a:t>
            </a:r>
            <a:endParaRPr lang="en-VN" sz="1600" b="1" dirty="0">
              <a:gradFill>
                <a:gsLst>
                  <a:gs pos="0">
                    <a:schemeClr val="accent2"/>
                  </a:gs>
                  <a:gs pos="100000">
                    <a:schemeClr val="accent3">
                      <a:lumMod val="75000"/>
                    </a:schemeClr>
                  </a:gs>
                </a:gsLst>
                <a:lin ang="5400000" scaled="1"/>
              </a:gradFill>
              <a:latin typeface="Courier New" panose="02070309020205020404" pitchFamily="49" charset="0"/>
            </a:endParaRPr>
          </a:p>
        </p:txBody>
      </p:sp>
      <p:sp>
        <p:nvSpPr>
          <p:cNvPr id="9" name="TextBox 8">
            <a:extLst>
              <a:ext uri="{FF2B5EF4-FFF2-40B4-BE49-F238E27FC236}">
                <a16:creationId xmlns:a16="http://schemas.microsoft.com/office/drawing/2014/main" id="{AA5EC95B-63D1-0650-2DE7-301A0FE8F089}"/>
              </a:ext>
            </a:extLst>
          </p:cNvPr>
          <p:cNvSpPr txBox="1"/>
          <p:nvPr/>
        </p:nvSpPr>
        <p:spPr>
          <a:xfrm>
            <a:off x="932934" y="2502272"/>
            <a:ext cx="966931" cy="394147"/>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Reader</a:t>
            </a:r>
          </a:p>
        </p:txBody>
      </p:sp>
      <p:sp>
        <p:nvSpPr>
          <p:cNvPr id="10" name="TextBox 9">
            <a:extLst>
              <a:ext uri="{FF2B5EF4-FFF2-40B4-BE49-F238E27FC236}">
                <a16:creationId xmlns:a16="http://schemas.microsoft.com/office/drawing/2014/main" id="{BD870EC3-DB99-AFCF-199D-7A19DA5E026A}"/>
              </a:ext>
            </a:extLst>
          </p:cNvPr>
          <p:cNvSpPr txBox="1"/>
          <p:nvPr/>
        </p:nvSpPr>
        <p:spPr>
          <a:xfrm>
            <a:off x="6877470" y="2502272"/>
            <a:ext cx="847348" cy="394147"/>
          </a:xfrm>
          <a:prstGeom prst="rect">
            <a:avLst/>
          </a:prstGeom>
          <a:gradFill>
            <a:gsLst>
              <a:gs pos="0">
                <a:schemeClr val="accent2"/>
              </a:gs>
              <a:gs pos="100000">
                <a:schemeClr val="accent3">
                  <a:lumMod val="75000"/>
                </a:schemeClr>
              </a:gs>
            </a:gsLst>
            <a:lin ang="5400000" scaled="1"/>
          </a:gradFill>
          <a:ln>
            <a:gradFill>
              <a:gsLst>
                <a:gs pos="0">
                  <a:schemeClr val="accent2"/>
                </a:gs>
                <a:gs pos="100000">
                  <a:schemeClr val="accent3">
                    <a:lumMod val="75000"/>
                  </a:schemeClr>
                </a:gs>
              </a:gsLst>
              <a:lin ang="5400000" scaled="1"/>
            </a:gra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Writer</a:t>
            </a:r>
          </a:p>
        </p:txBody>
      </p:sp>
      <p:sp>
        <p:nvSpPr>
          <p:cNvPr id="11" name="Triangle 10">
            <a:extLst>
              <a:ext uri="{FF2B5EF4-FFF2-40B4-BE49-F238E27FC236}">
                <a16:creationId xmlns:a16="http://schemas.microsoft.com/office/drawing/2014/main" id="{AD79AF48-339E-5ECB-9126-EE108CF20266}"/>
              </a:ext>
            </a:extLst>
          </p:cNvPr>
          <p:cNvSpPr/>
          <p:nvPr/>
        </p:nvSpPr>
        <p:spPr>
          <a:xfrm rot="5400000">
            <a:off x="716055" y="3062001"/>
            <a:ext cx="114660" cy="98845"/>
          </a:xfrm>
          <a:prstGeom prst="triangl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2" name="Triangle 11">
            <a:extLst>
              <a:ext uri="{FF2B5EF4-FFF2-40B4-BE49-F238E27FC236}">
                <a16:creationId xmlns:a16="http://schemas.microsoft.com/office/drawing/2014/main" id="{43C3EF3F-A980-B23B-98DC-43576319A3C3}"/>
              </a:ext>
            </a:extLst>
          </p:cNvPr>
          <p:cNvSpPr/>
          <p:nvPr/>
        </p:nvSpPr>
        <p:spPr>
          <a:xfrm rot="5400000">
            <a:off x="6657627" y="3061621"/>
            <a:ext cx="114660" cy="98845"/>
          </a:xfrm>
          <a:prstGeom prst="triangl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1B2888C-427A-9AFB-791C-0BE503F031BF}"/>
              </a:ext>
            </a:extLst>
          </p:cNvPr>
          <p:cNvSpPr txBox="1"/>
          <p:nvPr/>
        </p:nvSpPr>
        <p:spPr>
          <a:xfrm>
            <a:off x="952663" y="1728296"/>
            <a:ext cx="4371710"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Biến thể 1 – Ưu tiên Readers</a:t>
            </a:r>
          </a:p>
        </p:txBody>
      </p:sp>
      <p:sp>
        <p:nvSpPr>
          <p:cNvPr id="16" name="TextBox 15">
            <a:extLst>
              <a:ext uri="{FF2B5EF4-FFF2-40B4-BE49-F238E27FC236}">
                <a16:creationId xmlns:a16="http://schemas.microsoft.com/office/drawing/2014/main" id="{975FF30D-C3E9-BE79-6DE1-78C8F892DB0E}"/>
              </a:ext>
            </a:extLst>
          </p:cNvPr>
          <p:cNvSpPr txBox="1"/>
          <p:nvPr/>
        </p:nvSpPr>
        <p:spPr>
          <a:xfrm>
            <a:off x="6485584" y="4462144"/>
            <a:ext cx="4922643" cy="1929567"/>
          </a:xfrm>
          <a:prstGeom prst="rect">
            <a:avLst/>
          </a:prstGeom>
          <a:noFill/>
        </p:spPr>
        <p:txBody>
          <a:bodyPr wrap="square" rtlCol="0">
            <a:spAutoFit/>
          </a:bodyPr>
          <a:lstStyle/>
          <a:p>
            <a:pPr marL="285750" indent="-285750" algn="just">
              <a:lnSpc>
                <a:spcPct val="120000"/>
              </a:lnSpc>
              <a:spcBef>
                <a:spcPts val="200"/>
              </a:spcBef>
              <a:spcAft>
                <a:spcPts val="200"/>
              </a:spcAft>
              <a:buFont typeface="Arial" panose="020B0604020202020204" pitchFamily="34" charset="0"/>
              <a:buChar char="•"/>
            </a:pPr>
            <a:r>
              <a:rPr lang="vi-VN" sz="1400" dirty="0">
                <a:latin typeface="Arial" panose="020B0604020202020204" pitchFamily="34" charset="0"/>
                <a:cs typeface="Arial" panose="020B0604020202020204" pitchFamily="34" charset="0"/>
              </a:rPr>
              <a:t>Nếu một </a:t>
            </a:r>
            <a:r>
              <a:rPr lang="vi-VN" sz="1400" b="1" dirty="0">
                <a:gradFill>
                  <a:gsLst>
                    <a:gs pos="0">
                      <a:schemeClr val="accent2"/>
                    </a:gs>
                    <a:gs pos="100000">
                      <a:schemeClr val="accent3">
                        <a:lumMod val="75000"/>
                      </a:schemeClr>
                    </a:gs>
                  </a:gsLst>
                  <a:lin ang="5400000" scaled="1"/>
                </a:gradFill>
                <a:latin typeface="Courier New" panose="02070309020205020404" pitchFamily="49" charset="0"/>
              </a:rPr>
              <a:t>Writer</a:t>
            </a:r>
            <a:r>
              <a:rPr lang="vi-VN" sz="1400" dirty="0">
                <a:latin typeface="Arial" panose="020B0604020202020204" pitchFamily="34" charset="0"/>
                <a:cs typeface="Arial" panose="020B0604020202020204" pitchFamily="34" charset="0"/>
              </a:rPr>
              <a:t> đang ở trong CS và có </a:t>
            </a:r>
            <a:r>
              <a:rPr lang="vi-VN" sz="1400" dirty="0">
                <a:latin typeface="Courier New" panose="02070309020205020404" pitchFamily="49" charset="0"/>
                <a:cs typeface="Courier New" panose="02070309020205020404" pitchFamily="49" charset="0"/>
              </a:rPr>
              <a:t>n</a:t>
            </a:r>
            <a:r>
              <a:rPr lang="vi-VN" sz="1400" dirty="0">
                <a:latin typeface="Arial" panose="020B0604020202020204" pitchFamily="34" charset="0"/>
                <a:cs typeface="Arial" panose="020B0604020202020204" pitchFamily="34" charset="0"/>
              </a:rPr>
              <a:t> </a:t>
            </a:r>
            <a:r>
              <a:rPr lang="vi-VN" sz="1400" b="1" dirty="0">
                <a:gradFill>
                  <a:gsLst>
                    <a:gs pos="0">
                      <a:srgbClr val="00C6FF"/>
                    </a:gs>
                    <a:gs pos="100000">
                      <a:srgbClr val="0072FF"/>
                    </a:gs>
                  </a:gsLst>
                  <a:lin ang="5400000" scaled="1"/>
                </a:gradFill>
                <a:latin typeface="Courier New" panose="02070309020205020404" pitchFamily="49" charset="0"/>
              </a:rPr>
              <a:t>Readers</a:t>
            </a:r>
            <a:r>
              <a:rPr lang="vi-VN" sz="1400" dirty="0">
                <a:latin typeface="Arial" panose="020B0604020202020204" pitchFamily="34" charset="0"/>
                <a:cs typeface="Arial" panose="020B0604020202020204" pitchFamily="34" charset="0"/>
              </a:rPr>
              <a:t> đang đợi thì một </a:t>
            </a:r>
            <a:r>
              <a:rPr lang="vi-VN" sz="1400" b="1" dirty="0">
                <a:gradFill>
                  <a:gsLst>
                    <a:gs pos="0">
                      <a:srgbClr val="00C6FF"/>
                    </a:gs>
                    <a:gs pos="100000">
                      <a:srgbClr val="0072FF"/>
                    </a:gs>
                  </a:gsLst>
                  <a:lin ang="5400000" scaled="1"/>
                </a:gradFill>
                <a:latin typeface="Courier New" panose="02070309020205020404" pitchFamily="49" charset="0"/>
              </a:rPr>
              <a:t>Reader</a:t>
            </a:r>
            <a:r>
              <a:rPr lang="vi-VN" sz="1400" dirty="0">
                <a:latin typeface="Arial" panose="020B0604020202020204" pitchFamily="34" charset="0"/>
                <a:cs typeface="Arial" panose="020B0604020202020204" pitchFamily="34" charset="0"/>
              </a:rPr>
              <a:t> được xếp trong hàng đợi của </a:t>
            </a:r>
            <a:r>
              <a:rPr lang="en-US" altLang="en-US" sz="1400" b="1" dirty="0" err="1">
                <a:gradFill>
                  <a:gsLst>
                    <a:gs pos="0">
                      <a:schemeClr val="accent2"/>
                    </a:gs>
                    <a:gs pos="100000">
                      <a:schemeClr val="accent3">
                        <a:lumMod val="75000"/>
                      </a:schemeClr>
                    </a:gs>
                  </a:gsLst>
                  <a:lin ang="5400000" scaled="1"/>
                </a:gradFill>
                <a:latin typeface="Courier New" panose="02070309020205020404" pitchFamily="49" charset="0"/>
              </a:rPr>
              <a:t>rw_mutex</a:t>
            </a:r>
            <a:r>
              <a:rPr lang="vi-VN" sz="1400" dirty="0">
                <a:latin typeface="Arial" panose="020B0604020202020204" pitchFamily="34" charset="0"/>
                <a:cs typeface="Arial" panose="020B0604020202020204" pitchFamily="34" charset="0"/>
              </a:rPr>
              <a:t> và </a:t>
            </a:r>
            <a:r>
              <a:rPr lang="vi-VN" sz="1400" dirty="0">
                <a:latin typeface="Courier New" panose="02070309020205020404" pitchFamily="49" charset="0"/>
                <a:cs typeface="Courier New" panose="02070309020205020404" pitchFamily="49" charset="0"/>
              </a:rPr>
              <a:t>n − 1</a:t>
            </a:r>
            <a:r>
              <a:rPr lang="vi-VN" sz="1400" dirty="0">
                <a:latin typeface="Arial" panose="020B0604020202020204" pitchFamily="34" charset="0"/>
                <a:cs typeface="Arial" panose="020B0604020202020204" pitchFamily="34" charset="0"/>
              </a:rPr>
              <a:t> </a:t>
            </a:r>
            <a:r>
              <a:rPr lang="vi-VN" sz="1400" b="1" dirty="0">
                <a:gradFill>
                  <a:gsLst>
                    <a:gs pos="0">
                      <a:srgbClr val="00C6FF"/>
                    </a:gs>
                    <a:gs pos="100000">
                      <a:srgbClr val="0072FF"/>
                    </a:gs>
                  </a:gsLst>
                  <a:lin ang="5400000" scaled="1"/>
                </a:gradFill>
                <a:latin typeface="Courier New" panose="02070309020205020404" pitchFamily="49" charset="0"/>
              </a:rPr>
              <a:t>Reader</a:t>
            </a:r>
            <a:r>
              <a:rPr lang="vi-VN" sz="1400" dirty="0">
                <a:latin typeface="Arial" panose="020B0604020202020204" pitchFamily="34" charset="0"/>
                <a:cs typeface="Arial" panose="020B0604020202020204" pitchFamily="34" charset="0"/>
              </a:rPr>
              <a:t> kia trong hàng đợi của </a:t>
            </a:r>
            <a:r>
              <a:rPr lang="vi-VN" sz="1400" b="1" dirty="0">
                <a:gradFill>
                  <a:gsLst>
                    <a:gs pos="0">
                      <a:srgbClr val="00C6FF"/>
                    </a:gs>
                    <a:gs pos="100000">
                      <a:srgbClr val="0072FF"/>
                    </a:gs>
                  </a:gsLst>
                  <a:lin ang="5400000" scaled="1"/>
                </a:gradFill>
                <a:latin typeface="Courier New" panose="02070309020205020404" pitchFamily="49" charset="0"/>
              </a:rPr>
              <a:t>mutex.</a:t>
            </a:r>
          </a:p>
          <a:p>
            <a:pPr marL="285750" indent="-285750" algn="just">
              <a:lnSpc>
                <a:spcPct val="120000"/>
              </a:lnSpc>
              <a:spcBef>
                <a:spcPts val="200"/>
              </a:spcBef>
              <a:spcAft>
                <a:spcPts val="200"/>
              </a:spcAft>
              <a:buFont typeface="Arial" panose="020B0604020202020204" pitchFamily="34" charset="0"/>
              <a:buChar char="•"/>
            </a:pPr>
            <a:r>
              <a:rPr lang="vi-VN" sz="1400" dirty="0">
                <a:latin typeface="Arial" panose="020B0604020202020204" pitchFamily="34" charset="0"/>
                <a:cs typeface="Arial" panose="020B0604020202020204" pitchFamily="34" charset="0"/>
              </a:rPr>
              <a:t>Khi </a:t>
            </a:r>
            <a:r>
              <a:rPr lang="vi-VN" sz="1400" b="1" dirty="0">
                <a:gradFill>
                  <a:gsLst>
                    <a:gs pos="0">
                      <a:schemeClr val="accent2"/>
                    </a:gs>
                    <a:gs pos="100000">
                      <a:schemeClr val="accent3">
                        <a:lumMod val="75000"/>
                      </a:schemeClr>
                    </a:gs>
                  </a:gsLst>
                  <a:lin ang="5400000" scaled="1"/>
                </a:gradFill>
                <a:latin typeface="Courier New" panose="02070309020205020404" pitchFamily="49" charset="0"/>
              </a:rPr>
              <a:t>Writer</a:t>
            </a:r>
            <a:r>
              <a:rPr lang="vi-VN" sz="1400" dirty="0">
                <a:latin typeface="Arial" panose="020B0604020202020204" pitchFamily="34" charset="0"/>
                <a:cs typeface="Arial" panose="020B0604020202020204" pitchFamily="34" charset="0"/>
              </a:rPr>
              <a:t> thực thi </a:t>
            </a:r>
            <a:r>
              <a:rPr lang="en-US" altLang="en-US" sz="1400" b="1" dirty="0">
                <a:gradFill>
                  <a:gsLst>
                    <a:gs pos="0">
                      <a:schemeClr val="accent2"/>
                    </a:gs>
                    <a:gs pos="100000">
                      <a:schemeClr val="accent3">
                        <a:lumMod val="75000"/>
                      </a:schemeClr>
                    </a:gs>
                  </a:gsLst>
                  <a:lin ang="5400000" scaled="1"/>
                </a:gradFill>
                <a:latin typeface="Courier New" panose="02070309020205020404" pitchFamily="49" charset="0"/>
              </a:rPr>
              <a:t>signal(</a:t>
            </a:r>
            <a:r>
              <a:rPr lang="en-US" altLang="en-US" sz="1400" b="1" dirty="0" err="1">
                <a:gradFill>
                  <a:gsLst>
                    <a:gs pos="0">
                      <a:schemeClr val="accent2"/>
                    </a:gs>
                    <a:gs pos="100000">
                      <a:schemeClr val="accent3">
                        <a:lumMod val="75000"/>
                      </a:schemeClr>
                    </a:gs>
                  </a:gsLst>
                  <a:lin ang="5400000" scaled="1"/>
                </a:gradFill>
                <a:latin typeface="Courier New" panose="02070309020205020404" pitchFamily="49" charset="0"/>
              </a:rPr>
              <a:t>rw_mutex</a:t>
            </a:r>
            <a:r>
              <a:rPr lang="en-US" altLang="en-US" sz="1400" b="1" dirty="0">
                <a:gradFill>
                  <a:gsLst>
                    <a:gs pos="0">
                      <a:schemeClr val="accent2"/>
                    </a:gs>
                    <a:gs pos="100000">
                      <a:schemeClr val="accent3">
                        <a:lumMod val="75000"/>
                      </a:schemeClr>
                    </a:gs>
                  </a:gsLst>
                  <a:lin ang="5400000" scaled="1"/>
                </a:gradFill>
                <a:latin typeface="Courier New" panose="02070309020205020404" pitchFamily="49" charset="0"/>
              </a:rPr>
              <a:t>)</a:t>
            </a:r>
            <a:r>
              <a:rPr lang="vi-VN" sz="1400" dirty="0">
                <a:latin typeface="Arial" panose="020B0604020202020204" pitchFamily="34" charset="0"/>
                <a:cs typeface="Arial" panose="020B0604020202020204" pitchFamily="34" charset="0"/>
              </a:rPr>
              <a:t>, hệ thống có thể phục hồi thực thi của một trong các </a:t>
            </a:r>
            <a:r>
              <a:rPr lang="vi-VN" sz="1400" b="1" dirty="0">
                <a:gradFill>
                  <a:gsLst>
                    <a:gs pos="0">
                      <a:srgbClr val="00C6FF"/>
                    </a:gs>
                    <a:gs pos="100000">
                      <a:srgbClr val="0072FF"/>
                    </a:gs>
                  </a:gsLst>
                  <a:lin ang="5400000" scaled="1"/>
                </a:gradFill>
                <a:latin typeface="Courier New" panose="02070309020205020404" pitchFamily="49" charset="0"/>
              </a:rPr>
              <a:t>Reader</a:t>
            </a:r>
            <a:r>
              <a:rPr lang="vi-VN" sz="1400" dirty="0">
                <a:latin typeface="Arial" panose="020B0604020202020204" pitchFamily="34" charset="0"/>
                <a:cs typeface="Arial" panose="020B0604020202020204" pitchFamily="34" charset="0"/>
              </a:rPr>
              <a:t> đang đợi hoặc </a:t>
            </a:r>
            <a:r>
              <a:rPr lang="vi-VN" sz="1400" b="1" dirty="0">
                <a:gradFill>
                  <a:gsLst>
                    <a:gs pos="0">
                      <a:schemeClr val="accent2"/>
                    </a:gs>
                    <a:gs pos="100000">
                      <a:schemeClr val="accent3">
                        <a:lumMod val="75000"/>
                      </a:schemeClr>
                    </a:gs>
                  </a:gsLst>
                  <a:lin ang="5400000" scaled="1"/>
                </a:gradFill>
                <a:latin typeface="Courier New" panose="02070309020205020404" pitchFamily="49" charset="0"/>
              </a:rPr>
              <a:t>Writer</a:t>
            </a:r>
            <a:r>
              <a:rPr lang="vi-VN" sz="1400" dirty="0">
                <a:latin typeface="Arial" panose="020B0604020202020204" pitchFamily="34" charset="0"/>
                <a:cs typeface="Arial" panose="020B0604020202020204" pitchFamily="34" charset="0"/>
              </a:rPr>
              <a:t> đang đợi.</a:t>
            </a:r>
            <a:endParaRPr lang="en-V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1802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6BB4F-3DEF-44A8-AED4-347275298D4F}"/>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
        <p:nvSpPr>
          <p:cNvPr id="3" name="Text Placeholder 2">
            <a:extLst>
              <a:ext uri="{FF2B5EF4-FFF2-40B4-BE49-F238E27FC236}">
                <a16:creationId xmlns:a16="http://schemas.microsoft.com/office/drawing/2014/main" id="{0A772C9E-790B-2C3A-879D-85F5491570C0}"/>
              </a:ext>
            </a:extLst>
          </p:cNvPr>
          <p:cNvSpPr>
            <a:spLocks noGrp="1"/>
          </p:cNvSpPr>
          <p:nvPr>
            <p:ph type="body" sz="quarter" idx="13"/>
          </p:nvPr>
        </p:nvSpPr>
        <p:spPr/>
        <p:txBody>
          <a:bodyPr>
            <a:normAutofit fontScale="77500" lnSpcReduction="20000"/>
          </a:bodyPr>
          <a:lstStyle/>
          <a:p>
            <a:r>
              <a:rPr lang="en-VN" dirty="0"/>
              <a:t>BÀI TOÁN ĐỒNG BỘ DINING-PHILOSOPHER</a:t>
            </a:r>
          </a:p>
        </p:txBody>
      </p:sp>
      <p:sp>
        <p:nvSpPr>
          <p:cNvPr id="9" name="Text Placeholder 8">
            <a:extLst>
              <a:ext uri="{FF2B5EF4-FFF2-40B4-BE49-F238E27FC236}">
                <a16:creationId xmlns:a16="http://schemas.microsoft.com/office/drawing/2014/main" id="{1BEFC0A2-C8CF-B0BC-958C-F45B84E74560}"/>
              </a:ext>
            </a:extLst>
          </p:cNvPr>
          <p:cNvSpPr>
            <a:spLocks noGrp="1"/>
          </p:cNvSpPr>
          <p:nvPr>
            <p:ph type="body" sz="quarter" idx="14"/>
          </p:nvPr>
        </p:nvSpPr>
        <p:spPr/>
        <p:txBody>
          <a:bodyPr/>
          <a:lstStyle/>
          <a:p>
            <a:r>
              <a:rPr lang="en-VN" dirty="0"/>
              <a:t>5.11.1. Phát biểu bài toán Dining-Philosopher</a:t>
            </a:r>
          </a:p>
        </p:txBody>
      </p:sp>
      <p:sp>
        <p:nvSpPr>
          <p:cNvPr id="5" name="Text Placeholder 4">
            <a:extLst>
              <a:ext uri="{FF2B5EF4-FFF2-40B4-BE49-F238E27FC236}">
                <a16:creationId xmlns:a16="http://schemas.microsoft.com/office/drawing/2014/main" id="{337DA10D-C1C3-98C9-CD99-E10D45455042}"/>
              </a:ext>
            </a:extLst>
          </p:cNvPr>
          <p:cNvSpPr>
            <a:spLocks noGrp="1"/>
          </p:cNvSpPr>
          <p:nvPr>
            <p:ph type="body" sz="quarter" idx="15"/>
          </p:nvPr>
        </p:nvSpPr>
        <p:spPr>
          <a:xfrm>
            <a:off x="1470930" y="3924167"/>
            <a:ext cx="7425646" cy="1094505"/>
          </a:xfrm>
        </p:spPr>
        <p:txBody>
          <a:bodyPr>
            <a:normAutofit/>
          </a:bodyPr>
          <a:lstStyle/>
          <a:p>
            <a:pPr algn="just"/>
            <a:r>
              <a:rPr lang="en-VN" dirty="0"/>
              <a:t>Bài toán Dining-Philosopher hay còn gọi là Bài toán Các Triết gia ăn tối được xem là bài toán đồng bộ kinh điển không phải bởi vì tính quan trọng trong thực hành hay bởi các nhà khoa học máy tính không thích các Triết gia mà bởi vì đây là một ví dụ cho các vấn đề đồng bộ trên quy mô lớn. Bài toán này cho thấy sự khó khăn khi phải cấp phát các tài nguyên giữa các tiến trình sao cho không bị deadlock và starvation.</a:t>
            </a:r>
          </a:p>
        </p:txBody>
      </p:sp>
      <p:sp>
        <p:nvSpPr>
          <p:cNvPr id="6" name="Text Placeholder 5">
            <a:extLst>
              <a:ext uri="{FF2B5EF4-FFF2-40B4-BE49-F238E27FC236}">
                <a16:creationId xmlns:a16="http://schemas.microsoft.com/office/drawing/2014/main" id="{5BDED498-F0CC-F6CD-81D6-D825989DC5C6}"/>
              </a:ext>
            </a:extLst>
          </p:cNvPr>
          <p:cNvSpPr>
            <a:spLocks noGrp="1"/>
          </p:cNvSpPr>
          <p:nvPr>
            <p:ph type="body" sz="quarter" idx="16"/>
          </p:nvPr>
        </p:nvSpPr>
        <p:spPr/>
        <p:txBody>
          <a:bodyPr>
            <a:normAutofit lnSpcReduction="10000"/>
          </a:bodyPr>
          <a:lstStyle/>
          <a:p>
            <a:r>
              <a:rPr lang="en-VN" dirty="0"/>
              <a:t>11.</a:t>
            </a:r>
          </a:p>
        </p:txBody>
      </p:sp>
      <p:sp>
        <p:nvSpPr>
          <p:cNvPr id="8" name="Footer Placeholder 7">
            <a:extLst>
              <a:ext uri="{FF2B5EF4-FFF2-40B4-BE49-F238E27FC236}">
                <a16:creationId xmlns:a16="http://schemas.microsoft.com/office/drawing/2014/main" id="{BFC0819E-459D-6728-1CD7-F6EB336ADA1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4276222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49AC-D9B7-3F70-A9B2-2F167DC9AA02}"/>
              </a:ext>
            </a:extLst>
          </p:cNvPr>
          <p:cNvSpPr>
            <a:spLocks noGrp="1"/>
          </p:cNvSpPr>
          <p:nvPr>
            <p:ph type="title"/>
          </p:nvPr>
        </p:nvSpPr>
        <p:spPr/>
        <p:txBody>
          <a:bodyPr>
            <a:noAutofit/>
          </a:bodyPr>
          <a:lstStyle/>
          <a:p>
            <a:r>
              <a:rPr lang="en-VN" sz="4000" dirty="0"/>
              <a:t>5.11.1. Phát biểu bài toán Dining-Philosopher</a:t>
            </a:r>
          </a:p>
        </p:txBody>
      </p:sp>
      <p:sp>
        <p:nvSpPr>
          <p:cNvPr id="3" name="Content Placeholder 2">
            <a:extLst>
              <a:ext uri="{FF2B5EF4-FFF2-40B4-BE49-F238E27FC236}">
                <a16:creationId xmlns:a16="http://schemas.microsoft.com/office/drawing/2014/main" id="{EF094D13-0A5E-9449-B864-13BCFABC798A}"/>
              </a:ext>
            </a:extLst>
          </p:cNvPr>
          <p:cNvSpPr>
            <a:spLocks noGrp="1"/>
          </p:cNvSpPr>
          <p:nvPr>
            <p:ph idx="1"/>
          </p:nvPr>
        </p:nvSpPr>
        <p:spPr>
          <a:xfrm>
            <a:off x="838200" y="1788161"/>
            <a:ext cx="10515600" cy="850536"/>
          </a:xfrm>
        </p:spPr>
        <p:txBody>
          <a:bodyPr>
            <a:normAutofit/>
          </a:bodyPr>
          <a:lstStyle/>
          <a:p>
            <a:r>
              <a:rPr lang="en-VN" sz="2200" dirty="0"/>
              <a:t>Có </a:t>
            </a:r>
            <a:r>
              <a:rPr lang="en-VN" sz="2200" dirty="0">
                <a:latin typeface="Courier New" panose="02070309020205020404" pitchFamily="49" charset="0"/>
                <a:cs typeface="Courier New" panose="02070309020205020404" pitchFamily="49" charset="0"/>
              </a:rPr>
              <a:t>n</a:t>
            </a:r>
            <a:r>
              <a:rPr lang="en-VN" sz="2200" dirty="0"/>
              <a:t> Triết gia ngồi trên một chiếc bàn tròn với tô cơm ở giữa</a:t>
            </a:r>
          </a:p>
        </p:txBody>
      </p:sp>
      <p:sp>
        <p:nvSpPr>
          <p:cNvPr id="4" name="Footer Placeholder 3">
            <a:extLst>
              <a:ext uri="{FF2B5EF4-FFF2-40B4-BE49-F238E27FC236}">
                <a16:creationId xmlns:a16="http://schemas.microsoft.com/office/drawing/2014/main" id="{3F2B0DDD-6ADB-E0DD-3988-81CC7047436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3ACD928-0F1F-A2A6-0B9F-607D078A61F4}"/>
              </a:ext>
            </a:extLst>
          </p:cNvPr>
          <p:cNvSpPr>
            <a:spLocks noGrp="1"/>
          </p:cNvSpPr>
          <p:nvPr>
            <p:ph type="sldNum" sz="quarter" idx="12"/>
          </p:nvPr>
        </p:nvSpPr>
        <p:spPr/>
        <p:txBody>
          <a:bodyPr/>
          <a:lstStyle/>
          <a:p>
            <a:fld id="{D8B0B3AC-44A8-D142-AAF6-9A453466E1A4}" type="slidenum">
              <a:rPr lang="en-VN" smtClean="0"/>
              <a:pPr/>
              <a:t>22</a:t>
            </a:fld>
            <a:endParaRPr lang="en-VN" dirty="0"/>
          </a:p>
        </p:txBody>
      </p:sp>
      <p:pic>
        <p:nvPicPr>
          <p:cNvPr id="7" name="Picture 1">
            <a:extLst>
              <a:ext uri="{FF2B5EF4-FFF2-40B4-BE49-F238E27FC236}">
                <a16:creationId xmlns:a16="http://schemas.microsoft.com/office/drawing/2014/main" id="{EFB8809E-C1C0-CF02-E82A-181C045851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9984" y="2479845"/>
            <a:ext cx="1532031" cy="14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85E1BD5C-08CB-9DF8-5C31-0DD9E3A2179E}"/>
              </a:ext>
            </a:extLst>
          </p:cNvPr>
          <p:cNvSpPr txBox="1">
            <a:spLocks/>
          </p:cNvSpPr>
          <p:nvPr/>
        </p:nvSpPr>
        <p:spPr>
          <a:xfrm>
            <a:off x="838199" y="4131889"/>
            <a:ext cx="10515600" cy="2164407"/>
          </a:xfrm>
          <a:prstGeom prst="rect">
            <a:avLst/>
          </a:prstGeom>
        </p:spPr>
        <p:txBody>
          <a:bodyPr vert="horz" lIns="91440" tIns="45720" rIns="91440" bIns="45720" rtlCol="0">
            <a:normAutofit fontScale="77500" lnSpcReduction="20000"/>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dirty="0"/>
              <a:t>Họ dành thời gian chỉ để làm 2 công việc: suy nghĩ và ăn</a:t>
            </a:r>
          </a:p>
          <a:p>
            <a:r>
              <a:rPr lang="en-VN" dirty="0"/>
              <a:t>Họ không tương tác với những người bên cạnh</a:t>
            </a:r>
          </a:p>
          <a:p>
            <a:r>
              <a:rPr lang="en-VN" dirty="0"/>
              <a:t>Thi thoảng các Triết gia sẽ cầm lên 2 chiếc đũa (mỗi chiếc 1 lần) để ăn</a:t>
            </a:r>
          </a:p>
          <a:p>
            <a:pPr lvl="1"/>
            <a:r>
              <a:rPr lang="en-VN" dirty="0"/>
              <a:t>Cần phải có đủ 2 chiếc đũa thì mới ăn được, sau khi ăn xong thì trả lại 2 chiếc đũa</a:t>
            </a:r>
          </a:p>
          <a:p>
            <a:pPr lvl="1"/>
            <a:r>
              <a:rPr lang="en-VN" dirty="0"/>
              <a:t>Số chiếc đũa cũng là </a:t>
            </a:r>
            <a:r>
              <a:rPr lang="en-VN" dirty="0">
                <a:latin typeface="Courier New" panose="02070309020205020404" pitchFamily="49" charset="0"/>
                <a:cs typeface="Courier New" panose="02070309020205020404" pitchFamily="49" charset="0"/>
              </a:rPr>
              <a:t>n</a:t>
            </a:r>
          </a:p>
        </p:txBody>
      </p:sp>
    </p:spTree>
    <p:extLst>
      <p:ext uri="{BB962C8B-B14F-4D97-AF65-F5344CB8AC3E}">
        <p14:creationId xmlns:p14="http://schemas.microsoft.com/office/powerpoint/2010/main" val="4259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49AC-D9B7-3F70-A9B2-2F167DC9AA02}"/>
              </a:ext>
            </a:extLst>
          </p:cNvPr>
          <p:cNvSpPr>
            <a:spLocks noGrp="1"/>
          </p:cNvSpPr>
          <p:nvPr>
            <p:ph type="title"/>
          </p:nvPr>
        </p:nvSpPr>
        <p:spPr/>
        <p:txBody>
          <a:bodyPr>
            <a:noAutofit/>
          </a:bodyPr>
          <a:lstStyle/>
          <a:p>
            <a:r>
              <a:rPr lang="en-VN" sz="4000" dirty="0"/>
              <a:t>5.11.1. Phát biểu bài toán Dining-Philosopher</a:t>
            </a:r>
          </a:p>
        </p:txBody>
      </p:sp>
      <p:sp>
        <p:nvSpPr>
          <p:cNvPr id="3" name="Content Placeholder 2">
            <a:extLst>
              <a:ext uri="{FF2B5EF4-FFF2-40B4-BE49-F238E27FC236}">
                <a16:creationId xmlns:a16="http://schemas.microsoft.com/office/drawing/2014/main" id="{EF094D13-0A5E-9449-B864-13BCFABC798A}"/>
              </a:ext>
            </a:extLst>
          </p:cNvPr>
          <p:cNvSpPr>
            <a:spLocks noGrp="1"/>
          </p:cNvSpPr>
          <p:nvPr>
            <p:ph idx="1"/>
          </p:nvPr>
        </p:nvSpPr>
        <p:spPr>
          <a:xfrm>
            <a:off x="838200" y="1788160"/>
            <a:ext cx="10515600" cy="1647547"/>
          </a:xfrm>
        </p:spPr>
        <p:txBody>
          <a:bodyPr>
            <a:normAutofit fontScale="92500"/>
          </a:bodyPr>
          <a:lstStyle/>
          <a:p>
            <a:r>
              <a:rPr lang="en-VN" sz="2400" dirty="0"/>
              <a:t>Trường hợp có 5 Triết gia, dữ liệu được chia sẻ như sau:</a:t>
            </a:r>
          </a:p>
          <a:p>
            <a:pPr lvl="1"/>
            <a:r>
              <a:rPr lang="en-VN" sz="2000" dirty="0"/>
              <a:t>Tô cơm (dữ liệu)</a:t>
            </a:r>
          </a:p>
          <a:p>
            <a:pPr lvl="1"/>
            <a:r>
              <a:rPr lang="en-VN" sz="2000" dirty="0">
                <a:latin typeface="Courier New" panose="02070309020205020404" pitchFamily="49" charset="0"/>
                <a:cs typeface="Courier New" panose="02070309020205020404" pitchFamily="49" charset="0"/>
              </a:rPr>
              <a:t>Mảng </a:t>
            </a:r>
            <a:r>
              <a:rPr lang="en-VN" sz="2000" b="1" dirty="0">
                <a:gradFill flip="none" rotWithShape="1">
                  <a:gsLst>
                    <a:gs pos="0">
                      <a:srgbClr val="00C6FF"/>
                    </a:gs>
                    <a:gs pos="100000">
                      <a:srgbClr val="0072FF"/>
                    </a:gs>
                  </a:gsLst>
                  <a:lin ang="2700000" scaled="1"/>
                  <a:tileRect/>
                </a:gradFill>
                <a:latin typeface="Courier New" panose="02070309020205020404" pitchFamily="49" charset="0"/>
                <a:cs typeface="Courier New" panose="02070309020205020404" pitchFamily="49" charset="0"/>
              </a:rPr>
              <a:t>semaphore chopstick[5]</a:t>
            </a:r>
            <a:r>
              <a:rPr lang="en-VN" sz="2000" dirty="0">
                <a:latin typeface="Courier New" panose="02070309020205020404" pitchFamily="49" charset="0"/>
                <a:cs typeface="Courier New" panose="02070309020205020404" pitchFamily="49" charset="0"/>
              </a:rPr>
              <a:t>: tất cả khởi tạo là </a:t>
            </a:r>
            <a:r>
              <a:rPr lang="en-VN" sz="2100" b="1" dirty="0">
                <a:gradFill flip="none" rotWithShape="1">
                  <a:gsLst>
                    <a:gs pos="0">
                      <a:srgbClr val="00C6FF"/>
                    </a:gs>
                    <a:gs pos="100000">
                      <a:srgbClr val="0072FF"/>
                    </a:gs>
                  </a:gsLst>
                  <a:lin ang="2700000" scaled="1"/>
                  <a:tileRect/>
                </a:gradFill>
                <a:latin typeface="Courier New" panose="02070309020205020404" pitchFamily="49" charset="0"/>
                <a:cs typeface="Courier New" panose="02070309020205020404" pitchFamily="49" charset="0"/>
              </a:rPr>
              <a:t>1</a:t>
            </a:r>
            <a:r>
              <a:rPr lang="en-VN" sz="2000" dirty="0">
                <a:latin typeface="Courier New" panose="02070309020205020404" pitchFamily="49" charset="0"/>
                <a:cs typeface="Courier New" panose="02070309020205020404" pitchFamily="49" charset="0"/>
              </a:rPr>
              <a:t> // 5 chiếc đũa</a:t>
            </a:r>
          </a:p>
        </p:txBody>
      </p:sp>
      <p:sp>
        <p:nvSpPr>
          <p:cNvPr id="4" name="Footer Placeholder 3">
            <a:extLst>
              <a:ext uri="{FF2B5EF4-FFF2-40B4-BE49-F238E27FC236}">
                <a16:creationId xmlns:a16="http://schemas.microsoft.com/office/drawing/2014/main" id="{3F2B0DDD-6ADB-E0DD-3988-81CC7047436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3ACD928-0F1F-A2A6-0B9F-607D078A61F4}"/>
              </a:ext>
            </a:extLst>
          </p:cNvPr>
          <p:cNvSpPr>
            <a:spLocks noGrp="1"/>
          </p:cNvSpPr>
          <p:nvPr>
            <p:ph type="sldNum" sz="quarter" idx="12"/>
          </p:nvPr>
        </p:nvSpPr>
        <p:spPr/>
        <p:txBody>
          <a:bodyPr/>
          <a:lstStyle/>
          <a:p>
            <a:fld id="{D8B0B3AC-44A8-D142-AAF6-9A453466E1A4}" type="slidenum">
              <a:rPr lang="en-VN" smtClean="0"/>
              <a:pPr/>
              <a:t>23</a:t>
            </a:fld>
            <a:endParaRPr lang="en-VN" dirty="0"/>
          </a:p>
        </p:txBody>
      </p:sp>
      <p:pic>
        <p:nvPicPr>
          <p:cNvPr id="7" name="Picture 1">
            <a:extLst>
              <a:ext uri="{FF2B5EF4-FFF2-40B4-BE49-F238E27FC236}">
                <a16:creationId xmlns:a16="http://schemas.microsoft.com/office/drawing/2014/main" id="{EFB8809E-C1C0-CF02-E82A-181C045851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5212" y="3599492"/>
            <a:ext cx="2821576" cy="27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6368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6BB4F-3DEF-44A8-AED4-347275298D4F}"/>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
        <p:nvSpPr>
          <p:cNvPr id="3" name="Text Placeholder 2">
            <a:extLst>
              <a:ext uri="{FF2B5EF4-FFF2-40B4-BE49-F238E27FC236}">
                <a16:creationId xmlns:a16="http://schemas.microsoft.com/office/drawing/2014/main" id="{0A772C9E-790B-2C3A-879D-85F5491570C0}"/>
              </a:ext>
            </a:extLst>
          </p:cNvPr>
          <p:cNvSpPr>
            <a:spLocks noGrp="1"/>
          </p:cNvSpPr>
          <p:nvPr>
            <p:ph type="body" sz="quarter" idx="13"/>
          </p:nvPr>
        </p:nvSpPr>
        <p:spPr/>
        <p:txBody>
          <a:bodyPr>
            <a:normAutofit fontScale="77500" lnSpcReduction="20000"/>
          </a:bodyPr>
          <a:lstStyle/>
          <a:p>
            <a:r>
              <a:rPr lang="en-VN" dirty="0"/>
              <a:t>BÀI TOÁN ĐỒNG BỘ DINING-PHILOSOPHER</a:t>
            </a:r>
          </a:p>
        </p:txBody>
      </p:sp>
      <p:sp>
        <p:nvSpPr>
          <p:cNvPr id="9" name="Text Placeholder 8">
            <a:extLst>
              <a:ext uri="{FF2B5EF4-FFF2-40B4-BE49-F238E27FC236}">
                <a16:creationId xmlns:a16="http://schemas.microsoft.com/office/drawing/2014/main" id="{1BEFC0A2-C8CF-B0BC-958C-F45B84E74560}"/>
              </a:ext>
            </a:extLst>
          </p:cNvPr>
          <p:cNvSpPr>
            <a:spLocks noGrp="1"/>
          </p:cNvSpPr>
          <p:nvPr>
            <p:ph type="body" sz="quarter" idx="14"/>
          </p:nvPr>
        </p:nvSpPr>
        <p:spPr/>
        <p:txBody>
          <a:bodyPr/>
          <a:lstStyle/>
          <a:p>
            <a:r>
              <a:rPr lang="en-VN" dirty="0"/>
              <a:t>5.11.2. Giải pháp cho bài toán Dining-Philosopher</a:t>
            </a:r>
          </a:p>
        </p:txBody>
      </p:sp>
      <p:sp>
        <p:nvSpPr>
          <p:cNvPr id="5" name="Text Placeholder 4">
            <a:extLst>
              <a:ext uri="{FF2B5EF4-FFF2-40B4-BE49-F238E27FC236}">
                <a16:creationId xmlns:a16="http://schemas.microsoft.com/office/drawing/2014/main" id="{337DA10D-C1C3-98C9-CD99-E10D45455042}"/>
              </a:ext>
            </a:extLst>
          </p:cNvPr>
          <p:cNvSpPr>
            <a:spLocks noGrp="1"/>
          </p:cNvSpPr>
          <p:nvPr>
            <p:ph type="body" sz="quarter" idx="15"/>
          </p:nvPr>
        </p:nvSpPr>
        <p:spPr>
          <a:xfrm>
            <a:off x="1470930" y="3924167"/>
            <a:ext cx="7425646" cy="1094505"/>
          </a:xfrm>
        </p:spPr>
        <p:txBody>
          <a:bodyPr>
            <a:normAutofit/>
          </a:bodyPr>
          <a:lstStyle/>
          <a:p>
            <a:pPr algn="just"/>
            <a:r>
              <a:rPr lang="en-VN" dirty="0"/>
              <a:t>Bài toán Dining-Philosopher hay còn gọi là Bài toán Các Triết gia ăn tối được xem là bài toán đồng bộ kinh điển không phải bởi vì tính quan trọng trong thực hành hay bởi các nhà khoa học máy tính không thích các Triết gia mà bởi vì đây là một ví dụ cho các vấn đề đồng bộ trên quy mô lớn. Bài toán này cho thấy sự khó khăn khi phải cấp phát các tài nguyên giữa các tiến trình sao cho không bị deadlock và starvation.</a:t>
            </a:r>
          </a:p>
        </p:txBody>
      </p:sp>
      <p:sp>
        <p:nvSpPr>
          <p:cNvPr id="6" name="Text Placeholder 5">
            <a:extLst>
              <a:ext uri="{FF2B5EF4-FFF2-40B4-BE49-F238E27FC236}">
                <a16:creationId xmlns:a16="http://schemas.microsoft.com/office/drawing/2014/main" id="{5BDED498-F0CC-F6CD-81D6-D825989DC5C6}"/>
              </a:ext>
            </a:extLst>
          </p:cNvPr>
          <p:cNvSpPr>
            <a:spLocks noGrp="1"/>
          </p:cNvSpPr>
          <p:nvPr>
            <p:ph type="body" sz="quarter" idx="16"/>
          </p:nvPr>
        </p:nvSpPr>
        <p:spPr/>
        <p:txBody>
          <a:bodyPr>
            <a:normAutofit lnSpcReduction="10000"/>
          </a:bodyPr>
          <a:lstStyle/>
          <a:p>
            <a:r>
              <a:rPr lang="en-VN" dirty="0"/>
              <a:t>11.</a:t>
            </a:r>
          </a:p>
        </p:txBody>
      </p:sp>
      <p:sp>
        <p:nvSpPr>
          <p:cNvPr id="8" name="Footer Placeholder 7">
            <a:extLst>
              <a:ext uri="{FF2B5EF4-FFF2-40B4-BE49-F238E27FC236}">
                <a16:creationId xmlns:a16="http://schemas.microsoft.com/office/drawing/2014/main" id="{BFC0819E-459D-6728-1CD7-F6EB336ADA1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0868710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CB57-6E9A-E3EA-2F73-A88B39BA2A47}"/>
              </a:ext>
            </a:extLst>
          </p:cNvPr>
          <p:cNvSpPr>
            <a:spLocks noGrp="1"/>
          </p:cNvSpPr>
          <p:nvPr>
            <p:ph type="title"/>
          </p:nvPr>
        </p:nvSpPr>
        <p:spPr/>
        <p:txBody>
          <a:bodyPr>
            <a:noAutofit/>
          </a:bodyPr>
          <a:lstStyle/>
          <a:p>
            <a:r>
              <a:rPr lang="en-VN" sz="3600" dirty="0"/>
              <a:t>5.11.2. Giải pháp cho bài toán Dining-Philosopher</a:t>
            </a:r>
          </a:p>
        </p:txBody>
      </p:sp>
      <p:sp>
        <p:nvSpPr>
          <p:cNvPr id="4" name="Footer Placeholder 3">
            <a:extLst>
              <a:ext uri="{FF2B5EF4-FFF2-40B4-BE49-F238E27FC236}">
                <a16:creationId xmlns:a16="http://schemas.microsoft.com/office/drawing/2014/main" id="{9F9BE31C-4135-FCE4-8AA5-22365B54C65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EA544EF-795F-78B9-7155-3FE3FD743CC6}"/>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8" name="TextBox 7">
            <a:extLst>
              <a:ext uri="{FF2B5EF4-FFF2-40B4-BE49-F238E27FC236}">
                <a16:creationId xmlns:a16="http://schemas.microsoft.com/office/drawing/2014/main" id="{60701573-2841-774D-18D4-F5F0BF536958}"/>
              </a:ext>
            </a:extLst>
          </p:cNvPr>
          <p:cNvSpPr txBox="1"/>
          <p:nvPr/>
        </p:nvSpPr>
        <p:spPr>
          <a:xfrm>
            <a:off x="952663" y="1565104"/>
            <a:ext cx="4626588"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Giải pháp sử dụng semaphore</a:t>
            </a:r>
          </a:p>
        </p:txBody>
      </p:sp>
      <p:sp>
        <p:nvSpPr>
          <p:cNvPr id="9" name="TextBox 8">
            <a:extLst>
              <a:ext uri="{FF2B5EF4-FFF2-40B4-BE49-F238E27FC236}">
                <a16:creationId xmlns:a16="http://schemas.microsoft.com/office/drawing/2014/main" id="{DDD950D4-63E2-B262-995E-7AC449DBB081}"/>
              </a:ext>
            </a:extLst>
          </p:cNvPr>
          <p:cNvSpPr txBox="1"/>
          <p:nvPr/>
        </p:nvSpPr>
        <p:spPr>
          <a:xfrm>
            <a:off x="931347" y="2709624"/>
            <a:ext cx="7637347" cy="3363228"/>
          </a:xfrm>
          <a:prstGeom prst="rect">
            <a:avLst/>
          </a:prstGeom>
          <a:solidFill>
            <a:schemeClr val="bg1"/>
          </a:solidFill>
          <a:ln>
            <a:gradFill flip="none" rotWithShape="1">
              <a:gsLst>
                <a:gs pos="0">
                  <a:srgbClr val="00C6FF"/>
                </a:gs>
                <a:gs pos="100000">
                  <a:srgbClr val="0072FF"/>
                </a:gs>
              </a:gsLst>
              <a:lin ang="2700000" scaled="1"/>
              <a:tileRect/>
            </a:gradFill>
          </a:ln>
        </p:spPr>
        <p:txBody>
          <a:bodyPr wrap="none" rtlCol="0">
            <a:spAutoFit/>
          </a:bodyPr>
          <a:lstStyle/>
          <a:p>
            <a:pPr marL="7938" lvl="2">
              <a:lnSpc>
                <a:spcPct val="110000"/>
              </a:lnSpc>
              <a:spcBef>
                <a:spcPts val="100"/>
              </a:spcBef>
              <a:spcAft>
                <a:spcPts val="100"/>
              </a:spcAft>
              <a:buFont typeface="Webdings" panose="05030102010509060703" pitchFamily="18" charset="2"/>
              <a:buNone/>
            </a:pPr>
            <a:r>
              <a:rPr lang="en-US" altLang="en-US" b="1" dirty="0">
                <a:gradFill flip="none" rotWithShape="1">
                  <a:gsLst>
                    <a:gs pos="0">
                      <a:srgbClr val="00C6FF"/>
                    </a:gs>
                    <a:gs pos="100000">
                      <a:srgbClr val="0072FF"/>
                    </a:gs>
                  </a:gsLst>
                  <a:lin ang="2700000" scaled="1"/>
                  <a:tileRect/>
                </a:gradFill>
                <a:latin typeface="Courier New" panose="02070309020205020404" pitchFamily="49" charset="0"/>
              </a:rPr>
              <a:t>wait (chopstick[</a:t>
            </a:r>
            <a:r>
              <a:rPr lang="en-US" altLang="en-US" b="1" dirty="0" err="1">
                <a:gradFill flip="none" rotWithShape="1">
                  <a:gsLst>
                    <a:gs pos="0">
                      <a:srgbClr val="00C6FF"/>
                    </a:gs>
                    <a:gs pos="100000">
                      <a:srgbClr val="0072FF"/>
                    </a:gs>
                  </a:gsLst>
                  <a:lin ang="2700000" scaled="1"/>
                  <a:tileRect/>
                </a:gradFill>
                <a:latin typeface="Courier New" panose="02070309020205020404" pitchFamily="49" charset="0"/>
              </a:rPr>
              <a:t>i</a:t>
            </a:r>
            <a:r>
              <a:rPr lang="en-US" altLang="en-US" b="1" dirty="0">
                <a:gradFill flip="none" rotWithShape="1">
                  <a:gsLst>
                    <a:gs pos="0">
                      <a:srgbClr val="00C6FF"/>
                    </a:gs>
                    <a:gs pos="100000">
                      <a:srgbClr val="0072FF"/>
                    </a:gs>
                  </a:gsLst>
                  <a:lin ang="2700000" scaled="1"/>
                  <a:tileRect/>
                </a:gradFill>
                <a:latin typeface="Courier New" panose="02070309020205020404" pitchFamily="49" charset="0"/>
              </a:rPr>
              <a:t>] );</a:t>
            </a:r>
            <a:r>
              <a:rPr lang="en-US" altLang="en-US" dirty="0">
                <a:solidFill>
                  <a:srgbClr val="000000"/>
                </a:solidFill>
                <a:latin typeface="Courier New" panose="02070309020205020404" pitchFamily="49" charset="0"/>
              </a:rPr>
              <a:t> // </a:t>
            </a:r>
            <a:r>
              <a:rPr lang="en-US" altLang="en-US" dirty="0" err="1">
                <a:solidFill>
                  <a:srgbClr val="000000"/>
                </a:solidFill>
                <a:latin typeface="Courier New" panose="02070309020205020404" pitchFamily="49" charset="0"/>
              </a:rPr>
              <a:t>chờ</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đũa</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bên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trái</a:t>
            </a:r>
            <a:endParaRPr lang="en-US" altLang="en-US" dirty="0">
              <a:solidFill>
                <a:srgbClr val="000000"/>
              </a:solidFill>
              <a:latin typeface="Courier New" panose="02070309020205020404" pitchFamily="49" charset="0"/>
            </a:endParaRPr>
          </a:p>
          <a:p>
            <a:pPr marL="7938" lvl="2">
              <a:lnSpc>
                <a:spcPct val="110000"/>
              </a:lnSpc>
              <a:spcBef>
                <a:spcPts val="100"/>
              </a:spcBef>
              <a:spcAft>
                <a:spcPts val="100"/>
              </a:spcAft>
              <a:buFont typeface="Webdings" panose="05030102010509060703" pitchFamily="18" charset="2"/>
              <a:buNone/>
            </a:pPr>
            <a:r>
              <a:rPr lang="en-US" altLang="en-US" b="1" dirty="0">
                <a:gradFill flip="none" rotWithShape="1">
                  <a:gsLst>
                    <a:gs pos="0">
                      <a:schemeClr val="accent2"/>
                    </a:gs>
                    <a:gs pos="100000">
                      <a:schemeClr val="accent3">
                        <a:lumMod val="75000"/>
                      </a:schemeClr>
                    </a:gs>
                  </a:gsLst>
                  <a:lin ang="2700000" scaled="1"/>
                  <a:tileRect/>
                </a:gradFill>
                <a:latin typeface="Courier New" panose="02070309020205020404" pitchFamily="49" charset="0"/>
              </a:rPr>
              <a:t>wait (chopstick[ (</a:t>
            </a:r>
            <a:r>
              <a:rPr lang="en-US" altLang="en-US" b="1" dirty="0" err="1">
                <a:gradFill flip="none" rotWithShape="1">
                  <a:gsLst>
                    <a:gs pos="0">
                      <a:schemeClr val="accent2"/>
                    </a:gs>
                    <a:gs pos="100000">
                      <a:schemeClr val="accent3">
                        <a:lumMod val="75000"/>
                      </a:schemeClr>
                    </a:gs>
                  </a:gsLst>
                  <a:lin ang="2700000" scaled="1"/>
                  <a:tileRect/>
                </a:gradFill>
                <a:latin typeface="Courier New" panose="02070309020205020404" pitchFamily="49" charset="0"/>
              </a:rPr>
              <a:t>i</a:t>
            </a:r>
            <a:r>
              <a:rPr lang="en-US" altLang="en-US" b="1" dirty="0">
                <a:gradFill flip="none" rotWithShape="1">
                  <a:gsLst>
                    <a:gs pos="0">
                      <a:schemeClr val="accent2"/>
                    </a:gs>
                    <a:gs pos="100000">
                      <a:schemeClr val="accent3">
                        <a:lumMod val="75000"/>
                      </a:schemeClr>
                    </a:gs>
                  </a:gsLst>
                  <a:lin ang="2700000" scaled="1"/>
                  <a:tileRect/>
                </a:gradFill>
                <a:latin typeface="Courier New" panose="02070309020205020404" pitchFamily="49" charset="0"/>
              </a:rPr>
              <a:t> + 1) % 5] ); </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chờ</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đũa</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bên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phải</a:t>
            </a:r>
            <a:endParaRPr lang="en-US" altLang="en-US" dirty="0">
              <a:solidFill>
                <a:srgbClr val="000000"/>
              </a:solidFill>
              <a:latin typeface="Courier New" panose="02070309020205020404" pitchFamily="49" charset="0"/>
            </a:endParaRPr>
          </a:p>
          <a:p>
            <a:pPr marL="7938" lvl="2">
              <a:lnSpc>
                <a:spcPct val="110000"/>
              </a:lnSpc>
              <a:spcBef>
                <a:spcPts val="100"/>
              </a:spcBef>
              <a:spcAft>
                <a:spcPts val="100"/>
              </a:spcAft>
              <a:buFont typeface="Webdings" panose="05030102010509060703" pitchFamily="18" charset="2"/>
              <a:buNone/>
            </a:pPr>
            <a:r>
              <a:rPr lang="en-US" altLang="en-US" dirty="0">
                <a:solidFill>
                  <a:srgbClr val="000000"/>
                </a:solidFill>
                <a:latin typeface="Courier New" panose="02070309020205020404" pitchFamily="49" charset="0"/>
              </a:rPr>
              <a:t>...</a:t>
            </a:r>
          </a:p>
          <a:p>
            <a:pPr marL="7938" lvl="2">
              <a:lnSpc>
                <a:spcPct val="110000"/>
              </a:lnSpc>
              <a:spcBef>
                <a:spcPts val="100"/>
              </a:spcBef>
              <a:spcAft>
                <a:spcPts val="100"/>
              </a:spcAft>
              <a:buFont typeface="Webdings" panose="05030102010509060703" pitchFamily="18" charset="2"/>
              <a:buNone/>
            </a:pPr>
            <a:r>
              <a:rPr lang="en-US" altLang="en-US" dirty="0">
                <a:solidFill>
                  <a:srgbClr val="000000"/>
                </a:solidFill>
                <a:latin typeface="Courier New" panose="02070309020205020404" pitchFamily="49" charset="0"/>
              </a:rPr>
              <a:t>/* eat for awhile */</a:t>
            </a:r>
          </a:p>
          <a:p>
            <a:pPr marL="7938" lvl="2">
              <a:lnSpc>
                <a:spcPct val="110000"/>
              </a:lnSpc>
              <a:spcBef>
                <a:spcPts val="100"/>
              </a:spcBef>
              <a:spcAft>
                <a:spcPts val="100"/>
              </a:spcAft>
              <a:buFont typeface="Webdings" panose="05030102010509060703" pitchFamily="18" charset="2"/>
              <a:buNone/>
            </a:pPr>
            <a:r>
              <a:rPr lang="en-US" altLang="en-US" dirty="0">
                <a:solidFill>
                  <a:srgbClr val="000000"/>
                </a:solidFill>
                <a:latin typeface="Courier New" panose="02070309020205020404" pitchFamily="49" charset="0"/>
              </a:rPr>
              <a:t>...</a:t>
            </a:r>
          </a:p>
          <a:p>
            <a:pPr marL="7938" lvl="2">
              <a:lnSpc>
                <a:spcPct val="110000"/>
              </a:lnSpc>
              <a:spcBef>
                <a:spcPts val="100"/>
              </a:spcBef>
              <a:spcAft>
                <a:spcPts val="100"/>
              </a:spcAft>
              <a:buFont typeface="Webdings" panose="05030102010509060703" pitchFamily="18" charset="2"/>
              <a:buNone/>
            </a:pPr>
            <a:r>
              <a:rPr lang="en-US" altLang="en-US" b="1" dirty="0">
                <a:gradFill flip="none" rotWithShape="1">
                  <a:gsLst>
                    <a:gs pos="0">
                      <a:srgbClr val="00C6FF"/>
                    </a:gs>
                    <a:gs pos="100000">
                      <a:srgbClr val="0072FF"/>
                    </a:gs>
                  </a:gsLst>
                  <a:lin ang="2700000" scaled="1"/>
                  <a:tileRect/>
                </a:gradFill>
                <a:latin typeface="Courier New" panose="02070309020205020404" pitchFamily="49" charset="0"/>
              </a:rPr>
              <a:t>signal (chopstick[</a:t>
            </a:r>
            <a:r>
              <a:rPr lang="en-US" altLang="en-US" b="1" dirty="0" err="1">
                <a:gradFill flip="none" rotWithShape="1">
                  <a:gsLst>
                    <a:gs pos="0">
                      <a:srgbClr val="00C6FF"/>
                    </a:gs>
                    <a:gs pos="100000">
                      <a:srgbClr val="0072FF"/>
                    </a:gs>
                  </a:gsLst>
                  <a:lin ang="2700000" scaled="1"/>
                  <a:tileRect/>
                </a:gradFill>
                <a:latin typeface="Courier New" panose="02070309020205020404" pitchFamily="49" charset="0"/>
              </a:rPr>
              <a:t>i</a:t>
            </a:r>
            <a:r>
              <a:rPr lang="en-US" altLang="en-US" b="1" dirty="0">
                <a:gradFill flip="none" rotWithShape="1">
                  <a:gsLst>
                    <a:gs pos="0">
                      <a:srgbClr val="00C6FF"/>
                    </a:gs>
                    <a:gs pos="100000">
                      <a:srgbClr val="0072FF"/>
                    </a:gs>
                  </a:gsLst>
                  <a:lin ang="2700000" scaled="1"/>
                  <a:tileRect/>
                </a:gradFill>
                <a:latin typeface="Courier New" panose="02070309020205020404" pitchFamily="49" charset="0"/>
              </a:rPr>
              <a:t>] ); </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trả</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đũa</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bên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trái</a:t>
            </a:r>
            <a:endParaRPr lang="en-US" altLang="en-US" dirty="0">
              <a:solidFill>
                <a:srgbClr val="000000"/>
              </a:solidFill>
              <a:latin typeface="Courier New" panose="02070309020205020404" pitchFamily="49" charset="0"/>
            </a:endParaRPr>
          </a:p>
          <a:p>
            <a:pPr marL="7938" lvl="2">
              <a:lnSpc>
                <a:spcPct val="110000"/>
              </a:lnSpc>
              <a:spcBef>
                <a:spcPts val="100"/>
              </a:spcBef>
              <a:spcAft>
                <a:spcPts val="100"/>
              </a:spcAft>
              <a:buFont typeface="Webdings" panose="05030102010509060703" pitchFamily="18" charset="2"/>
              <a:buNone/>
            </a:pPr>
            <a:r>
              <a:rPr lang="en-US" altLang="en-US" b="1" dirty="0">
                <a:gradFill flip="none" rotWithShape="1">
                  <a:gsLst>
                    <a:gs pos="0">
                      <a:schemeClr val="accent2"/>
                    </a:gs>
                    <a:gs pos="100000">
                      <a:schemeClr val="accent3">
                        <a:lumMod val="75000"/>
                      </a:schemeClr>
                    </a:gs>
                  </a:gsLst>
                  <a:lin ang="2700000" scaled="1"/>
                  <a:tileRect/>
                </a:gradFill>
                <a:latin typeface="Courier New" panose="02070309020205020404" pitchFamily="49" charset="0"/>
              </a:rPr>
              <a:t>signal (chopstick[ (</a:t>
            </a:r>
            <a:r>
              <a:rPr lang="en-US" altLang="en-US" b="1" dirty="0" err="1">
                <a:gradFill flip="none" rotWithShape="1">
                  <a:gsLst>
                    <a:gs pos="0">
                      <a:schemeClr val="accent2"/>
                    </a:gs>
                    <a:gs pos="100000">
                      <a:schemeClr val="accent3">
                        <a:lumMod val="75000"/>
                      </a:schemeClr>
                    </a:gs>
                  </a:gsLst>
                  <a:lin ang="2700000" scaled="1"/>
                  <a:tileRect/>
                </a:gradFill>
                <a:latin typeface="Courier New" panose="02070309020205020404" pitchFamily="49" charset="0"/>
              </a:rPr>
              <a:t>i</a:t>
            </a:r>
            <a:r>
              <a:rPr lang="en-US" altLang="en-US" b="1" dirty="0">
                <a:gradFill flip="none" rotWithShape="1">
                  <a:gsLst>
                    <a:gs pos="0">
                      <a:schemeClr val="accent2"/>
                    </a:gs>
                    <a:gs pos="100000">
                      <a:schemeClr val="accent3">
                        <a:lumMod val="75000"/>
                      </a:schemeClr>
                    </a:gs>
                  </a:gsLst>
                  <a:lin ang="2700000" scaled="1"/>
                  <a:tileRect/>
                </a:gradFill>
                <a:latin typeface="Courier New" panose="02070309020205020404" pitchFamily="49" charset="0"/>
              </a:rPr>
              <a:t> + 1) % 5] ); </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trả</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đũa</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bên</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phải</a:t>
            </a:r>
            <a:endParaRPr lang="en-US" altLang="en-US" dirty="0">
              <a:solidFill>
                <a:srgbClr val="000000"/>
              </a:solidFill>
              <a:latin typeface="Courier New" panose="02070309020205020404" pitchFamily="49" charset="0"/>
            </a:endParaRPr>
          </a:p>
          <a:p>
            <a:pPr marL="7938" lvl="2">
              <a:lnSpc>
                <a:spcPct val="110000"/>
              </a:lnSpc>
              <a:spcBef>
                <a:spcPts val="100"/>
              </a:spcBef>
              <a:spcAft>
                <a:spcPts val="100"/>
              </a:spcAft>
              <a:buFont typeface="Webdings" panose="05030102010509060703" pitchFamily="18" charset="2"/>
              <a:buNone/>
            </a:pPr>
            <a:r>
              <a:rPr lang="en-US" altLang="en-US" dirty="0">
                <a:solidFill>
                  <a:srgbClr val="000000"/>
                </a:solidFill>
                <a:latin typeface="Courier New" panose="02070309020205020404" pitchFamily="49" charset="0"/>
              </a:rPr>
              <a:t>...</a:t>
            </a:r>
          </a:p>
          <a:p>
            <a:pPr marL="7938" lvl="2">
              <a:lnSpc>
                <a:spcPct val="110000"/>
              </a:lnSpc>
              <a:spcBef>
                <a:spcPts val="100"/>
              </a:spcBef>
              <a:spcAft>
                <a:spcPts val="100"/>
              </a:spcAft>
              <a:buFont typeface="Webdings" panose="05030102010509060703" pitchFamily="18" charset="2"/>
              <a:buNone/>
            </a:pPr>
            <a:r>
              <a:rPr lang="en-US" altLang="en-US" dirty="0">
                <a:solidFill>
                  <a:srgbClr val="000000"/>
                </a:solidFill>
                <a:latin typeface="Courier New" panose="02070309020205020404" pitchFamily="49" charset="0"/>
              </a:rPr>
              <a:t>/* think for awhile */</a:t>
            </a:r>
          </a:p>
          <a:p>
            <a:pPr marL="7938" lvl="2">
              <a:lnSpc>
                <a:spcPct val="110000"/>
              </a:lnSpc>
              <a:spcBef>
                <a:spcPts val="100"/>
              </a:spcBef>
              <a:spcAft>
                <a:spcPts val="100"/>
              </a:spcAft>
              <a:buFont typeface="Webdings" panose="05030102010509060703" pitchFamily="18" charset="2"/>
              <a:buNone/>
            </a:pPr>
            <a:r>
              <a:rPr lang="en-US" dirty="0">
                <a:solidFill>
                  <a:srgbClr val="000000"/>
                </a:solidFill>
                <a:latin typeface="Courier New" panose="02070309020205020404" pitchFamily="49" charset="0"/>
              </a:rPr>
              <a:t>...</a:t>
            </a:r>
            <a:endParaRPr lang="en-VN" dirty="0">
              <a:gradFill>
                <a:gsLst>
                  <a:gs pos="0">
                    <a:srgbClr val="00C6FF"/>
                  </a:gs>
                  <a:gs pos="100000">
                    <a:srgbClr val="0072FF"/>
                  </a:gs>
                </a:gsLst>
                <a:lin ang="5400000" scaled="1"/>
              </a:gradFill>
              <a:latin typeface="Courier New" panose="02070309020205020404" pitchFamily="49" charset="0"/>
            </a:endParaRPr>
          </a:p>
        </p:txBody>
      </p:sp>
      <p:sp>
        <p:nvSpPr>
          <p:cNvPr id="10" name="TextBox 9">
            <a:extLst>
              <a:ext uri="{FF2B5EF4-FFF2-40B4-BE49-F238E27FC236}">
                <a16:creationId xmlns:a16="http://schemas.microsoft.com/office/drawing/2014/main" id="{1011ED7D-4821-9C49-C57B-72AC5285D446}"/>
              </a:ext>
            </a:extLst>
          </p:cNvPr>
          <p:cNvSpPr txBox="1"/>
          <p:nvPr/>
        </p:nvSpPr>
        <p:spPr>
          <a:xfrm>
            <a:off x="932934" y="2315414"/>
            <a:ext cx="1723613" cy="394147"/>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Triết gia thứ i:</a:t>
            </a:r>
          </a:p>
        </p:txBody>
      </p:sp>
      <p:sp>
        <p:nvSpPr>
          <p:cNvPr id="11" name="Triangle 10">
            <a:extLst>
              <a:ext uri="{FF2B5EF4-FFF2-40B4-BE49-F238E27FC236}">
                <a16:creationId xmlns:a16="http://schemas.microsoft.com/office/drawing/2014/main" id="{D0C41073-183E-A429-F238-B989CE0B2F3D}"/>
              </a:ext>
            </a:extLst>
          </p:cNvPr>
          <p:cNvSpPr/>
          <p:nvPr/>
        </p:nvSpPr>
        <p:spPr>
          <a:xfrm rot="5400000">
            <a:off x="716055" y="2875143"/>
            <a:ext cx="114660" cy="98845"/>
          </a:xfrm>
          <a:prstGeom prst="triangl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pic>
        <p:nvPicPr>
          <p:cNvPr id="12" name="Picture 1">
            <a:extLst>
              <a:ext uri="{FF2B5EF4-FFF2-40B4-BE49-F238E27FC236}">
                <a16:creationId xmlns:a16="http://schemas.microsoft.com/office/drawing/2014/main" id="{FB3A5CCE-C5C1-EBB0-D978-81C90A9BB4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81397" y="2924565"/>
            <a:ext cx="2821576" cy="27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B57387F-7DEC-B7D6-84DE-8799AE479C38}"/>
              </a:ext>
            </a:extLst>
          </p:cNvPr>
          <p:cNvSpPr txBox="1"/>
          <p:nvPr/>
        </p:nvSpPr>
        <p:spPr>
          <a:xfrm>
            <a:off x="9208458" y="2552483"/>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4BD736E1-63F6-3E00-2E00-9486AC2C3BEE}"/>
              </a:ext>
            </a:extLst>
          </p:cNvPr>
          <p:cNvSpPr txBox="1"/>
          <p:nvPr/>
        </p:nvSpPr>
        <p:spPr>
          <a:xfrm>
            <a:off x="11039159" y="2552483"/>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A1CA4A21-BD73-F0FC-9C0F-1D7A9DB3FD2C}"/>
              </a:ext>
            </a:extLst>
          </p:cNvPr>
          <p:cNvSpPr txBox="1"/>
          <p:nvPr/>
        </p:nvSpPr>
        <p:spPr>
          <a:xfrm>
            <a:off x="1172381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2</a:t>
            </a:r>
          </a:p>
        </p:txBody>
      </p:sp>
      <p:sp>
        <p:nvSpPr>
          <p:cNvPr id="16" name="TextBox 15">
            <a:extLst>
              <a:ext uri="{FF2B5EF4-FFF2-40B4-BE49-F238E27FC236}">
                <a16:creationId xmlns:a16="http://schemas.microsoft.com/office/drawing/2014/main" id="{2B70233A-BB86-A461-635C-9F64CF7CE60D}"/>
              </a:ext>
            </a:extLst>
          </p:cNvPr>
          <p:cNvSpPr txBox="1"/>
          <p:nvPr/>
        </p:nvSpPr>
        <p:spPr>
          <a:xfrm>
            <a:off x="10135732" y="564343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9CC6F89-B12C-BE08-57B3-AA11CA7A799D}"/>
              </a:ext>
            </a:extLst>
          </p:cNvPr>
          <p:cNvSpPr txBox="1"/>
          <p:nvPr/>
        </p:nvSpPr>
        <p:spPr>
          <a:xfrm>
            <a:off x="854765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4</a:t>
            </a:r>
          </a:p>
        </p:txBody>
      </p:sp>
      <p:sp>
        <p:nvSpPr>
          <p:cNvPr id="18" name="TextBox 17">
            <a:extLst>
              <a:ext uri="{FF2B5EF4-FFF2-40B4-BE49-F238E27FC236}">
                <a16:creationId xmlns:a16="http://schemas.microsoft.com/office/drawing/2014/main" id="{9FCDBB66-F9D9-84A1-BBFB-2A6EF4B6068F}"/>
              </a:ext>
            </a:extLst>
          </p:cNvPr>
          <p:cNvSpPr txBox="1"/>
          <p:nvPr/>
        </p:nvSpPr>
        <p:spPr>
          <a:xfrm>
            <a:off x="9073334"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D148965A-77A1-11B4-7201-000B77D4A404}"/>
              </a:ext>
            </a:extLst>
          </p:cNvPr>
          <p:cNvSpPr txBox="1"/>
          <p:nvPr/>
        </p:nvSpPr>
        <p:spPr>
          <a:xfrm>
            <a:off x="10119343" y="2815275"/>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C078FEC6-E92B-C692-FE14-992E1499732E}"/>
              </a:ext>
            </a:extLst>
          </p:cNvPr>
          <p:cNvSpPr txBox="1"/>
          <p:nvPr/>
        </p:nvSpPr>
        <p:spPr>
          <a:xfrm>
            <a:off x="11134257"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2</a:t>
            </a:r>
          </a:p>
        </p:txBody>
      </p:sp>
      <p:sp>
        <p:nvSpPr>
          <p:cNvPr id="21" name="TextBox 20">
            <a:extLst>
              <a:ext uri="{FF2B5EF4-FFF2-40B4-BE49-F238E27FC236}">
                <a16:creationId xmlns:a16="http://schemas.microsoft.com/office/drawing/2014/main" id="{E08CACD3-EF02-00B5-4E37-7BEDBDF8E68D}"/>
              </a:ext>
            </a:extLst>
          </p:cNvPr>
          <p:cNvSpPr txBox="1"/>
          <p:nvPr/>
        </p:nvSpPr>
        <p:spPr>
          <a:xfrm>
            <a:off x="10821350"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3</a:t>
            </a:r>
          </a:p>
        </p:txBody>
      </p:sp>
      <p:sp>
        <p:nvSpPr>
          <p:cNvPr id="22" name="TextBox 21">
            <a:extLst>
              <a:ext uri="{FF2B5EF4-FFF2-40B4-BE49-F238E27FC236}">
                <a16:creationId xmlns:a16="http://schemas.microsoft.com/office/drawing/2014/main" id="{BA054A12-54D2-C96D-FCE0-DDCF5D9F21B2}"/>
              </a:ext>
            </a:extLst>
          </p:cNvPr>
          <p:cNvSpPr txBox="1"/>
          <p:nvPr/>
        </p:nvSpPr>
        <p:spPr>
          <a:xfrm>
            <a:off x="9382013"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42387805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CB57-6E9A-E3EA-2F73-A88B39BA2A47}"/>
              </a:ext>
            </a:extLst>
          </p:cNvPr>
          <p:cNvSpPr>
            <a:spLocks noGrp="1"/>
          </p:cNvSpPr>
          <p:nvPr>
            <p:ph type="title"/>
          </p:nvPr>
        </p:nvSpPr>
        <p:spPr/>
        <p:txBody>
          <a:bodyPr>
            <a:noAutofit/>
          </a:bodyPr>
          <a:lstStyle/>
          <a:p>
            <a:r>
              <a:rPr lang="en-VN" sz="3600" dirty="0"/>
              <a:t>5.11.2. Giải pháp cho bài toán Dining-Philosopher</a:t>
            </a:r>
          </a:p>
        </p:txBody>
      </p:sp>
      <p:sp>
        <p:nvSpPr>
          <p:cNvPr id="4" name="Footer Placeholder 3">
            <a:extLst>
              <a:ext uri="{FF2B5EF4-FFF2-40B4-BE49-F238E27FC236}">
                <a16:creationId xmlns:a16="http://schemas.microsoft.com/office/drawing/2014/main" id="{9F9BE31C-4135-FCE4-8AA5-22365B54C65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EA544EF-795F-78B9-7155-3FE3FD743CC6}"/>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
        <p:nvSpPr>
          <p:cNvPr id="8" name="TextBox 7">
            <a:extLst>
              <a:ext uri="{FF2B5EF4-FFF2-40B4-BE49-F238E27FC236}">
                <a16:creationId xmlns:a16="http://schemas.microsoft.com/office/drawing/2014/main" id="{60701573-2841-774D-18D4-F5F0BF536958}"/>
              </a:ext>
            </a:extLst>
          </p:cNvPr>
          <p:cNvSpPr txBox="1"/>
          <p:nvPr/>
        </p:nvSpPr>
        <p:spPr>
          <a:xfrm>
            <a:off x="952663" y="1565104"/>
            <a:ext cx="4626588"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Giải pháp sử dụng semaphore</a:t>
            </a:r>
          </a:p>
        </p:txBody>
      </p:sp>
      <p:sp>
        <p:nvSpPr>
          <p:cNvPr id="9" name="TextBox 8">
            <a:extLst>
              <a:ext uri="{FF2B5EF4-FFF2-40B4-BE49-F238E27FC236}">
                <a16:creationId xmlns:a16="http://schemas.microsoft.com/office/drawing/2014/main" id="{DDD950D4-63E2-B262-995E-7AC449DBB081}"/>
              </a:ext>
            </a:extLst>
          </p:cNvPr>
          <p:cNvSpPr txBox="1"/>
          <p:nvPr/>
        </p:nvSpPr>
        <p:spPr>
          <a:xfrm>
            <a:off x="931347" y="2709624"/>
            <a:ext cx="5018040" cy="3363228"/>
          </a:xfrm>
          <a:prstGeom prst="rect">
            <a:avLst/>
          </a:prstGeom>
          <a:solidFill>
            <a:schemeClr val="bg1"/>
          </a:solidFill>
          <a:ln>
            <a:gradFill flip="none" rotWithShape="1">
              <a:gsLst>
                <a:gs pos="0">
                  <a:srgbClr val="00C6FF"/>
                </a:gs>
                <a:gs pos="100000">
                  <a:srgbClr val="0072FF"/>
                </a:gs>
              </a:gsLst>
              <a:lin ang="2700000" scaled="1"/>
              <a:tileRect/>
            </a:gradFill>
          </a:ln>
        </p:spPr>
        <p:txBody>
          <a:bodyPr wrap="none" rtlCol="0">
            <a:spAutoFit/>
          </a:bodyPr>
          <a:lstStyle/>
          <a:p>
            <a:pPr marL="7938" lvl="2">
              <a:lnSpc>
                <a:spcPct val="110000"/>
              </a:lnSpc>
              <a:spcBef>
                <a:spcPts val="100"/>
              </a:spcBef>
              <a:spcAft>
                <a:spcPts val="100"/>
              </a:spcAft>
              <a:buFont typeface="Webdings" panose="05030102010509060703" pitchFamily="18" charset="2"/>
              <a:buNone/>
            </a:pPr>
            <a:r>
              <a:rPr lang="en-US" altLang="en-US" b="1" dirty="0">
                <a:gradFill>
                  <a:gsLst>
                    <a:gs pos="0">
                      <a:schemeClr val="accent3"/>
                    </a:gs>
                    <a:gs pos="100000">
                      <a:schemeClr val="accent5"/>
                    </a:gs>
                  </a:gsLst>
                  <a:lin ang="2700000" scaled="1"/>
                </a:gradFill>
                <a:latin typeface="Courier New" panose="02070309020205020404" pitchFamily="49" charset="0"/>
              </a:rPr>
              <a:t>wait (chopstick[</a:t>
            </a:r>
            <a:r>
              <a:rPr lang="en-US" altLang="en-US" b="1" dirty="0" err="1">
                <a:gradFill>
                  <a:gsLst>
                    <a:gs pos="0">
                      <a:schemeClr val="accent3"/>
                    </a:gs>
                    <a:gs pos="100000">
                      <a:schemeClr val="accent5"/>
                    </a:gs>
                  </a:gsLst>
                  <a:lin ang="2700000" scaled="1"/>
                </a:gradFill>
                <a:latin typeface="Courier New" panose="02070309020205020404" pitchFamily="49" charset="0"/>
              </a:rPr>
              <a:t>i</a:t>
            </a:r>
            <a:r>
              <a:rPr lang="en-US" altLang="en-US" b="1" dirty="0">
                <a:gradFill>
                  <a:gsLst>
                    <a:gs pos="0">
                      <a:schemeClr val="accent3"/>
                    </a:gs>
                    <a:gs pos="100000">
                      <a:schemeClr val="accent5"/>
                    </a:gs>
                  </a:gsLst>
                  <a:lin ang="2700000" scaled="1"/>
                </a:gradFill>
                <a:latin typeface="Courier New" panose="02070309020205020404" pitchFamily="49" charset="0"/>
              </a:rPr>
              <a:t>] );</a:t>
            </a:r>
          </a:p>
          <a:p>
            <a:pPr marL="7938" lvl="2">
              <a:lnSpc>
                <a:spcPct val="110000"/>
              </a:lnSpc>
              <a:spcBef>
                <a:spcPts val="100"/>
              </a:spcBef>
              <a:spcAft>
                <a:spcPts val="100"/>
              </a:spcAft>
              <a:buFont typeface="Webdings" panose="05030102010509060703" pitchFamily="18" charset="2"/>
              <a:buNone/>
            </a:pPr>
            <a:r>
              <a:rPr lang="en-US" altLang="en-US" b="1" dirty="0">
                <a:gradFill flip="none" rotWithShape="1">
                  <a:gsLst>
                    <a:gs pos="0">
                      <a:schemeClr val="accent2">
                        <a:alpha val="50000"/>
                      </a:schemeClr>
                    </a:gs>
                    <a:gs pos="100000">
                      <a:schemeClr val="accent3">
                        <a:lumMod val="75000"/>
                        <a:alpha val="50000"/>
                      </a:schemeClr>
                    </a:gs>
                  </a:gsLst>
                  <a:lin ang="2700000" scaled="1"/>
                  <a:tileRect/>
                </a:gradFill>
                <a:latin typeface="Courier New" panose="02070309020205020404" pitchFamily="49" charset="0"/>
              </a:rPr>
              <a:t>wait (chopstick[ (</a:t>
            </a:r>
            <a:r>
              <a:rPr lang="en-US" altLang="en-US" b="1" dirty="0" err="1">
                <a:gradFill flip="none" rotWithShape="1">
                  <a:gsLst>
                    <a:gs pos="0">
                      <a:schemeClr val="accent2">
                        <a:alpha val="50000"/>
                      </a:schemeClr>
                    </a:gs>
                    <a:gs pos="100000">
                      <a:schemeClr val="accent3">
                        <a:lumMod val="75000"/>
                        <a:alpha val="50000"/>
                      </a:schemeClr>
                    </a:gs>
                  </a:gsLst>
                  <a:lin ang="2700000" scaled="1"/>
                  <a:tileRect/>
                </a:gradFill>
                <a:latin typeface="Courier New" panose="02070309020205020404" pitchFamily="49" charset="0"/>
              </a:rPr>
              <a:t>i</a:t>
            </a:r>
            <a:r>
              <a:rPr lang="en-US" altLang="en-US" b="1" dirty="0">
                <a:gradFill flip="none" rotWithShape="1">
                  <a:gsLst>
                    <a:gs pos="0">
                      <a:schemeClr val="accent2">
                        <a:alpha val="50000"/>
                      </a:schemeClr>
                    </a:gs>
                    <a:gs pos="100000">
                      <a:schemeClr val="accent3">
                        <a:lumMod val="75000"/>
                        <a:alpha val="50000"/>
                      </a:schemeClr>
                    </a:gs>
                  </a:gsLst>
                  <a:lin ang="2700000" scaled="1"/>
                  <a:tileRect/>
                </a:gradFill>
                <a:latin typeface="Courier New" panose="02070309020205020404" pitchFamily="49" charset="0"/>
              </a:rPr>
              <a:t> + 1) % 5] );</a:t>
            </a:r>
            <a:endParaRPr lang="en-US" altLang="en-US" dirty="0">
              <a:gradFill flip="none" rotWithShape="1">
                <a:gsLst>
                  <a:gs pos="0">
                    <a:schemeClr val="accent2">
                      <a:alpha val="50000"/>
                    </a:schemeClr>
                  </a:gs>
                  <a:gs pos="100000">
                    <a:schemeClr val="accent3">
                      <a:lumMod val="75000"/>
                      <a:alpha val="50000"/>
                    </a:schemeClr>
                  </a:gs>
                </a:gsLst>
                <a:lin ang="2700000" scaled="1"/>
                <a:tileRect/>
              </a:gradFill>
              <a:latin typeface="Courier New" panose="02070309020205020404" pitchFamily="49" charset="0"/>
            </a:endParaRPr>
          </a:p>
          <a:p>
            <a:pPr marL="7938" lvl="2">
              <a:lnSpc>
                <a:spcPct val="110000"/>
              </a:lnSpc>
              <a:spcBef>
                <a:spcPts val="100"/>
              </a:spcBef>
              <a:spcAft>
                <a:spcPts val="100"/>
              </a:spcAft>
              <a:buFont typeface="Webdings" panose="05030102010509060703" pitchFamily="18" charset="2"/>
              <a:buNone/>
            </a:pPr>
            <a:r>
              <a:rPr lang="en-US" altLang="en-US" dirty="0">
                <a:solidFill>
                  <a:srgbClr val="000000">
                    <a:alpha val="50000"/>
                  </a:srgbClr>
                </a:solidFill>
                <a:latin typeface="Courier New" panose="02070309020205020404" pitchFamily="49" charset="0"/>
              </a:rPr>
              <a:t>...</a:t>
            </a:r>
          </a:p>
          <a:p>
            <a:pPr marL="7938" lvl="2">
              <a:lnSpc>
                <a:spcPct val="110000"/>
              </a:lnSpc>
              <a:spcBef>
                <a:spcPts val="100"/>
              </a:spcBef>
              <a:spcAft>
                <a:spcPts val="100"/>
              </a:spcAft>
              <a:buFont typeface="Webdings" panose="05030102010509060703" pitchFamily="18" charset="2"/>
              <a:buNone/>
            </a:pPr>
            <a:r>
              <a:rPr lang="en-US" altLang="en-US" dirty="0">
                <a:solidFill>
                  <a:srgbClr val="000000">
                    <a:alpha val="50000"/>
                  </a:srgbClr>
                </a:solidFill>
                <a:latin typeface="Courier New" panose="02070309020205020404" pitchFamily="49" charset="0"/>
              </a:rPr>
              <a:t>/* eat for awhile */</a:t>
            </a:r>
          </a:p>
          <a:p>
            <a:pPr marL="7938" lvl="2">
              <a:lnSpc>
                <a:spcPct val="110000"/>
              </a:lnSpc>
              <a:spcBef>
                <a:spcPts val="100"/>
              </a:spcBef>
              <a:spcAft>
                <a:spcPts val="100"/>
              </a:spcAft>
              <a:buFont typeface="Webdings" panose="05030102010509060703" pitchFamily="18" charset="2"/>
              <a:buNone/>
            </a:pPr>
            <a:r>
              <a:rPr lang="en-US" altLang="en-US" dirty="0">
                <a:solidFill>
                  <a:srgbClr val="000000">
                    <a:alpha val="50000"/>
                  </a:srgbClr>
                </a:solidFill>
                <a:latin typeface="Courier New" panose="02070309020205020404" pitchFamily="49" charset="0"/>
              </a:rPr>
              <a:t>...</a:t>
            </a:r>
          </a:p>
          <a:p>
            <a:pPr marL="7938" lvl="2">
              <a:lnSpc>
                <a:spcPct val="110000"/>
              </a:lnSpc>
              <a:spcBef>
                <a:spcPts val="100"/>
              </a:spcBef>
              <a:spcAft>
                <a:spcPts val="100"/>
              </a:spcAft>
              <a:buFont typeface="Webdings" panose="05030102010509060703" pitchFamily="18" charset="2"/>
              <a:buNone/>
            </a:pPr>
            <a:r>
              <a:rPr lang="en-US" altLang="en-US" b="1" dirty="0">
                <a:gradFill flip="none" rotWithShape="1">
                  <a:gsLst>
                    <a:gs pos="0">
                      <a:srgbClr val="00C6FF">
                        <a:alpha val="50000"/>
                      </a:srgbClr>
                    </a:gs>
                    <a:gs pos="100000">
                      <a:srgbClr val="0072FF">
                        <a:alpha val="50000"/>
                      </a:srgbClr>
                    </a:gs>
                  </a:gsLst>
                  <a:lin ang="2700000" scaled="1"/>
                  <a:tileRect/>
                </a:gradFill>
                <a:latin typeface="Courier New" panose="02070309020205020404" pitchFamily="49" charset="0"/>
              </a:rPr>
              <a:t>signal (chopstick[</a:t>
            </a:r>
            <a:r>
              <a:rPr lang="en-US" altLang="en-US" b="1" dirty="0" err="1">
                <a:gradFill flip="none" rotWithShape="1">
                  <a:gsLst>
                    <a:gs pos="0">
                      <a:srgbClr val="00C6FF">
                        <a:alpha val="50000"/>
                      </a:srgbClr>
                    </a:gs>
                    <a:gs pos="100000">
                      <a:srgbClr val="0072FF">
                        <a:alpha val="50000"/>
                      </a:srgbClr>
                    </a:gs>
                  </a:gsLst>
                  <a:lin ang="2700000" scaled="1"/>
                  <a:tileRect/>
                </a:gradFill>
                <a:latin typeface="Courier New" panose="02070309020205020404" pitchFamily="49" charset="0"/>
              </a:rPr>
              <a:t>i</a:t>
            </a:r>
            <a:r>
              <a:rPr lang="en-US" altLang="en-US" b="1" dirty="0">
                <a:gradFill flip="none" rotWithShape="1">
                  <a:gsLst>
                    <a:gs pos="0">
                      <a:srgbClr val="00C6FF">
                        <a:alpha val="50000"/>
                      </a:srgbClr>
                    </a:gs>
                    <a:gs pos="100000">
                      <a:srgbClr val="0072FF">
                        <a:alpha val="50000"/>
                      </a:srgbClr>
                    </a:gs>
                  </a:gsLst>
                  <a:lin ang="2700000" scaled="1"/>
                  <a:tileRect/>
                </a:gradFill>
                <a:latin typeface="Courier New" panose="02070309020205020404" pitchFamily="49" charset="0"/>
              </a:rPr>
              <a:t>] );</a:t>
            </a:r>
            <a:endParaRPr lang="en-US" altLang="en-US" dirty="0">
              <a:gradFill flip="none" rotWithShape="1">
                <a:gsLst>
                  <a:gs pos="0">
                    <a:srgbClr val="00C6FF">
                      <a:alpha val="50000"/>
                    </a:srgbClr>
                  </a:gs>
                  <a:gs pos="100000">
                    <a:srgbClr val="0072FF">
                      <a:alpha val="50000"/>
                    </a:srgbClr>
                  </a:gs>
                </a:gsLst>
                <a:lin ang="2700000" scaled="1"/>
                <a:tileRect/>
              </a:gradFill>
              <a:latin typeface="Courier New" panose="02070309020205020404" pitchFamily="49" charset="0"/>
            </a:endParaRPr>
          </a:p>
          <a:p>
            <a:pPr marL="7938" lvl="2">
              <a:lnSpc>
                <a:spcPct val="110000"/>
              </a:lnSpc>
              <a:spcBef>
                <a:spcPts val="100"/>
              </a:spcBef>
              <a:spcAft>
                <a:spcPts val="100"/>
              </a:spcAft>
            </a:pPr>
            <a:r>
              <a:rPr lang="en-US" altLang="en-US" b="1" dirty="0">
                <a:gradFill flip="none" rotWithShape="1">
                  <a:gsLst>
                    <a:gs pos="0">
                      <a:schemeClr val="accent2">
                        <a:alpha val="50000"/>
                      </a:schemeClr>
                    </a:gs>
                    <a:gs pos="100000">
                      <a:schemeClr val="accent3">
                        <a:lumMod val="75000"/>
                        <a:alpha val="50000"/>
                      </a:schemeClr>
                    </a:gs>
                  </a:gsLst>
                  <a:lin ang="2700000" scaled="1"/>
                  <a:tileRect/>
                </a:gradFill>
                <a:latin typeface="Courier New" panose="02070309020205020404" pitchFamily="49" charset="0"/>
              </a:rPr>
              <a:t>signal (chopstick[ (</a:t>
            </a:r>
            <a:r>
              <a:rPr lang="en-US" altLang="en-US" b="1" dirty="0" err="1">
                <a:gradFill flip="none" rotWithShape="1">
                  <a:gsLst>
                    <a:gs pos="0">
                      <a:schemeClr val="accent2">
                        <a:alpha val="50000"/>
                      </a:schemeClr>
                    </a:gs>
                    <a:gs pos="100000">
                      <a:schemeClr val="accent3">
                        <a:lumMod val="75000"/>
                        <a:alpha val="50000"/>
                      </a:schemeClr>
                    </a:gs>
                  </a:gsLst>
                  <a:lin ang="2700000" scaled="1"/>
                  <a:tileRect/>
                </a:gradFill>
                <a:latin typeface="Courier New" panose="02070309020205020404" pitchFamily="49" charset="0"/>
              </a:rPr>
              <a:t>i</a:t>
            </a:r>
            <a:r>
              <a:rPr lang="en-US" altLang="en-US" b="1" dirty="0">
                <a:gradFill flip="none" rotWithShape="1">
                  <a:gsLst>
                    <a:gs pos="0">
                      <a:schemeClr val="accent2">
                        <a:alpha val="50000"/>
                      </a:schemeClr>
                    </a:gs>
                    <a:gs pos="100000">
                      <a:schemeClr val="accent3">
                        <a:lumMod val="75000"/>
                        <a:alpha val="50000"/>
                      </a:schemeClr>
                    </a:gs>
                  </a:gsLst>
                  <a:lin ang="2700000" scaled="1"/>
                  <a:tileRect/>
                </a:gradFill>
                <a:latin typeface="Courier New" panose="02070309020205020404" pitchFamily="49" charset="0"/>
              </a:rPr>
              <a:t> + 1) % 5] );</a:t>
            </a:r>
          </a:p>
          <a:p>
            <a:pPr marL="7938" lvl="2">
              <a:lnSpc>
                <a:spcPct val="110000"/>
              </a:lnSpc>
              <a:spcBef>
                <a:spcPts val="100"/>
              </a:spcBef>
              <a:spcAft>
                <a:spcPts val="100"/>
              </a:spcAft>
            </a:pPr>
            <a:r>
              <a:rPr lang="en-US" altLang="en-US" dirty="0">
                <a:solidFill>
                  <a:srgbClr val="000000">
                    <a:alpha val="50000"/>
                  </a:srgbClr>
                </a:solidFill>
                <a:latin typeface="Courier New" panose="02070309020205020404" pitchFamily="49" charset="0"/>
              </a:rPr>
              <a:t>...</a:t>
            </a:r>
          </a:p>
          <a:p>
            <a:pPr marL="7938" lvl="2">
              <a:lnSpc>
                <a:spcPct val="110000"/>
              </a:lnSpc>
              <a:spcBef>
                <a:spcPts val="100"/>
              </a:spcBef>
              <a:spcAft>
                <a:spcPts val="100"/>
              </a:spcAft>
            </a:pPr>
            <a:r>
              <a:rPr lang="en-US" altLang="en-US" dirty="0">
                <a:solidFill>
                  <a:srgbClr val="000000">
                    <a:alpha val="50000"/>
                  </a:srgbClr>
                </a:solidFill>
                <a:latin typeface="Courier New" panose="02070309020205020404" pitchFamily="49" charset="0"/>
              </a:rPr>
              <a:t>/* think for awhile */</a:t>
            </a:r>
          </a:p>
          <a:p>
            <a:pPr marL="7938" lvl="2">
              <a:lnSpc>
                <a:spcPct val="110000"/>
              </a:lnSpc>
              <a:spcBef>
                <a:spcPts val="100"/>
              </a:spcBef>
              <a:spcAft>
                <a:spcPts val="100"/>
              </a:spcAft>
            </a:pPr>
            <a:r>
              <a:rPr lang="en-US" dirty="0">
                <a:solidFill>
                  <a:srgbClr val="000000">
                    <a:alpha val="50000"/>
                  </a:srgbClr>
                </a:solidFill>
                <a:latin typeface="Courier New" panose="02070309020205020404" pitchFamily="49" charset="0"/>
              </a:rPr>
              <a:t>...</a:t>
            </a:r>
            <a:endParaRPr lang="en-VN" dirty="0">
              <a:solidFill>
                <a:srgbClr val="000000">
                  <a:alpha val="50000"/>
                </a:srgbClr>
              </a:solidFill>
              <a:latin typeface="Courier New" panose="02070309020205020404" pitchFamily="49" charset="0"/>
            </a:endParaRPr>
          </a:p>
        </p:txBody>
      </p:sp>
      <p:sp>
        <p:nvSpPr>
          <p:cNvPr id="10" name="TextBox 9">
            <a:extLst>
              <a:ext uri="{FF2B5EF4-FFF2-40B4-BE49-F238E27FC236}">
                <a16:creationId xmlns:a16="http://schemas.microsoft.com/office/drawing/2014/main" id="{1011ED7D-4821-9C49-C57B-72AC5285D446}"/>
              </a:ext>
            </a:extLst>
          </p:cNvPr>
          <p:cNvSpPr txBox="1"/>
          <p:nvPr/>
        </p:nvSpPr>
        <p:spPr>
          <a:xfrm>
            <a:off x="932934" y="2315414"/>
            <a:ext cx="1723613" cy="394147"/>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Triết gia thứ i:</a:t>
            </a:r>
          </a:p>
        </p:txBody>
      </p:sp>
      <p:sp>
        <p:nvSpPr>
          <p:cNvPr id="11" name="Triangle 10">
            <a:extLst>
              <a:ext uri="{FF2B5EF4-FFF2-40B4-BE49-F238E27FC236}">
                <a16:creationId xmlns:a16="http://schemas.microsoft.com/office/drawing/2014/main" id="{D0C41073-183E-A429-F238-B989CE0B2F3D}"/>
              </a:ext>
            </a:extLst>
          </p:cNvPr>
          <p:cNvSpPr/>
          <p:nvPr/>
        </p:nvSpPr>
        <p:spPr>
          <a:xfrm rot="5400000">
            <a:off x="716055" y="2875143"/>
            <a:ext cx="114660" cy="98845"/>
          </a:xfrm>
          <a:prstGeom prst="triangl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pic>
        <p:nvPicPr>
          <p:cNvPr id="12" name="Picture 1">
            <a:extLst>
              <a:ext uri="{FF2B5EF4-FFF2-40B4-BE49-F238E27FC236}">
                <a16:creationId xmlns:a16="http://schemas.microsoft.com/office/drawing/2014/main" id="{FB3A5CCE-C5C1-EBB0-D978-81C90A9BB4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81397" y="2924565"/>
            <a:ext cx="2821576" cy="27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B57387F-7DEC-B7D6-84DE-8799AE479C38}"/>
              </a:ext>
            </a:extLst>
          </p:cNvPr>
          <p:cNvSpPr txBox="1"/>
          <p:nvPr/>
        </p:nvSpPr>
        <p:spPr>
          <a:xfrm>
            <a:off x="9208458" y="2552483"/>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4BD736E1-63F6-3E00-2E00-9486AC2C3BEE}"/>
              </a:ext>
            </a:extLst>
          </p:cNvPr>
          <p:cNvSpPr txBox="1"/>
          <p:nvPr/>
        </p:nvSpPr>
        <p:spPr>
          <a:xfrm>
            <a:off x="11039159" y="2552483"/>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A1CA4A21-BD73-F0FC-9C0F-1D7A9DB3FD2C}"/>
              </a:ext>
            </a:extLst>
          </p:cNvPr>
          <p:cNvSpPr txBox="1"/>
          <p:nvPr/>
        </p:nvSpPr>
        <p:spPr>
          <a:xfrm>
            <a:off x="1172381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B050"/>
                    </a:gs>
                    <a:gs pos="100000">
                      <a:srgbClr val="92D050"/>
                    </a:gs>
                  </a:gsLst>
                  <a:lin ang="2700000" scaled="1"/>
                  <a:tileRect/>
                </a:gradFill>
                <a:latin typeface="Times New Roman" panose="02020603050405020304" pitchFamily="18" charset="0"/>
                <a:cs typeface="Times New Roman" panose="02020603050405020304" pitchFamily="18" charset="0"/>
              </a:rPr>
              <a:t>2</a:t>
            </a:r>
          </a:p>
        </p:txBody>
      </p:sp>
      <p:sp>
        <p:nvSpPr>
          <p:cNvPr id="16" name="TextBox 15">
            <a:extLst>
              <a:ext uri="{FF2B5EF4-FFF2-40B4-BE49-F238E27FC236}">
                <a16:creationId xmlns:a16="http://schemas.microsoft.com/office/drawing/2014/main" id="{2B70233A-BB86-A461-635C-9F64CF7CE60D}"/>
              </a:ext>
            </a:extLst>
          </p:cNvPr>
          <p:cNvSpPr txBox="1"/>
          <p:nvPr/>
        </p:nvSpPr>
        <p:spPr>
          <a:xfrm>
            <a:off x="10135732" y="564343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3"/>
                    </a:gs>
                    <a:gs pos="100000">
                      <a:srgbClr val="0072FF"/>
                    </a:gs>
                  </a:gsLst>
                  <a:lin ang="2700000" scaled="1"/>
                  <a:tileRect/>
                </a:gradFill>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9CC6F89-B12C-BE08-57B3-AA11CA7A799D}"/>
              </a:ext>
            </a:extLst>
          </p:cNvPr>
          <p:cNvSpPr txBox="1"/>
          <p:nvPr/>
        </p:nvSpPr>
        <p:spPr>
          <a:xfrm>
            <a:off x="854765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4"/>
                    </a:gs>
                    <a:gs pos="100000">
                      <a:schemeClr val="accent4">
                        <a:lumMod val="50000"/>
                      </a:schemeClr>
                    </a:gs>
                  </a:gsLst>
                  <a:lin ang="2700000" scaled="1"/>
                  <a:tileRect/>
                </a:gradFill>
                <a:latin typeface="Times New Roman" panose="02020603050405020304" pitchFamily="18" charset="0"/>
                <a:cs typeface="Times New Roman" panose="02020603050405020304" pitchFamily="18" charset="0"/>
              </a:rPr>
              <a:t>4</a:t>
            </a:r>
          </a:p>
        </p:txBody>
      </p:sp>
      <p:sp>
        <p:nvSpPr>
          <p:cNvPr id="18" name="TextBox 17">
            <a:extLst>
              <a:ext uri="{FF2B5EF4-FFF2-40B4-BE49-F238E27FC236}">
                <a16:creationId xmlns:a16="http://schemas.microsoft.com/office/drawing/2014/main" id="{9FCDBB66-F9D9-84A1-BBFB-2A6EF4B6068F}"/>
              </a:ext>
            </a:extLst>
          </p:cNvPr>
          <p:cNvSpPr txBox="1"/>
          <p:nvPr/>
        </p:nvSpPr>
        <p:spPr>
          <a:xfrm>
            <a:off x="9073334"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D148965A-77A1-11B4-7201-000B77D4A404}"/>
              </a:ext>
            </a:extLst>
          </p:cNvPr>
          <p:cNvSpPr txBox="1"/>
          <p:nvPr/>
        </p:nvSpPr>
        <p:spPr>
          <a:xfrm>
            <a:off x="10119343" y="2815275"/>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C078FEC6-E92B-C692-FE14-992E1499732E}"/>
              </a:ext>
            </a:extLst>
          </p:cNvPr>
          <p:cNvSpPr txBox="1"/>
          <p:nvPr/>
        </p:nvSpPr>
        <p:spPr>
          <a:xfrm>
            <a:off x="11134257"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B050"/>
                    </a:gs>
                    <a:gs pos="100000">
                      <a:srgbClr val="92D050"/>
                    </a:gs>
                  </a:gsLst>
                  <a:lin ang="2700000" scaled="1"/>
                  <a:tileRect/>
                </a:gradFill>
                <a:latin typeface="Times New Roman" panose="02020603050405020304" pitchFamily="18" charset="0"/>
                <a:cs typeface="Times New Roman" panose="02020603050405020304" pitchFamily="18" charset="0"/>
              </a:rPr>
              <a:t>2</a:t>
            </a:r>
          </a:p>
        </p:txBody>
      </p:sp>
      <p:sp>
        <p:nvSpPr>
          <p:cNvPr id="21" name="TextBox 20">
            <a:extLst>
              <a:ext uri="{FF2B5EF4-FFF2-40B4-BE49-F238E27FC236}">
                <a16:creationId xmlns:a16="http://schemas.microsoft.com/office/drawing/2014/main" id="{E08CACD3-EF02-00B5-4E37-7BEDBDF8E68D}"/>
              </a:ext>
            </a:extLst>
          </p:cNvPr>
          <p:cNvSpPr txBox="1"/>
          <p:nvPr/>
        </p:nvSpPr>
        <p:spPr>
          <a:xfrm>
            <a:off x="10821350"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chemeClr val="accent3"/>
                    </a:gs>
                    <a:gs pos="100000">
                      <a:srgbClr val="0072FF"/>
                    </a:gs>
                  </a:gsLst>
                  <a:lin ang="2700000" scaled="1"/>
                  <a:tileRect/>
                </a:gradFill>
                <a:latin typeface="Times New Roman" panose="02020603050405020304" pitchFamily="18" charset="0"/>
                <a:cs typeface="Times New Roman" panose="02020603050405020304" pitchFamily="18" charset="0"/>
              </a:rPr>
              <a:t>3</a:t>
            </a:r>
          </a:p>
        </p:txBody>
      </p:sp>
      <p:sp>
        <p:nvSpPr>
          <p:cNvPr id="22" name="TextBox 21">
            <a:extLst>
              <a:ext uri="{FF2B5EF4-FFF2-40B4-BE49-F238E27FC236}">
                <a16:creationId xmlns:a16="http://schemas.microsoft.com/office/drawing/2014/main" id="{BA054A12-54D2-C96D-FCE0-DDCF5D9F21B2}"/>
              </a:ext>
            </a:extLst>
          </p:cNvPr>
          <p:cNvSpPr txBox="1"/>
          <p:nvPr/>
        </p:nvSpPr>
        <p:spPr>
          <a:xfrm>
            <a:off x="9382013"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chemeClr val="accent4"/>
                    </a:gs>
                    <a:gs pos="100000">
                      <a:schemeClr val="accent4">
                        <a:lumMod val="50000"/>
                      </a:schemeClr>
                    </a:gs>
                  </a:gsLst>
                  <a:lin ang="2700000" scaled="1"/>
                  <a:tileRect/>
                </a:gradFill>
                <a:latin typeface="Times New Roman" panose="02020603050405020304" pitchFamily="18" charset="0"/>
                <a:cs typeface="Times New Roman" panose="02020603050405020304" pitchFamily="18" charset="0"/>
              </a:rPr>
              <a:t>4</a:t>
            </a:r>
          </a:p>
        </p:txBody>
      </p:sp>
      <p:sp>
        <p:nvSpPr>
          <p:cNvPr id="3" name="TextBox 2">
            <a:extLst>
              <a:ext uri="{FF2B5EF4-FFF2-40B4-BE49-F238E27FC236}">
                <a16:creationId xmlns:a16="http://schemas.microsoft.com/office/drawing/2014/main" id="{FA2C3502-5D53-B82C-42AA-EE85081EC8DF}"/>
              </a:ext>
            </a:extLst>
          </p:cNvPr>
          <p:cNvSpPr txBox="1"/>
          <p:nvPr/>
        </p:nvSpPr>
        <p:spPr>
          <a:xfrm>
            <a:off x="6176150" y="2709561"/>
            <a:ext cx="2449438" cy="1171598"/>
          </a:xfrm>
          <a:prstGeom prst="wedgeRoundRectCallout">
            <a:avLst/>
          </a:prstGeom>
          <a:noFill/>
          <a:ln w="25400">
            <a:gradFill>
              <a:gsLst>
                <a:gs pos="0">
                  <a:schemeClr val="accent3"/>
                </a:gs>
                <a:gs pos="100000">
                  <a:schemeClr val="accent5"/>
                </a:gs>
              </a:gsLst>
              <a:lin ang="5400000" scaled="1"/>
            </a:gradFill>
          </a:ln>
        </p:spPr>
        <p:txBody>
          <a:bodyPr wrap="square" rtlCol="0">
            <a:spAutoFit/>
          </a:bodyPr>
          <a:lstStyle/>
          <a:p>
            <a:pPr>
              <a:lnSpc>
                <a:spcPct val="120000"/>
              </a:lnSpc>
              <a:spcBef>
                <a:spcPts val="200"/>
              </a:spcBef>
              <a:spcAft>
                <a:spcPts val="200"/>
              </a:spcAft>
            </a:pPr>
            <a:r>
              <a:rPr lang="en-VN" dirty="0">
                <a:latin typeface="Arial" panose="020B0604020202020204" pitchFamily="34" charset="0"/>
                <a:cs typeface="Arial" panose="020B0604020202020204" pitchFamily="34" charset="0"/>
              </a:rPr>
              <a:t>Nếu tất cả Triết gia </a:t>
            </a:r>
            <a:r>
              <a:rPr lang="en-VN" b="1" dirty="0">
                <a:latin typeface="Arial" panose="020B0604020202020204" pitchFamily="34" charset="0"/>
                <a:cs typeface="Arial" panose="020B0604020202020204" pitchFamily="34" charset="0"/>
              </a:rPr>
              <a:t>đồng thời </a:t>
            </a:r>
            <a:r>
              <a:rPr lang="en-VN" dirty="0">
                <a:latin typeface="Arial" panose="020B0604020202020204" pitchFamily="34" charset="0"/>
                <a:cs typeface="Arial" panose="020B0604020202020204" pitchFamily="34" charset="0"/>
              </a:rPr>
              <a:t>cầm đũa bên trái</a:t>
            </a:r>
          </a:p>
        </p:txBody>
      </p:sp>
      <p:sp>
        <p:nvSpPr>
          <p:cNvPr id="7" name="TextBox 6">
            <a:extLst>
              <a:ext uri="{FF2B5EF4-FFF2-40B4-BE49-F238E27FC236}">
                <a16:creationId xmlns:a16="http://schemas.microsoft.com/office/drawing/2014/main" id="{9A9D621B-8F51-D906-5456-DD2BD941958B}"/>
              </a:ext>
            </a:extLst>
          </p:cNvPr>
          <p:cNvSpPr txBox="1"/>
          <p:nvPr/>
        </p:nvSpPr>
        <p:spPr>
          <a:xfrm>
            <a:off x="6156914" y="4083663"/>
            <a:ext cx="1492716" cy="394147"/>
          </a:xfrm>
          <a:prstGeom prst="rect">
            <a:avLst/>
          </a:prstGeom>
          <a:noFill/>
        </p:spPr>
        <p:txBody>
          <a:bodyPr wrap="none" rtlCol="0">
            <a:spAutoFit/>
          </a:bodyPr>
          <a:lstStyle/>
          <a:p>
            <a:pPr algn="just">
              <a:lnSpc>
                <a:spcPct val="120000"/>
              </a:lnSpc>
              <a:spcBef>
                <a:spcPts val="200"/>
              </a:spcBef>
              <a:spcAft>
                <a:spcPts val="200"/>
              </a:spcAft>
            </a:pPr>
            <a:r>
              <a:rPr lang="en-VN" b="1" dirty="0">
                <a:gradFill flip="none" rotWithShape="1">
                  <a:gsLst>
                    <a:gs pos="0">
                      <a:schemeClr val="accent3"/>
                    </a:gs>
                    <a:gs pos="100000">
                      <a:schemeClr val="accent5"/>
                    </a:gs>
                  </a:gsLst>
                  <a:lin ang="2700000" scaled="1"/>
                  <a:tileRect/>
                </a:gradFill>
                <a:latin typeface="Arial" panose="020B0604020202020204" pitchFamily="34" charset="0"/>
                <a:cs typeface="Arial" panose="020B0604020202020204" pitchFamily="34" charset="0"/>
              </a:rPr>
              <a:t>DEADLOCK</a:t>
            </a:r>
          </a:p>
        </p:txBody>
      </p:sp>
    </p:spTree>
    <p:extLst>
      <p:ext uri="{BB962C8B-B14F-4D97-AF65-F5344CB8AC3E}">
        <p14:creationId xmlns:p14="http://schemas.microsoft.com/office/powerpoint/2010/main" val="32785545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CB57-6E9A-E3EA-2F73-A88B39BA2A47}"/>
              </a:ext>
            </a:extLst>
          </p:cNvPr>
          <p:cNvSpPr>
            <a:spLocks noGrp="1"/>
          </p:cNvSpPr>
          <p:nvPr>
            <p:ph type="title"/>
          </p:nvPr>
        </p:nvSpPr>
        <p:spPr/>
        <p:txBody>
          <a:bodyPr>
            <a:noAutofit/>
          </a:bodyPr>
          <a:lstStyle/>
          <a:p>
            <a:r>
              <a:rPr lang="en-VN" sz="3600" dirty="0"/>
              <a:t>5.11.2. Giải pháp cho bài toán Dining-Philosopher</a:t>
            </a:r>
          </a:p>
        </p:txBody>
      </p:sp>
      <p:sp>
        <p:nvSpPr>
          <p:cNvPr id="23" name="Content Placeholder 22">
            <a:extLst>
              <a:ext uri="{FF2B5EF4-FFF2-40B4-BE49-F238E27FC236}">
                <a16:creationId xmlns:a16="http://schemas.microsoft.com/office/drawing/2014/main" id="{F1192041-94BC-00BF-CBED-DE19AE4837D9}"/>
              </a:ext>
            </a:extLst>
          </p:cNvPr>
          <p:cNvSpPr>
            <a:spLocks noGrp="1"/>
          </p:cNvSpPr>
          <p:nvPr>
            <p:ph idx="1"/>
          </p:nvPr>
        </p:nvSpPr>
        <p:spPr/>
        <p:txBody>
          <a:bodyPr/>
          <a:lstStyle/>
          <a:p>
            <a:r>
              <a:rPr lang="en-VN" dirty="0"/>
              <a:t>Một số giải pháp có thể tránh deadlock:</a:t>
            </a:r>
          </a:p>
          <a:p>
            <a:pPr lvl="1"/>
            <a:r>
              <a:rPr lang="en-VN" dirty="0"/>
              <a:t>Cho phép tối đa 4 Triết gia ngồi vào bàn</a:t>
            </a:r>
          </a:p>
          <a:p>
            <a:pPr lvl="1"/>
            <a:r>
              <a:rPr lang="en-VN" dirty="0"/>
              <a:t>Chỉ cho phép Triết gia cầm đũa khi cả 2 chiếc đũa đã sẵn sàng </a:t>
            </a:r>
            <a:r>
              <a:rPr lang="en-VN" dirty="0">
                <a:sym typeface="Wingdings" pitchFamily="2" charset="2"/>
              </a:rPr>
              <a:t> Cần phải thực hiện hành động cầm đũa trong CS</a:t>
            </a:r>
          </a:p>
          <a:p>
            <a:pPr lvl="1"/>
            <a:r>
              <a:rPr lang="en-VN" dirty="0">
                <a:sym typeface="Wingdings" pitchFamily="2" charset="2"/>
              </a:rPr>
              <a:t>Giải pháp bất đối xứng: Triết gia ngồi vị trí lẻ cầm đũa bên trái trước, rồi sau đó cầm đũa bên phải; trong khi Triết gia ngồi vị trí chẵn cầm đũa bên phải trước, rồi sau đó cầm đũa bên trái.</a:t>
            </a:r>
          </a:p>
          <a:p>
            <a:r>
              <a:rPr lang="en-VN" dirty="0">
                <a:sym typeface="Wingdings" pitchFamily="2" charset="2"/>
              </a:rPr>
              <a:t>Cần phải lưu ý tình trạng Starvation vẫn có thể xảy ra</a:t>
            </a:r>
            <a:endParaRPr lang="en-VN" dirty="0"/>
          </a:p>
        </p:txBody>
      </p:sp>
      <p:sp>
        <p:nvSpPr>
          <p:cNvPr id="4" name="Footer Placeholder 3">
            <a:extLst>
              <a:ext uri="{FF2B5EF4-FFF2-40B4-BE49-F238E27FC236}">
                <a16:creationId xmlns:a16="http://schemas.microsoft.com/office/drawing/2014/main" id="{9F9BE31C-4135-FCE4-8AA5-22365B54C65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EA544EF-795F-78B9-7155-3FE3FD743CC6}"/>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9083323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CB57-6E9A-E3EA-2F73-A88B39BA2A47}"/>
              </a:ext>
            </a:extLst>
          </p:cNvPr>
          <p:cNvSpPr>
            <a:spLocks noGrp="1"/>
          </p:cNvSpPr>
          <p:nvPr>
            <p:ph type="title"/>
          </p:nvPr>
        </p:nvSpPr>
        <p:spPr/>
        <p:txBody>
          <a:bodyPr>
            <a:noAutofit/>
          </a:bodyPr>
          <a:lstStyle/>
          <a:p>
            <a:r>
              <a:rPr lang="en-VN" sz="3600" dirty="0"/>
              <a:t>5.11.2. Giải pháp cho bài toán Dining-Philosopher</a:t>
            </a:r>
          </a:p>
        </p:txBody>
      </p:sp>
      <p:sp>
        <p:nvSpPr>
          <p:cNvPr id="4" name="Footer Placeholder 3">
            <a:extLst>
              <a:ext uri="{FF2B5EF4-FFF2-40B4-BE49-F238E27FC236}">
                <a16:creationId xmlns:a16="http://schemas.microsoft.com/office/drawing/2014/main" id="{9F9BE31C-4135-FCE4-8AA5-22365B54C65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EA544EF-795F-78B9-7155-3FE3FD743CC6}"/>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8" name="TextBox 7">
            <a:extLst>
              <a:ext uri="{FF2B5EF4-FFF2-40B4-BE49-F238E27FC236}">
                <a16:creationId xmlns:a16="http://schemas.microsoft.com/office/drawing/2014/main" id="{60701573-2841-774D-18D4-F5F0BF536958}"/>
              </a:ext>
            </a:extLst>
          </p:cNvPr>
          <p:cNvSpPr txBox="1"/>
          <p:nvPr/>
        </p:nvSpPr>
        <p:spPr>
          <a:xfrm>
            <a:off x="952663" y="1565104"/>
            <a:ext cx="4128053"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Giải pháp sử dụng monitor</a:t>
            </a:r>
          </a:p>
        </p:txBody>
      </p:sp>
      <p:pic>
        <p:nvPicPr>
          <p:cNvPr id="12" name="Picture 1">
            <a:extLst>
              <a:ext uri="{FF2B5EF4-FFF2-40B4-BE49-F238E27FC236}">
                <a16:creationId xmlns:a16="http://schemas.microsoft.com/office/drawing/2014/main" id="{FB3A5CCE-C5C1-EBB0-D978-81C90A9BB4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81397" y="2924565"/>
            <a:ext cx="2821576" cy="27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B57387F-7DEC-B7D6-84DE-8799AE479C38}"/>
              </a:ext>
            </a:extLst>
          </p:cNvPr>
          <p:cNvSpPr txBox="1"/>
          <p:nvPr/>
        </p:nvSpPr>
        <p:spPr>
          <a:xfrm>
            <a:off x="9208458" y="2552483"/>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4BD736E1-63F6-3E00-2E00-9486AC2C3BEE}"/>
              </a:ext>
            </a:extLst>
          </p:cNvPr>
          <p:cNvSpPr txBox="1"/>
          <p:nvPr/>
        </p:nvSpPr>
        <p:spPr>
          <a:xfrm>
            <a:off x="11039159" y="2552483"/>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A1CA4A21-BD73-F0FC-9C0F-1D7A9DB3FD2C}"/>
              </a:ext>
            </a:extLst>
          </p:cNvPr>
          <p:cNvSpPr txBox="1"/>
          <p:nvPr/>
        </p:nvSpPr>
        <p:spPr>
          <a:xfrm>
            <a:off x="1172381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2</a:t>
            </a:r>
          </a:p>
        </p:txBody>
      </p:sp>
      <p:sp>
        <p:nvSpPr>
          <p:cNvPr id="16" name="TextBox 15">
            <a:extLst>
              <a:ext uri="{FF2B5EF4-FFF2-40B4-BE49-F238E27FC236}">
                <a16:creationId xmlns:a16="http://schemas.microsoft.com/office/drawing/2014/main" id="{2B70233A-BB86-A461-635C-9F64CF7CE60D}"/>
              </a:ext>
            </a:extLst>
          </p:cNvPr>
          <p:cNvSpPr txBox="1"/>
          <p:nvPr/>
        </p:nvSpPr>
        <p:spPr>
          <a:xfrm>
            <a:off x="10135732" y="564343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9CC6F89-B12C-BE08-57B3-AA11CA7A799D}"/>
              </a:ext>
            </a:extLst>
          </p:cNvPr>
          <p:cNvSpPr txBox="1"/>
          <p:nvPr/>
        </p:nvSpPr>
        <p:spPr>
          <a:xfrm>
            <a:off x="854765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4</a:t>
            </a:r>
          </a:p>
        </p:txBody>
      </p:sp>
      <p:sp>
        <p:nvSpPr>
          <p:cNvPr id="18" name="TextBox 17">
            <a:extLst>
              <a:ext uri="{FF2B5EF4-FFF2-40B4-BE49-F238E27FC236}">
                <a16:creationId xmlns:a16="http://schemas.microsoft.com/office/drawing/2014/main" id="{9FCDBB66-F9D9-84A1-BBFB-2A6EF4B6068F}"/>
              </a:ext>
            </a:extLst>
          </p:cNvPr>
          <p:cNvSpPr txBox="1"/>
          <p:nvPr/>
        </p:nvSpPr>
        <p:spPr>
          <a:xfrm>
            <a:off x="9073334"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D148965A-77A1-11B4-7201-000B77D4A404}"/>
              </a:ext>
            </a:extLst>
          </p:cNvPr>
          <p:cNvSpPr txBox="1"/>
          <p:nvPr/>
        </p:nvSpPr>
        <p:spPr>
          <a:xfrm>
            <a:off x="10119343" y="2815275"/>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C078FEC6-E92B-C692-FE14-992E1499732E}"/>
              </a:ext>
            </a:extLst>
          </p:cNvPr>
          <p:cNvSpPr txBox="1"/>
          <p:nvPr/>
        </p:nvSpPr>
        <p:spPr>
          <a:xfrm>
            <a:off x="11134257"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2</a:t>
            </a:r>
          </a:p>
        </p:txBody>
      </p:sp>
      <p:sp>
        <p:nvSpPr>
          <p:cNvPr id="21" name="TextBox 20">
            <a:extLst>
              <a:ext uri="{FF2B5EF4-FFF2-40B4-BE49-F238E27FC236}">
                <a16:creationId xmlns:a16="http://schemas.microsoft.com/office/drawing/2014/main" id="{E08CACD3-EF02-00B5-4E37-7BEDBDF8E68D}"/>
              </a:ext>
            </a:extLst>
          </p:cNvPr>
          <p:cNvSpPr txBox="1"/>
          <p:nvPr/>
        </p:nvSpPr>
        <p:spPr>
          <a:xfrm>
            <a:off x="10821350"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3</a:t>
            </a:r>
          </a:p>
        </p:txBody>
      </p:sp>
      <p:sp>
        <p:nvSpPr>
          <p:cNvPr id="22" name="TextBox 21">
            <a:extLst>
              <a:ext uri="{FF2B5EF4-FFF2-40B4-BE49-F238E27FC236}">
                <a16:creationId xmlns:a16="http://schemas.microsoft.com/office/drawing/2014/main" id="{BA054A12-54D2-C96D-FCE0-DDCF5D9F21B2}"/>
              </a:ext>
            </a:extLst>
          </p:cNvPr>
          <p:cNvSpPr txBox="1"/>
          <p:nvPr/>
        </p:nvSpPr>
        <p:spPr>
          <a:xfrm>
            <a:off x="9382013"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4</a:t>
            </a:r>
          </a:p>
        </p:txBody>
      </p:sp>
      <p:sp>
        <p:nvSpPr>
          <p:cNvPr id="3" name="TextBox 2">
            <a:extLst>
              <a:ext uri="{FF2B5EF4-FFF2-40B4-BE49-F238E27FC236}">
                <a16:creationId xmlns:a16="http://schemas.microsoft.com/office/drawing/2014/main" id="{E229690A-9F03-C8F4-15A0-4B5B1B40B03C}"/>
              </a:ext>
            </a:extLst>
          </p:cNvPr>
          <p:cNvSpPr txBox="1"/>
          <p:nvPr/>
        </p:nvSpPr>
        <p:spPr>
          <a:xfrm>
            <a:off x="952663" y="2325189"/>
            <a:ext cx="7594989" cy="3658950"/>
          </a:xfrm>
          <a:prstGeom prst="rect">
            <a:avLst/>
          </a:prstGeom>
          <a:noFill/>
        </p:spPr>
        <p:txBody>
          <a:bodyPr wrap="square" rtlCol="0">
            <a:spAutoFit/>
          </a:bodyPr>
          <a:lstStyle/>
          <a:p>
            <a:pPr marL="285750"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Triết gia chỉ có thể cầm đũa khi cả 2 chiếc đã sẵn sàng</a:t>
            </a:r>
          </a:p>
          <a:p>
            <a:pPr marL="285750"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Khai báo kiểu dữ liệu</a:t>
            </a:r>
          </a:p>
          <a:p>
            <a:pPr marL="742950" lvl="1" indent="-285750">
              <a:lnSpc>
                <a:spcPct val="120000"/>
              </a:lnSpc>
              <a:spcBef>
                <a:spcPts val="200"/>
              </a:spcBef>
              <a:spcAft>
                <a:spcPts val="200"/>
              </a:spcAft>
              <a:buFont typeface="Arial" panose="020B0604020202020204" pitchFamily="34" charset="0"/>
              <a:buChar char="•"/>
            </a:pPr>
            <a:r>
              <a:rPr lang="en-US" altLang="en-US" b="1" dirty="0" err="1">
                <a:gradFill>
                  <a:gsLst>
                    <a:gs pos="0">
                      <a:srgbClr val="00B050"/>
                    </a:gs>
                    <a:gs pos="100000">
                      <a:srgbClr val="92D050"/>
                    </a:gs>
                  </a:gsLst>
                  <a:lin ang="2700000" scaled="1"/>
                </a:gradFill>
                <a:latin typeface="Courier New" panose="02070309020205020404" pitchFamily="49" charset="0"/>
              </a:rPr>
              <a:t>enum</a:t>
            </a:r>
            <a:r>
              <a:rPr lang="en-US" altLang="en-US" b="1" dirty="0">
                <a:gradFill>
                  <a:gsLst>
                    <a:gs pos="0">
                      <a:srgbClr val="00B050"/>
                    </a:gs>
                    <a:gs pos="100000">
                      <a:srgbClr val="92D050"/>
                    </a:gs>
                  </a:gsLst>
                  <a:lin ang="2700000" scaled="1"/>
                </a:gradFill>
                <a:latin typeface="Courier New" panose="02070309020205020404" pitchFamily="49" charset="0"/>
              </a:rPr>
              <a:t> {THINKING; HUNGRY, EATING} state [5];</a:t>
            </a:r>
          </a:p>
          <a:p>
            <a:pPr marL="285750" indent="-285750">
              <a:lnSpc>
                <a:spcPct val="120000"/>
              </a:lnSpc>
              <a:spcBef>
                <a:spcPts val="200"/>
              </a:spcBef>
              <a:spcAft>
                <a:spcPts val="200"/>
              </a:spcAft>
              <a:buFont typeface="Arial" panose="020B0604020202020204" pitchFamily="34" charset="0"/>
              <a:buChar char="•"/>
            </a:pPr>
            <a:r>
              <a:rPr lang="en-US" dirty="0" err="1">
                <a:latin typeface="Arial" panose="020B0604020202020204" pitchFamily="34" charset="0"/>
                <a:cs typeface="Arial" panose="020B0604020202020204" pitchFamily="34" charset="0"/>
              </a:rPr>
              <a:t>Triết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b="1" dirty="0">
                <a:gradFill>
                  <a:gsLst>
                    <a:gs pos="0">
                      <a:srgbClr val="00B050"/>
                    </a:gs>
                    <a:gs pos="100000">
                      <a:srgbClr val="92D050"/>
                    </a:gs>
                  </a:gsLst>
                  <a:lin ang="2700000" scaled="1"/>
                </a:gradFill>
                <a:latin typeface="Courier New" panose="02070309020205020404" pitchFamily="49" charset="0"/>
              </a:rPr>
              <a:t>state[</a:t>
            </a:r>
            <a:r>
              <a:rPr lang="en-US" b="1" dirty="0" err="1">
                <a:gradFill>
                  <a:gsLst>
                    <a:gs pos="0">
                      <a:srgbClr val="00B050"/>
                    </a:gs>
                    <a:gs pos="100000">
                      <a:srgbClr val="92D050"/>
                    </a:gs>
                  </a:gsLst>
                  <a:lin ang="2700000" scaled="1"/>
                </a:gradFill>
                <a:latin typeface="Courier New" panose="02070309020205020404" pitchFamily="49" charset="0"/>
              </a:rPr>
              <a:t>i</a:t>
            </a:r>
            <a:r>
              <a:rPr lang="en-US" b="1" dirty="0">
                <a:gradFill>
                  <a:gsLst>
                    <a:gs pos="0">
                      <a:srgbClr val="00B050"/>
                    </a:gs>
                    <a:gs pos="100000">
                      <a:srgbClr val="92D050"/>
                    </a:gs>
                  </a:gsLst>
                  <a:lin ang="2700000" scaled="1"/>
                </a:gradFill>
                <a:latin typeface="Courier New" panose="02070309020205020404" pitchFamily="49" charset="0"/>
              </a:rPr>
              <a:t>] = EATING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endParaRPr lang="en-US" dirty="0">
              <a:latin typeface="Arial" panose="020B0604020202020204" pitchFamily="34" charset="0"/>
              <a:cs typeface="Arial" panose="020B0604020202020204" pitchFamily="34" charset="0"/>
            </a:endParaRPr>
          </a:p>
          <a:p>
            <a:pPr marL="742950" lvl="1" indent="-285750">
              <a:lnSpc>
                <a:spcPct val="120000"/>
              </a:lnSpc>
              <a:spcBef>
                <a:spcPts val="200"/>
              </a:spcBef>
              <a:spcAft>
                <a:spcPts val="200"/>
              </a:spcAft>
              <a:buFont typeface="Arial" panose="020B0604020202020204" pitchFamily="34" charset="0"/>
              <a:buChar char="•"/>
            </a:pPr>
            <a:r>
              <a:rPr lang="en-US" b="1" dirty="0">
                <a:gradFill>
                  <a:gsLst>
                    <a:gs pos="0">
                      <a:srgbClr val="00B050"/>
                    </a:gs>
                    <a:gs pos="100000">
                      <a:srgbClr val="92D050"/>
                    </a:gs>
                  </a:gsLst>
                  <a:lin ang="2700000" scaled="1"/>
                </a:gradFill>
                <a:latin typeface="Courier New" panose="02070309020205020404" pitchFamily="49" charset="0"/>
              </a:rPr>
              <a:t>(state[(i+4)%5)] != EATING)</a:t>
            </a:r>
            <a:br>
              <a:rPr lang="en-US" b="1" dirty="0">
                <a:gradFill>
                  <a:gsLst>
                    <a:gs pos="0">
                      <a:srgbClr val="00B050"/>
                    </a:gs>
                    <a:gs pos="100000">
                      <a:srgbClr val="92D050"/>
                    </a:gs>
                  </a:gsLst>
                  <a:lin ang="2700000" scaled="1"/>
                </a:gradFill>
                <a:latin typeface="Courier New" panose="02070309020205020404" pitchFamily="49" charset="0"/>
              </a:rPr>
            </a:br>
            <a:r>
              <a:rPr lang="en-US" b="1" dirty="0">
                <a:gradFill>
                  <a:gsLst>
                    <a:gs pos="0">
                      <a:srgbClr val="00B050"/>
                    </a:gs>
                    <a:gs pos="100000">
                      <a:srgbClr val="92D050"/>
                    </a:gs>
                  </a:gsLst>
                  <a:lin ang="2700000" scaled="1"/>
                </a:gradFill>
                <a:latin typeface="Courier New" panose="02070309020205020404" pitchFamily="49" charset="0"/>
              </a:rPr>
              <a:t>&amp;&amp;</a:t>
            </a:r>
            <a:br>
              <a:rPr lang="en-US" b="1" dirty="0">
                <a:gradFill>
                  <a:gsLst>
                    <a:gs pos="0">
                      <a:srgbClr val="00B050"/>
                    </a:gs>
                    <a:gs pos="100000">
                      <a:srgbClr val="92D050"/>
                    </a:gs>
                  </a:gsLst>
                  <a:lin ang="2700000" scaled="1"/>
                </a:gradFill>
                <a:latin typeface="Courier New" panose="02070309020205020404" pitchFamily="49" charset="0"/>
              </a:rPr>
            </a:br>
            <a:r>
              <a:rPr lang="en-US" b="1" dirty="0">
                <a:gradFill>
                  <a:gsLst>
                    <a:gs pos="0">
                      <a:srgbClr val="00B050"/>
                    </a:gs>
                    <a:gs pos="100000">
                      <a:srgbClr val="92D050"/>
                    </a:gs>
                  </a:gsLst>
                  <a:lin ang="2700000" scaled="1"/>
                </a:gradFill>
                <a:latin typeface="Courier New" panose="02070309020205020404" pitchFamily="49" charset="0"/>
              </a:rPr>
              <a:t>(state[(i+1)%5)] != EATING)</a:t>
            </a:r>
          </a:p>
          <a:p>
            <a:pPr marL="285750" indent="-285750">
              <a:lnSpc>
                <a:spcPct val="120000"/>
              </a:lnSpc>
              <a:spcBef>
                <a:spcPts val="200"/>
              </a:spcBef>
              <a:spcAft>
                <a:spcPts val="200"/>
              </a:spcAft>
              <a:buFont typeface="Arial" panose="020B0604020202020204" pitchFamily="34" charset="0"/>
              <a:buChar char="•"/>
            </a:pP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b="1" dirty="0">
                <a:gradFill flip="none" rotWithShape="1">
                  <a:gsLst>
                    <a:gs pos="0">
                      <a:srgbClr val="00C6FF"/>
                    </a:gs>
                    <a:gs pos="100000">
                      <a:srgbClr val="0072FF"/>
                    </a:gs>
                  </a:gsLst>
                  <a:lin ang="2700000" scaled="1"/>
                  <a:tileRect/>
                </a:gradFill>
                <a:latin typeface="Courier New" panose="02070309020205020404" pitchFamily="49" charset="0"/>
              </a:rPr>
              <a:t>condition self[5]</a:t>
            </a:r>
            <a:r>
              <a:rPr lang="en-US" b="1" dirty="0">
                <a:solidFill>
                  <a:srgbClr val="000000"/>
                </a:solidFill>
                <a:latin typeface="Courier New" panose="02070309020205020404" pitchFamily="49"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đũa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6385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CB57-6E9A-E3EA-2F73-A88B39BA2A47}"/>
              </a:ext>
            </a:extLst>
          </p:cNvPr>
          <p:cNvSpPr>
            <a:spLocks noGrp="1"/>
          </p:cNvSpPr>
          <p:nvPr>
            <p:ph type="title"/>
          </p:nvPr>
        </p:nvSpPr>
        <p:spPr/>
        <p:txBody>
          <a:bodyPr>
            <a:noAutofit/>
          </a:bodyPr>
          <a:lstStyle/>
          <a:p>
            <a:r>
              <a:rPr lang="en-VN" sz="3600" dirty="0"/>
              <a:t>5.11.2. Giải pháp cho bài toán Dining-Philosopher</a:t>
            </a:r>
          </a:p>
        </p:txBody>
      </p:sp>
      <p:sp>
        <p:nvSpPr>
          <p:cNvPr id="4" name="Footer Placeholder 3">
            <a:extLst>
              <a:ext uri="{FF2B5EF4-FFF2-40B4-BE49-F238E27FC236}">
                <a16:creationId xmlns:a16="http://schemas.microsoft.com/office/drawing/2014/main" id="{9F9BE31C-4135-FCE4-8AA5-22365B54C65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EA544EF-795F-78B9-7155-3FE3FD743CC6}"/>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
        <p:nvSpPr>
          <p:cNvPr id="8" name="TextBox 7">
            <a:extLst>
              <a:ext uri="{FF2B5EF4-FFF2-40B4-BE49-F238E27FC236}">
                <a16:creationId xmlns:a16="http://schemas.microsoft.com/office/drawing/2014/main" id="{60701573-2841-774D-18D4-F5F0BF536958}"/>
              </a:ext>
            </a:extLst>
          </p:cNvPr>
          <p:cNvSpPr txBox="1"/>
          <p:nvPr/>
        </p:nvSpPr>
        <p:spPr>
          <a:xfrm>
            <a:off x="952663" y="1565104"/>
            <a:ext cx="4128053"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Giải pháp sử dụng monitor</a:t>
            </a:r>
          </a:p>
        </p:txBody>
      </p:sp>
      <p:pic>
        <p:nvPicPr>
          <p:cNvPr id="12" name="Picture 1">
            <a:extLst>
              <a:ext uri="{FF2B5EF4-FFF2-40B4-BE49-F238E27FC236}">
                <a16:creationId xmlns:a16="http://schemas.microsoft.com/office/drawing/2014/main" id="{FB3A5CCE-C5C1-EBB0-D978-81C90A9BB4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79186" y="1422236"/>
            <a:ext cx="1212509" cy="116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B57387F-7DEC-B7D6-84DE-8799AE479C38}"/>
              </a:ext>
            </a:extLst>
          </p:cNvPr>
          <p:cNvSpPr txBox="1"/>
          <p:nvPr/>
        </p:nvSpPr>
        <p:spPr>
          <a:xfrm>
            <a:off x="10559367" y="1215754"/>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4BD736E1-63F6-3E00-2E00-9486AC2C3BEE}"/>
              </a:ext>
            </a:extLst>
          </p:cNvPr>
          <p:cNvSpPr txBox="1"/>
          <p:nvPr/>
        </p:nvSpPr>
        <p:spPr>
          <a:xfrm>
            <a:off x="11346069" y="1215754"/>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A1CA4A21-BD73-F0FC-9C0F-1D7A9DB3FD2C}"/>
              </a:ext>
            </a:extLst>
          </p:cNvPr>
          <p:cNvSpPr txBox="1"/>
          <p:nvPr/>
        </p:nvSpPr>
        <p:spPr>
          <a:xfrm>
            <a:off x="11640283" y="2018053"/>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2</a:t>
            </a:r>
          </a:p>
        </p:txBody>
      </p:sp>
      <p:sp>
        <p:nvSpPr>
          <p:cNvPr id="16" name="TextBox 15">
            <a:extLst>
              <a:ext uri="{FF2B5EF4-FFF2-40B4-BE49-F238E27FC236}">
                <a16:creationId xmlns:a16="http://schemas.microsoft.com/office/drawing/2014/main" id="{2B70233A-BB86-A461-635C-9F64CF7CE60D}"/>
              </a:ext>
            </a:extLst>
          </p:cNvPr>
          <p:cNvSpPr txBox="1"/>
          <p:nvPr/>
        </p:nvSpPr>
        <p:spPr>
          <a:xfrm>
            <a:off x="10957841" y="2544022"/>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9CC6F89-B12C-BE08-57B3-AA11CA7A799D}"/>
              </a:ext>
            </a:extLst>
          </p:cNvPr>
          <p:cNvSpPr txBox="1"/>
          <p:nvPr/>
        </p:nvSpPr>
        <p:spPr>
          <a:xfrm>
            <a:off x="10275400" y="2018053"/>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4</a:t>
            </a:r>
          </a:p>
        </p:txBody>
      </p:sp>
      <p:sp>
        <p:nvSpPr>
          <p:cNvPr id="18" name="TextBox 17">
            <a:extLst>
              <a:ext uri="{FF2B5EF4-FFF2-40B4-BE49-F238E27FC236}">
                <a16:creationId xmlns:a16="http://schemas.microsoft.com/office/drawing/2014/main" id="{9FCDBB66-F9D9-84A1-BBFB-2A6EF4B6068F}"/>
              </a:ext>
            </a:extLst>
          </p:cNvPr>
          <p:cNvSpPr txBox="1"/>
          <p:nvPr/>
        </p:nvSpPr>
        <p:spPr>
          <a:xfrm>
            <a:off x="10501301" y="1666730"/>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D148965A-77A1-11B4-7201-000B77D4A404}"/>
              </a:ext>
            </a:extLst>
          </p:cNvPr>
          <p:cNvSpPr txBox="1"/>
          <p:nvPr/>
        </p:nvSpPr>
        <p:spPr>
          <a:xfrm>
            <a:off x="10950800" y="1328683"/>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C078FEC6-E92B-C692-FE14-992E1499732E}"/>
              </a:ext>
            </a:extLst>
          </p:cNvPr>
          <p:cNvSpPr txBox="1"/>
          <p:nvPr/>
        </p:nvSpPr>
        <p:spPr>
          <a:xfrm>
            <a:off x="11386936" y="1666730"/>
            <a:ext cx="255198" cy="277705"/>
          </a:xfrm>
          <a:prstGeom prst="rect">
            <a:avLst/>
          </a:prstGeom>
          <a:noFill/>
        </p:spPr>
        <p:txBody>
          <a:bodyPr wrap="none" rtlCol="0" anchor="ctr">
            <a:spAutoFit/>
          </a:bodyPr>
          <a:lstStyle/>
          <a:p>
            <a:pPr algn="ctr">
              <a:lnSpc>
                <a:spcPct val="120000"/>
              </a:lnSpc>
              <a:spcBef>
                <a:spcPts val="200"/>
              </a:spcBef>
              <a:spcAft>
                <a:spcPts val="200"/>
              </a:spcAft>
            </a:pPr>
            <a:r>
              <a:rPr lang="en-VN" sz="11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2</a:t>
            </a:r>
          </a:p>
        </p:txBody>
      </p:sp>
      <p:sp>
        <p:nvSpPr>
          <p:cNvPr id="21" name="TextBox 20">
            <a:extLst>
              <a:ext uri="{FF2B5EF4-FFF2-40B4-BE49-F238E27FC236}">
                <a16:creationId xmlns:a16="http://schemas.microsoft.com/office/drawing/2014/main" id="{E08CACD3-EF02-00B5-4E37-7BEDBDF8E68D}"/>
              </a:ext>
            </a:extLst>
          </p:cNvPr>
          <p:cNvSpPr txBox="1"/>
          <p:nvPr/>
        </p:nvSpPr>
        <p:spPr>
          <a:xfrm>
            <a:off x="11312837" y="2202584"/>
            <a:ext cx="134465" cy="277705"/>
          </a:xfrm>
          <a:prstGeom prst="rect">
            <a:avLst/>
          </a:prstGeom>
          <a:noFill/>
        </p:spPr>
        <p:txBody>
          <a:bodyPr wrap="square" rtlCol="0" anchor="ctr">
            <a:spAutoFit/>
          </a:bodyPr>
          <a:lstStyle/>
          <a:p>
            <a:pPr algn="ctr">
              <a:lnSpc>
                <a:spcPct val="120000"/>
              </a:lnSpc>
              <a:spcBef>
                <a:spcPts val="200"/>
              </a:spcBef>
              <a:spcAft>
                <a:spcPts val="200"/>
              </a:spcAft>
            </a:pPr>
            <a:r>
              <a:rPr lang="en-VN" sz="11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3</a:t>
            </a:r>
          </a:p>
        </p:txBody>
      </p:sp>
      <p:sp>
        <p:nvSpPr>
          <p:cNvPr id="22" name="TextBox 21">
            <a:extLst>
              <a:ext uri="{FF2B5EF4-FFF2-40B4-BE49-F238E27FC236}">
                <a16:creationId xmlns:a16="http://schemas.microsoft.com/office/drawing/2014/main" id="{BA054A12-54D2-C96D-FCE0-DDCF5D9F21B2}"/>
              </a:ext>
            </a:extLst>
          </p:cNvPr>
          <p:cNvSpPr txBox="1"/>
          <p:nvPr/>
        </p:nvSpPr>
        <p:spPr>
          <a:xfrm>
            <a:off x="10694315" y="2202584"/>
            <a:ext cx="134465" cy="277705"/>
          </a:xfrm>
          <a:prstGeom prst="rect">
            <a:avLst/>
          </a:prstGeom>
          <a:noFill/>
        </p:spPr>
        <p:txBody>
          <a:bodyPr wrap="square" rtlCol="0" anchor="ctr">
            <a:spAutoFit/>
          </a:bodyPr>
          <a:lstStyle/>
          <a:p>
            <a:pPr algn="ctr">
              <a:lnSpc>
                <a:spcPct val="120000"/>
              </a:lnSpc>
              <a:spcBef>
                <a:spcPts val="200"/>
              </a:spcBef>
              <a:spcAft>
                <a:spcPts val="200"/>
              </a:spcAft>
            </a:pPr>
            <a:r>
              <a:rPr lang="en-VN" sz="11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915578A2-D4C9-522C-DD8A-FB4EDA88FA36}"/>
              </a:ext>
            </a:extLst>
          </p:cNvPr>
          <p:cNvSpPr txBox="1"/>
          <p:nvPr/>
        </p:nvSpPr>
        <p:spPr>
          <a:xfrm>
            <a:off x="931347" y="2709624"/>
            <a:ext cx="5226431" cy="3683060"/>
          </a:xfrm>
          <a:prstGeom prst="rect">
            <a:avLst/>
          </a:prstGeom>
          <a:noFill/>
          <a:ln>
            <a:gradFill flip="none" rotWithShape="1">
              <a:gsLst>
                <a:gs pos="0">
                  <a:srgbClr val="00C6FF"/>
                </a:gs>
                <a:gs pos="100000">
                  <a:srgbClr val="0072FF"/>
                </a:gs>
              </a:gsLst>
              <a:lin ang="2700000" scaled="1"/>
              <a:tileRect/>
            </a:gradFill>
          </a:ln>
        </p:spPr>
        <p:txBody>
          <a:bodyPr wrap="none" rtlCol="0">
            <a:spAutoFit/>
          </a:bodyPr>
          <a:lstStyle/>
          <a:p>
            <a:pPr>
              <a:spcBef>
                <a:spcPts val="100"/>
              </a:spcBef>
              <a:spcAft>
                <a:spcPts val="100"/>
              </a:spcAft>
              <a:buFont typeface="Monotype Sorts" pitchFamily="-84" charset="2"/>
              <a:buNone/>
              <a:tabLst>
                <a:tab pos="525463" algn="l"/>
                <a:tab pos="974725" algn="l"/>
              </a:tabLst>
            </a:pPr>
            <a:r>
              <a:rPr lang="en-US" altLang="en-US" sz="1400" b="1" dirty="0">
                <a:gradFill flip="none" rotWithShape="1">
                  <a:gsLst>
                    <a:gs pos="0">
                      <a:srgbClr val="00C6FF"/>
                    </a:gs>
                    <a:gs pos="100000">
                      <a:srgbClr val="0072FF"/>
                    </a:gs>
                  </a:gsLst>
                  <a:lin ang="2700000" scaled="1"/>
                  <a:tileRect/>
                </a:gradFill>
                <a:latin typeface="Courier New" panose="02070309020205020404" pitchFamily="49" charset="0"/>
              </a:rPr>
              <a:t>monitor </a:t>
            </a:r>
            <a:r>
              <a:rPr lang="en-US" altLang="en-US" sz="1400" b="1" dirty="0" err="1">
                <a:gradFill flip="none" rotWithShape="1">
                  <a:gsLst>
                    <a:gs pos="0">
                      <a:srgbClr val="00C6FF"/>
                    </a:gs>
                    <a:gs pos="100000">
                      <a:srgbClr val="0072FF"/>
                    </a:gs>
                  </a:gsLst>
                  <a:lin ang="2700000" scaled="1"/>
                  <a:tileRect/>
                </a:gradFill>
                <a:latin typeface="Courier New" panose="02070309020205020404" pitchFamily="49" charset="0"/>
              </a:rPr>
              <a:t>DiningPhilosophers</a:t>
            </a:r>
            <a:endParaRPr lang="en-US" altLang="en-US" sz="1400" b="1" dirty="0">
              <a:gradFill flip="none" rotWithShape="1">
                <a:gsLst>
                  <a:gs pos="0">
                    <a:srgbClr val="00C6FF"/>
                  </a:gs>
                  <a:gs pos="100000">
                    <a:srgbClr val="0072FF"/>
                  </a:gs>
                </a:gsLst>
                <a:lin ang="2700000" scaled="1"/>
                <a:tileRect/>
              </a:gradFill>
              <a:latin typeface="Courier New" panose="02070309020205020404" pitchFamily="49" charset="0"/>
            </a:endParaRPr>
          </a:p>
          <a:p>
            <a:pPr>
              <a:spcBef>
                <a:spcPts val="100"/>
              </a:spcBef>
              <a:spcAft>
                <a:spcPts val="100"/>
              </a:spcAft>
              <a:buFont typeface="Monotype Sorts" pitchFamily="-84" charset="2"/>
              <a:buNone/>
              <a:tabLst>
                <a:tab pos="525463" algn="l"/>
                <a:tab pos="974725" algn="l"/>
              </a:tabLst>
            </a:pP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a:t>
            </a:r>
            <a:r>
              <a:rPr lang="en-US" altLang="en-US" sz="1400" dirty="0" err="1">
                <a:solidFill>
                  <a:srgbClr val="000000"/>
                </a:solidFill>
                <a:latin typeface="Courier New" panose="02070309020205020404" pitchFamily="49" charset="0"/>
              </a:rPr>
              <a:t>enum</a:t>
            </a:r>
            <a:r>
              <a:rPr lang="en-US" altLang="en-US" sz="1400" dirty="0">
                <a:solidFill>
                  <a:srgbClr val="000000"/>
                </a:solidFill>
                <a:latin typeface="Courier New" panose="02070309020205020404" pitchFamily="49" charset="0"/>
              </a:rPr>
              <a:t> {THINKING; HUNGRY, EATING} state [5];</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condition self [5];</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void pickup (int </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 </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HUNGRY;</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test(</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if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EATING) self[</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].wait;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a:t>
            </a:r>
            <a:r>
              <a:rPr lang="en-US" altLang="en-US" sz="1400" dirty="0">
                <a:solidFill>
                  <a:srgbClr val="000000"/>
                </a:solidFill>
                <a:latin typeface="Courier New" panose="02070309020205020404" pitchFamily="49" charset="0"/>
              </a:rPr>
              <a:t>	</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void putdown (int </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 </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THINKING;</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test((</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+ 4) % 5);</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test((</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+ 1) % 5);</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sz="1400" dirty="0">
                <a:solidFill>
                  <a:srgbClr val="000000"/>
                </a:solidFill>
                <a:latin typeface="Courier New" panose="02070309020205020404" pitchFamily="49" charset="0"/>
              </a:rPr>
              <a:t>...</a:t>
            </a:r>
            <a:endParaRPr lang="en-VN" sz="1400" dirty="0">
              <a:gradFill>
                <a:gsLst>
                  <a:gs pos="0">
                    <a:srgbClr val="00C6FF"/>
                  </a:gs>
                  <a:gs pos="100000">
                    <a:srgbClr val="0072FF"/>
                  </a:gs>
                </a:gsLst>
                <a:lin ang="5400000" scaled="1"/>
              </a:gradFill>
              <a:latin typeface="Courier New" panose="02070309020205020404" pitchFamily="49" charset="0"/>
            </a:endParaRPr>
          </a:p>
        </p:txBody>
      </p:sp>
      <p:sp>
        <p:nvSpPr>
          <p:cNvPr id="9" name="TextBox 8">
            <a:extLst>
              <a:ext uri="{FF2B5EF4-FFF2-40B4-BE49-F238E27FC236}">
                <a16:creationId xmlns:a16="http://schemas.microsoft.com/office/drawing/2014/main" id="{C0A27E6F-D902-54DE-2D3C-21084C335768}"/>
              </a:ext>
            </a:extLst>
          </p:cNvPr>
          <p:cNvSpPr txBox="1"/>
          <p:nvPr/>
        </p:nvSpPr>
        <p:spPr>
          <a:xfrm>
            <a:off x="931347" y="2254092"/>
            <a:ext cx="2159566" cy="394147"/>
          </a:xfrm>
          <a:prstGeom prst="rect">
            <a:avLst/>
          </a:prstGeom>
          <a:noFill/>
          <a:ln>
            <a:noFill/>
          </a:ln>
        </p:spPr>
        <p:txBody>
          <a:bodyPr wrap="none" rtlCol="0">
            <a:spAutoFit/>
          </a:bodyPr>
          <a:lstStyle/>
          <a:p>
            <a:pPr>
              <a:lnSpc>
                <a:spcPct val="120000"/>
              </a:lnSpc>
              <a:spcBef>
                <a:spcPts val="200"/>
              </a:spcBef>
              <a:spcAft>
                <a:spcPts val="200"/>
              </a:spcAft>
            </a:pPr>
            <a:r>
              <a:rPr lang="en-VN" b="1" dirty="0">
                <a:latin typeface="Arial" panose="020B0604020202020204" pitchFamily="34" charset="0"/>
                <a:cs typeface="Arial" panose="020B0604020202020204" pitchFamily="34" charset="0"/>
              </a:rPr>
              <a:t>Khai báo monitor:</a:t>
            </a:r>
          </a:p>
        </p:txBody>
      </p:sp>
      <p:sp>
        <p:nvSpPr>
          <p:cNvPr id="10" name="Triangle 9">
            <a:extLst>
              <a:ext uri="{FF2B5EF4-FFF2-40B4-BE49-F238E27FC236}">
                <a16:creationId xmlns:a16="http://schemas.microsoft.com/office/drawing/2014/main" id="{68D5C92B-8EBF-0FA2-6F91-7A2543DF2DF3}"/>
              </a:ext>
            </a:extLst>
          </p:cNvPr>
          <p:cNvSpPr/>
          <p:nvPr/>
        </p:nvSpPr>
        <p:spPr>
          <a:xfrm rot="5400000">
            <a:off x="716055" y="2875143"/>
            <a:ext cx="114660" cy="98845"/>
          </a:xfrm>
          <a:prstGeom prst="triangl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7098852-1779-BB48-6B06-8E917A237AA4}"/>
              </a:ext>
            </a:extLst>
          </p:cNvPr>
          <p:cNvSpPr txBox="1"/>
          <p:nvPr/>
        </p:nvSpPr>
        <p:spPr>
          <a:xfrm>
            <a:off x="6388974" y="2950716"/>
            <a:ext cx="5142755" cy="3441968"/>
          </a:xfrm>
          <a:prstGeom prst="rect">
            <a:avLst/>
          </a:prstGeom>
          <a:noFill/>
          <a:ln>
            <a:gradFill flip="none" rotWithShape="1">
              <a:gsLst>
                <a:gs pos="0">
                  <a:srgbClr val="00C6FF"/>
                </a:gs>
                <a:gs pos="100000">
                  <a:srgbClr val="0072FF"/>
                </a:gs>
              </a:gsLst>
              <a:lin ang="2700000" scaled="1"/>
              <a:tileRect/>
            </a:gradFill>
          </a:ln>
        </p:spPr>
        <p:txBody>
          <a:bodyPr wrap="none" rtlCol="0">
            <a:spAutoFit/>
          </a:bodyPr>
          <a:lstStyle/>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void test(int </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if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+ 4) % 5] != EATING) &amp;&amp;</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HUNGRY) &amp;&amp;</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+ 1) % 5] != EATING)) </a:t>
            </a: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EATING;</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self[</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].signal();</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initialization code() </a:t>
            </a: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for (int </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0; </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&lt; 5; </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state[</a:t>
            </a:r>
            <a:r>
              <a:rPr lang="en-US" altLang="en-US" sz="1400" dirty="0" err="1">
                <a:solidFill>
                  <a:srgbClr val="000000"/>
                </a:solidFill>
                <a:latin typeface="Courier New" panose="02070309020205020404" pitchFamily="49" charset="0"/>
              </a:rPr>
              <a:t>i</a:t>
            </a:r>
            <a:r>
              <a:rPr lang="en-US" altLang="en-US" sz="1400" dirty="0">
                <a:solidFill>
                  <a:srgbClr val="000000"/>
                </a:solidFill>
                <a:latin typeface="Courier New" panose="02070309020205020404" pitchFamily="49" charset="0"/>
              </a:rPr>
              <a:t>] = THINKING;</a:t>
            </a:r>
          </a:p>
          <a:p>
            <a:pPr>
              <a:spcBef>
                <a:spcPts val="100"/>
              </a:spcBef>
              <a:spcAft>
                <a:spcPts val="100"/>
              </a:spcAft>
              <a:buFont typeface="Monotype Sorts" pitchFamily="-84" charset="2"/>
              <a:buNone/>
              <a:tabLst>
                <a:tab pos="525463" algn="l"/>
                <a:tab pos="974725" algn="l"/>
              </a:tabLst>
            </a:pPr>
            <a:r>
              <a:rPr lang="en-US" altLang="en-US" sz="1400" dirty="0">
                <a:solidFill>
                  <a:srgbClr val="000000"/>
                </a:solidFill>
                <a:latin typeface="Courier New" panose="02070309020205020404" pitchFamily="49" charset="0"/>
              </a:rPr>
              <a:t>	</a:t>
            </a:r>
            <a:r>
              <a:rPr lang="en-US" altLang="en-US" sz="1400" b="1" dirty="0">
                <a:solidFill>
                  <a:srgbClr val="000000"/>
                </a:solidFill>
                <a:latin typeface="Courier New" panose="02070309020205020404" pitchFamily="49" charset="0"/>
              </a:rPr>
              <a:t>}</a:t>
            </a:r>
          </a:p>
          <a:p>
            <a:pPr>
              <a:spcBef>
                <a:spcPts val="100"/>
              </a:spcBef>
              <a:spcAft>
                <a:spcPts val="100"/>
              </a:spcAft>
              <a:buFont typeface="Monotype Sorts" pitchFamily="-84" charset="2"/>
              <a:buNone/>
              <a:tabLst>
                <a:tab pos="525463" algn="l"/>
                <a:tab pos="974725" algn="l"/>
              </a:tabLst>
            </a:pPr>
            <a:r>
              <a:rPr lang="en-US" altLang="en-US" sz="1400" b="1" dirty="0">
                <a:solidFill>
                  <a:srgbClr val="000000"/>
                </a:solidFill>
                <a:latin typeface="Courier New" panose="02070309020205020404" pitchFamily="49" charset="0"/>
              </a:rPr>
              <a:t>}</a:t>
            </a:r>
            <a:endParaRPr lang="en-VN" sz="1400" b="1" dirty="0">
              <a:gradFill>
                <a:gsLst>
                  <a:gs pos="0">
                    <a:srgbClr val="00C6FF"/>
                  </a:gs>
                  <a:gs pos="100000">
                    <a:srgbClr val="0072FF"/>
                  </a:gs>
                </a:gsLst>
                <a:lin ang="5400000" scaled="1"/>
              </a:gradFill>
              <a:latin typeface="Courier New" panose="02070309020205020404" pitchFamily="49" charset="0"/>
            </a:endParaRPr>
          </a:p>
        </p:txBody>
      </p:sp>
    </p:spTree>
    <p:extLst>
      <p:ext uri="{BB962C8B-B14F-4D97-AF65-F5344CB8AC3E}">
        <p14:creationId xmlns:p14="http://schemas.microsoft.com/office/powerpoint/2010/main" val="17255641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774E59-CC30-82C9-883A-E1826ABEE5D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3" name="Slide Number Placeholder 2">
            <a:extLst>
              <a:ext uri="{FF2B5EF4-FFF2-40B4-BE49-F238E27FC236}">
                <a16:creationId xmlns:a16="http://schemas.microsoft.com/office/drawing/2014/main" id="{93BDE8D3-15D4-C8D7-2245-0654DA5937C9}"/>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4" name="Text Placeholder 3">
            <a:extLst>
              <a:ext uri="{FF2B5EF4-FFF2-40B4-BE49-F238E27FC236}">
                <a16:creationId xmlns:a16="http://schemas.microsoft.com/office/drawing/2014/main" id="{E6365F02-7540-0CB2-9158-C6CC0B1FE76C}"/>
              </a:ext>
            </a:extLst>
          </p:cNvPr>
          <p:cNvSpPr>
            <a:spLocks noGrp="1"/>
          </p:cNvSpPr>
          <p:nvPr>
            <p:ph type="body" sz="quarter" idx="13"/>
          </p:nvPr>
        </p:nvSpPr>
        <p:spPr>
          <a:xfrm>
            <a:off x="2743200" y="1286346"/>
            <a:ext cx="6705602" cy="4699000"/>
          </a:xfrm>
        </p:spPr>
        <p:txBody>
          <a:bodyPr/>
          <a:lstStyle/>
          <a:p>
            <a:pPr>
              <a:buFont typeface="+mj-lt"/>
              <a:buAutoNum type="arabicPeriod" startAt="9"/>
            </a:pPr>
            <a:r>
              <a:rPr lang="en-VN" dirty="0"/>
              <a:t>Bài toán đồng bộ bounded-buffer</a:t>
            </a:r>
          </a:p>
          <a:p>
            <a:pPr>
              <a:buAutoNum type="arabicPeriod" startAt="9"/>
            </a:pPr>
            <a:r>
              <a:rPr lang="en-VN" dirty="0"/>
              <a:t>Bài toán đồng bộ readers-writers</a:t>
            </a:r>
          </a:p>
          <a:p>
            <a:pPr>
              <a:buAutoNum type="arabicPeriod" startAt="9"/>
            </a:pPr>
            <a:r>
              <a:rPr lang="en-VN" dirty="0"/>
              <a:t>Bài toán đồng bộ dining-philosophers</a:t>
            </a:r>
          </a:p>
        </p:txBody>
      </p:sp>
      <p:sp>
        <p:nvSpPr>
          <p:cNvPr id="6" name="Text Placeholder 5">
            <a:extLst>
              <a:ext uri="{FF2B5EF4-FFF2-40B4-BE49-F238E27FC236}">
                <a16:creationId xmlns:a16="http://schemas.microsoft.com/office/drawing/2014/main" id="{151B94EB-4741-22D0-BC90-AE17E449CF00}"/>
              </a:ext>
            </a:extLst>
          </p:cNvPr>
          <p:cNvSpPr>
            <a:spLocks noGrp="1"/>
          </p:cNvSpPr>
          <p:nvPr>
            <p:ph type="body" sz="quarter" idx="15"/>
          </p:nvPr>
        </p:nvSpPr>
        <p:spPr/>
        <p:txBody>
          <a:bodyPr/>
          <a:lstStyle/>
          <a:p>
            <a:r>
              <a:rPr lang="en-VN" dirty="0"/>
              <a:t>NỘI DUNG</a:t>
            </a:r>
          </a:p>
        </p:txBody>
      </p:sp>
    </p:spTree>
    <p:extLst>
      <p:ext uri="{BB962C8B-B14F-4D97-AF65-F5344CB8AC3E}">
        <p14:creationId xmlns:p14="http://schemas.microsoft.com/office/powerpoint/2010/main" val="14430550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CB57-6E9A-E3EA-2F73-A88B39BA2A47}"/>
              </a:ext>
            </a:extLst>
          </p:cNvPr>
          <p:cNvSpPr>
            <a:spLocks noGrp="1"/>
          </p:cNvSpPr>
          <p:nvPr>
            <p:ph type="title"/>
          </p:nvPr>
        </p:nvSpPr>
        <p:spPr/>
        <p:txBody>
          <a:bodyPr>
            <a:noAutofit/>
          </a:bodyPr>
          <a:lstStyle/>
          <a:p>
            <a:r>
              <a:rPr lang="en-VN" sz="3600" dirty="0"/>
              <a:t>5.11.2. Giải pháp cho bài toán Dining-Philosopher</a:t>
            </a:r>
          </a:p>
        </p:txBody>
      </p:sp>
      <p:sp>
        <p:nvSpPr>
          <p:cNvPr id="4" name="Footer Placeholder 3">
            <a:extLst>
              <a:ext uri="{FF2B5EF4-FFF2-40B4-BE49-F238E27FC236}">
                <a16:creationId xmlns:a16="http://schemas.microsoft.com/office/drawing/2014/main" id="{9F9BE31C-4135-FCE4-8AA5-22365B54C65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EA544EF-795F-78B9-7155-3FE3FD743CC6}"/>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
        <p:nvSpPr>
          <p:cNvPr id="8" name="TextBox 7">
            <a:extLst>
              <a:ext uri="{FF2B5EF4-FFF2-40B4-BE49-F238E27FC236}">
                <a16:creationId xmlns:a16="http://schemas.microsoft.com/office/drawing/2014/main" id="{60701573-2841-774D-18D4-F5F0BF536958}"/>
              </a:ext>
            </a:extLst>
          </p:cNvPr>
          <p:cNvSpPr txBox="1"/>
          <p:nvPr/>
        </p:nvSpPr>
        <p:spPr>
          <a:xfrm>
            <a:off x="952663" y="1565104"/>
            <a:ext cx="4128053" cy="494751"/>
          </a:xfrm>
          <a:prstGeom prst="rect">
            <a:avLst/>
          </a:prstGeom>
          <a:gradFill>
            <a:gsLst>
              <a:gs pos="0">
                <a:srgbClr val="00C6FF"/>
              </a:gs>
              <a:gs pos="100000">
                <a:srgbClr val="0072FF"/>
              </a:gs>
            </a:gsLst>
            <a:lin ang="2700000" scaled="1"/>
          </a:gradFill>
          <a:ln>
            <a:gradFill flip="none" rotWithShape="1">
              <a:gsLst>
                <a:gs pos="0">
                  <a:srgbClr val="00C6FF"/>
                </a:gs>
                <a:gs pos="100000">
                  <a:srgbClr val="0072FF"/>
                </a:gs>
              </a:gsLst>
              <a:lin ang="2700000" scaled="1"/>
              <a:tileRect/>
            </a:gradFill>
          </a:ln>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VN" dirty="0"/>
              <a:t>Giải pháp sử dụng monitor</a:t>
            </a:r>
          </a:p>
        </p:txBody>
      </p:sp>
      <p:pic>
        <p:nvPicPr>
          <p:cNvPr id="12" name="Picture 1">
            <a:extLst>
              <a:ext uri="{FF2B5EF4-FFF2-40B4-BE49-F238E27FC236}">
                <a16:creationId xmlns:a16="http://schemas.microsoft.com/office/drawing/2014/main" id="{FB3A5CCE-C5C1-EBB0-D978-81C90A9BB4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81397" y="2924565"/>
            <a:ext cx="2821576" cy="27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B57387F-7DEC-B7D6-84DE-8799AE479C38}"/>
              </a:ext>
            </a:extLst>
          </p:cNvPr>
          <p:cNvSpPr txBox="1"/>
          <p:nvPr/>
        </p:nvSpPr>
        <p:spPr>
          <a:xfrm>
            <a:off x="9208458" y="2552483"/>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4BD736E1-63F6-3E00-2E00-9486AC2C3BEE}"/>
              </a:ext>
            </a:extLst>
          </p:cNvPr>
          <p:cNvSpPr txBox="1"/>
          <p:nvPr/>
        </p:nvSpPr>
        <p:spPr>
          <a:xfrm>
            <a:off x="11039159" y="2552483"/>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A1CA4A21-BD73-F0FC-9C0F-1D7A9DB3FD2C}"/>
              </a:ext>
            </a:extLst>
          </p:cNvPr>
          <p:cNvSpPr txBox="1"/>
          <p:nvPr/>
        </p:nvSpPr>
        <p:spPr>
          <a:xfrm>
            <a:off x="1172381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2</a:t>
            </a:r>
          </a:p>
        </p:txBody>
      </p:sp>
      <p:sp>
        <p:nvSpPr>
          <p:cNvPr id="16" name="TextBox 15">
            <a:extLst>
              <a:ext uri="{FF2B5EF4-FFF2-40B4-BE49-F238E27FC236}">
                <a16:creationId xmlns:a16="http://schemas.microsoft.com/office/drawing/2014/main" id="{2B70233A-BB86-A461-635C-9F64CF7CE60D}"/>
              </a:ext>
            </a:extLst>
          </p:cNvPr>
          <p:cNvSpPr txBox="1"/>
          <p:nvPr/>
        </p:nvSpPr>
        <p:spPr>
          <a:xfrm>
            <a:off x="10135732" y="564343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9CC6F89-B12C-BE08-57B3-AA11CA7A799D}"/>
              </a:ext>
            </a:extLst>
          </p:cNvPr>
          <p:cNvSpPr txBox="1"/>
          <p:nvPr/>
        </p:nvSpPr>
        <p:spPr>
          <a:xfrm>
            <a:off x="8547652" y="4419479"/>
            <a:ext cx="312906"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chemeClr val="accent2"/>
                    </a:gs>
                    <a:gs pos="100000">
                      <a:schemeClr val="accent3">
                        <a:lumMod val="75000"/>
                      </a:schemeClr>
                    </a:gs>
                  </a:gsLst>
                  <a:lin ang="2700000" scaled="1"/>
                  <a:tileRect/>
                </a:gradFill>
                <a:latin typeface="Times New Roman" panose="02020603050405020304" pitchFamily="18" charset="0"/>
                <a:cs typeface="Times New Roman" panose="02020603050405020304" pitchFamily="18" charset="0"/>
              </a:rPr>
              <a:t>4</a:t>
            </a:r>
          </a:p>
        </p:txBody>
      </p:sp>
      <p:sp>
        <p:nvSpPr>
          <p:cNvPr id="18" name="TextBox 17">
            <a:extLst>
              <a:ext uri="{FF2B5EF4-FFF2-40B4-BE49-F238E27FC236}">
                <a16:creationId xmlns:a16="http://schemas.microsoft.com/office/drawing/2014/main" id="{9FCDBB66-F9D9-84A1-BBFB-2A6EF4B6068F}"/>
              </a:ext>
            </a:extLst>
          </p:cNvPr>
          <p:cNvSpPr txBox="1"/>
          <p:nvPr/>
        </p:nvSpPr>
        <p:spPr>
          <a:xfrm>
            <a:off x="9073334"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D148965A-77A1-11B4-7201-000B77D4A404}"/>
              </a:ext>
            </a:extLst>
          </p:cNvPr>
          <p:cNvSpPr txBox="1"/>
          <p:nvPr/>
        </p:nvSpPr>
        <p:spPr>
          <a:xfrm>
            <a:off x="10119343" y="2815275"/>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C078FEC6-E92B-C692-FE14-992E1499732E}"/>
              </a:ext>
            </a:extLst>
          </p:cNvPr>
          <p:cNvSpPr txBox="1"/>
          <p:nvPr/>
        </p:nvSpPr>
        <p:spPr>
          <a:xfrm>
            <a:off x="11134257" y="3601930"/>
            <a:ext cx="312907" cy="429413"/>
          </a:xfrm>
          <a:prstGeom prst="rect">
            <a:avLst/>
          </a:prstGeom>
          <a:noFill/>
        </p:spPr>
        <p:txBody>
          <a:bodyPr wrap="non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2</a:t>
            </a:r>
          </a:p>
        </p:txBody>
      </p:sp>
      <p:sp>
        <p:nvSpPr>
          <p:cNvPr id="21" name="TextBox 20">
            <a:extLst>
              <a:ext uri="{FF2B5EF4-FFF2-40B4-BE49-F238E27FC236}">
                <a16:creationId xmlns:a16="http://schemas.microsoft.com/office/drawing/2014/main" id="{E08CACD3-EF02-00B5-4E37-7BEDBDF8E68D}"/>
              </a:ext>
            </a:extLst>
          </p:cNvPr>
          <p:cNvSpPr txBox="1"/>
          <p:nvPr/>
        </p:nvSpPr>
        <p:spPr>
          <a:xfrm>
            <a:off x="10821350"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3</a:t>
            </a:r>
          </a:p>
        </p:txBody>
      </p:sp>
      <p:sp>
        <p:nvSpPr>
          <p:cNvPr id="22" name="TextBox 21">
            <a:extLst>
              <a:ext uri="{FF2B5EF4-FFF2-40B4-BE49-F238E27FC236}">
                <a16:creationId xmlns:a16="http://schemas.microsoft.com/office/drawing/2014/main" id="{BA054A12-54D2-C96D-FCE0-DDCF5D9F21B2}"/>
              </a:ext>
            </a:extLst>
          </p:cNvPr>
          <p:cNvSpPr txBox="1"/>
          <p:nvPr/>
        </p:nvSpPr>
        <p:spPr>
          <a:xfrm>
            <a:off x="9382013" y="4848892"/>
            <a:ext cx="312907" cy="429413"/>
          </a:xfrm>
          <a:prstGeom prst="rect">
            <a:avLst/>
          </a:prstGeom>
          <a:noFill/>
        </p:spPr>
        <p:txBody>
          <a:bodyPr wrap="square" rtlCol="0" anchor="ctr">
            <a:spAutoFit/>
          </a:bodyPr>
          <a:lstStyle/>
          <a:p>
            <a:pPr algn="ctr">
              <a:lnSpc>
                <a:spcPct val="120000"/>
              </a:lnSpc>
              <a:spcBef>
                <a:spcPts val="200"/>
              </a:spcBef>
              <a:spcAft>
                <a:spcPts val="200"/>
              </a:spcAft>
            </a:pPr>
            <a:r>
              <a:rPr lang="en-VN" sz="2000" b="1" dirty="0">
                <a:gradFill flip="none" rotWithShape="1">
                  <a:gsLst>
                    <a:gs pos="0">
                      <a:srgbClr val="00C6FF"/>
                    </a:gs>
                    <a:gs pos="100000">
                      <a:srgbClr val="0072FF"/>
                    </a:gs>
                  </a:gsLst>
                  <a:lin ang="2700000" scaled="1"/>
                  <a:tileRect/>
                </a:gradFill>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915578A2-D4C9-522C-DD8A-FB4EDA88FA36}"/>
              </a:ext>
            </a:extLst>
          </p:cNvPr>
          <p:cNvSpPr txBox="1"/>
          <p:nvPr/>
        </p:nvSpPr>
        <p:spPr>
          <a:xfrm>
            <a:off x="931347" y="2709624"/>
            <a:ext cx="2123017" cy="1050800"/>
          </a:xfrm>
          <a:prstGeom prst="rect">
            <a:avLst/>
          </a:prstGeom>
          <a:solidFill>
            <a:schemeClr val="bg1"/>
          </a:solidFill>
          <a:ln>
            <a:gradFill flip="none" rotWithShape="1">
              <a:gsLst>
                <a:gs pos="0">
                  <a:srgbClr val="00C6FF"/>
                </a:gs>
                <a:gs pos="100000">
                  <a:srgbClr val="0072FF"/>
                </a:gs>
              </a:gsLst>
              <a:lin ang="2700000" scaled="1"/>
              <a:tileRect/>
            </a:gradFill>
          </a:ln>
        </p:spPr>
        <p:txBody>
          <a:bodyPr wrap="none" rtlCol="0">
            <a:spAutoFit/>
          </a:bodyPr>
          <a:lstStyle/>
          <a:p>
            <a:pPr marL="7938" lvl="2">
              <a:lnSpc>
                <a:spcPct val="110000"/>
              </a:lnSpc>
              <a:spcBef>
                <a:spcPts val="100"/>
              </a:spcBef>
              <a:spcAft>
                <a:spcPts val="100"/>
              </a:spcAft>
              <a:buFont typeface="Webdings" panose="05030102010509060703" pitchFamily="18" charset="2"/>
              <a:buNone/>
            </a:pPr>
            <a:r>
              <a:rPr lang="en-US" altLang="en-US" b="1" dirty="0" err="1">
                <a:gradFill flip="none" rotWithShape="1">
                  <a:gsLst>
                    <a:gs pos="0">
                      <a:srgbClr val="00C6FF"/>
                    </a:gs>
                    <a:gs pos="100000">
                      <a:srgbClr val="0072FF"/>
                    </a:gs>
                  </a:gsLst>
                  <a:lin ang="2700000" scaled="1"/>
                  <a:tileRect/>
                </a:gradFill>
                <a:latin typeface="Courier New" panose="02070309020205020404" pitchFamily="49" charset="0"/>
              </a:rPr>
              <a:t>dp.pickup</a:t>
            </a:r>
            <a:r>
              <a:rPr lang="en-US" altLang="en-US" b="1" dirty="0">
                <a:gradFill flip="none" rotWithShape="1">
                  <a:gsLst>
                    <a:gs pos="0">
                      <a:srgbClr val="00C6FF"/>
                    </a:gs>
                    <a:gs pos="100000">
                      <a:srgbClr val="0072FF"/>
                    </a:gs>
                  </a:gsLst>
                  <a:lin ang="2700000" scaled="1"/>
                  <a:tileRect/>
                </a:gradFill>
                <a:latin typeface="Courier New" panose="02070309020205020404" pitchFamily="49" charset="0"/>
              </a:rPr>
              <a:t>(</a:t>
            </a:r>
            <a:r>
              <a:rPr lang="en-US" altLang="en-US" b="1" dirty="0" err="1">
                <a:gradFill flip="none" rotWithShape="1">
                  <a:gsLst>
                    <a:gs pos="0">
                      <a:srgbClr val="00C6FF"/>
                    </a:gs>
                    <a:gs pos="100000">
                      <a:srgbClr val="0072FF"/>
                    </a:gs>
                  </a:gsLst>
                  <a:lin ang="2700000" scaled="1"/>
                  <a:tileRect/>
                </a:gradFill>
                <a:latin typeface="Courier New" panose="02070309020205020404" pitchFamily="49" charset="0"/>
              </a:rPr>
              <a:t>i</a:t>
            </a:r>
            <a:r>
              <a:rPr lang="en-US" altLang="en-US" b="1" dirty="0">
                <a:gradFill flip="none" rotWithShape="1">
                  <a:gsLst>
                    <a:gs pos="0">
                      <a:srgbClr val="00C6FF"/>
                    </a:gs>
                    <a:gs pos="100000">
                      <a:srgbClr val="0072FF"/>
                    </a:gs>
                  </a:gsLst>
                  <a:lin ang="2700000" scaled="1"/>
                  <a:tileRect/>
                </a:gradFill>
                <a:latin typeface="Courier New" panose="02070309020205020404" pitchFamily="49" charset="0"/>
              </a:rPr>
              <a:t>);</a:t>
            </a:r>
          </a:p>
          <a:p>
            <a:pPr marL="7938" lvl="2">
              <a:lnSpc>
                <a:spcPct val="110000"/>
              </a:lnSpc>
              <a:spcBef>
                <a:spcPts val="100"/>
              </a:spcBef>
              <a:spcAft>
                <a:spcPts val="100"/>
              </a:spcAft>
              <a:buFont typeface="Webdings" panose="05030102010509060703" pitchFamily="18" charset="2"/>
              <a:buNone/>
            </a:pPr>
            <a:r>
              <a:rPr lang="en-US" dirty="0">
                <a:latin typeface="Courier New" panose="02070309020205020404" pitchFamily="49" charset="0"/>
              </a:rPr>
              <a:t>// </a:t>
            </a:r>
            <a:r>
              <a:rPr lang="en-US" dirty="0" err="1">
                <a:latin typeface="Courier New" panose="02070309020205020404" pitchFamily="49" charset="0"/>
              </a:rPr>
              <a:t>ăn</a:t>
            </a:r>
            <a:endParaRPr lang="en-US" dirty="0">
              <a:latin typeface="Courier New" panose="02070309020205020404" pitchFamily="49" charset="0"/>
            </a:endParaRPr>
          </a:p>
          <a:p>
            <a:pPr marL="7938" lvl="2">
              <a:lnSpc>
                <a:spcPct val="110000"/>
              </a:lnSpc>
              <a:spcBef>
                <a:spcPts val="100"/>
              </a:spcBef>
              <a:spcAft>
                <a:spcPts val="100"/>
              </a:spcAft>
              <a:buFont typeface="Webdings" panose="05030102010509060703" pitchFamily="18" charset="2"/>
              <a:buNone/>
            </a:pPr>
            <a:r>
              <a:rPr lang="en-US" b="1" dirty="0" err="1">
                <a:gradFill flip="none" rotWithShape="1">
                  <a:gsLst>
                    <a:gs pos="0">
                      <a:srgbClr val="00C6FF"/>
                    </a:gs>
                    <a:gs pos="100000">
                      <a:srgbClr val="0072FF"/>
                    </a:gs>
                  </a:gsLst>
                  <a:lin ang="2700000" scaled="1"/>
                  <a:tileRect/>
                </a:gradFill>
                <a:latin typeface="Courier New" panose="02070309020205020404" pitchFamily="49" charset="0"/>
              </a:rPr>
              <a:t>dp.putdown</a:t>
            </a:r>
            <a:r>
              <a:rPr lang="en-US" b="1" dirty="0">
                <a:gradFill flip="none" rotWithShape="1">
                  <a:gsLst>
                    <a:gs pos="0">
                      <a:srgbClr val="00C6FF"/>
                    </a:gs>
                    <a:gs pos="100000">
                      <a:srgbClr val="0072FF"/>
                    </a:gs>
                  </a:gsLst>
                  <a:lin ang="2700000" scaled="1"/>
                  <a:tileRect/>
                </a:gradFill>
                <a:latin typeface="Courier New" panose="02070309020205020404" pitchFamily="49" charset="0"/>
              </a:rPr>
              <a:t>(</a:t>
            </a:r>
            <a:r>
              <a:rPr lang="en-US" b="1" dirty="0" err="1">
                <a:gradFill flip="none" rotWithShape="1">
                  <a:gsLst>
                    <a:gs pos="0">
                      <a:srgbClr val="00C6FF"/>
                    </a:gs>
                    <a:gs pos="100000">
                      <a:srgbClr val="0072FF"/>
                    </a:gs>
                  </a:gsLst>
                  <a:lin ang="2700000" scaled="1"/>
                  <a:tileRect/>
                </a:gradFill>
                <a:latin typeface="Courier New" panose="02070309020205020404" pitchFamily="49" charset="0"/>
              </a:rPr>
              <a:t>i</a:t>
            </a:r>
            <a:r>
              <a:rPr lang="en-US" b="1" dirty="0">
                <a:gradFill flip="none" rotWithShape="1">
                  <a:gsLst>
                    <a:gs pos="0">
                      <a:srgbClr val="00C6FF"/>
                    </a:gs>
                    <a:gs pos="100000">
                      <a:srgbClr val="0072FF"/>
                    </a:gs>
                  </a:gsLst>
                  <a:lin ang="2700000" scaled="1"/>
                  <a:tileRect/>
                </a:gradFill>
                <a:latin typeface="Courier New" panose="02070309020205020404" pitchFamily="49" charset="0"/>
              </a:rPr>
              <a:t>);</a:t>
            </a:r>
            <a:endParaRPr lang="en-VN" dirty="0">
              <a:gradFill>
                <a:gsLst>
                  <a:gs pos="0">
                    <a:srgbClr val="00C6FF"/>
                  </a:gs>
                  <a:gs pos="100000">
                    <a:srgbClr val="0072FF"/>
                  </a:gs>
                </a:gsLst>
                <a:lin ang="5400000" scaled="1"/>
              </a:gradFill>
              <a:latin typeface="Courier New" panose="02070309020205020404" pitchFamily="49" charset="0"/>
            </a:endParaRPr>
          </a:p>
        </p:txBody>
      </p:sp>
      <p:sp>
        <p:nvSpPr>
          <p:cNvPr id="9" name="TextBox 8">
            <a:extLst>
              <a:ext uri="{FF2B5EF4-FFF2-40B4-BE49-F238E27FC236}">
                <a16:creationId xmlns:a16="http://schemas.microsoft.com/office/drawing/2014/main" id="{C0A27E6F-D902-54DE-2D3C-21084C335768}"/>
              </a:ext>
            </a:extLst>
          </p:cNvPr>
          <p:cNvSpPr txBox="1"/>
          <p:nvPr/>
        </p:nvSpPr>
        <p:spPr>
          <a:xfrm>
            <a:off x="932934" y="2315414"/>
            <a:ext cx="1723613" cy="394147"/>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Triết gia thứ i:</a:t>
            </a:r>
          </a:p>
        </p:txBody>
      </p:sp>
      <p:sp>
        <p:nvSpPr>
          <p:cNvPr id="10" name="Triangle 9">
            <a:extLst>
              <a:ext uri="{FF2B5EF4-FFF2-40B4-BE49-F238E27FC236}">
                <a16:creationId xmlns:a16="http://schemas.microsoft.com/office/drawing/2014/main" id="{68D5C92B-8EBF-0FA2-6F91-7A2543DF2DF3}"/>
              </a:ext>
            </a:extLst>
          </p:cNvPr>
          <p:cNvSpPr/>
          <p:nvPr/>
        </p:nvSpPr>
        <p:spPr>
          <a:xfrm rot="5400000">
            <a:off x="716055" y="2875143"/>
            <a:ext cx="114660" cy="98845"/>
          </a:xfrm>
          <a:prstGeom prst="triangl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6EA100C-63F5-B523-ED73-AADDEB212C73}"/>
              </a:ext>
            </a:extLst>
          </p:cNvPr>
          <p:cNvSpPr txBox="1"/>
          <p:nvPr/>
        </p:nvSpPr>
        <p:spPr>
          <a:xfrm>
            <a:off x="937538" y="4031343"/>
            <a:ext cx="5748497" cy="989245"/>
          </a:xfrm>
          <a:prstGeom prst="rect">
            <a:avLst/>
          </a:prstGeom>
          <a:noFill/>
        </p:spPr>
        <p:txBody>
          <a:bodyPr wrap="none" rtlCol="0">
            <a:spAutoFit/>
          </a:bodyPr>
          <a:lstStyle/>
          <a:p>
            <a:pPr marL="285750" indent="-285750">
              <a:lnSpc>
                <a:spcPct val="120000"/>
              </a:lnSpc>
              <a:spcBef>
                <a:spcPts val="200"/>
              </a:spcBef>
              <a:spcAft>
                <a:spcPts val="200"/>
              </a:spcAft>
              <a:buFont typeface="Arial" panose="020B0604020202020204" pitchFamily="34" charset="0"/>
              <a:buChar char="•"/>
            </a:pPr>
            <a:r>
              <a:rPr lang="en-VN" sz="2400" dirty="0">
                <a:latin typeface="Arial" panose="020B0604020202020204" pitchFamily="34" charset="0"/>
                <a:cs typeface="Arial" panose="020B0604020202020204" pitchFamily="34" charset="0"/>
              </a:rPr>
              <a:t>Giải thuật không bao giờ bị deadlock</a:t>
            </a:r>
          </a:p>
          <a:p>
            <a:pPr marL="285750" indent="-285750">
              <a:lnSpc>
                <a:spcPct val="120000"/>
              </a:lnSpc>
              <a:spcBef>
                <a:spcPts val="200"/>
              </a:spcBef>
              <a:spcAft>
                <a:spcPts val="200"/>
              </a:spcAft>
              <a:buFont typeface="Arial" panose="020B0604020202020204" pitchFamily="34" charset="0"/>
              <a:buChar char="•"/>
            </a:pPr>
            <a:r>
              <a:rPr lang="en-VN" sz="2400" dirty="0">
                <a:latin typeface="Arial" panose="020B0604020202020204" pitchFamily="34" charset="0"/>
                <a:cs typeface="Arial" panose="020B0604020202020204" pitchFamily="34" charset="0"/>
              </a:rPr>
              <a:t>Tuy nhiên, vẫn có thể xảy ra starvation</a:t>
            </a:r>
          </a:p>
        </p:txBody>
      </p:sp>
    </p:spTree>
    <p:extLst>
      <p:ext uri="{BB962C8B-B14F-4D97-AF65-F5344CB8AC3E}">
        <p14:creationId xmlns:p14="http://schemas.microsoft.com/office/powerpoint/2010/main" val="2574285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7" name="Content Placeholder 6"/>
          <p:cNvSpPr>
            <a:spLocks noGrp="1"/>
          </p:cNvSpPr>
          <p:nvPr>
            <p:ph idx="1"/>
          </p:nvPr>
        </p:nvSpPr>
        <p:spPr/>
        <p:txBody>
          <a:bodyPr/>
          <a:lstStyle/>
          <a:p>
            <a:r>
              <a:rPr lang="en-US" dirty="0" err="1"/>
              <a:t>Bài</a:t>
            </a:r>
            <a:r>
              <a:rPr lang="en-US" dirty="0"/>
              <a:t> </a:t>
            </a:r>
            <a:r>
              <a:rPr lang="en-US" dirty="0" err="1"/>
              <a:t>toán</a:t>
            </a:r>
            <a:r>
              <a:rPr lang="en-US" dirty="0"/>
              <a:t> </a:t>
            </a:r>
            <a:r>
              <a:rPr lang="en-US" dirty="0" err="1"/>
              <a:t>đồng</a:t>
            </a:r>
            <a:r>
              <a:rPr lang="en-US" dirty="0"/>
              <a:t> </a:t>
            </a:r>
            <a:r>
              <a:rPr lang="en-US" dirty="0" err="1"/>
              <a:t>bộ</a:t>
            </a:r>
            <a:r>
              <a:rPr lang="en-US" dirty="0"/>
              <a:t> bounded-buffer</a:t>
            </a:r>
          </a:p>
          <a:p>
            <a:r>
              <a:rPr lang="en-US" dirty="0" err="1"/>
              <a:t>Bài</a:t>
            </a:r>
            <a:r>
              <a:rPr lang="en-US" dirty="0"/>
              <a:t> </a:t>
            </a:r>
            <a:r>
              <a:rPr lang="en-US" dirty="0" err="1"/>
              <a:t>toán</a:t>
            </a:r>
            <a:r>
              <a:rPr lang="en-US" dirty="0"/>
              <a:t> </a:t>
            </a:r>
            <a:r>
              <a:rPr lang="en-US" dirty="0" err="1"/>
              <a:t>đồng</a:t>
            </a:r>
            <a:r>
              <a:rPr lang="en-US" dirty="0"/>
              <a:t> </a:t>
            </a:r>
            <a:r>
              <a:rPr lang="en-US" dirty="0" err="1"/>
              <a:t>bộ</a:t>
            </a:r>
            <a:r>
              <a:rPr lang="en-US" dirty="0"/>
              <a:t> readers-writers</a:t>
            </a:r>
          </a:p>
          <a:p>
            <a:r>
              <a:rPr lang="en-US" dirty="0" err="1"/>
              <a:t>Bài</a:t>
            </a:r>
            <a:r>
              <a:rPr lang="en-US" dirty="0"/>
              <a:t> </a:t>
            </a:r>
            <a:r>
              <a:rPr lang="en-US" dirty="0" err="1"/>
              <a:t>toán</a:t>
            </a:r>
            <a:r>
              <a:rPr lang="en-US" dirty="0"/>
              <a:t> </a:t>
            </a:r>
            <a:r>
              <a:rPr lang="en-US" dirty="0" err="1"/>
              <a:t>đồng</a:t>
            </a:r>
            <a:r>
              <a:rPr lang="en-US" dirty="0"/>
              <a:t> </a:t>
            </a:r>
            <a:r>
              <a:rPr lang="en-US" dirty="0" err="1"/>
              <a:t>bộ</a:t>
            </a:r>
            <a:r>
              <a:rPr lang="en-US" dirty="0"/>
              <a:t> dining-philosophers</a:t>
            </a:r>
          </a:p>
          <a:p>
            <a:endParaRPr 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lang="vi-VN" dirty="0"/>
              <a:t>Thực hiện bởi Trường Đại học Công nghệ Thông tin, ĐHQG-HCM</a:t>
            </a:r>
            <a:endParaRPr lang="en-VN"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18962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474CB8-10AE-0C7A-EC8F-F5FB026B87E3}"/>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Text Placeholder 5">
            <a:extLst>
              <a:ext uri="{FF2B5EF4-FFF2-40B4-BE49-F238E27FC236}">
                <a16:creationId xmlns:a16="http://schemas.microsoft.com/office/drawing/2014/main" id="{0B5CE22E-4356-5802-72DB-A4524C75168C}"/>
              </a:ext>
            </a:extLst>
          </p:cNvPr>
          <p:cNvSpPr>
            <a:spLocks noGrp="1"/>
          </p:cNvSpPr>
          <p:nvPr>
            <p:ph type="body" sz="quarter" idx="15"/>
          </p:nvPr>
        </p:nvSpPr>
        <p:spPr/>
        <p:txBody>
          <a:bodyPr/>
          <a:lstStyle/>
          <a:p>
            <a:r>
              <a:rPr lang="en-US" sz="3200" dirty="0"/>
              <a:t>THẢO LUẬN</a:t>
            </a:r>
          </a:p>
        </p:txBody>
      </p:sp>
      <p:sp>
        <p:nvSpPr>
          <p:cNvPr id="2" name="Footer Placeholder 1">
            <a:extLst>
              <a:ext uri="{FF2B5EF4-FFF2-40B4-BE49-F238E27FC236}">
                <a16:creationId xmlns:a16="http://schemas.microsoft.com/office/drawing/2014/main" id="{E0004987-FD7F-505B-9904-578B66996E50}"/>
              </a:ext>
            </a:extLst>
          </p:cNvPr>
          <p:cNvSpPr>
            <a:spLocks noGrp="1"/>
          </p:cNvSpPr>
          <p:nvPr>
            <p:ph type="ftr" sz="quarter" idx="11"/>
          </p:nvPr>
        </p:nvSpPr>
        <p:spPr/>
        <p:txBody>
          <a:bodyPr/>
          <a:lstStyle/>
          <a:p>
            <a:r>
              <a:rPr lang="vi-VN" dirty="0"/>
              <a:t>Thực hiện bởi Trường Đại học Công nghệ Thông tin, ĐHQG-HCM</a:t>
            </a:r>
            <a:endParaRPr lang="en-VN" dirty="0"/>
          </a:p>
        </p:txBody>
      </p:sp>
      <p:pic>
        <p:nvPicPr>
          <p:cNvPr id="9" name="Graphic 8" descr="Graph and note paper with pencils">
            <a:extLst>
              <a:ext uri="{FF2B5EF4-FFF2-40B4-BE49-F238E27FC236}">
                <a16:creationId xmlns:a16="http://schemas.microsoft.com/office/drawing/2014/main" id="{BCA71A8E-F63E-59E6-4727-11D48332DA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239848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6BB4F-3DEF-44A8-AED4-347275298D4F}"/>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3" name="Text Placeholder 2">
            <a:extLst>
              <a:ext uri="{FF2B5EF4-FFF2-40B4-BE49-F238E27FC236}">
                <a16:creationId xmlns:a16="http://schemas.microsoft.com/office/drawing/2014/main" id="{0A772C9E-790B-2C3A-879D-85F5491570C0}"/>
              </a:ext>
            </a:extLst>
          </p:cNvPr>
          <p:cNvSpPr>
            <a:spLocks noGrp="1"/>
          </p:cNvSpPr>
          <p:nvPr>
            <p:ph type="body" sz="quarter" idx="13"/>
          </p:nvPr>
        </p:nvSpPr>
        <p:spPr/>
        <p:txBody>
          <a:bodyPr>
            <a:normAutofit fontScale="85000" lnSpcReduction="10000"/>
          </a:bodyPr>
          <a:lstStyle/>
          <a:p>
            <a:r>
              <a:rPr lang="en-VN" dirty="0"/>
              <a:t>BÀI TOÁN ĐỒNG BỘ BOUNDED-BUFFER</a:t>
            </a:r>
          </a:p>
        </p:txBody>
      </p:sp>
      <p:sp>
        <p:nvSpPr>
          <p:cNvPr id="9" name="Text Placeholder 8">
            <a:extLst>
              <a:ext uri="{FF2B5EF4-FFF2-40B4-BE49-F238E27FC236}">
                <a16:creationId xmlns:a16="http://schemas.microsoft.com/office/drawing/2014/main" id="{1BEFC0A2-C8CF-B0BC-958C-F45B84E74560}"/>
              </a:ext>
            </a:extLst>
          </p:cNvPr>
          <p:cNvSpPr>
            <a:spLocks noGrp="1"/>
          </p:cNvSpPr>
          <p:nvPr>
            <p:ph type="body" sz="quarter" idx="14"/>
          </p:nvPr>
        </p:nvSpPr>
        <p:spPr/>
        <p:txBody>
          <a:bodyPr/>
          <a:lstStyle/>
          <a:p>
            <a:r>
              <a:rPr lang="en-VN" dirty="0"/>
              <a:t>5.9.1. Phát biểu bài toán bounded-buffer</a:t>
            </a:r>
          </a:p>
        </p:txBody>
      </p:sp>
      <p:sp>
        <p:nvSpPr>
          <p:cNvPr id="5" name="Text Placeholder 4">
            <a:extLst>
              <a:ext uri="{FF2B5EF4-FFF2-40B4-BE49-F238E27FC236}">
                <a16:creationId xmlns:a16="http://schemas.microsoft.com/office/drawing/2014/main" id="{337DA10D-C1C3-98C9-CD99-E10D45455042}"/>
              </a:ext>
            </a:extLst>
          </p:cNvPr>
          <p:cNvSpPr>
            <a:spLocks noGrp="1"/>
          </p:cNvSpPr>
          <p:nvPr>
            <p:ph type="body" sz="quarter" idx="15"/>
          </p:nvPr>
        </p:nvSpPr>
        <p:spPr>
          <a:xfrm>
            <a:off x="1470930" y="3924167"/>
            <a:ext cx="7425646" cy="1094505"/>
          </a:xfrm>
        </p:spPr>
        <p:txBody>
          <a:bodyPr>
            <a:normAutofit/>
          </a:bodyPr>
          <a:lstStyle/>
          <a:p>
            <a:pPr algn="just"/>
            <a:r>
              <a:rPr lang="en-VN" dirty="0"/>
              <a:t>Bài toán bounded-buffer (đã được đề cập trong phần 5.1) mô tả một mảng có giới hạn số phần từ và 02 tiến trình lần lượt là Producer và Consumer có nhiệm vụ đồng thời ghi và xóa phần tử ra khỏi mảng. </a:t>
            </a:r>
          </a:p>
        </p:txBody>
      </p:sp>
      <p:sp>
        <p:nvSpPr>
          <p:cNvPr id="6" name="Text Placeholder 5">
            <a:extLst>
              <a:ext uri="{FF2B5EF4-FFF2-40B4-BE49-F238E27FC236}">
                <a16:creationId xmlns:a16="http://schemas.microsoft.com/office/drawing/2014/main" id="{5BDED498-F0CC-F6CD-81D6-D825989DC5C6}"/>
              </a:ext>
            </a:extLst>
          </p:cNvPr>
          <p:cNvSpPr>
            <a:spLocks noGrp="1"/>
          </p:cNvSpPr>
          <p:nvPr>
            <p:ph type="body" sz="quarter" idx="16"/>
          </p:nvPr>
        </p:nvSpPr>
        <p:spPr/>
        <p:txBody>
          <a:bodyPr>
            <a:normAutofit lnSpcReduction="10000"/>
          </a:bodyPr>
          <a:lstStyle/>
          <a:p>
            <a:r>
              <a:rPr lang="en-VN" dirty="0"/>
              <a:t>09.</a:t>
            </a:r>
          </a:p>
        </p:txBody>
      </p:sp>
      <p:sp>
        <p:nvSpPr>
          <p:cNvPr id="8" name="Footer Placeholder 7">
            <a:extLst>
              <a:ext uri="{FF2B5EF4-FFF2-40B4-BE49-F238E27FC236}">
                <a16:creationId xmlns:a16="http://schemas.microsoft.com/office/drawing/2014/main" id="{BFC0819E-459D-6728-1CD7-F6EB336ADA1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4035168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F679-9AA4-C897-07EC-4CA30AEAC8AE}"/>
              </a:ext>
            </a:extLst>
          </p:cNvPr>
          <p:cNvSpPr>
            <a:spLocks noGrp="1"/>
          </p:cNvSpPr>
          <p:nvPr>
            <p:ph type="title"/>
          </p:nvPr>
        </p:nvSpPr>
        <p:spPr/>
        <p:txBody>
          <a:bodyPr>
            <a:normAutofit fontScale="90000"/>
          </a:bodyPr>
          <a:lstStyle/>
          <a:p>
            <a:r>
              <a:rPr lang="en-VN" dirty="0"/>
              <a:t>5.9.1. Phát biểu bài toán bounded-buffer</a:t>
            </a:r>
          </a:p>
        </p:txBody>
      </p:sp>
      <p:sp>
        <p:nvSpPr>
          <p:cNvPr id="4" name="Footer Placeholder 3">
            <a:extLst>
              <a:ext uri="{FF2B5EF4-FFF2-40B4-BE49-F238E27FC236}">
                <a16:creationId xmlns:a16="http://schemas.microsoft.com/office/drawing/2014/main" id="{3D580CA6-8228-F9D8-5040-05AF1AD9826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76205E08-1192-1B9C-5749-3D65EE450AD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Rectangle 6">
            <a:extLst>
              <a:ext uri="{FF2B5EF4-FFF2-40B4-BE49-F238E27FC236}">
                <a16:creationId xmlns:a16="http://schemas.microsoft.com/office/drawing/2014/main" id="{95B4A4AD-D760-6476-52B2-B4D66FD572F4}"/>
              </a:ext>
            </a:extLst>
          </p:cNvPr>
          <p:cNvSpPr/>
          <p:nvPr/>
        </p:nvSpPr>
        <p:spPr>
          <a:xfrm>
            <a:off x="8547652"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4A048C6A-E2BB-E39A-EBA6-58C22706051E}"/>
              </a:ext>
            </a:extLst>
          </p:cNvPr>
          <p:cNvSpPr/>
          <p:nvPr/>
        </p:nvSpPr>
        <p:spPr>
          <a:xfrm>
            <a:off x="8834031"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5EAEBCA-F6E6-852F-E93A-2079DC99E275}"/>
              </a:ext>
            </a:extLst>
          </p:cNvPr>
          <p:cNvSpPr/>
          <p:nvPr/>
        </p:nvSpPr>
        <p:spPr>
          <a:xfrm>
            <a:off x="9120410"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47A46B20-81C7-5154-2F83-7CAE26BCF378}"/>
              </a:ext>
            </a:extLst>
          </p:cNvPr>
          <p:cNvSpPr/>
          <p:nvPr/>
        </p:nvSpPr>
        <p:spPr>
          <a:xfrm>
            <a:off x="9406789"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8AFE8EA0-04F4-986C-EAFE-C615B2DDB320}"/>
              </a:ext>
            </a:extLst>
          </p:cNvPr>
          <p:cNvSpPr/>
          <p:nvPr/>
        </p:nvSpPr>
        <p:spPr>
          <a:xfrm>
            <a:off x="9693168"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ectangle 11">
            <a:extLst>
              <a:ext uri="{FF2B5EF4-FFF2-40B4-BE49-F238E27FC236}">
                <a16:creationId xmlns:a16="http://schemas.microsoft.com/office/drawing/2014/main" id="{14600F7C-FC44-A69A-DA48-6587DE30C6C4}"/>
              </a:ext>
            </a:extLst>
          </p:cNvPr>
          <p:cNvSpPr/>
          <p:nvPr/>
        </p:nvSpPr>
        <p:spPr>
          <a:xfrm>
            <a:off x="9979547"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ectangle 12">
            <a:extLst>
              <a:ext uri="{FF2B5EF4-FFF2-40B4-BE49-F238E27FC236}">
                <a16:creationId xmlns:a16="http://schemas.microsoft.com/office/drawing/2014/main" id="{6CE55B37-537C-4C7F-8085-3A572B2FC22B}"/>
              </a:ext>
            </a:extLst>
          </p:cNvPr>
          <p:cNvSpPr/>
          <p:nvPr/>
        </p:nvSpPr>
        <p:spPr>
          <a:xfrm>
            <a:off x="10265926"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ectangle 13">
            <a:extLst>
              <a:ext uri="{FF2B5EF4-FFF2-40B4-BE49-F238E27FC236}">
                <a16:creationId xmlns:a16="http://schemas.microsoft.com/office/drawing/2014/main" id="{8BFB238A-5D39-C26C-DC69-007986634FD6}"/>
              </a:ext>
            </a:extLst>
          </p:cNvPr>
          <p:cNvSpPr/>
          <p:nvPr/>
        </p:nvSpPr>
        <p:spPr>
          <a:xfrm>
            <a:off x="10552305" y="1978438"/>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ectangle 14">
            <a:extLst>
              <a:ext uri="{FF2B5EF4-FFF2-40B4-BE49-F238E27FC236}">
                <a16:creationId xmlns:a16="http://schemas.microsoft.com/office/drawing/2014/main" id="{E7B152CD-D0E2-A2A2-F3B8-44AEBF9EC806}"/>
              </a:ext>
            </a:extLst>
          </p:cNvPr>
          <p:cNvSpPr/>
          <p:nvPr/>
        </p:nvSpPr>
        <p:spPr>
          <a:xfrm>
            <a:off x="10838684" y="1978438"/>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FF432696-91FE-8C1B-B29F-50236F64F227}"/>
              </a:ext>
            </a:extLst>
          </p:cNvPr>
          <p:cNvSpPr/>
          <p:nvPr/>
        </p:nvSpPr>
        <p:spPr>
          <a:xfrm>
            <a:off x="11125063" y="1978438"/>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TextBox 22">
            <a:extLst>
              <a:ext uri="{FF2B5EF4-FFF2-40B4-BE49-F238E27FC236}">
                <a16:creationId xmlns:a16="http://schemas.microsoft.com/office/drawing/2014/main" id="{22174BEF-8715-B6FE-CE57-6DC81F316656}"/>
              </a:ext>
            </a:extLst>
          </p:cNvPr>
          <p:cNvSpPr txBox="1"/>
          <p:nvPr/>
        </p:nvSpPr>
        <p:spPr>
          <a:xfrm>
            <a:off x="838199" y="1753448"/>
            <a:ext cx="6695359" cy="830997"/>
          </a:xfrm>
          <a:prstGeom prst="rect">
            <a:avLst/>
          </a:prstGeom>
          <a:noFill/>
        </p:spPr>
        <p:txBody>
          <a:bodyPr wrap="square">
            <a:spAutoFit/>
          </a:bodyPr>
          <a:lstStyle/>
          <a:p>
            <a:pPr marL="285750" indent="-285750">
              <a:buFont typeface="Arial" panose="020B0604020202020204" pitchFamily="34" charset="0"/>
              <a:buChar char="•"/>
            </a:pPr>
            <a:r>
              <a:rPr lang="en-VN" sz="2400" dirty="0">
                <a:latin typeface="Arial" panose="020B0604020202020204" pitchFamily="34" charset="0"/>
                <a:cs typeface="Arial" panose="020B0604020202020204" pitchFamily="34" charset="0"/>
              </a:rPr>
              <a:t>Một mảng buffer[] có tối đa n phần tử</a:t>
            </a:r>
            <a:br>
              <a:rPr lang="en-VN" sz="2400" dirty="0">
                <a:latin typeface="Arial" panose="020B0604020202020204" pitchFamily="34" charset="0"/>
                <a:cs typeface="Arial" panose="020B0604020202020204" pitchFamily="34" charset="0"/>
              </a:rPr>
            </a:br>
            <a:r>
              <a:rPr lang="en-VN" sz="2400" dirty="0">
                <a:latin typeface="Arial" panose="020B0604020202020204" pitchFamily="34" charset="0"/>
                <a:cs typeface="Arial" panose="020B0604020202020204" pitchFamily="34" charset="0"/>
              </a:rPr>
              <a:t>Số lượng phần tử trong mảng là count</a:t>
            </a:r>
          </a:p>
        </p:txBody>
      </p:sp>
      <p:sp>
        <p:nvSpPr>
          <p:cNvPr id="24" name="Right Brace 23">
            <a:extLst>
              <a:ext uri="{FF2B5EF4-FFF2-40B4-BE49-F238E27FC236}">
                <a16:creationId xmlns:a16="http://schemas.microsoft.com/office/drawing/2014/main" id="{BA6EE956-36D9-745C-4794-28934B29C0BF}"/>
              </a:ext>
            </a:extLst>
          </p:cNvPr>
          <p:cNvSpPr/>
          <p:nvPr/>
        </p:nvSpPr>
        <p:spPr>
          <a:xfrm rot="5400000">
            <a:off x="9921667" y="1454739"/>
            <a:ext cx="100410" cy="281884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5" name="TextBox 24">
            <a:extLst>
              <a:ext uri="{FF2B5EF4-FFF2-40B4-BE49-F238E27FC236}">
                <a16:creationId xmlns:a16="http://schemas.microsoft.com/office/drawing/2014/main" id="{F2B76DB0-EAE2-495C-89FF-3A1DD93FDFE0}"/>
              </a:ext>
            </a:extLst>
          </p:cNvPr>
          <p:cNvSpPr txBox="1"/>
          <p:nvPr/>
        </p:nvSpPr>
        <p:spPr>
          <a:xfrm>
            <a:off x="9830094" y="2900288"/>
            <a:ext cx="277640" cy="304058"/>
          </a:xfrm>
          <a:prstGeom prst="rect">
            <a:avLst/>
          </a:prstGeom>
          <a:noFill/>
        </p:spPr>
        <p:txBody>
          <a:bodyPr wrap="none" rtlCol="0">
            <a:spAutoFit/>
          </a:bodyPr>
          <a:lstStyle/>
          <a:p>
            <a:pPr algn="ctr">
              <a:lnSpc>
                <a:spcPct val="120000"/>
              </a:lnSpc>
              <a:spcBef>
                <a:spcPts val="200"/>
              </a:spcBef>
              <a:spcAft>
                <a:spcPts val="200"/>
              </a:spcAft>
            </a:pPr>
            <a:r>
              <a:rPr lang="en-VN" sz="1200" dirty="0">
                <a:latin typeface="Courier New" panose="02070309020205020404" pitchFamily="49" charset="0"/>
                <a:cs typeface="Courier New" panose="02070309020205020404" pitchFamily="49" charset="0"/>
              </a:rPr>
              <a:t>n</a:t>
            </a:r>
            <a:endParaRPr lang="en-VN" sz="12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5F8DFB96-1A94-70C0-6BD5-8BBEBFA6C0C2}"/>
              </a:ext>
            </a:extLst>
          </p:cNvPr>
          <p:cNvSpPr txBox="1"/>
          <p:nvPr/>
        </p:nvSpPr>
        <p:spPr>
          <a:xfrm>
            <a:off x="838199" y="3732927"/>
            <a:ext cx="6695359" cy="461665"/>
          </a:xfrm>
          <a:prstGeom prst="rect">
            <a:avLst/>
          </a:prstGeom>
          <a:noFill/>
        </p:spPr>
        <p:txBody>
          <a:bodyPr wrap="square">
            <a:spAutoFit/>
          </a:bodyPr>
          <a:lstStyle/>
          <a:p>
            <a:pPr marL="285750" indent="-285750">
              <a:buFont typeface="Arial" panose="020B0604020202020204" pitchFamily="34" charset="0"/>
              <a:buChar char="•"/>
            </a:pPr>
            <a:r>
              <a:rPr lang="en-VN" sz="2400" dirty="0">
                <a:latin typeface="Arial" panose="020B0604020202020204" pitchFamily="34" charset="0"/>
                <a:cs typeface="Arial" panose="020B0604020202020204" pitchFamily="34" charset="0"/>
              </a:rPr>
              <a:t>Tiến trình </a:t>
            </a:r>
            <a:r>
              <a:rPr lang="en-VN" sz="2400" b="1" dirty="0">
                <a:gradFill flip="none" rotWithShape="1">
                  <a:gsLst>
                    <a:gs pos="0">
                      <a:srgbClr val="00C6FF"/>
                    </a:gs>
                    <a:gs pos="100000">
                      <a:srgbClr val="0072FF"/>
                    </a:gs>
                  </a:gsLst>
                  <a:lin ang="2700000" scaled="1"/>
                  <a:tileRect/>
                </a:gradFill>
                <a:latin typeface="Arial" panose="020B0604020202020204" pitchFamily="34" charset="0"/>
                <a:cs typeface="Arial" panose="020B0604020202020204" pitchFamily="34" charset="0"/>
              </a:rPr>
              <a:t>Producer</a:t>
            </a:r>
            <a:r>
              <a:rPr lang="en-VN" sz="2400" dirty="0">
                <a:latin typeface="Arial" panose="020B0604020202020204" pitchFamily="34" charset="0"/>
                <a:cs typeface="Arial" panose="020B0604020202020204" pitchFamily="34" charset="0"/>
              </a:rPr>
              <a:t> thêm phần tử vào mảng</a:t>
            </a:r>
          </a:p>
        </p:txBody>
      </p:sp>
      <p:sp>
        <p:nvSpPr>
          <p:cNvPr id="29" name="Rectangle 28">
            <a:extLst>
              <a:ext uri="{FF2B5EF4-FFF2-40B4-BE49-F238E27FC236}">
                <a16:creationId xmlns:a16="http://schemas.microsoft.com/office/drawing/2014/main" id="{9A9B2687-54D2-AFC4-BB49-421D584750E7}"/>
              </a:ext>
            </a:extLst>
          </p:cNvPr>
          <p:cNvSpPr/>
          <p:nvPr/>
        </p:nvSpPr>
        <p:spPr>
          <a:xfrm>
            <a:off x="8552955"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Rectangle 29">
            <a:extLst>
              <a:ext uri="{FF2B5EF4-FFF2-40B4-BE49-F238E27FC236}">
                <a16:creationId xmlns:a16="http://schemas.microsoft.com/office/drawing/2014/main" id="{CE4C6758-B973-5108-8639-038DBA1D37E3}"/>
              </a:ext>
            </a:extLst>
          </p:cNvPr>
          <p:cNvSpPr/>
          <p:nvPr/>
        </p:nvSpPr>
        <p:spPr>
          <a:xfrm>
            <a:off x="8839334"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1" name="Rectangle 30">
            <a:extLst>
              <a:ext uri="{FF2B5EF4-FFF2-40B4-BE49-F238E27FC236}">
                <a16:creationId xmlns:a16="http://schemas.microsoft.com/office/drawing/2014/main" id="{A9B4D662-1DD8-59C7-527B-89423CA5D4FB}"/>
              </a:ext>
            </a:extLst>
          </p:cNvPr>
          <p:cNvSpPr/>
          <p:nvPr/>
        </p:nvSpPr>
        <p:spPr>
          <a:xfrm>
            <a:off x="9125713"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2" name="Rectangle 31">
            <a:extLst>
              <a:ext uri="{FF2B5EF4-FFF2-40B4-BE49-F238E27FC236}">
                <a16:creationId xmlns:a16="http://schemas.microsoft.com/office/drawing/2014/main" id="{4ADE1930-43B0-EF4B-CDC0-727FD94D8CE1}"/>
              </a:ext>
            </a:extLst>
          </p:cNvPr>
          <p:cNvSpPr/>
          <p:nvPr/>
        </p:nvSpPr>
        <p:spPr>
          <a:xfrm>
            <a:off x="9412092"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3" name="Rectangle 32">
            <a:extLst>
              <a:ext uri="{FF2B5EF4-FFF2-40B4-BE49-F238E27FC236}">
                <a16:creationId xmlns:a16="http://schemas.microsoft.com/office/drawing/2014/main" id="{32C9DB18-06EA-150B-9910-5449D1D705F9}"/>
              </a:ext>
            </a:extLst>
          </p:cNvPr>
          <p:cNvSpPr/>
          <p:nvPr/>
        </p:nvSpPr>
        <p:spPr>
          <a:xfrm>
            <a:off x="9698471"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4" name="Rectangle 33">
            <a:extLst>
              <a:ext uri="{FF2B5EF4-FFF2-40B4-BE49-F238E27FC236}">
                <a16:creationId xmlns:a16="http://schemas.microsoft.com/office/drawing/2014/main" id="{E3E73FC5-892C-3CCE-EFE8-93FE4E2B3764}"/>
              </a:ext>
            </a:extLst>
          </p:cNvPr>
          <p:cNvSpPr/>
          <p:nvPr/>
        </p:nvSpPr>
        <p:spPr>
          <a:xfrm>
            <a:off x="9984850"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5" name="Rectangle 34">
            <a:extLst>
              <a:ext uri="{FF2B5EF4-FFF2-40B4-BE49-F238E27FC236}">
                <a16:creationId xmlns:a16="http://schemas.microsoft.com/office/drawing/2014/main" id="{1F8F42FC-A22D-31F3-FF1F-E5F6EF0FE95C}"/>
              </a:ext>
            </a:extLst>
          </p:cNvPr>
          <p:cNvSpPr/>
          <p:nvPr/>
        </p:nvSpPr>
        <p:spPr>
          <a:xfrm>
            <a:off x="10271229"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6" name="Rectangle 35">
            <a:extLst>
              <a:ext uri="{FF2B5EF4-FFF2-40B4-BE49-F238E27FC236}">
                <a16:creationId xmlns:a16="http://schemas.microsoft.com/office/drawing/2014/main" id="{C2ABEAA8-1E14-DCF9-9013-82D45C53ECCD}"/>
              </a:ext>
            </a:extLst>
          </p:cNvPr>
          <p:cNvSpPr/>
          <p:nvPr/>
        </p:nvSpPr>
        <p:spPr>
          <a:xfrm>
            <a:off x="10557608" y="3701691"/>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7" name="Rectangle 36">
            <a:extLst>
              <a:ext uri="{FF2B5EF4-FFF2-40B4-BE49-F238E27FC236}">
                <a16:creationId xmlns:a16="http://schemas.microsoft.com/office/drawing/2014/main" id="{915A2D8E-D103-9A38-CCD0-DCE146070D31}"/>
              </a:ext>
            </a:extLst>
          </p:cNvPr>
          <p:cNvSpPr/>
          <p:nvPr/>
        </p:nvSpPr>
        <p:spPr>
          <a:xfrm>
            <a:off x="10843987" y="3701691"/>
            <a:ext cx="256233" cy="698360"/>
          </a:xfrm>
          <a:prstGeom prst="rect">
            <a:avLst/>
          </a:prstGeom>
          <a:gradFill>
            <a:gsLst>
              <a:gs pos="0">
                <a:srgbClr val="00B050"/>
              </a:gs>
              <a:gs pos="100000">
                <a:srgbClr val="92D050"/>
              </a:gs>
            </a:gsLst>
            <a:lin ang="5400000" scaled="1"/>
          </a:gradFill>
          <a:ln>
            <a:gradFill>
              <a:gsLst>
                <a:gs pos="0">
                  <a:srgbClr val="00B050"/>
                </a:gs>
                <a:gs pos="100000">
                  <a:schemeClr val="accent6">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8" name="Rectangle 37">
            <a:extLst>
              <a:ext uri="{FF2B5EF4-FFF2-40B4-BE49-F238E27FC236}">
                <a16:creationId xmlns:a16="http://schemas.microsoft.com/office/drawing/2014/main" id="{31DAD8BF-EE92-476B-3353-B23EA3958E81}"/>
              </a:ext>
            </a:extLst>
          </p:cNvPr>
          <p:cNvSpPr/>
          <p:nvPr/>
        </p:nvSpPr>
        <p:spPr>
          <a:xfrm>
            <a:off x="11130366" y="3701691"/>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1" name="TextBox 40">
            <a:extLst>
              <a:ext uri="{FF2B5EF4-FFF2-40B4-BE49-F238E27FC236}">
                <a16:creationId xmlns:a16="http://schemas.microsoft.com/office/drawing/2014/main" id="{F370A1DD-F884-5EBD-62CF-E0DAFDBBCD5B}"/>
              </a:ext>
            </a:extLst>
          </p:cNvPr>
          <p:cNvSpPr txBox="1"/>
          <p:nvPr/>
        </p:nvSpPr>
        <p:spPr>
          <a:xfrm>
            <a:off x="9016292" y="4492906"/>
            <a:ext cx="1866216" cy="293542"/>
          </a:xfrm>
          <a:prstGeom prst="rect">
            <a:avLst/>
          </a:prstGeom>
          <a:noFill/>
        </p:spPr>
        <p:txBody>
          <a:bodyPr wrap="none" rtlCol="0">
            <a:spAutoFit/>
          </a:bodyPr>
          <a:lstStyle/>
          <a:p>
            <a:pPr algn="ctr">
              <a:lnSpc>
                <a:spcPct val="120000"/>
              </a:lnSpc>
              <a:spcBef>
                <a:spcPts val="200"/>
              </a:spcBef>
              <a:spcAft>
                <a:spcPts val="200"/>
              </a:spcAft>
            </a:pPr>
            <a:r>
              <a:rPr lang="en-VN" sz="1200" dirty="0">
                <a:latin typeface="Arial" panose="020B0604020202020204" pitchFamily="34" charset="0"/>
                <a:cs typeface="Arial" panose="020B0604020202020204" pitchFamily="34" charset="0"/>
              </a:rPr>
              <a:t>Thêm phần tử vào mảng</a:t>
            </a:r>
          </a:p>
        </p:txBody>
      </p:sp>
      <p:sp>
        <p:nvSpPr>
          <p:cNvPr id="42" name="TextBox 41">
            <a:extLst>
              <a:ext uri="{FF2B5EF4-FFF2-40B4-BE49-F238E27FC236}">
                <a16:creationId xmlns:a16="http://schemas.microsoft.com/office/drawing/2014/main" id="{DFE6C2C8-EA01-116F-085F-417154C7EC43}"/>
              </a:ext>
            </a:extLst>
          </p:cNvPr>
          <p:cNvSpPr txBox="1"/>
          <p:nvPr/>
        </p:nvSpPr>
        <p:spPr>
          <a:xfrm>
            <a:off x="832896" y="5264665"/>
            <a:ext cx="6695359" cy="461665"/>
          </a:xfrm>
          <a:prstGeom prst="rect">
            <a:avLst/>
          </a:prstGeom>
          <a:noFill/>
        </p:spPr>
        <p:txBody>
          <a:bodyPr wrap="square">
            <a:spAutoFit/>
          </a:bodyPr>
          <a:lstStyle/>
          <a:p>
            <a:pPr marL="285750" indent="-285750">
              <a:buFont typeface="Arial" panose="020B0604020202020204" pitchFamily="34" charset="0"/>
              <a:buChar char="•"/>
            </a:pPr>
            <a:r>
              <a:rPr lang="en-VN" sz="2400" dirty="0">
                <a:latin typeface="Arial" panose="020B0604020202020204" pitchFamily="34" charset="0"/>
                <a:cs typeface="Arial" panose="020B0604020202020204" pitchFamily="34" charset="0"/>
              </a:rPr>
              <a:t>Tiến trình </a:t>
            </a:r>
            <a:r>
              <a:rPr lang="en-VN" sz="2400" b="1" dirty="0">
                <a:gradFill>
                  <a:gsLst>
                    <a:gs pos="0">
                      <a:schemeClr val="accent2"/>
                    </a:gs>
                    <a:gs pos="100000">
                      <a:schemeClr val="accent3">
                        <a:lumMod val="75000"/>
                      </a:schemeClr>
                    </a:gs>
                  </a:gsLst>
                  <a:lin ang="2700000" scaled="1"/>
                </a:gradFill>
                <a:latin typeface="Arial" panose="020B0604020202020204" pitchFamily="34" charset="0"/>
                <a:cs typeface="Arial" panose="020B0604020202020204" pitchFamily="34" charset="0"/>
              </a:rPr>
              <a:t>Consumer</a:t>
            </a:r>
            <a:r>
              <a:rPr lang="en-VN" sz="2400" dirty="0">
                <a:latin typeface="Arial" panose="020B0604020202020204" pitchFamily="34" charset="0"/>
                <a:cs typeface="Arial" panose="020B0604020202020204" pitchFamily="34" charset="0"/>
              </a:rPr>
              <a:t> xóa phần tử khỏi mảng</a:t>
            </a:r>
          </a:p>
        </p:txBody>
      </p:sp>
      <p:sp>
        <p:nvSpPr>
          <p:cNvPr id="43" name="Rectangle 42">
            <a:extLst>
              <a:ext uri="{FF2B5EF4-FFF2-40B4-BE49-F238E27FC236}">
                <a16:creationId xmlns:a16="http://schemas.microsoft.com/office/drawing/2014/main" id="{4657204E-D552-93E1-1E33-59081A1FC7E2}"/>
              </a:ext>
            </a:extLst>
          </p:cNvPr>
          <p:cNvSpPr/>
          <p:nvPr/>
        </p:nvSpPr>
        <p:spPr>
          <a:xfrm>
            <a:off x="8547652"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4" name="Rectangle 43">
            <a:extLst>
              <a:ext uri="{FF2B5EF4-FFF2-40B4-BE49-F238E27FC236}">
                <a16:creationId xmlns:a16="http://schemas.microsoft.com/office/drawing/2014/main" id="{7D7883BD-30FA-74F9-8262-3FB84466D12D}"/>
              </a:ext>
            </a:extLst>
          </p:cNvPr>
          <p:cNvSpPr/>
          <p:nvPr/>
        </p:nvSpPr>
        <p:spPr>
          <a:xfrm>
            <a:off x="8834031"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5" name="Rectangle 44">
            <a:extLst>
              <a:ext uri="{FF2B5EF4-FFF2-40B4-BE49-F238E27FC236}">
                <a16:creationId xmlns:a16="http://schemas.microsoft.com/office/drawing/2014/main" id="{06BC1F3B-33E2-60F1-6605-D10402A41EA0}"/>
              </a:ext>
            </a:extLst>
          </p:cNvPr>
          <p:cNvSpPr/>
          <p:nvPr/>
        </p:nvSpPr>
        <p:spPr>
          <a:xfrm>
            <a:off x="9120410"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6" name="Rectangle 45">
            <a:extLst>
              <a:ext uri="{FF2B5EF4-FFF2-40B4-BE49-F238E27FC236}">
                <a16:creationId xmlns:a16="http://schemas.microsoft.com/office/drawing/2014/main" id="{0A94095F-959D-F4DE-13B1-834087F3F106}"/>
              </a:ext>
            </a:extLst>
          </p:cNvPr>
          <p:cNvSpPr/>
          <p:nvPr/>
        </p:nvSpPr>
        <p:spPr>
          <a:xfrm>
            <a:off x="9406789"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7" name="Rectangle 46">
            <a:extLst>
              <a:ext uri="{FF2B5EF4-FFF2-40B4-BE49-F238E27FC236}">
                <a16:creationId xmlns:a16="http://schemas.microsoft.com/office/drawing/2014/main" id="{AC788897-9BF6-BEA1-5FE3-D06E3BBA4A4B}"/>
              </a:ext>
            </a:extLst>
          </p:cNvPr>
          <p:cNvSpPr/>
          <p:nvPr/>
        </p:nvSpPr>
        <p:spPr>
          <a:xfrm>
            <a:off x="9693168"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8" name="Rectangle 47">
            <a:extLst>
              <a:ext uri="{FF2B5EF4-FFF2-40B4-BE49-F238E27FC236}">
                <a16:creationId xmlns:a16="http://schemas.microsoft.com/office/drawing/2014/main" id="{2215621C-6E34-8791-0DF7-1B0B231E9C38}"/>
              </a:ext>
            </a:extLst>
          </p:cNvPr>
          <p:cNvSpPr/>
          <p:nvPr/>
        </p:nvSpPr>
        <p:spPr>
          <a:xfrm>
            <a:off x="9979547"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9" name="Rectangle 48">
            <a:extLst>
              <a:ext uri="{FF2B5EF4-FFF2-40B4-BE49-F238E27FC236}">
                <a16:creationId xmlns:a16="http://schemas.microsoft.com/office/drawing/2014/main" id="{5B0C0F6A-E1D0-A72F-6F3D-08865B1BF648}"/>
              </a:ext>
            </a:extLst>
          </p:cNvPr>
          <p:cNvSpPr/>
          <p:nvPr/>
        </p:nvSpPr>
        <p:spPr>
          <a:xfrm>
            <a:off x="10265926"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0" name="Rectangle 49">
            <a:extLst>
              <a:ext uri="{FF2B5EF4-FFF2-40B4-BE49-F238E27FC236}">
                <a16:creationId xmlns:a16="http://schemas.microsoft.com/office/drawing/2014/main" id="{FA48ED49-097C-216C-566E-3E8B42B967B5}"/>
              </a:ext>
            </a:extLst>
          </p:cNvPr>
          <p:cNvSpPr/>
          <p:nvPr/>
        </p:nvSpPr>
        <p:spPr>
          <a:xfrm>
            <a:off x="10552305" y="5233429"/>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1" name="Rectangle 50">
            <a:extLst>
              <a:ext uri="{FF2B5EF4-FFF2-40B4-BE49-F238E27FC236}">
                <a16:creationId xmlns:a16="http://schemas.microsoft.com/office/drawing/2014/main" id="{42C37C9D-7A3C-FD99-DBD3-A30E611F1F7D}"/>
              </a:ext>
            </a:extLst>
          </p:cNvPr>
          <p:cNvSpPr/>
          <p:nvPr/>
        </p:nvSpPr>
        <p:spPr>
          <a:xfrm>
            <a:off x="10838684" y="5233429"/>
            <a:ext cx="256233" cy="698360"/>
          </a:xfrm>
          <a:prstGeom prst="rect">
            <a:avLst/>
          </a:prstGeom>
          <a:solidFill>
            <a:schemeClr val="bg1"/>
          </a:solidFill>
          <a:ln>
            <a:gradFill>
              <a:gsLst>
                <a:gs pos="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2" name="Rectangle 51">
            <a:extLst>
              <a:ext uri="{FF2B5EF4-FFF2-40B4-BE49-F238E27FC236}">
                <a16:creationId xmlns:a16="http://schemas.microsoft.com/office/drawing/2014/main" id="{FDD3F713-CACF-620E-B52D-8A471CED4857}"/>
              </a:ext>
            </a:extLst>
          </p:cNvPr>
          <p:cNvSpPr/>
          <p:nvPr/>
        </p:nvSpPr>
        <p:spPr>
          <a:xfrm>
            <a:off x="11125063" y="523342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3" name="TextBox 52">
            <a:extLst>
              <a:ext uri="{FF2B5EF4-FFF2-40B4-BE49-F238E27FC236}">
                <a16:creationId xmlns:a16="http://schemas.microsoft.com/office/drawing/2014/main" id="{22E6D069-B81B-8A8B-DAD0-FDF17F63C5D6}"/>
              </a:ext>
            </a:extLst>
          </p:cNvPr>
          <p:cNvSpPr txBox="1"/>
          <p:nvPr/>
        </p:nvSpPr>
        <p:spPr>
          <a:xfrm>
            <a:off x="9054274" y="6024644"/>
            <a:ext cx="1779654" cy="293542"/>
          </a:xfrm>
          <a:prstGeom prst="rect">
            <a:avLst/>
          </a:prstGeom>
          <a:noFill/>
        </p:spPr>
        <p:txBody>
          <a:bodyPr wrap="none" rtlCol="0">
            <a:spAutoFit/>
          </a:bodyPr>
          <a:lstStyle/>
          <a:p>
            <a:pPr algn="ctr">
              <a:lnSpc>
                <a:spcPct val="120000"/>
              </a:lnSpc>
              <a:spcBef>
                <a:spcPts val="200"/>
              </a:spcBef>
              <a:spcAft>
                <a:spcPts val="200"/>
              </a:spcAft>
            </a:pPr>
            <a:r>
              <a:rPr lang="en-VN" sz="1200" dirty="0">
                <a:latin typeface="Arial" panose="020B0604020202020204" pitchFamily="34" charset="0"/>
                <a:cs typeface="Arial" panose="020B0604020202020204" pitchFamily="34" charset="0"/>
              </a:rPr>
              <a:t>Xóa phẩn tử khỏi mảng</a:t>
            </a:r>
          </a:p>
        </p:txBody>
      </p:sp>
      <p:sp>
        <p:nvSpPr>
          <p:cNvPr id="54" name="Right Brace 53">
            <a:extLst>
              <a:ext uri="{FF2B5EF4-FFF2-40B4-BE49-F238E27FC236}">
                <a16:creationId xmlns:a16="http://schemas.microsoft.com/office/drawing/2014/main" id="{5504DA5E-25E8-38A6-A10D-36928A1175C6}"/>
              </a:ext>
            </a:extLst>
          </p:cNvPr>
          <p:cNvSpPr/>
          <p:nvPr/>
        </p:nvSpPr>
        <p:spPr>
          <a:xfrm rot="16200000">
            <a:off x="9622806" y="660937"/>
            <a:ext cx="100410" cy="226088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55" name="TextBox 54">
            <a:extLst>
              <a:ext uri="{FF2B5EF4-FFF2-40B4-BE49-F238E27FC236}">
                <a16:creationId xmlns:a16="http://schemas.microsoft.com/office/drawing/2014/main" id="{2B336289-4BE2-BC7D-071D-04C767A6BEBE}"/>
              </a:ext>
            </a:extLst>
          </p:cNvPr>
          <p:cNvSpPr txBox="1"/>
          <p:nvPr/>
        </p:nvSpPr>
        <p:spPr>
          <a:xfrm>
            <a:off x="9348242" y="1418384"/>
            <a:ext cx="649537" cy="304699"/>
          </a:xfrm>
          <a:prstGeom prst="rect">
            <a:avLst/>
          </a:prstGeom>
          <a:noFill/>
        </p:spPr>
        <p:txBody>
          <a:bodyPr wrap="none" rtlCol="0">
            <a:spAutoFit/>
          </a:bodyPr>
          <a:lstStyle/>
          <a:p>
            <a:pPr algn="ctr">
              <a:lnSpc>
                <a:spcPct val="120000"/>
              </a:lnSpc>
              <a:spcBef>
                <a:spcPts val="200"/>
              </a:spcBef>
              <a:spcAft>
                <a:spcPts val="200"/>
              </a:spcAft>
            </a:pPr>
            <a:r>
              <a:rPr lang="en-VN" sz="1200" dirty="0">
                <a:latin typeface="Courier New" panose="02070309020205020404" pitchFamily="49" charset="0"/>
                <a:cs typeface="Courier New" panose="02070309020205020404" pitchFamily="49" charset="0"/>
              </a:rPr>
              <a:t>count</a:t>
            </a:r>
          </a:p>
        </p:txBody>
      </p:sp>
    </p:spTree>
    <p:extLst>
      <p:ext uri="{BB962C8B-B14F-4D97-AF65-F5344CB8AC3E}">
        <p14:creationId xmlns:p14="http://schemas.microsoft.com/office/powerpoint/2010/main" val="34823549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F679-9AA4-C897-07EC-4CA30AEAC8AE}"/>
              </a:ext>
            </a:extLst>
          </p:cNvPr>
          <p:cNvSpPr>
            <a:spLocks noGrp="1"/>
          </p:cNvSpPr>
          <p:nvPr>
            <p:ph type="title"/>
          </p:nvPr>
        </p:nvSpPr>
        <p:spPr/>
        <p:txBody>
          <a:bodyPr>
            <a:normAutofit fontScale="90000"/>
          </a:bodyPr>
          <a:lstStyle/>
          <a:p>
            <a:r>
              <a:rPr lang="en-VN" dirty="0"/>
              <a:t>5.9.1. Phát biểu bài toán bounded-buffer</a:t>
            </a:r>
          </a:p>
        </p:txBody>
      </p:sp>
      <p:sp>
        <p:nvSpPr>
          <p:cNvPr id="4" name="Footer Placeholder 3">
            <a:extLst>
              <a:ext uri="{FF2B5EF4-FFF2-40B4-BE49-F238E27FC236}">
                <a16:creationId xmlns:a16="http://schemas.microsoft.com/office/drawing/2014/main" id="{3D580CA6-8228-F9D8-5040-05AF1AD9826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76205E08-1192-1B9C-5749-3D65EE450ADF}"/>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
        <p:nvSpPr>
          <p:cNvPr id="28" name="TextBox 27">
            <a:extLst>
              <a:ext uri="{FF2B5EF4-FFF2-40B4-BE49-F238E27FC236}">
                <a16:creationId xmlns:a16="http://schemas.microsoft.com/office/drawing/2014/main" id="{5F8DFB96-1A94-70C0-6BD5-8BBEBFA6C0C2}"/>
              </a:ext>
            </a:extLst>
          </p:cNvPr>
          <p:cNvSpPr txBox="1"/>
          <p:nvPr/>
        </p:nvSpPr>
        <p:spPr>
          <a:xfrm>
            <a:off x="838199" y="2124220"/>
            <a:ext cx="6695359" cy="830997"/>
          </a:xfrm>
          <a:prstGeom prst="rect">
            <a:avLst/>
          </a:prstGeom>
          <a:noFill/>
        </p:spPr>
        <p:txBody>
          <a:bodyPr wrap="square">
            <a:spAutoFit/>
          </a:bodyPr>
          <a:lstStyle/>
          <a:p>
            <a:pPr marL="285750" indent="-285750">
              <a:buFont typeface="Arial" panose="020B0604020202020204" pitchFamily="34" charset="0"/>
              <a:buChar char="•"/>
            </a:pPr>
            <a:r>
              <a:rPr lang="en-VN" sz="2400" dirty="0">
                <a:latin typeface="Arial" panose="020B0604020202020204" pitchFamily="34" charset="0"/>
                <a:cs typeface="Arial" panose="020B0604020202020204" pitchFamily="34" charset="0"/>
              </a:rPr>
              <a:t>Tiến trình </a:t>
            </a:r>
            <a:r>
              <a:rPr lang="en-VN" sz="2400" b="1" dirty="0">
                <a:gradFill flip="none" rotWithShape="1">
                  <a:gsLst>
                    <a:gs pos="0">
                      <a:srgbClr val="00C6FF"/>
                    </a:gs>
                    <a:gs pos="100000">
                      <a:srgbClr val="0072FF"/>
                    </a:gs>
                  </a:gsLst>
                  <a:lin ang="2700000" scaled="1"/>
                  <a:tileRect/>
                </a:gradFill>
                <a:latin typeface="Arial" panose="020B0604020202020204" pitchFamily="34" charset="0"/>
                <a:cs typeface="Arial" panose="020B0604020202020204" pitchFamily="34" charset="0"/>
              </a:rPr>
              <a:t>Producer</a:t>
            </a:r>
            <a:r>
              <a:rPr lang="en-VN" sz="2400" dirty="0">
                <a:latin typeface="Arial" panose="020B0604020202020204" pitchFamily="34" charset="0"/>
                <a:cs typeface="Arial" panose="020B0604020202020204" pitchFamily="34" charset="0"/>
              </a:rPr>
              <a:t> thêm phần tử vào mảng</a:t>
            </a:r>
            <a:br>
              <a:rPr lang="en-VN" sz="2400" dirty="0">
                <a:latin typeface="Arial" panose="020B0604020202020204" pitchFamily="34" charset="0"/>
                <a:cs typeface="Arial" panose="020B0604020202020204" pitchFamily="34" charset="0"/>
              </a:rPr>
            </a:br>
            <a:r>
              <a:rPr lang="en-VN" sz="2400" dirty="0">
                <a:latin typeface="Arial" panose="020B0604020202020204" pitchFamily="34" charset="0"/>
                <a:cs typeface="Arial" panose="020B0604020202020204" pitchFamily="34" charset="0"/>
                <a:sym typeface="Wingdings" pitchFamily="2" charset="2"/>
              </a:rPr>
              <a:t> Không thể thêm khi mảng đã đầy</a:t>
            </a:r>
            <a:endParaRPr lang="en-VN" sz="24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9A9B2687-54D2-AFC4-BB49-421D584750E7}"/>
              </a:ext>
            </a:extLst>
          </p:cNvPr>
          <p:cNvSpPr/>
          <p:nvPr/>
        </p:nvSpPr>
        <p:spPr>
          <a:xfrm>
            <a:off x="8552955"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Rectangle 29">
            <a:extLst>
              <a:ext uri="{FF2B5EF4-FFF2-40B4-BE49-F238E27FC236}">
                <a16:creationId xmlns:a16="http://schemas.microsoft.com/office/drawing/2014/main" id="{CE4C6758-B973-5108-8639-038DBA1D37E3}"/>
              </a:ext>
            </a:extLst>
          </p:cNvPr>
          <p:cNvSpPr/>
          <p:nvPr/>
        </p:nvSpPr>
        <p:spPr>
          <a:xfrm>
            <a:off x="8839334"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1" name="Rectangle 30">
            <a:extLst>
              <a:ext uri="{FF2B5EF4-FFF2-40B4-BE49-F238E27FC236}">
                <a16:creationId xmlns:a16="http://schemas.microsoft.com/office/drawing/2014/main" id="{A9B4D662-1DD8-59C7-527B-89423CA5D4FB}"/>
              </a:ext>
            </a:extLst>
          </p:cNvPr>
          <p:cNvSpPr/>
          <p:nvPr/>
        </p:nvSpPr>
        <p:spPr>
          <a:xfrm>
            <a:off x="9125713"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2" name="Rectangle 31">
            <a:extLst>
              <a:ext uri="{FF2B5EF4-FFF2-40B4-BE49-F238E27FC236}">
                <a16:creationId xmlns:a16="http://schemas.microsoft.com/office/drawing/2014/main" id="{4ADE1930-43B0-EF4B-CDC0-727FD94D8CE1}"/>
              </a:ext>
            </a:extLst>
          </p:cNvPr>
          <p:cNvSpPr/>
          <p:nvPr/>
        </p:nvSpPr>
        <p:spPr>
          <a:xfrm>
            <a:off x="9412092"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3" name="Rectangle 32">
            <a:extLst>
              <a:ext uri="{FF2B5EF4-FFF2-40B4-BE49-F238E27FC236}">
                <a16:creationId xmlns:a16="http://schemas.microsoft.com/office/drawing/2014/main" id="{32C9DB18-06EA-150B-9910-5449D1D705F9}"/>
              </a:ext>
            </a:extLst>
          </p:cNvPr>
          <p:cNvSpPr/>
          <p:nvPr/>
        </p:nvSpPr>
        <p:spPr>
          <a:xfrm>
            <a:off x="9698471"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4" name="Rectangle 33">
            <a:extLst>
              <a:ext uri="{FF2B5EF4-FFF2-40B4-BE49-F238E27FC236}">
                <a16:creationId xmlns:a16="http://schemas.microsoft.com/office/drawing/2014/main" id="{E3E73FC5-892C-3CCE-EFE8-93FE4E2B3764}"/>
              </a:ext>
            </a:extLst>
          </p:cNvPr>
          <p:cNvSpPr/>
          <p:nvPr/>
        </p:nvSpPr>
        <p:spPr>
          <a:xfrm>
            <a:off x="9984850"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5" name="Rectangle 34">
            <a:extLst>
              <a:ext uri="{FF2B5EF4-FFF2-40B4-BE49-F238E27FC236}">
                <a16:creationId xmlns:a16="http://schemas.microsoft.com/office/drawing/2014/main" id="{1F8F42FC-A22D-31F3-FF1F-E5F6EF0FE95C}"/>
              </a:ext>
            </a:extLst>
          </p:cNvPr>
          <p:cNvSpPr/>
          <p:nvPr/>
        </p:nvSpPr>
        <p:spPr>
          <a:xfrm>
            <a:off x="10271229"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6" name="Rectangle 35">
            <a:extLst>
              <a:ext uri="{FF2B5EF4-FFF2-40B4-BE49-F238E27FC236}">
                <a16:creationId xmlns:a16="http://schemas.microsoft.com/office/drawing/2014/main" id="{C2ABEAA8-1E14-DCF9-9013-82D45C53ECCD}"/>
              </a:ext>
            </a:extLst>
          </p:cNvPr>
          <p:cNvSpPr/>
          <p:nvPr/>
        </p:nvSpPr>
        <p:spPr>
          <a:xfrm>
            <a:off x="10557608"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7" name="Rectangle 36">
            <a:extLst>
              <a:ext uri="{FF2B5EF4-FFF2-40B4-BE49-F238E27FC236}">
                <a16:creationId xmlns:a16="http://schemas.microsoft.com/office/drawing/2014/main" id="{915A2D8E-D103-9A38-CCD0-DCE146070D31}"/>
              </a:ext>
            </a:extLst>
          </p:cNvPr>
          <p:cNvSpPr/>
          <p:nvPr/>
        </p:nvSpPr>
        <p:spPr>
          <a:xfrm>
            <a:off x="10843987"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8" name="Rectangle 37">
            <a:extLst>
              <a:ext uri="{FF2B5EF4-FFF2-40B4-BE49-F238E27FC236}">
                <a16:creationId xmlns:a16="http://schemas.microsoft.com/office/drawing/2014/main" id="{31DAD8BF-EE92-476B-3353-B23EA3958E81}"/>
              </a:ext>
            </a:extLst>
          </p:cNvPr>
          <p:cNvSpPr/>
          <p:nvPr/>
        </p:nvSpPr>
        <p:spPr>
          <a:xfrm>
            <a:off x="11130366" y="2092984"/>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1" name="TextBox 40">
            <a:extLst>
              <a:ext uri="{FF2B5EF4-FFF2-40B4-BE49-F238E27FC236}">
                <a16:creationId xmlns:a16="http://schemas.microsoft.com/office/drawing/2014/main" id="{F370A1DD-F884-5EBD-62CF-E0DAFDBBCD5B}"/>
              </a:ext>
            </a:extLst>
          </p:cNvPr>
          <p:cNvSpPr txBox="1"/>
          <p:nvPr/>
        </p:nvSpPr>
        <p:spPr>
          <a:xfrm>
            <a:off x="8824737" y="2952295"/>
            <a:ext cx="2249334" cy="394147"/>
          </a:xfrm>
          <a:prstGeom prst="rect">
            <a:avLst/>
          </a:prstGeom>
          <a:noFill/>
        </p:spPr>
        <p:txBody>
          <a:bodyPr wrap="none" rtlCol="0">
            <a:spAutoFit/>
          </a:bodyPr>
          <a:lstStyle/>
          <a:p>
            <a:pPr algn="ctr">
              <a:lnSpc>
                <a:spcPct val="120000"/>
              </a:lnSpc>
              <a:spcBef>
                <a:spcPts val="200"/>
              </a:spcBef>
              <a:spcAft>
                <a:spcPts val="200"/>
              </a:spcAft>
            </a:pPr>
            <a:r>
              <a:rPr lang="en-VN" dirty="0">
                <a:latin typeface="Arial" panose="020B0604020202020204" pitchFamily="34" charset="0"/>
                <a:cs typeface="Arial" panose="020B0604020202020204" pitchFamily="34" charset="0"/>
              </a:rPr>
              <a:t>Không thể thêm tiếp</a:t>
            </a:r>
          </a:p>
        </p:txBody>
      </p:sp>
      <p:sp>
        <p:nvSpPr>
          <p:cNvPr id="42" name="TextBox 41">
            <a:extLst>
              <a:ext uri="{FF2B5EF4-FFF2-40B4-BE49-F238E27FC236}">
                <a16:creationId xmlns:a16="http://schemas.microsoft.com/office/drawing/2014/main" id="{DFE6C2C8-EA01-116F-085F-417154C7EC43}"/>
              </a:ext>
            </a:extLst>
          </p:cNvPr>
          <p:cNvSpPr txBox="1"/>
          <p:nvPr/>
        </p:nvSpPr>
        <p:spPr>
          <a:xfrm>
            <a:off x="832896" y="4729905"/>
            <a:ext cx="6695359" cy="830997"/>
          </a:xfrm>
          <a:prstGeom prst="rect">
            <a:avLst/>
          </a:prstGeom>
          <a:noFill/>
        </p:spPr>
        <p:txBody>
          <a:bodyPr wrap="square">
            <a:spAutoFit/>
          </a:bodyPr>
          <a:lstStyle/>
          <a:p>
            <a:pPr marL="285750" indent="-285750">
              <a:buFont typeface="Arial" panose="020B0604020202020204" pitchFamily="34" charset="0"/>
              <a:buChar char="•"/>
            </a:pPr>
            <a:r>
              <a:rPr lang="en-VN" sz="2400" dirty="0">
                <a:latin typeface="Arial" panose="020B0604020202020204" pitchFamily="34" charset="0"/>
                <a:cs typeface="Arial" panose="020B0604020202020204" pitchFamily="34" charset="0"/>
              </a:rPr>
              <a:t>Tiến trình </a:t>
            </a:r>
            <a:r>
              <a:rPr lang="en-VN" sz="2400" b="1" dirty="0">
                <a:gradFill>
                  <a:gsLst>
                    <a:gs pos="0">
                      <a:schemeClr val="accent2"/>
                    </a:gs>
                    <a:gs pos="100000">
                      <a:schemeClr val="accent3">
                        <a:lumMod val="75000"/>
                      </a:schemeClr>
                    </a:gs>
                  </a:gsLst>
                  <a:lin ang="2700000" scaled="1"/>
                </a:gradFill>
                <a:latin typeface="Arial" panose="020B0604020202020204" pitchFamily="34" charset="0"/>
                <a:cs typeface="Arial" panose="020B0604020202020204" pitchFamily="34" charset="0"/>
              </a:rPr>
              <a:t>Consumer</a:t>
            </a:r>
            <a:r>
              <a:rPr lang="en-VN" sz="2400" dirty="0">
                <a:latin typeface="Arial" panose="020B0604020202020204" pitchFamily="34" charset="0"/>
                <a:cs typeface="Arial" panose="020B0604020202020204" pitchFamily="34" charset="0"/>
              </a:rPr>
              <a:t> xóa phần tử khỏi mảng</a:t>
            </a:r>
            <a:br>
              <a:rPr lang="en-VN" sz="2400" dirty="0">
                <a:latin typeface="Arial" panose="020B0604020202020204" pitchFamily="34" charset="0"/>
                <a:cs typeface="Arial" panose="020B0604020202020204" pitchFamily="34" charset="0"/>
              </a:rPr>
            </a:br>
            <a:r>
              <a:rPr lang="en-VN" sz="2400" dirty="0">
                <a:latin typeface="Arial" panose="020B0604020202020204" pitchFamily="34" charset="0"/>
                <a:cs typeface="Arial" panose="020B0604020202020204" pitchFamily="34" charset="0"/>
                <a:sym typeface="Wingdings" pitchFamily="2" charset="2"/>
              </a:rPr>
              <a:t> Không thể xóa khi mảng đang rỗng</a:t>
            </a:r>
            <a:endParaRPr lang="en-VN" sz="24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4657204E-D552-93E1-1E33-59081A1FC7E2}"/>
              </a:ext>
            </a:extLst>
          </p:cNvPr>
          <p:cNvSpPr/>
          <p:nvPr/>
        </p:nvSpPr>
        <p:spPr>
          <a:xfrm>
            <a:off x="8547652"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4" name="Rectangle 43">
            <a:extLst>
              <a:ext uri="{FF2B5EF4-FFF2-40B4-BE49-F238E27FC236}">
                <a16:creationId xmlns:a16="http://schemas.microsoft.com/office/drawing/2014/main" id="{7D7883BD-30FA-74F9-8262-3FB84466D12D}"/>
              </a:ext>
            </a:extLst>
          </p:cNvPr>
          <p:cNvSpPr/>
          <p:nvPr/>
        </p:nvSpPr>
        <p:spPr>
          <a:xfrm>
            <a:off x="8834031"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5" name="Rectangle 44">
            <a:extLst>
              <a:ext uri="{FF2B5EF4-FFF2-40B4-BE49-F238E27FC236}">
                <a16:creationId xmlns:a16="http://schemas.microsoft.com/office/drawing/2014/main" id="{06BC1F3B-33E2-60F1-6605-D10402A41EA0}"/>
              </a:ext>
            </a:extLst>
          </p:cNvPr>
          <p:cNvSpPr/>
          <p:nvPr/>
        </p:nvSpPr>
        <p:spPr>
          <a:xfrm>
            <a:off x="9120410"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6" name="Rectangle 45">
            <a:extLst>
              <a:ext uri="{FF2B5EF4-FFF2-40B4-BE49-F238E27FC236}">
                <a16:creationId xmlns:a16="http://schemas.microsoft.com/office/drawing/2014/main" id="{0A94095F-959D-F4DE-13B1-834087F3F106}"/>
              </a:ext>
            </a:extLst>
          </p:cNvPr>
          <p:cNvSpPr/>
          <p:nvPr/>
        </p:nvSpPr>
        <p:spPr>
          <a:xfrm>
            <a:off x="9406789"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7" name="Rectangle 46">
            <a:extLst>
              <a:ext uri="{FF2B5EF4-FFF2-40B4-BE49-F238E27FC236}">
                <a16:creationId xmlns:a16="http://schemas.microsoft.com/office/drawing/2014/main" id="{AC788897-9BF6-BEA1-5FE3-D06E3BBA4A4B}"/>
              </a:ext>
            </a:extLst>
          </p:cNvPr>
          <p:cNvSpPr/>
          <p:nvPr/>
        </p:nvSpPr>
        <p:spPr>
          <a:xfrm>
            <a:off x="9693168"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8" name="Rectangle 47">
            <a:extLst>
              <a:ext uri="{FF2B5EF4-FFF2-40B4-BE49-F238E27FC236}">
                <a16:creationId xmlns:a16="http://schemas.microsoft.com/office/drawing/2014/main" id="{2215621C-6E34-8791-0DF7-1B0B231E9C38}"/>
              </a:ext>
            </a:extLst>
          </p:cNvPr>
          <p:cNvSpPr/>
          <p:nvPr/>
        </p:nvSpPr>
        <p:spPr>
          <a:xfrm>
            <a:off x="9979547"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9" name="Rectangle 48">
            <a:extLst>
              <a:ext uri="{FF2B5EF4-FFF2-40B4-BE49-F238E27FC236}">
                <a16:creationId xmlns:a16="http://schemas.microsoft.com/office/drawing/2014/main" id="{5B0C0F6A-E1D0-A72F-6F3D-08865B1BF648}"/>
              </a:ext>
            </a:extLst>
          </p:cNvPr>
          <p:cNvSpPr/>
          <p:nvPr/>
        </p:nvSpPr>
        <p:spPr>
          <a:xfrm>
            <a:off x="10265926"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0" name="Rectangle 49">
            <a:extLst>
              <a:ext uri="{FF2B5EF4-FFF2-40B4-BE49-F238E27FC236}">
                <a16:creationId xmlns:a16="http://schemas.microsoft.com/office/drawing/2014/main" id="{FA48ED49-097C-216C-566E-3E8B42B967B5}"/>
              </a:ext>
            </a:extLst>
          </p:cNvPr>
          <p:cNvSpPr/>
          <p:nvPr/>
        </p:nvSpPr>
        <p:spPr>
          <a:xfrm>
            <a:off x="10552305"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1" name="Rectangle 50">
            <a:extLst>
              <a:ext uri="{FF2B5EF4-FFF2-40B4-BE49-F238E27FC236}">
                <a16:creationId xmlns:a16="http://schemas.microsoft.com/office/drawing/2014/main" id="{42C37C9D-7A3C-FD99-DBD3-A30E611F1F7D}"/>
              </a:ext>
            </a:extLst>
          </p:cNvPr>
          <p:cNvSpPr/>
          <p:nvPr/>
        </p:nvSpPr>
        <p:spPr>
          <a:xfrm>
            <a:off x="10838684"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2" name="Rectangle 51">
            <a:extLst>
              <a:ext uri="{FF2B5EF4-FFF2-40B4-BE49-F238E27FC236}">
                <a16:creationId xmlns:a16="http://schemas.microsoft.com/office/drawing/2014/main" id="{FDD3F713-CACF-620E-B52D-8A471CED4857}"/>
              </a:ext>
            </a:extLst>
          </p:cNvPr>
          <p:cNvSpPr/>
          <p:nvPr/>
        </p:nvSpPr>
        <p:spPr>
          <a:xfrm>
            <a:off x="11125063" y="4698669"/>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3" name="TextBox 52">
            <a:extLst>
              <a:ext uri="{FF2B5EF4-FFF2-40B4-BE49-F238E27FC236}">
                <a16:creationId xmlns:a16="http://schemas.microsoft.com/office/drawing/2014/main" id="{22E6D069-B81B-8A8B-DAD0-FDF17F63C5D6}"/>
              </a:ext>
            </a:extLst>
          </p:cNvPr>
          <p:cNvSpPr txBox="1"/>
          <p:nvPr/>
        </p:nvSpPr>
        <p:spPr>
          <a:xfrm>
            <a:off x="8889971" y="5557980"/>
            <a:ext cx="2108269" cy="394147"/>
          </a:xfrm>
          <a:prstGeom prst="rect">
            <a:avLst/>
          </a:prstGeom>
          <a:noFill/>
        </p:spPr>
        <p:txBody>
          <a:bodyPr wrap="none" rtlCol="0">
            <a:spAutoFit/>
          </a:bodyPr>
          <a:lstStyle/>
          <a:p>
            <a:pPr algn="ctr">
              <a:lnSpc>
                <a:spcPct val="120000"/>
              </a:lnSpc>
              <a:spcBef>
                <a:spcPts val="200"/>
              </a:spcBef>
              <a:spcAft>
                <a:spcPts val="200"/>
              </a:spcAft>
            </a:pPr>
            <a:r>
              <a:rPr lang="en-VN" dirty="0">
                <a:latin typeface="Arial" panose="020B0604020202020204" pitchFamily="34" charset="0"/>
                <a:cs typeface="Arial" panose="020B0604020202020204" pitchFamily="34" charset="0"/>
              </a:rPr>
              <a:t>Không thể xóa tiếp</a:t>
            </a:r>
          </a:p>
        </p:txBody>
      </p:sp>
      <p:sp>
        <p:nvSpPr>
          <p:cNvPr id="3" name="TextBox 2">
            <a:extLst>
              <a:ext uri="{FF2B5EF4-FFF2-40B4-BE49-F238E27FC236}">
                <a16:creationId xmlns:a16="http://schemas.microsoft.com/office/drawing/2014/main" id="{443AD4BF-3013-F22F-0745-2447884FEBDF}"/>
              </a:ext>
            </a:extLst>
          </p:cNvPr>
          <p:cNvSpPr txBox="1"/>
          <p:nvPr/>
        </p:nvSpPr>
        <p:spPr>
          <a:xfrm>
            <a:off x="9236705" y="1609263"/>
            <a:ext cx="1425390" cy="410882"/>
          </a:xfrm>
          <a:prstGeom prst="rect">
            <a:avLst/>
          </a:prstGeom>
          <a:noFill/>
        </p:spPr>
        <p:txBody>
          <a:bodyPr wrap="none" rtlCol="0">
            <a:spAutoFit/>
          </a:bodyPr>
          <a:lstStyle/>
          <a:p>
            <a:pPr algn="just">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count = n</a:t>
            </a:r>
          </a:p>
        </p:txBody>
      </p:sp>
      <p:sp>
        <p:nvSpPr>
          <p:cNvPr id="17" name="Multiply 16">
            <a:extLst>
              <a:ext uri="{FF2B5EF4-FFF2-40B4-BE49-F238E27FC236}">
                <a16:creationId xmlns:a16="http://schemas.microsoft.com/office/drawing/2014/main" id="{FD13A510-90E9-F1E2-734A-FF3FB3A3CBBA}"/>
              </a:ext>
            </a:extLst>
          </p:cNvPr>
          <p:cNvSpPr/>
          <p:nvPr/>
        </p:nvSpPr>
        <p:spPr>
          <a:xfrm>
            <a:off x="11491546" y="2270969"/>
            <a:ext cx="342389" cy="34238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960EE1D-B405-433B-D5A8-EA071A9308A3}"/>
              </a:ext>
            </a:extLst>
          </p:cNvPr>
          <p:cNvSpPr txBox="1"/>
          <p:nvPr/>
        </p:nvSpPr>
        <p:spPr>
          <a:xfrm>
            <a:off x="9242009" y="4126836"/>
            <a:ext cx="1425390" cy="410882"/>
          </a:xfrm>
          <a:prstGeom prst="rect">
            <a:avLst/>
          </a:prstGeom>
          <a:noFill/>
        </p:spPr>
        <p:txBody>
          <a:bodyPr wrap="none" rtlCol="0">
            <a:spAutoFit/>
          </a:bodyPr>
          <a:lstStyle/>
          <a:p>
            <a:pPr algn="just">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count = 0</a:t>
            </a:r>
          </a:p>
        </p:txBody>
      </p:sp>
      <p:sp>
        <p:nvSpPr>
          <p:cNvPr id="19" name="Multiply 18">
            <a:extLst>
              <a:ext uri="{FF2B5EF4-FFF2-40B4-BE49-F238E27FC236}">
                <a16:creationId xmlns:a16="http://schemas.microsoft.com/office/drawing/2014/main" id="{BCC31382-F841-0DCC-55A9-3869B4558F30}"/>
              </a:ext>
            </a:extLst>
          </p:cNvPr>
          <p:cNvSpPr/>
          <p:nvPr/>
        </p:nvSpPr>
        <p:spPr>
          <a:xfrm>
            <a:off x="8175117" y="4876654"/>
            <a:ext cx="342389" cy="34238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0976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6BB4F-3DEF-44A8-AED4-347275298D4F}"/>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
        <p:nvSpPr>
          <p:cNvPr id="3" name="Text Placeholder 2">
            <a:extLst>
              <a:ext uri="{FF2B5EF4-FFF2-40B4-BE49-F238E27FC236}">
                <a16:creationId xmlns:a16="http://schemas.microsoft.com/office/drawing/2014/main" id="{0A772C9E-790B-2C3A-879D-85F5491570C0}"/>
              </a:ext>
            </a:extLst>
          </p:cNvPr>
          <p:cNvSpPr>
            <a:spLocks noGrp="1"/>
          </p:cNvSpPr>
          <p:nvPr>
            <p:ph type="body" sz="quarter" idx="13"/>
          </p:nvPr>
        </p:nvSpPr>
        <p:spPr/>
        <p:txBody>
          <a:bodyPr>
            <a:normAutofit fontScale="85000" lnSpcReduction="10000"/>
          </a:bodyPr>
          <a:lstStyle/>
          <a:p>
            <a:r>
              <a:rPr lang="en-VN" dirty="0"/>
              <a:t>BÀI TOÁN ĐỒNG BỘ BOUNDED-BUFFER</a:t>
            </a:r>
          </a:p>
        </p:txBody>
      </p:sp>
      <p:sp>
        <p:nvSpPr>
          <p:cNvPr id="9" name="Text Placeholder 8">
            <a:extLst>
              <a:ext uri="{FF2B5EF4-FFF2-40B4-BE49-F238E27FC236}">
                <a16:creationId xmlns:a16="http://schemas.microsoft.com/office/drawing/2014/main" id="{1BEFC0A2-C8CF-B0BC-958C-F45B84E74560}"/>
              </a:ext>
            </a:extLst>
          </p:cNvPr>
          <p:cNvSpPr>
            <a:spLocks noGrp="1"/>
          </p:cNvSpPr>
          <p:nvPr>
            <p:ph type="body" sz="quarter" idx="14"/>
          </p:nvPr>
        </p:nvSpPr>
        <p:spPr/>
        <p:txBody>
          <a:bodyPr/>
          <a:lstStyle/>
          <a:p>
            <a:r>
              <a:rPr lang="en-VN" dirty="0"/>
              <a:t>5.9.2. Giải pháp cho bài toán bounded-buffer</a:t>
            </a:r>
          </a:p>
        </p:txBody>
      </p:sp>
      <p:sp>
        <p:nvSpPr>
          <p:cNvPr id="5" name="Text Placeholder 4">
            <a:extLst>
              <a:ext uri="{FF2B5EF4-FFF2-40B4-BE49-F238E27FC236}">
                <a16:creationId xmlns:a16="http://schemas.microsoft.com/office/drawing/2014/main" id="{337DA10D-C1C3-98C9-CD99-E10D45455042}"/>
              </a:ext>
            </a:extLst>
          </p:cNvPr>
          <p:cNvSpPr>
            <a:spLocks noGrp="1"/>
          </p:cNvSpPr>
          <p:nvPr>
            <p:ph type="body" sz="quarter" idx="15"/>
          </p:nvPr>
        </p:nvSpPr>
        <p:spPr>
          <a:xfrm>
            <a:off x="1470930" y="3924167"/>
            <a:ext cx="7425646" cy="1094505"/>
          </a:xfrm>
        </p:spPr>
        <p:txBody>
          <a:bodyPr>
            <a:normAutofit/>
          </a:bodyPr>
          <a:lstStyle/>
          <a:p>
            <a:pPr algn="just"/>
            <a:r>
              <a:rPr lang="en-VN" dirty="0"/>
              <a:t>Để giải quyết bài toán bounded–buffer, ta cần xác định đúng điều kiện và áp dụng semaphore để đồng bộ cho các điều kiện này.</a:t>
            </a:r>
          </a:p>
        </p:txBody>
      </p:sp>
      <p:sp>
        <p:nvSpPr>
          <p:cNvPr id="6" name="Text Placeholder 5">
            <a:extLst>
              <a:ext uri="{FF2B5EF4-FFF2-40B4-BE49-F238E27FC236}">
                <a16:creationId xmlns:a16="http://schemas.microsoft.com/office/drawing/2014/main" id="{5BDED498-F0CC-F6CD-81D6-D825989DC5C6}"/>
              </a:ext>
            </a:extLst>
          </p:cNvPr>
          <p:cNvSpPr>
            <a:spLocks noGrp="1"/>
          </p:cNvSpPr>
          <p:nvPr>
            <p:ph type="body" sz="quarter" idx="16"/>
          </p:nvPr>
        </p:nvSpPr>
        <p:spPr/>
        <p:txBody>
          <a:bodyPr>
            <a:normAutofit lnSpcReduction="10000"/>
          </a:bodyPr>
          <a:lstStyle/>
          <a:p>
            <a:r>
              <a:rPr lang="en-VN" dirty="0"/>
              <a:t>09.</a:t>
            </a:r>
          </a:p>
        </p:txBody>
      </p:sp>
      <p:sp>
        <p:nvSpPr>
          <p:cNvPr id="8" name="Footer Placeholder 7">
            <a:extLst>
              <a:ext uri="{FF2B5EF4-FFF2-40B4-BE49-F238E27FC236}">
                <a16:creationId xmlns:a16="http://schemas.microsoft.com/office/drawing/2014/main" id="{BFC0819E-459D-6728-1CD7-F6EB336ADA1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2075868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2B207B6-03D0-FA05-560F-30CEBE6E3AAB}"/>
              </a:ext>
            </a:extLst>
          </p:cNvPr>
          <p:cNvSpPr txBox="1"/>
          <p:nvPr/>
        </p:nvSpPr>
        <p:spPr>
          <a:xfrm>
            <a:off x="9114479" y="2812612"/>
            <a:ext cx="1127232" cy="293542"/>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Arial" panose="020B0604020202020204" pitchFamily="34" charset="0"/>
                <a:cs typeface="Arial" panose="020B0604020202020204" pitchFamily="34" charset="0"/>
              </a:rPr>
              <a:t>Tài nguyên 2</a:t>
            </a:r>
          </a:p>
        </p:txBody>
      </p:sp>
      <p:sp>
        <p:nvSpPr>
          <p:cNvPr id="2" name="Title 1">
            <a:extLst>
              <a:ext uri="{FF2B5EF4-FFF2-40B4-BE49-F238E27FC236}">
                <a16:creationId xmlns:a16="http://schemas.microsoft.com/office/drawing/2014/main" id="{0DF4387F-5F2B-A4E7-0B2C-E01A04B37F4A}"/>
              </a:ext>
            </a:extLst>
          </p:cNvPr>
          <p:cNvSpPr>
            <a:spLocks noGrp="1"/>
          </p:cNvSpPr>
          <p:nvPr>
            <p:ph type="title"/>
          </p:nvPr>
        </p:nvSpPr>
        <p:spPr/>
        <p:txBody>
          <a:bodyPr>
            <a:noAutofit/>
          </a:bodyPr>
          <a:lstStyle/>
          <a:p>
            <a:r>
              <a:rPr lang="en-VN" sz="4000" dirty="0"/>
              <a:t>5.9.2. Giải pháp cho bài toán bounded-buffer</a:t>
            </a:r>
          </a:p>
        </p:txBody>
      </p:sp>
      <p:sp>
        <p:nvSpPr>
          <p:cNvPr id="3" name="Content Placeholder 2">
            <a:extLst>
              <a:ext uri="{FF2B5EF4-FFF2-40B4-BE49-F238E27FC236}">
                <a16:creationId xmlns:a16="http://schemas.microsoft.com/office/drawing/2014/main" id="{B3007BBE-C06E-5F37-16E3-8C73BD4D7C4E}"/>
              </a:ext>
            </a:extLst>
          </p:cNvPr>
          <p:cNvSpPr>
            <a:spLocks noGrp="1"/>
          </p:cNvSpPr>
          <p:nvPr>
            <p:ph idx="1"/>
          </p:nvPr>
        </p:nvSpPr>
        <p:spPr>
          <a:xfrm>
            <a:off x="838200" y="1788160"/>
            <a:ext cx="7373815" cy="4388803"/>
          </a:xfrm>
        </p:spPr>
        <p:txBody>
          <a:bodyPr/>
          <a:lstStyle/>
          <a:p>
            <a:pPr algn="l"/>
            <a:r>
              <a:rPr lang="en-VN" dirty="0"/>
              <a:t>Bước 1: D</a:t>
            </a:r>
            <a:r>
              <a:rPr lang="en-US" dirty="0" err="1"/>
              <a:t>ự</a:t>
            </a:r>
            <a:r>
              <a:rPr lang="en-VN" dirty="0"/>
              <a:t>a vào điều kiện, xác định tài nguyên:</a:t>
            </a:r>
          </a:p>
          <a:p>
            <a:pPr lvl="1" algn="l"/>
            <a:r>
              <a:rPr lang="en-VN" sz="2400" dirty="0">
                <a:sym typeface="Wingdings" pitchFamily="2" charset="2"/>
              </a:rPr>
              <a:t>Không thể thêm khi mảng đã đầy</a:t>
            </a:r>
            <a:br>
              <a:rPr lang="en-VN" sz="2400" dirty="0">
                <a:sym typeface="Wingdings" pitchFamily="2" charset="2"/>
              </a:rPr>
            </a:br>
            <a:r>
              <a:rPr lang="en-VN" sz="2400" dirty="0">
                <a:sym typeface="Wingdings" pitchFamily="2" charset="2"/>
              </a:rPr>
              <a:t> </a:t>
            </a:r>
            <a:r>
              <a:rPr lang="en-VN" sz="2400" dirty="0">
                <a:gradFill flip="none" rotWithShape="1">
                  <a:gsLst>
                    <a:gs pos="0">
                      <a:srgbClr val="00C6FF"/>
                    </a:gs>
                    <a:gs pos="100000">
                      <a:srgbClr val="0072FF"/>
                    </a:gs>
                  </a:gsLst>
                  <a:lin ang="2700000" scaled="1"/>
                  <a:tileRect/>
                </a:gradFill>
                <a:sym typeface="Wingdings" pitchFamily="2" charset="2"/>
              </a:rPr>
              <a:t>Tài nguyên 1: </a:t>
            </a:r>
            <a:r>
              <a:rPr lang="en-VN" sz="2400" b="1" dirty="0">
                <a:gradFill flip="none" rotWithShape="1">
                  <a:gsLst>
                    <a:gs pos="0">
                      <a:srgbClr val="00C6FF"/>
                    </a:gs>
                    <a:gs pos="100000">
                      <a:srgbClr val="0072FF"/>
                    </a:gs>
                  </a:gsLst>
                  <a:lin ang="2700000" scaled="1"/>
                  <a:tileRect/>
                </a:gradFill>
                <a:sym typeface="Wingdings" pitchFamily="2" charset="2"/>
              </a:rPr>
              <a:t>số vị trí có thể thêm</a:t>
            </a:r>
          </a:p>
          <a:p>
            <a:pPr lvl="1" algn="l"/>
            <a:r>
              <a:rPr lang="en-VN" sz="2400" dirty="0">
                <a:sym typeface="Wingdings" pitchFamily="2" charset="2"/>
              </a:rPr>
              <a:t>Không thể xóa khi mảng đang rỗng</a:t>
            </a:r>
            <a:br>
              <a:rPr lang="en-VN" sz="2400" dirty="0">
                <a:sym typeface="Wingdings" pitchFamily="2" charset="2"/>
              </a:rPr>
            </a:br>
            <a:r>
              <a:rPr lang="en-VN" sz="2400" dirty="0">
                <a:sym typeface="Wingdings" pitchFamily="2" charset="2"/>
              </a:rPr>
              <a:t> </a:t>
            </a:r>
            <a:r>
              <a:rPr lang="en-VN" sz="2400" dirty="0">
                <a:gradFill flip="none" rotWithShape="1">
                  <a:gsLst>
                    <a:gs pos="0">
                      <a:schemeClr val="accent2"/>
                    </a:gs>
                    <a:gs pos="100000">
                      <a:schemeClr val="accent3">
                        <a:lumMod val="75000"/>
                      </a:schemeClr>
                    </a:gs>
                  </a:gsLst>
                  <a:lin ang="2700000" scaled="1"/>
                  <a:tileRect/>
                </a:gradFill>
                <a:sym typeface="Wingdings" pitchFamily="2" charset="2"/>
              </a:rPr>
              <a:t>Tài nguyên 2: </a:t>
            </a:r>
            <a:r>
              <a:rPr lang="en-VN" sz="2400" b="1" dirty="0">
                <a:gradFill flip="none" rotWithShape="1">
                  <a:gsLst>
                    <a:gs pos="0">
                      <a:schemeClr val="accent2"/>
                    </a:gs>
                    <a:gs pos="100000">
                      <a:schemeClr val="accent3">
                        <a:lumMod val="75000"/>
                      </a:schemeClr>
                    </a:gs>
                  </a:gsLst>
                  <a:lin ang="2700000" scaled="1"/>
                  <a:tileRect/>
                </a:gradFill>
                <a:sym typeface="Wingdings" pitchFamily="2" charset="2"/>
              </a:rPr>
              <a:t>số vị trí có thể xóa</a:t>
            </a:r>
          </a:p>
          <a:p>
            <a:pPr lvl="1" algn="l"/>
            <a:r>
              <a:rPr lang="en-VN" dirty="0">
                <a:sym typeface="Wingdings" pitchFamily="2" charset="2"/>
              </a:rPr>
              <a:t>Vùng tranh chấp: mảng </a:t>
            </a:r>
            <a:r>
              <a:rPr lang="en-VN" dirty="0">
                <a:latin typeface="Courier New" panose="02070309020205020404" pitchFamily="49" charset="0"/>
                <a:cs typeface="Courier New" panose="02070309020205020404" pitchFamily="49" charset="0"/>
                <a:sym typeface="Wingdings" pitchFamily="2" charset="2"/>
              </a:rPr>
              <a:t>buffer</a:t>
            </a:r>
            <a:r>
              <a:rPr lang="en-VN" dirty="0">
                <a:sym typeface="Wingdings" pitchFamily="2" charset="2"/>
              </a:rPr>
              <a:t> và </a:t>
            </a:r>
            <a:r>
              <a:rPr lang="en-VN" dirty="0">
                <a:latin typeface="Courier New" panose="02070309020205020404" pitchFamily="49" charset="0"/>
                <a:cs typeface="Courier New" panose="02070309020205020404" pitchFamily="49" charset="0"/>
                <a:sym typeface="Wingdings" pitchFamily="2" charset="2"/>
              </a:rPr>
              <a:t>count</a:t>
            </a:r>
            <a:br>
              <a:rPr lang="en-VN" dirty="0">
                <a:sym typeface="Wingdings" pitchFamily="2" charset="2"/>
              </a:rPr>
            </a:br>
            <a:r>
              <a:rPr lang="en-VN" dirty="0">
                <a:sym typeface="Wingdings" pitchFamily="2" charset="2"/>
              </a:rPr>
              <a:t> Bảo vệ vùng tranh chấp  mutual exclusion</a:t>
            </a:r>
          </a:p>
        </p:txBody>
      </p:sp>
      <p:sp>
        <p:nvSpPr>
          <p:cNvPr id="4" name="Footer Placeholder 3">
            <a:extLst>
              <a:ext uri="{FF2B5EF4-FFF2-40B4-BE49-F238E27FC236}">
                <a16:creationId xmlns:a16="http://schemas.microsoft.com/office/drawing/2014/main" id="{4F56CFC0-3DC9-8E69-DDA0-C35C3FE07A1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42266DE-CD4F-517A-BC94-064FF6E5A575}"/>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
        <p:nvSpPr>
          <p:cNvPr id="7" name="Rectangle 6">
            <a:extLst>
              <a:ext uri="{FF2B5EF4-FFF2-40B4-BE49-F238E27FC236}">
                <a16:creationId xmlns:a16="http://schemas.microsoft.com/office/drawing/2014/main" id="{B45B8ABD-85BD-3D51-D866-DE91D5CB2FEE}"/>
              </a:ext>
            </a:extLst>
          </p:cNvPr>
          <p:cNvSpPr/>
          <p:nvPr/>
        </p:nvSpPr>
        <p:spPr>
          <a:xfrm>
            <a:off x="8547652"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9F591F74-D338-08CD-54A1-F1E018C77571}"/>
              </a:ext>
            </a:extLst>
          </p:cNvPr>
          <p:cNvSpPr/>
          <p:nvPr/>
        </p:nvSpPr>
        <p:spPr>
          <a:xfrm>
            <a:off x="8834031"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CB53C22-9502-4FD2-DE82-477669E98FF9}"/>
              </a:ext>
            </a:extLst>
          </p:cNvPr>
          <p:cNvSpPr/>
          <p:nvPr/>
        </p:nvSpPr>
        <p:spPr>
          <a:xfrm>
            <a:off x="9120410"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1F8D86F6-BBFF-4946-7237-DB727ECF76E5}"/>
              </a:ext>
            </a:extLst>
          </p:cNvPr>
          <p:cNvSpPr/>
          <p:nvPr/>
        </p:nvSpPr>
        <p:spPr>
          <a:xfrm>
            <a:off x="9406789"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F538501D-5ADD-4933-C89D-5B169B5A830E}"/>
              </a:ext>
            </a:extLst>
          </p:cNvPr>
          <p:cNvSpPr/>
          <p:nvPr/>
        </p:nvSpPr>
        <p:spPr>
          <a:xfrm>
            <a:off x="9693168"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ectangle 11">
            <a:extLst>
              <a:ext uri="{FF2B5EF4-FFF2-40B4-BE49-F238E27FC236}">
                <a16:creationId xmlns:a16="http://schemas.microsoft.com/office/drawing/2014/main" id="{3E6D6F13-347B-C9F1-EECF-4CEE7BB75A4E}"/>
              </a:ext>
            </a:extLst>
          </p:cNvPr>
          <p:cNvSpPr/>
          <p:nvPr/>
        </p:nvSpPr>
        <p:spPr>
          <a:xfrm>
            <a:off x="9979547"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ectangle 12">
            <a:extLst>
              <a:ext uri="{FF2B5EF4-FFF2-40B4-BE49-F238E27FC236}">
                <a16:creationId xmlns:a16="http://schemas.microsoft.com/office/drawing/2014/main" id="{4867505F-596F-0903-C0E7-C107A5097D36}"/>
              </a:ext>
            </a:extLst>
          </p:cNvPr>
          <p:cNvSpPr/>
          <p:nvPr/>
        </p:nvSpPr>
        <p:spPr>
          <a:xfrm>
            <a:off x="10265926"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ectangle 13">
            <a:extLst>
              <a:ext uri="{FF2B5EF4-FFF2-40B4-BE49-F238E27FC236}">
                <a16:creationId xmlns:a16="http://schemas.microsoft.com/office/drawing/2014/main" id="{BF62AEA0-CE21-6325-7284-40251895468D}"/>
              </a:ext>
            </a:extLst>
          </p:cNvPr>
          <p:cNvSpPr/>
          <p:nvPr/>
        </p:nvSpPr>
        <p:spPr>
          <a:xfrm>
            <a:off x="10552305"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ectangle 14">
            <a:extLst>
              <a:ext uri="{FF2B5EF4-FFF2-40B4-BE49-F238E27FC236}">
                <a16:creationId xmlns:a16="http://schemas.microsoft.com/office/drawing/2014/main" id="{7229CFC2-9752-9296-1A64-91D311B9B4FD}"/>
              </a:ext>
            </a:extLst>
          </p:cNvPr>
          <p:cNvSpPr/>
          <p:nvPr/>
        </p:nvSpPr>
        <p:spPr>
          <a:xfrm>
            <a:off x="10838684" y="17881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3E248B20-1100-DD5B-D191-6EED79A43259}"/>
              </a:ext>
            </a:extLst>
          </p:cNvPr>
          <p:cNvSpPr/>
          <p:nvPr/>
        </p:nvSpPr>
        <p:spPr>
          <a:xfrm>
            <a:off x="11125063" y="17881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ight Brace 18">
            <a:extLst>
              <a:ext uri="{FF2B5EF4-FFF2-40B4-BE49-F238E27FC236}">
                <a16:creationId xmlns:a16="http://schemas.microsoft.com/office/drawing/2014/main" id="{56273EEE-A7BA-1632-1458-2D74FD3483CC}"/>
              </a:ext>
            </a:extLst>
          </p:cNvPr>
          <p:cNvSpPr/>
          <p:nvPr/>
        </p:nvSpPr>
        <p:spPr>
          <a:xfrm rot="5400000">
            <a:off x="11059785" y="2449256"/>
            <a:ext cx="100410" cy="5426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0" name="Right Brace 19">
            <a:extLst>
              <a:ext uri="{FF2B5EF4-FFF2-40B4-BE49-F238E27FC236}">
                <a16:creationId xmlns:a16="http://schemas.microsoft.com/office/drawing/2014/main" id="{0FE5B0F0-084E-9A05-6874-E453281E70D8}"/>
              </a:ext>
            </a:extLst>
          </p:cNvPr>
          <p:cNvSpPr/>
          <p:nvPr/>
        </p:nvSpPr>
        <p:spPr>
          <a:xfrm rot="5400000">
            <a:off x="9627890" y="1590119"/>
            <a:ext cx="100410" cy="226088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1" name="TextBox 20">
            <a:extLst>
              <a:ext uri="{FF2B5EF4-FFF2-40B4-BE49-F238E27FC236}">
                <a16:creationId xmlns:a16="http://schemas.microsoft.com/office/drawing/2014/main" id="{5E23614B-C524-F3DE-EEE1-AE08EB75FCA7}"/>
              </a:ext>
            </a:extLst>
          </p:cNvPr>
          <p:cNvSpPr txBox="1"/>
          <p:nvPr/>
        </p:nvSpPr>
        <p:spPr>
          <a:xfrm>
            <a:off x="10546374" y="2807833"/>
            <a:ext cx="1127232" cy="293542"/>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Arial" panose="020B0604020202020204" pitchFamily="34" charset="0"/>
                <a:cs typeface="Arial" panose="020B0604020202020204" pitchFamily="34" charset="0"/>
              </a:rPr>
              <a:t>Tài nguyên 1</a:t>
            </a:r>
          </a:p>
        </p:txBody>
      </p:sp>
      <p:sp>
        <p:nvSpPr>
          <p:cNvPr id="23" name="TextBox 22">
            <a:extLst>
              <a:ext uri="{FF2B5EF4-FFF2-40B4-BE49-F238E27FC236}">
                <a16:creationId xmlns:a16="http://schemas.microsoft.com/office/drawing/2014/main" id="{6C9B1848-85B1-8D36-2613-E891731CEB5B}"/>
              </a:ext>
            </a:extLst>
          </p:cNvPr>
          <p:cNvSpPr txBox="1"/>
          <p:nvPr/>
        </p:nvSpPr>
        <p:spPr>
          <a:xfrm>
            <a:off x="8725519" y="3744616"/>
            <a:ext cx="2666114" cy="794576"/>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 add to buffer[]</a:t>
            </a:r>
          </a:p>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count++;</a:t>
            </a:r>
          </a:p>
        </p:txBody>
      </p:sp>
      <p:sp>
        <p:nvSpPr>
          <p:cNvPr id="24" name="TextBox 23">
            <a:extLst>
              <a:ext uri="{FF2B5EF4-FFF2-40B4-BE49-F238E27FC236}">
                <a16:creationId xmlns:a16="http://schemas.microsoft.com/office/drawing/2014/main" id="{736E8847-1DE1-428C-2B3B-0BB9B0B0BFDF}"/>
              </a:ext>
            </a:extLst>
          </p:cNvPr>
          <p:cNvSpPr txBox="1"/>
          <p:nvPr/>
        </p:nvSpPr>
        <p:spPr>
          <a:xfrm>
            <a:off x="8725519" y="5275364"/>
            <a:ext cx="3355406" cy="794576"/>
          </a:xfrm>
          <a:prstGeom prst="rect">
            <a:avLst/>
          </a:prstGeom>
          <a:solidFill>
            <a:schemeClr val="bg1"/>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 remove from buffer[]</a:t>
            </a:r>
          </a:p>
          <a:p>
            <a:pPr>
              <a:lnSpc>
                <a:spcPct val="120000"/>
              </a:lnSpc>
              <a:spcBef>
                <a:spcPts val="200"/>
              </a:spcBef>
              <a:spcAft>
                <a:spcPts val="200"/>
              </a:spcAft>
            </a:pPr>
            <a:r>
              <a:rPr lang="en-VN" dirty="0">
                <a:latin typeface="Courier New" panose="02070309020205020404" pitchFamily="49" charset="0"/>
                <a:cs typeface="Courier New" panose="02070309020205020404" pitchFamily="49" charset="0"/>
              </a:rPr>
              <a:t>count--;</a:t>
            </a:r>
          </a:p>
        </p:txBody>
      </p:sp>
      <p:sp>
        <p:nvSpPr>
          <p:cNvPr id="25" name="TextBox 24">
            <a:extLst>
              <a:ext uri="{FF2B5EF4-FFF2-40B4-BE49-F238E27FC236}">
                <a16:creationId xmlns:a16="http://schemas.microsoft.com/office/drawing/2014/main" id="{F9BADEE4-AB15-DA81-8910-32F7D59DBF67}"/>
              </a:ext>
            </a:extLst>
          </p:cNvPr>
          <p:cNvSpPr txBox="1"/>
          <p:nvPr/>
        </p:nvSpPr>
        <p:spPr>
          <a:xfrm>
            <a:off x="8727106" y="3350406"/>
            <a:ext cx="1197764" cy="39414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Producer</a:t>
            </a:r>
          </a:p>
        </p:txBody>
      </p:sp>
      <p:sp>
        <p:nvSpPr>
          <p:cNvPr id="26" name="TextBox 25">
            <a:extLst>
              <a:ext uri="{FF2B5EF4-FFF2-40B4-BE49-F238E27FC236}">
                <a16:creationId xmlns:a16="http://schemas.microsoft.com/office/drawing/2014/main" id="{95609A27-44C7-99B6-DD50-EC53B67DD138}"/>
              </a:ext>
            </a:extLst>
          </p:cNvPr>
          <p:cNvSpPr txBox="1"/>
          <p:nvPr/>
        </p:nvSpPr>
        <p:spPr>
          <a:xfrm>
            <a:off x="8725519" y="4881154"/>
            <a:ext cx="1326004" cy="394147"/>
          </a:xfrm>
          <a:prstGeom prst="rect">
            <a:avLst/>
          </a:prstGeom>
          <a:solidFill>
            <a:schemeClr val="bg1">
              <a:lumMod val="75000"/>
            </a:schemeClr>
          </a:solidFill>
          <a:ln>
            <a:solidFill>
              <a:schemeClr val="bg1">
                <a:lumMod val="75000"/>
              </a:schemeClr>
            </a:solidFill>
          </a:ln>
        </p:spPr>
        <p:txBody>
          <a:bodyPr wrap="none" rtlCol="0">
            <a:spAutoFit/>
          </a:bodyPr>
          <a:lstStyle/>
          <a:p>
            <a:pPr>
              <a:lnSpc>
                <a:spcPct val="120000"/>
              </a:lnSpc>
              <a:spcBef>
                <a:spcPts val="200"/>
              </a:spcBef>
              <a:spcAft>
                <a:spcPts val="200"/>
              </a:spcAft>
            </a:pPr>
            <a:r>
              <a:rPr lang="en-VN" b="1" dirty="0">
                <a:solidFill>
                  <a:schemeClr val="bg1"/>
                </a:solidFill>
                <a:latin typeface="Arial" panose="020B0604020202020204" pitchFamily="34" charset="0"/>
                <a:cs typeface="Arial" panose="020B0604020202020204" pitchFamily="34" charset="0"/>
              </a:rPr>
              <a:t>Consumer</a:t>
            </a:r>
          </a:p>
        </p:txBody>
      </p:sp>
      <p:sp>
        <p:nvSpPr>
          <p:cNvPr id="27" name="Triangle 26">
            <a:extLst>
              <a:ext uri="{FF2B5EF4-FFF2-40B4-BE49-F238E27FC236}">
                <a16:creationId xmlns:a16="http://schemas.microsoft.com/office/drawing/2014/main" id="{22D999B7-401E-5911-AC40-B2AC06798DA9}"/>
              </a:ext>
            </a:extLst>
          </p:cNvPr>
          <p:cNvSpPr/>
          <p:nvPr/>
        </p:nvSpPr>
        <p:spPr>
          <a:xfrm rot="5400000">
            <a:off x="8510227" y="3910135"/>
            <a:ext cx="114660" cy="988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28" name="Triangle 27">
            <a:extLst>
              <a:ext uri="{FF2B5EF4-FFF2-40B4-BE49-F238E27FC236}">
                <a16:creationId xmlns:a16="http://schemas.microsoft.com/office/drawing/2014/main" id="{98EBA82C-06ED-D658-6A9C-83FAD7DCA560}"/>
              </a:ext>
            </a:extLst>
          </p:cNvPr>
          <p:cNvSpPr/>
          <p:nvPr/>
        </p:nvSpPr>
        <p:spPr>
          <a:xfrm rot="5400000">
            <a:off x="8505676" y="5440503"/>
            <a:ext cx="114660" cy="988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82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2B207B6-03D0-FA05-560F-30CEBE6E3AAB}"/>
              </a:ext>
            </a:extLst>
          </p:cNvPr>
          <p:cNvSpPr txBox="1"/>
          <p:nvPr/>
        </p:nvSpPr>
        <p:spPr>
          <a:xfrm>
            <a:off x="9114479" y="2812612"/>
            <a:ext cx="1127232" cy="293542"/>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Arial" panose="020B0604020202020204" pitchFamily="34" charset="0"/>
                <a:cs typeface="Arial" panose="020B0604020202020204" pitchFamily="34" charset="0"/>
              </a:rPr>
              <a:t>Tài nguyên 2</a:t>
            </a:r>
          </a:p>
        </p:txBody>
      </p:sp>
      <p:sp>
        <p:nvSpPr>
          <p:cNvPr id="2" name="Title 1">
            <a:extLst>
              <a:ext uri="{FF2B5EF4-FFF2-40B4-BE49-F238E27FC236}">
                <a16:creationId xmlns:a16="http://schemas.microsoft.com/office/drawing/2014/main" id="{0DF4387F-5F2B-A4E7-0B2C-E01A04B37F4A}"/>
              </a:ext>
            </a:extLst>
          </p:cNvPr>
          <p:cNvSpPr>
            <a:spLocks noGrp="1"/>
          </p:cNvSpPr>
          <p:nvPr>
            <p:ph type="title"/>
          </p:nvPr>
        </p:nvSpPr>
        <p:spPr/>
        <p:txBody>
          <a:bodyPr>
            <a:noAutofit/>
          </a:bodyPr>
          <a:lstStyle/>
          <a:p>
            <a:r>
              <a:rPr lang="en-VN" sz="4000" dirty="0"/>
              <a:t>5.9.2. Giải pháp cho bài toán bounded-buffer</a:t>
            </a:r>
          </a:p>
        </p:txBody>
      </p:sp>
      <p:sp>
        <p:nvSpPr>
          <p:cNvPr id="3" name="Content Placeholder 2">
            <a:extLst>
              <a:ext uri="{FF2B5EF4-FFF2-40B4-BE49-F238E27FC236}">
                <a16:creationId xmlns:a16="http://schemas.microsoft.com/office/drawing/2014/main" id="{B3007BBE-C06E-5F37-16E3-8C73BD4D7C4E}"/>
              </a:ext>
            </a:extLst>
          </p:cNvPr>
          <p:cNvSpPr>
            <a:spLocks noGrp="1"/>
          </p:cNvSpPr>
          <p:nvPr>
            <p:ph idx="1"/>
          </p:nvPr>
        </p:nvSpPr>
        <p:spPr>
          <a:xfrm>
            <a:off x="838200" y="1788160"/>
            <a:ext cx="7373815" cy="4388803"/>
          </a:xfrm>
        </p:spPr>
        <p:txBody>
          <a:bodyPr/>
          <a:lstStyle/>
          <a:p>
            <a:pPr algn="l"/>
            <a:r>
              <a:rPr lang="en-VN" dirty="0"/>
              <a:t>Bước 2: </a:t>
            </a:r>
            <a:r>
              <a:rPr lang="en-US" dirty="0" err="1"/>
              <a:t>Xác</a:t>
            </a:r>
            <a:r>
              <a:rPr lang="en-US" dirty="0"/>
              <a:t> </a:t>
            </a:r>
            <a:r>
              <a:rPr lang="en-US" dirty="0" err="1"/>
              <a:t>định</a:t>
            </a:r>
            <a:r>
              <a:rPr lang="en-US" dirty="0"/>
              <a:t> </a:t>
            </a:r>
            <a:r>
              <a:rPr lang="en-US" dirty="0" err="1"/>
              <a:t>số</a:t>
            </a:r>
            <a:r>
              <a:rPr lang="en-US" dirty="0"/>
              <a:t> </a:t>
            </a:r>
            <a:r>
              <a:rPr lang="en-US" dirty="0" err="1"/>
              <a:t>lượng</a:t>
            </a:r>
            <a:r>
              <a:rPr lang="en-US" dirty="0"/>
              <a:t> semaphore</a:t>
            </a:r>
            <a:endParaRPr lang="en-VN" dirty="0"/>
          </a:p>
          <a:p>
            <a:pPr lvl="1" algn="l"/>
            <a:r>
              <a:rPr lang="en-VN" sz="2400" dirty="0">
                <a:sym typeface="Wingdings" pitchFamily="2" charset="2"/>
              </a:rPr>
              <a:t>Tài nguyên 1: số vị trí có thể thêm</a:t>
            </a:r>
            <a:br>
              <a:rPr lang="en-VN" sz="2400" dirty="0">
                <a:sym typeface="Wingdings" pitchFamily="2" charset="2"/>
              </a:rPr>
            </a:br>
            <a:r>
              <a:rPr lang="en-VN" sz="2400" dirty="0">
                <a:sym typeface="Wingdings" pitchFamily="2" charset="2"/>
              </a:rPr>
              <a:t> </a:t>
            </a:r>
            <a:r>
              <a:rPr lang="en-VN" sz="24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sym typeface="Wingdings" pitchFamily="2" charset="2"/>
              </a:rPr>
              <a:t>semaphore empty</a:t>
            </a:r>
            <a:r>
              <a:rPr lang="en-VN" sz="2400" dirty="0">
                <a:latin typeface="Courier New" panose="02070309020205020404" pitchFamily="49" charset="0"/>
                <a:cs typeface="Courier New" panose="02070309020205020404" pitchFamily="49" charset="0"/>
                <a:sym typeface="Wingdings" pitchFamily="2" charset="2"/>
              </a:rPr>
              <a:t>: khởi tạo là </a:t>
            </a:r>
            <a:r>
              <a:rPr lang="en-VN"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sym typeface="Wingdings" pitchFamily="2" charset="2"/>
              </a:rPr>
              <a:t>n</a:t>
            </a:r>
          </a:p>
          <a:p>
            <a:pPr lvl="1" algn="l"/>
            <a:r>
              <a:rPr lang="en-VN" sz="2400" dirty="0">
                <a:sym typeface="Wingdings" pitchFamily="2" charset="2"/>
              </a:rPr>
              <a:t>Tài nguyên 2: số vị trí có thể xóa</a:t>
            </a:r>
            <a:br>
              <a:rPr lang="en-VN" sz="2400" dirty="0">
                <a:sym typeface="Wingdings" pitchFamily="2" charset="2"/>
              </a:rPr>
            </a:br>
            <a:r>
              <a:rPr lang="en-VN" sz="2400" dirty="0">
                <a:sym typeface="Wingdings" pitchFamily="2" charset="2"/>
              </a:rPr>
              <a:t> </a:t>
            </a:r>
            <a:r>
              <a:rPr lang="en-VN" sz="2400" b="1" dirty="0">
                <a:gradFill>
                  <a:gsLst>
                    <a:gs pos="0">
                      <a:schemeClr val="accent2"/>
                    </a:gs>
                    <a:gs pos="100000">
                      <a:schemeClr val="accent3">
                        <a:lumMod val="75000"/>
                      </a:schemeClr>
                    </a:gs>
                  </a:gsLst>
                  <a:lin ang="2700000" scaled="1"/>
                </a:gradFill>
                <a:latin typeface="Courier New" panose="02070309020205020404" pitchFamily="49" charset="0"/>
                <a:cs typeface="Courier New" panose="02070309020205020404" pitchFamily="49" charset="0"/>
                <a:sym typeface="Wingdings" pitchFamily="2" charset="2"/>
              </a:rPr>
              <a:t>semaphore full</a:t>
            </a:r>
            <a:r>
              <a:rPr lang="en-VN" sz="2400" dirty="0">
                <a:latin typeface="Courier New" panose="02070309020205020404" pitchFamily="49" charset="0"/>
                <a:cs typeface="Courier New" panose="02070309020205020404" pitchFamily="49" charset="0"/>
                <a:sym typeface="Wingdings" pitchFamily="2" charset="2"/>
              </a:rPr>
              <a:t>: khởi tạo là </a:t>
            </a:r>
            <a:r>
              <a:rPr lang="en-VN" b="1" dirty="0">
                <a:gradFill>
                  <a:gsLst>
                    <a:gs pos="0">
                      <a:schemeClr val="accent2"/>
                    </a:gs>
                    <a:gs pos="100000">
                      <a:schemeClr val="accent3">
                        <a:lumMod val="75000"/>
                      </a:schemeClr>
                    </a:gs>
                  </a:gsLst>
                  <a:lin ang="2700000" scaled="1"/>
                </a:gradFill>
                <a:latin typeface="Courier New" panose="02070309020205020404" pitchFamily="49" charset="0"/>
                <a:cs typeface="Courier New" panose="02070309020205020404" pitchFamily="49" charset="0"/>
                <a:sym typeface="Wingdings" pitchFamily="2" charset="2"/>
              </a:rPr>
              <a:t>0</a:t>
            </a:r>
          </a:p>
          <a:p>
            <a:pPr lvl="1" algn="l"/>
            <a:r>
              <a:rPr lang="en-VN" dirty="0">
                <a:sym typeface="Wingdings" pitchFamily="2" charset="2"/>
              </a:rPr>
              <a:t>Bảo vệ vùng tranh chấp  mutual exclusion</a:t>
            </a:r>
            <a:br>
              <a:rPr lang="en-VN" dirty="0">
                <a:sym typeface="Wingdings" pitchFamily="2" charset="2"/>
              </a:rPr>
            </a:br>
            <a:r>
              <a:rPr lang="en-VN" dirty="0">
                <a:sym typeface="Wingdings" pitchFamily="2" charset="2"/>
              </a:rPr>
              <a:t> </a:t>
            </a:r>
            <a:r>
              <a:rPr lang="en-VN"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sym typeface="Wingdings" pitchFamily="2" charset="2"/>
              </a:rPr>
              <a:t>semaphore mutex</a:t>
            </a:r>
            <a:r>
              <a:rPr lang="en-VN" dirty="0">
                <a:latin typeface="Courier New" panose="02070309020205020404" pitchFamily="49" charset="0"/>
                <a:cs typeface="Courier New" panose="02070309020205020404" pitchFamily="49" charset="0"/>
                <a:sym typeface="Wingdings" pitchFamily="2" charset="2"/>
              </a:rPr>
              <a:t>: khởi tạo là </a:t>
            </a:r>
            <a:r>
              <a:rPr lang="en-VN" b="1" dirty="0">
                <a:gradFill flip="none" rotWithShape="1">
                  <a:gsLst>
                    <a:gs pos="0">
                      <a:srgbClr val="00B050"/>
                    </a:gs>
                    <a:gs pos="100000">
                      <a:srgbClr val="92D050"/>
                    </a:gs>
                  </a:gsLst>
                  <a:lin ang="2700000" scaled="1"/>
                  <a:tileRect/>
                </a:gradFill>
                <a:latin typeface="Courier New" panose="02070309020205020404" pitchFamily="49" charset="0"/>
                <a:cs typeface="Courier New" panose="02070309020205020404" pitchFamily="49" charset="0"/>
                <a:sym typeface="Wingdings" pitchFamily="2" charset="2"/>
              </a:rPr>
              <a:t>1</a:t>
            </a:r>
            <a:br>
              <a:rPr lang="en-VN" dirty="0">
                <a:latin typeface="Courier New" panose="02070309020205020404" pitchFamily="49" charset="0"/>
                <a:cs typeface="Courier New" panose="02070309020205020404" pitchFamily="49" charset="0"/>
                <a:sym typeface="Wingdings" pitchFamily="2" charset="2"/>
              </a:rPr>
            </a:br>
            <a:endParaRPr lang="en-VN" dirty="0">
              <a:latin typeface="Courier New" panose="02070309020205020404" pitchFamily="49" charset="0"/>
              <a:cs typeface="Courier New" panose="02070309020205020404" pitchFamily="49" charset="0"/>
              <a:sym typeface="Wingdings" pitchFamily="2" charset="2"/>
            </a:endParaRPr>
          </a:p>
        </p:txBody>
      </p:sp>
      <p:sp>
        <p:nvSpPr>
          <p:cNvPr id="4" name="Footer Placeholder 3">
            <a:extLst>
              <a:ext uri="{FF2B5EF4-FFF2-40B4-BE49-F238E27FC236}">
                <a16:creationId xmlns:a16="http://schemas.microsoft.com/office/drawing/2014/main" id="{4F56CFC0-3DC9-8E69-DDA0-C35C3FE07A1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D42266DE-CD4F-517A-BC94-064FF6E5A575}"/>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
        <p:nvSpPr>
          <p:cNvPr id="7" name="Rectangle 6">
            <a:extLst>
              <a:ext uri="{FF2B5EF4-FFF2-40B4-BE49-F238E27FC236}">
                <a16:creationId xmlns:a16="http://schemas.microsoft.com/office/drawing/2014/main" id="{B45B8ABD-85BD-3D51-D866-DE91D5CB2FEE}"/>
              </a:ext>
            </a:extLst>
          </p:cNvPr>
          <p:cNvSpPr/>
          <p:nvPr/>
        </p:nvSpPr>
        <p:spPr>
          <a:xfrm>
            <a:off x="8547652"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9F591F74-D338-08CD-54A1-F1E018C77571}"/>
              </a:ext>
            </a:extLst>
          </p:cNvPr>
          <p:cNvSpPr/>
          <p:nvPr/>
        </p:nvSpPr>
        <p:spPr>
          <a:xfrm>
            <a:off x="8834031"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CB53C22-9502-4FD2-DE82-477669E98FF9}"/>
              </a:ext>
            </a:extLst>
          </p:cNvPr>
          <p:cNvSpPr/>
          <p:nvPr/>
        </p:nvSpPr>
        <p:spPr>
          <a:xfrm>
            <a:off x="9120410"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1F8D86F6-BBFF-4946-7237-DB727ECF76E5}"/>
              </a:ext>
            </a:extLst>
          </p:cNvPr>
          <p:cNvSpPr/>
          <p:nvPr/>
        </p:nvSpPr>
        <p:spPr>
          <a:xfrm>
            <a:off x="9406789"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F538501D-5ADD-4933-C89D-5B169B5A830E}"/>
              </a:ext>
            </a:extLst>
          </p:cNvPr>
          <p:cNvSpPr/>
          <p:nvPr/>
        </p:nvSpPr>
        <p:spPr>
          <a:xfrm>
            <a:off x="9693168"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ectangle 11">
            <a:extLst>
              <a:ext uri="{FF2B5EF4-FFF2-40B4-BE49-F238E27FC236}">
                <a16:creationId xmlns:a16="http://schemas.microsoft.com/office/drawing/2014/main" id="{3E6D6F13-347B-C9F1-EECF-4CEE7BB75A4E}"/>
              </a:ext>
            </a:extLst>
          </p:cNvPr>
          <p:cNvSpPr/>
          <p:nvPr/>
        </p:nvSpPr>
        <p:spPr>
          <a:xfrm>
            <a:off x="9979547"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ectangle 12">
            <a:extLst>
              <a:ext uri="{FF2B5EF4-FFF2-40B4-BE49-F238E27FC236}">
                <a16:creationId xmlns:a16="http://schemas.microsoft.com/office/drawing/2014/main" id="{4867505F-596F-0903-C0E7-C107A5097D36}"/>
              </a:ext>
            </a:extLst>
          </p:cNvPr>
          <p:cNvSpPr/>
          <p:nvPr/>
        </p:nvSpPr>
        <p:spPr>
          <a:xfrm>
            <a:off x="10265926"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ectangle 13">
            <a:extLst>
              <a:ext uri="{FF2B5EF4-FFF2-40B4-BE49-F238E27FC236}">
                <a16:creationId xmlns:a16="http://schemas.microsoft.com/office/drawing/2014/main" id="{BF62AEA0-CE21-6325-7284-40251895468D}"/>
              </a:ext>
            </a:extLst>
          </p:cNvPr>
          <p:cNvSpPr/>
          <p:nvPr/>
        </p:nvSpPr>
        <p:spPr>
          <a:xfrm>
            <a:off x="10552305" y="1788160"/>
            <a:ext cx="256233" cy="698360"/>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ectangle 14">
            <a:extLst>
              <a:ext uri="{FF2B5EF4-FFF2-40B4-BE49-F238E27FC236}">
                <a16:creationId xmlns:a16="http://schemas.microsoft.com/office/drawing/2014/main" id="{7229CFC2-9752-9296-1A64-91D311B9B4FD}"/>
              </a:ext>
            </a:extLst>
          </p:cNvPr>
          <p:cNvSpPr/>
          <p:nvPr/>
        </p:nvSpPr>
        <p:spPr>
          <a:xfrm>
            <a:off x="10838684" y="17881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3E248B20-1100-DD5B-D191-6EED79A43259}"/>
              </a:ext>
            </a:extLst>
          </p:cNvPr>
          <p:cNvSpPr/>
          <p:nvPr/>
        </p:nvSpPr>
        <p:spPr>
          <a:xfrm>
            <a:off x="11125063" y="17881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ight Brace 18">
            <a:extLst>
              <a:ext uri="{FF2B5EF4-FFF2-40B4-BE49-F238E27FC236}">
                <a16:creationId xmlns:a16="http://schemas.microsoft.com/office/drawing/2014/main" id="{56273EEE-A7BA-1632-1458-2D74FD3483CC}"/>
              </a:ext>
            </a:extLst>
          </p:cNvPr>
          <p:cNvSpPr/>
          <p:nvPr/>
        </p:nvSpPr>
        <p:spPr>
          <a:xfrm rot="5400000">
            <a:off x="11059785" y="2449256"/>
            <a:ext cx="100410" cy="5426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0" name="Right Brace 19">
            <a:extLst>
              <a:ext uri="{FF2B5EF4-FFF2-40B4-BE49-F238E27FC236}">
                <a16:creationId xmlns:a16="http://schemas.microsoft.com/office/drawing/2014/main" id="{0FE5B0F0-084E-9A05-6874-E453281E70D8}"/>
              </a:ext>
            </a:extLst>
          </p:cNvPr>
          <p:cNvSpPr/>
          <p:nvPr/>
        </p:nvSpPr>
        <p:spPr>
          <a:xfrm rot="5400000">
            <a:off x="9627890" y="1590119"/>
            <a:ext cx="100410" cy="226088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21" name="TextBox 20">
            <a:extLst>
              <a:ext uri="{FF2B5EF4-FFF2-40B4-BE49-F238E27FC236}">
                <a16:creationId xmlns:a16="http://schemas.microsoft.com/office/drawing/2014/main" id="{5E23614B-C524-F3DE-EEE1-AE08EB75FCA7}"/>
              </a:ext>
            </a:extLst>
          </p:cNvPr>
          <p:cNvSpPr txBox="1"/>
          <p:nvPr/>
        </p:nvSpPr>
        <p:spPr>
          <a:xfrm>
            <a:off x="10546374" y="2807833"/>
            <a:ext cx="1127232" cy="293542"/>
          </a:xfrm>
          <a:prstGeom prst="rect">
            <a:avLst/>
          </a:prstGeom>
          <a:noFill/>
        </p:spPr>
        <p:txBody>
          <a:bodyPr wrap="none" rtlCol="0">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Arial" panose="020B0604020202020204" pitchFamily="34" charset="0"/>
                <a:cs typeface="Arial" panose="020B0604020202020204" pitchFamily="34" charset="0"/>
              </a:rPr>
              <a:t>Tài nguyên 1</a:t>
            </a:r>
          </a:p>
        </p:txBody>
      </p:sp>
      <p:sp>
        <p:nvSpPr>
          <p:cNvPr id="17" name="Down Arrow 16">
            <a:extLst>
              <a:ext uri="{FF2B5EF4-FFF2-40B4-BE49-F238E27FC236}">
                <a16:creationId xmlns:a16="http://schemas.microsoft.com/office/drawing/2014/main" id="{A79AC0D3-1A2F-A1FE-268A-6F084214AF94}"/>
              </a:ext>
            </a:extLst>
          </p:cNvPr>
          <p:cNvSpPr/>
          <p:nvPr/>
        </p:nvSpPr>
        <p:spPr>
          <a:xfrm>
            <a:off x="9831380" y="3708279"/>
            <a:ext cx="296334" cy="630572"/>
          </a:xfrm>
          <a:prstGeom prst="downArrow">
            <a:avLst/>
          </a:prstGeom>
          <a:gradFill>
            <a:gsLst>
              <a:gs pos="0">
                <a:srgbClr val="00B050"/>
              </a:gs>
              <a:gs pos="100000">
                <a:srgbClr val="92D05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F8E77CCC-57A5-9698-76F4-037EFF81E4C4}"/>
              </a:ext>
            </a:extLst>
          </p:cNvPr>
          <p:cNvSpPr/>
          <p:nvPr/>
        </p:nvSpPr>
        <p:spPr>
          <a:xfrm>
            <a:off x="8547652"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Rectangle 22">
            <a:extLst>
              <a:ext uri="{FF2B5EF4-FFF2-40B4-BE49-F238E27FC236}">
                <a16:creationId xmlns:a16="http://schemas.microsoft.com/office/drawing/2014/main" id="{355540FE-D84B-729A-972C-A9F673D62E99}"/>
              </a:ext>
            </a:extLst>
          </p:cNvPr>
          <p:cNvSpPr/>
          <p:nvPr/>
        </p:nvSpPr>
        <p:spPr>
          <a:xfrm>
            <a:off x="8834031"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4" name="Rectangle 23">
            <a:extLst>
              <a:ext uri="{FF2B5EF4-FFF2-40B4-BE49-F238E27FC236}">
                <a16:creationId xmlns:a16="http://schemas.microsoft.com/office/drawing/2014/main" id="{5E9042EE-B2CC-20D9-FB22-7C77B793A646}"/>
              </a:ext>
            </a:extLst>
          </p:cNvPr>
          <p:cNvSpPr/>
          <p:nvPr/>
        </p:nvSpPr>
        <p:spPr>
          <a:xfrm>
            <a:off x="9120410"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5" name="Rectangle 24">
            <a:extLst>
              <a:ext uri="{FF2B5EF4-FFF2-40B4-BE49-F238E27FC236}">
                <a16:creationId xmlns:a16="http://schemas.microsoft.com/office/drawing/2014/main" id="{099A8D59-9136-99D8-17A0-FE2FB2844C92}"/>
              </a:ext>
            </a:extLst>
          </p:cNvPr>
          <p:cNvSpPr/>
          <p:nvPr/>
        </p:nvSpPr>
        <p:spPr>
          <a:xfrm>
            <a:off x="9406789"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6" name="Rectangle 25">
            <a:extLst>
              <a:ext uri="{FF2B5EF4-FFF2-40B4-BE49-F238E27FC236}">
                <a16:creationId xmlns:a16="http://schemas.microsoft.com/office/drawing/2014/main" id="{400F7845-94D4-0F10-EA8A-92C379459947}"/>
              </a:ext>
            </a:extLst>
          </p:cNvPr>
          <p:cNvSpPr/>
          <p:nvPr/>
        </p:nvSpPr>
        <p:spPr>
          <a:xfrm>
            <a:off x="9693168"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7" name="Rectangle 26">
            <a:extLst>
              <a:ext uri="{FF2B5EF4-FFF2-40B4-BE49-F238E27FC236}">
                <a16:creationId xmlns:a16="http://schemas.microsoft.com/office/drawing/2014/main" id="{07AB279E-654C-129C-165F-DDC249A37639}"/>
              </a:ext>
            </a:extLst>
          </p:cNvPr>
          <p:cNvSpPr/>
          <p:nvPr/>
        </p:nvSpPr>
        <p:spPr>
          <a:xfrm>
            <a:off x="9979547"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8" name="Rectangle 27">
            <a:extLst>
              <a:ext uri="{FF2B5EF4-FFF2-40B4-BE49-F238E27FC236}">
                <a16:creationId xmlns:a16="http://schemas.microsoft.com/office/drawing/2014/main" id="{68ACF539-F398-4FEB-B524-AD3E2B38CE63}"/>
              </a:ext>
            </a:extLst>
          </p:cNvPr>
          <p:cNvSpPr/>
          <p:nvPr/>
        </p:nvSpPr>
        <p:spPr>
          <a:xfrm>
            <a:off x="10265926"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9" name="Rectangle 28">
            <a:extLst>
              <a:ext uri="{FF2B5EF4-FFF2-40B4-BE49-F238E27FC236}">
                <a16:creationId xmlns:a16="http://schemas.microsoft.com/office/drawing/2014/main" id="{9B867B4C-D605-18CA-C4C3-7E38B3E522C0}"/>
              </a:ext>
            </a:extLst>
          </p:cNvPr>
          <p:cNvSpPr/>
          <p:nvPr/>
        </p:nvSpPr>
        <p:spPr>
          <a:xfrm>
            <a:off x="10552305"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Rectangle 29">
            <a:extLst>
              <a:ext uri="{FF2B5EF4-FFF2-40B4-BE49-F238E27FC236}">
                <a16:creationId xmlns:a16="http://schemas.microsoft.com/office/drawing/2014/main" id="{402AC1E4-FC77-8522-43D9-C06189DACCDB}"/>
              </a:ext>
            </a:extLst>
          </p:cNvPr>
          <p:cNvSpPr/>
          <p:nvPr/>
        </p:nvSpPr>
        <p:spPr>
          <a:xfrm>
            <a:off x="10838684"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1" name="Rectangle 30">
            <a:extLst>
              <a:ext uri="{FF2B5EF4-FFF2-40B4-BE49-F238E27FC236}">
                <a16:creationId xmlns:a16="http://schemas.microsoft.com/office/drawing/2014/main" id="{72AF1BBC-28AB-AABF-D7E0-C050A45CE4FA}"/>
              </a:ext>
            </a:extLst>
          </p:cNvPr>
          <p:cNvSpPr/>
          <p:nvPr/>
        </p:nvSpPr>
        <p:spPr>
          <a:xfrm>
            <a:off x="11125063" y="4553560"/>
            <a:ext cx="256233" cy="698360"/>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2" name="TextBox 31">
            <a:extLst>
              <a:ext uri="{FF2B5EF4-FFF2-40B4-BE49-F238E27FC236}">
                <a16:creationId xmlns:a16="http://schemas.microsoft.com/office/drawing/2014/main" id="{2DD2E239-DD61-37F5-B5EA-542E4F5B3049}"/>
              </a:ext>
            </a:extLst>
          </p:cNvPr>
          <p:cNvSpPr txBox="1"/>
          <p:nvPr/>
        </p:nvSpPr>
        <p:spPr>
          <a:xfrm>
            <a:off x="8539089" y="5349278"/>
            <a:ext cx="2880917" cy="850489"/>
          </a:xfrm>
          <a:prstGeom prst="rect">
            <a:avLst/>
          </a:prstGeom>
          <a:noFill/>
        </p:spPr>
        <p:txBody>
          <a:bodyPr wrap="none" rtlCol="0">
            <a:spAutoFit/>
          </a:bodyPr>
          <a:lstStyle/>
          <a:p>
            <a:pPr algn="ctr">
              <a:lnSpc>
                <a:spcPct val="120000"/>
              </a:lnSpc>
              <a:spcBef>
                <a:spcPts val="200"/>
              </a:spcBef>
              <a:spcAft>
                <a:spcPts val="200"/>
              </a:spcAft>
            </a:pPr>
            <a:r>
              <a:rPr lang="en-VN" sz="1200" dirty="0">
                <a:latin typeface="Courier New" panose="02070309020205020404" pitchFamily="49" charset="0"/>
                <a:cs typeface="Courier New" panose="02070309020205020404" pitchFamily="49" charset="0"/>
              </a:rPr>
              <a:t>trạng thái ban đầu mảng rỗng:</a:t>
            </a:r>
          </a:p>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empty = n;</a:t>
            </a:r>
          </a:p>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Courier New" panose="02070309020205020404" pitchFamily="49" charset="0"/>
                <a:cs typeface="Courier New" panose="02070309020205020404" pitchFamily="49" charset="0"/>
              </a:rPr>
              <a:t>full = 0;</a:t>
            </a:r>
          </a:p>
        </p:txBody>
      </p:sp>
      <p:sp>
        <p:nvSpPr>
          <p:cNvPr id="33" name="TextBox 32">
            <a:extLst>
              <a:ext uri="{FF2B5EF4-FFF2-40B4-BE49-F238E27FC236}">
                <a16:creationId xmlns:a16="http://schemas.microsoft.com/office/drawing/2014/main" id="{2488B877-4DD5-7EA5-A2B0-64078E055745}"/>
              </a:ext>
            </a:extLst>
          </p:cNvPr>
          <p:cNvSpPr txBox="1"/>
          <p:nvPr/>
        </p:nvSpPr>
        <p:spPr>
          <a:xfrm>
            <a:off x="11356525" y="3414136"/>
            <a:ext cx="649537" cy="304699"/>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rgbClr val="00C6FF"/>
                    </a:gs>
                    <a:gs pos="100000">
                      <a:srgbClr val="0072FF"/>
                    </a:gs>
                  </a:gsLst>
                  <a:lin ang="2700000" scaled="1"/>
                </a:gradFill>
                <a:latin typeface="Courier New" panose="02070309020205020404" pitchFamily="49" charset="0"/>
                <a:cs typeface="Courier New" panose="02070309020205020404" pitchFamily="49" charset="0"/>
              </a:rPr>
              <a:t>empty</a:t>
            </a:r>
          </a:p>
        </p:txBody>
      </p:sp>
      <p:sp>
        <p:nvSpPr>
          <p:cNvPr id="34" name="TextBox 33">
            <a:extLst>
              <a:ext uri="{FF2B5EF4-FFF2-40B4-BE49-F238E27FC236}">
                <a16:creationId xmlns:a16="http://schemas.microsoft.com/office/drawing/2014/main" id="{E2E0750A-9AEE-8A0D-FE13-58C6FA01AC27}"/>
              </a:ext>
            </a:extLst>
          </p:cNvPr>
          <p:cNvSpPr txBox="1"/>
          <p:nvPr/>
        </p:nvSpPr>
        <p:spPr>
          <a:xfrm>
            <a:off x="8637742" y="3414136"/>
            <a:ext cx="556563" cy="304699"/>
          </a:xfrm>
          <a:prstGeom prst="rect">
            <a:avLst/>
          </a:prstGeom>
          <a:noFill/>
        </p:spPr>
        <p:txBody>
          <a:bodyPr wrap="none" rtlCol="0" anchor="ctr">
            <a:spAutoFit/>
          </a:bodyPr>
          <a:lstStyle/>
          <a:p>
            <a:pPr algn="ctr">
              <a:lnSpc>
                <a:spcPct val="120000"/>
              </a:lnSpc>
              <a:spcBef>
                <a:spcPts val="200"/>
              </a:spcBef>
              <a:spcAft>
                <a:spcPts val="200"/>
              </a:spcAft>
            </a:pPr>
            <a:r>
              <a:rPr lang="en-VN" sz="1200" b="1" dirty="0">
                <a:gradFill>
                  <a:gsLst>
                    <a:gs pos="0">
                      <a:schemeClr val="accent2"/>
                    </a:gs>
                    <a:gs pos="100000">
                      <a:schemeClr val="accent3">
                        <a:lumMod val="75000"/>
                      </a:schemeClr>
                    </a:gs>
                  </a:gsLst>
                  <a:lin ang="2700000" scaled="1"/>
                </a:gradFill>
                <a:latin typeface="Courier New" panose="02070309020205020404" pitchFamily="49" charset="0"/>
                <a:cs typeface="Courier New" panose="02070309020205020404" pitchFamily="49" charset="0"/>
              </a:rPr>
              <a:t>full</a:t>
            </a:r>
          </a:p>
        </p:txBody>
      </p:sp>
      <p:cxnSp>
        <p:nvCxnSpPr>
          <p:cNvPr id="36" name="Elbow Connector 35">
            <a:extLst>
              <a:ext uri="{FF2B5EF4-FFF2-40B4-BE49-F238E27FC236}">
                <a16:creationId xmlns:a16="http://schemas.microsoft.com/office/drawing/2014/main" id="{9F204657-2C9E-5C6C-0561-BEDB8A2AD30D}"/>
              </a:ext>
            </a:extLst>
          </p:cNvPr>
          <p:cNvCxnSpPr>
            <a:stCxn id="22" idx="2"/>
            <a:endCxn id="34" idx="3"/>
          </p:cNvCxnSpPr>
          <p:nvPr/>
        </p:nvCxnSpPr>
        <p:spPr>
          <a:xfrm rot="5400000">
            <a:off x="9206034" y="3094425"/>
            <a:ext cx="460332" cy="483790"/>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E683D7A8-3AAA-2C83-2C1D-5584A7D3574D}"/>
              </a:ext>
            </a:extLst>
          </p:cNvPr>
          <p:cNvCxnSpPr>
            <a:stCxn id="21" idx="2"/>
            <a:endCxn id="33" idx="1"/>
          </p:cNvCxnSpPr>
          <p:nvPr/>
        </p:nvCxnSpPr>
        <p:spPr>
          <a:xfrm rot="16200000" flipH="1">
            <a:off x="11000702" y="3210662"/>
            <a:ext cx="465111" cy="2465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B970EA-E296-4E99-F8B1-E9756BD5DC22}"/>
              </a:ext>
            </a:extLst>
          </p:cNvPr>
          <p:cNvSpPr/>
          <p:nvPr/>
        </p:nvSpPr>
        <p:spPr>
          <a:xfrm>
            <a:off x="9650215" y="3081645"/>
            <a:ext cx="55760" cy="55760"/>
          </a:xfrm>
          <a:prstGeom prst="ellipse">
            <a:avLst/>
          </a:prstGeom>
          <a:gradFill>
            <a:gsLst>
              <a:gs pos="0">
                <a:schemeClr val="accent2"/>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EB548782-F925-FCAA-2FA7-02D4159B5599}"/>
              </a:ext>
            </a:extLst>
          </p:cNvPr>
          <p:cNvSpPr/>
          <p:nvPr/>
        </p:nvSpPr>
        <p:spPr>
          <a:xfrm>
            <a:off x="11082110" y="3073493"/>
            <a:ext cx="55760" cy="55760"/>
          </a:xfrm>
          <a:prstGeom prst="ellipse">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3918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v2 2</Template>
  <TotalTime>3166</TotalTime>
  <Words>3268</Words>
  <Application>Microsoft Office PowerPoint</Application>
  <PresentationFormat>Widescreen</PresentationFormat>
  <Paragraphs>453</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Monotype Sorts</vt:lpstr>
      <vt:lpstr>Times New Roman</vt:lpstr>
      <vt:lpstr>Webdings</vt:lpstr>
      <vt:lpstr>Office Theme</vt:lpstr>
      <vt:lpstr>PowerPoint Presentation</vt:lpstr>
      <vt:lpstr>PowerPoint Presentation</vt:lpstr>
      <vt:lpstr>PowerPoint Presentation</vt:lpstr>
      <vt:lpstr>PowerPoint Presentation</vt:lpstr>
      <vt:lpstr>5.9.1. Phát biểu bài toán bounded-buffer</vt:lpstr>
      <vt:lpstr>5.9.1. Phát biểu bài toán bounded-buffer</vt:lpstr>
      <vt:lpstr>PowerPoint Presentation</vt:lpstr>
      <vt:lpstr>5.9.2. Giải pháp cho bài toán bounded-buffer</vt:lpstr>
      <vt:lpstr>5.9.2. Giải pháp cho bài toán bounded-buffer</vt:lpstr>
      <vt:lpstr>5.9.2. Giải pháp cho bài toán bounded-buffer</vt:lpstr>
      <vt:lpstr>PowerPoint Presentation</vt:lpstr>
      <vt:lpstr>5.9.3. Các lỗi thường gặp</vt:lpstr>
      <vt:lpstr>5.9.3. Các lỗi thường gặp</vt:lpstr>
      <vt:lpstr>PowerPoint Presentation</vt:lpstr>
      <vt:lpstr>5.10.1. Phát biểu bài toán Readers-Writers</vt:lpstr>
      <vt:lpstr>5.10.1. Phát biểu bài toán Readers-Writers</vt:lpstr>
      <vt:lpstr>5.10.1. Phát biểu bài toán Readers-Writers</vt:lpstr>
      <vt:lpstr>PowerPoint Presentation</vt:lpstr>
      <vt:lpstr>5.10.2. Giải pháp cho bài toán Readers-Writers</vt:lpstr>
      <vt:lpstr>5.10.2. Giải pháp cho bài toán Readers-Writers</vt:lpstr>
      <vt:lpstr>PowerPoint Presentation</vt:lpstr>
      <vt:lpstr>5.11.1. Phát biểu bài toán Dining-Philosopher</vt:lpstr>
      <vt:lpstr>5.11.1. Phát biểu bài toán Dining-Philosopher</vt:lpstr>
      <vt:lpstr>PowerPoint Presentation</vt:lpstr>
      <vt:lpstr>5.11.2. Giải pháp cho bài toán Dining-Philosopher</vt:lpstr>
      <vt:lpstr>5.11.2. Giải pháp cho bài toán Dining-Philosopher</vt:lpstr>
      <vt:lpstr>5.11.2. Giải pháp cho bài toán Dining-Philosopher</vt:lpstr>
      <vt:lpstr>5.11.2. Giải pháp cho bài toán Dining-Philosopher</vt:lpstr>
      <vt:lpstr>5.11.2. Giải pháp cho bài toán Dining-Philosopher</vt:lpstr>
      <vt:lpstr>5.11.2. Giải pháp cho bài toán Dining-Philosopher</vt:lpstr>
      <vt:lpstr>Tóm tắt lại nội dung buổi học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Chapter 5-3</dc:title>
  <dc:creator>Trần Hoàng Lộc</dc:creator>
  <cp:lastModifiedBy>Nguyễn Thanh Thiện</cp:lastModifiedBy>
  <cp:revision>456</cp:revision>
  <dcterms:created xsi:type="dcterms:W3CDTF">2023-03-03T01:55:04Z</dcterms:created>
  <dcterms:modified xsi:type="dcterms:W3CDTF">2023-11-03T02:19:39Z</dcterms:modified>
</cp:coreProperties>
</file>