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Lst>
  <p:notesMasterIdLst>
    <p:notesMasterId r:id="rId70"/>
  </p:notesMasterIdLst>
  <p:sldIdLst>
    <p:sldId id="260" r:id="rId2"/>
    <p:sldId id="262" r:id="rId3"/>
    <p:sldId id="269" r:id="rId4"/>
    <p:sldId id="261" r:id="rId5"/>
    <p:sldId id="263" r:id="rId6"/>
    <p:sldId id="379" r:id="rId7"/>
    <p:sldId id="380" r:id="rId8"/>
    <p:sldId id="384" r:id="rId9"/>
    <p:sldId id="314" r:id="rId10"/>
    <p:sldId id="385" r:id="rId11"/>
    <p:sldId id="316" r:id="rId12"/>
    <p:sldId id="339" r:id="rId13"/>
    <p:sldId id="317" r:id="rId14"/>
    <p:sldId id="277" r:id="rId15"/>
    <p:sldId id="386" r:id="rId16"/>
    <p:sldId id="340" r:id="rId17"/>
    <p:sldId id="341" r:id="rId18"/>
    <p:sldId id="387" r:id="rId19"/>
    <p:sldId id="381" r:id="rId20"/>
    <p:sldId id="342" r:id="rId21"/>
    <p:sldId id="343" r:id="rId22"/>
    <p:sldId id="388" r:id="rId23"/>
    <p:sldId id="344" r:id="rId24"/>
    <p:sldId id="345" r:id="rId25"/>
    <p:sldId id="319" r:id="rId26"/>
    <p:sldId id="283" r:id="rId27"/>
    <p:sldId id="346" r:id="rId28"/>
    <p:sldId id="347" r:id="rId29"/>
    <p:sldId id="286" r:id="rId30"/>
    <p:sldId id="348" r:id="rId31"/>
    <p:sldId id="349" r:id="rId32"/>
    <p:sldId id="350" r:id="rId33"/>
    <p:sldId id="351" r:id="rId34"/>
    <p:sldId id="288" r:id="rId35"/>
    <p:sldId id="352" r:id="rId36"/>
    <p:sldId id="353" r:id="rId37"/>
    <p:sldId id="354" r:id="rId38"/>
    <p:sldId id="290" r:id="rId39"/>
    <p:sldId id="356" r:id="rId40"/>
    <p:sldId id="357" r:id="rId41"/>
    <p:sldId id="358" r:id="rId42"/>
    <p:sldId id="359" r:id="rId43"/>
    <p:sldId id="360" r:id="rId44"/>
    <p:sldId id="361" r:id="rId45"/>
    <p:sldId id="382" r:id="rId46"/>
    <p:sldId id="362" r:id="rId47"/>
    <p:sldId id="366" r:id="rId48"/>
    <p:sldId id="383" r:id="rId49"/>
    <p:sldId id="363" r:id="rId50"/>
    <p:sldId id="367" r:id="rId51"/>
    <p:sldId id="355" r:id="rId52"/>
    <p:sldId id="364" r:id="rId53"/>
    <p:sldId id="292" r:id="rId54"/>
    <p:sldId id="323" r:id="rId55"/>
    <p:sldId id="368" r:id="rId56"/>
    <p:sldId id="369" r:id="rId57"/>
    <p:sldId id="370" r:id="rId58"/>
    <p:sldId id="371" r:id="rId59"/>
    <p:sldId id="372" r:id="rId60"/>
    <p:sldId id="373" r:id="rId61"/>
    <p:sldId id="374" r:id="rId62"/>
    <p:sldId id="375" r:id="rId63"/>
    <p:sldId id="389" r:id="rId64"/>
    <p:sldId id="308" r:id="rId65"/>
    <p:sldId id="376" r:id="rId66"/>
    <p:sldId id="377" r:id="rId67"/>
    <p:sldId id="378" r:id="rId68"/>
    <p:sldId id="268" r:id="rId69"/>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6FF"/>
    <a:srgbClr val="0072FF"/>
    <a:srgbClr val="1CB5E0"/>
    <a:srgbClr val="000046"/>
    <a:srgbClr val="00F7FF"/>
    <a:srgbClr val="0A4671"/>
    <a:srgbClr val="114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62" autoAdjust="0"/>
    <p:restoredTop sz="94704" autoAdjust="0"/>
  </p:normalViewPr>
  <p:slideViewPr>
    <p:cSldViewPr snapToGrid="0">
      <p:cViewPr varScale="1">
        <p:scale>
          <a:sx n="62" d="100"/>
          <a:sy n="62" d="100"/>
        </p:scale>
        <p:origin x="112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0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1B713-64C2-0949-8ADC-A04FFD1F6467}" type="datetimeFigureOut">
              <a:rPr lang="en-VN" smtClean="0"/>
              <a:t>11/20/2023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9F204-C7F4-F140-967F-D2FA889DA617}" type="slidenum">
              <a:rPr lang="en-VN" smtClean="0"/>
              <a:t>‹#›</a:t>
            </a:fld>
            <a:endParaRPr lang="en-VN"/>
          </a:p>
        </p:txBody>
      </p:sp>
    </p:spTree>
    <p:extLst>
      <p:ext uri="{BB962C8B-B14F-4D97-AF65-F5344CB8AC3E}">
        <p14:creationId xmlns:p14="http://schemas.microsoft.com/office/powerpoint/2010/main" val="298996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19F204-C7F4-F140-967F-D2FA889DA617}" type="slidenum">
              <a:rPr lang="en-VN" smtClean="0"/>
              <a:t>20</a:t>
            </a:fld>
            <a:endParaRPr lang="en-VN"/>
          </a:p>
        </p:txBody>
      </p:sp>
    </p:spTree>
    <p:extLst>
      <p:ext uri="{BB962C8B-B14F-4D97-AF65-F5344CB8AC3E}">
        <p14:creationId xmlns:p14="http://schemas.microsoft.com/office/powerpoint/2010/main" val="104070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ja-JP"/>
              <a:t>Bảo đảm rằng hệ thống không rơi vào tình trạng deadlock bằng cách ngăn hoặc tránh deadlock</a:t>
            </a:r>
            <a:endParaRPr lang="en-US" altLang="ja-JP"/>
          </a:p>
          <a:p>
            <a:endParaRPr lang="en-US"/>
          </a:p>
        </p:txBody>
      </p:sp>
      <p:sp>
        <p:nvSpPr>
          <p:cNvPr id="4" name="Slide Number Placeholder 3"/>
          <p:cNvSpPr>
            <a:spLocks noGrp="1"/>
          </p:cNvSpPr>
          <p:nvPr>
            <p:ph type="sldNum" sz="quarter" idx="5"/>
          </p:nvPr>
        </p:nvSpPr>
        <p:spPr/>
        <p:txBody>
          <a:bodyPr/>
          <a:lstStyle/>
          <a:p>
            <a:fld id="{DC19F204-C7F4-F140-967F-D2FA889DA617}" type="slidenum">
              <a:rPr lang="en-VN" smtClean="0"/>
              <a:t>26</a:t>
            </a:fld>
            <a:endParaRPr lang="en-VN"/>
          </a:p>
        </p:txBody>
      </p:sp>
    </p:spTree>
    <p:extLst>
      <p:ext uri="{BB962C8B-B14F-4D97-AF65-F5344CB8AC3E}">
        <p14:creationId xmlns:p14="http://schemas.microsoft.com/office/powerpoint/2010/main" val="1582791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a:t>Chuỗi an toàn &lt;P1, P3, P4, P2, P0&gt;</a:t>
            </a:r>
          </a:p>
          <a:p>
            <a:endParaRPr lang="en-US"/>
          </a:p>
        </p:txBody>
      </p:sp>
      <p:sp>
        <p:nvSpPr>
          <p:cNvPr id="4" name="Slide Number Placeholder 3"/>
          <p:cNvSpPr>
            <a:spLocks noGrp="1"/>
          </p:cNvSpPr>
          <p:nvPr>
            <p:ph type="sldNum" sz="quarter" idx="5"/>
          </p:nvPr>
        </p:nvSpPr>
        <p:spPr/>
        <p:txBody>
          <a:bodyPr/>
          <a:lstStyle/>
          <a:p>
            <a:fld id="{DC19F204-C7F4-F140-967F-D2FA889DA617}" type="slidenum">
              <a:rPr lang="en-VN" smtClean="0"/>
              <a:t>45</a:t>
            </a:fld>
            <a:endParaRPr lang="en-VN"/>
          </a:p>
        </p:txBody>
      </p:sp>
    </p:spTree>
    <p:extLst>
      <p:ext uri="{BB962C8B-B14F-4D97-AF65-F5344CB8AC3E}">
        <p14:creationId xmlns:p14="http://schemas.microsoft.com/office/powerpoint/2010/main" val="189282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19F204-C7F4-F140-967F-D2FA889DA617}" type="slidenum">
              <a:rPr lang="en-VN" smtClean="0"/>
              <a:t>49</a:t>
            </a:fld>
            <a:endParaRPr lang="en-VN"/>
          </a:p>
        </p:txBody>
      </p:sp>
    </p:spTree>
    <p:extLst>
      <p:ext uri="{BB962C8B-B14F-4D97-AF65-F5344CB8AC3E}">
        <p14:creationId xmlns:p14="http://schemas.microsoft.com/office/powerpoint/2010/main" val="3365904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November 20, 2023</a:t>
            </a:fld>
            <a:endParaRPr lang="en-US" dirty="0"/>
          </a:p>
        </p:txBody>
      </p:sp>
      <p:sp>
        <p:nvSpPr>
          <p:cNvPr id="3" name="Freeform 6">
            <a:extLst>
              <a:ext uri="{FF2B5EF4-FFF2-40B4-BE49-F238E27FC236}">
                <a16:creationId xmlns:a16="http://schemas.microsoft.com/office/drawing/2014/main" id="{9A274111-F83C-07BC-F453-12B0A11CB27B}"/>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sosceles Triangle 12">
            <a:extLst>
              <a:ext uri="{FF2B5EF4-FFF2-40B4-BE49-F238E27FC236}">
                <a16:creationId xmlns:a16="http://schemas.microsoft.com/office/drawing/2014/main" id="{962FB367-8588-22D4-7308-73B892B2F848}"/>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CB96E87-E573-E410-54E7-ACE734DD490D}"/>
              </a:ext>
            </a:extLst>
          </p:cNvPr>
          <p:cNvGrpSpPr/>
          <p:nvPr userDrawn="1"/>
        </p:nvGrpSpPr>
        <p:grpSpPr>
          <a:xfrm>
            <a:off x="58527" y="40944"/>
            <a:ext cx="2869771" cy="1563379"/>
            <a:chOff x="44879" y="27296"/>
            <a:chExt cx="2869771" cy="1563379"/>
          </a:xfrm>
          <a:solidFill>
            <a:srgbClr val="0072FF"/>
          </a:solidFill>
        </p:grpSpPr>
        <p:cxnSp>
          <p:nvCxnSpPr>
            <p:cNvPr id="21" name="Straight Connector 20">
              <a:extLst>
                <a:ext uri="{FF2B5EF4-FFF2-40B4-BE49-F238E27FC236}">
                  <a16:creationId xmlns:a16="http://schemas.microsoft.com/office/drawing/2014/main" id="{6188467F-2D41-0E19-EB94-28F7EE3AB30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CF68CD-79C3-B85A-831E-4D78D06E783F}"/>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966B8E-D653-D43B-83D6-284002F28B95}"/>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7" name="Isosceles Triangle 26">
            <a:extLst>
              <a:ext uri="{FF2B5EF4-FFF2-40B4-BE49-F238E27FC236}">
                <a16:creationId xmlns:a16="http://schemas.microsoft.com/office/drawing/2014/main" id="{1146AE55-A1C1-DD5B-2053-1AECE8879A51}"/>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E2A751F6-D37E-056D-FA95-1A017CCF717C}"/>
              </a:ext>
            </a:extLst>
          </p:cNvPr>
          <p:cNvGrpSpPr/>
          <p:nvPr userDrawn="1"/>
        </p:nvGrpSpPr>
        <p:grpSpPr>
          <a:xfrm flipH="1" flipV="1">
            <a:off x="9263702" y="5253677"/>
            <a:ext cx="2869771" cy="1563379"/>
            <a:chOff x="44879" y="27296"/>
            <a:chExt cx="2869771" cy="1563379"/>
          </a:xfrm>
          <a:solidFill>
            <a:srgbClr val="0072FF"/>
          </a:solidFill>
        </p:grpSpPr>
        <p:cxnSp>
          <p:nvCxnSpPr>
            <p:cNvPr id="29" name="Straight Connector 28">
              <a:extLst>
                <a:ext uri="{FF2B5EF4-FFF2-40B4-BE49-F238E27FC236}">
                  <a16:creationId xmlns:a16="http://schemas.microsoft.com/office/drawing/2014/main" id="{2347B0C9-FA59-4496-2B34-10D4178FB5B3}"/>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6FEA6FA-63F1-8A46-4B2E-29F2B974A042}"/>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DA919-C4C0-25FE-8611-C9EFAABC388E}"/>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32" name="Freeform 17">
            <a:extLst>
              <a:ext uri="{FF2B5EF4-FFF2-40B4-BE49-F238E27FC236}">
                <a16:creationId xmlns:a16="http://schemas.microsoft.com/office/drawing/2014/main" id="{88305D43-D378-99F7-0CBE-497332228B9C}"/>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33" name="Freeform 18">
            <a:extLst>
              <a:ext uri="{FF2B5EF4-FFF2-40B4-BE49-F238E27FC236}">
                <a16:creationId xmlns:a16="http://schemas.microsoft.com/office/drawing/2014/main" id="{3C19E82A-E8C7-EE0D-A132-35B6A41546A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35" name="Picture 34" descr="A picture containing clipart, vector graphics&#10;&#10;Description automatically generated">
            <a:extLst>
              <a:ext uri="{FF2B5EF4-FFF2-40B4-BE49-F238E27FC236}">
                <a16:creationId xmlns:a16="http://schemas.microsoft.com/office/drawing/2014/main" id="{E4AA2F0A-A6F5-0497-A4F7-623821D3267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37" name="TextBox 36">
            <a:extLst>
              <a:ext uri="{FF2B5EF4-FFF2-40B4-BE49-F238E27FC236}">
                <a16:creationId xmlns:a16="http://schemas.microsoft.com/office/drawing/2014/main" id="{6C3513D4-9E57-FE75-6B67-7E341F44264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Tree>
    <p:extLst>
      <p:ext uri="{BB962C8B-B14F-4D97-AF65-F5344CB8AC3E}">
        <p14:creationId xmlns:p14="http://schemas.microsoft.com/office/powerpoint/2010/main" val="256266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November 20, 2023</a:t>
            </a:fld>
            <a:endParaRPr lang="en-VN"/>
          </a:p>
        </p:txBody>
      </p:sp>
    </p:spTree>
    <p:extLst>
      <p:ext uri="{BB962C8B-B14F-4D97-AF65-F5344CB8AC3E}">
        <p14:creationId xmlns:p14="http://schemas.microsoft.com/office/powerpoint/2010/main" val="214821442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32223357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US" sz="3600" b="1">
                <a:solidFill>
                  <a:schemeClr val="bg1"/>
                </a:solidFill>
                <a:latin typeface="Times New Roman" panose="02020603050405020304" pitchFamily="18" charset="0"/>
                <a:cs typeface="Times New Roman" panose="02020603050405020304" pitchFamily="18" charset="0"/>
              </a:rPr>
              <a:t>MỤC TIÊU</a:t>
            </a: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November 20, 2023</a:t>
            </a:fld>
            <a:endParaRPr lang="en-US" dirty="0"/>
          </a:p>
        </p:txBody>
      </p:sp>
      <p:grpSp>
        <p:nvGrpSpPr>
          <p:cNvPr id="3" name="Group 2">
            <a:extLst>
              <a:ext uri="{FF2B5EF4-FFF2-40B4-BE49-F238E27FC236}">
                <a16:creationId xmlns:a16="http://schemas.microsoft.com/office/drawing/2014/main" id="{F2ED5FA3-20E6-827E-5A44-F1057AD8C4E7}"/>
              </a:ext>
            </a:extLst>
          </p:cNvPr>
          <p:cNvGrpSpPr/>
          <p:nvPr userDrawn="1"/>
        </p:nvGrpSpPr>
        <p:grpSpPr>
          <a:xfrm>
            <a:off x="-2323526" y="1121391"/>
            <a:ext cx="4841288" cy="5054000"/>
            <a:chOff x="-1259888" y="901609"/>
            <a:chExt cx="4841288" cy="5054000"/>
          </a:xfrm>
        </p:grpSpPr>
        <p:grpSp>
          <p:nvGrpSpPr>
            <p:cNvPr id="68" name="Group 67">
              <a:extLst>
                <a:ext uri="{FF2B5EF4-FFF2-40B4-BE49-F238E27FC236}">
                  <a16:creationId xmlns:a16="http://schemas.microsoft.com/office/drawing/2014/main" id="{2F07C6BF-3754-A765-F246-C98239E446F3}"/>
                </a:ext>
              </a:extLst>
            </p:cNvPr>
            <p:cNvGrpSpPr/>
            <p:nvPr userDrawn="1"/>
          </p:nvGrpSpPr>
          <p:grpSpPr>
            <a:xfrm>
              <a:off x="-1225468" y="901609"/>
              <a:ext cx="4806868" cy="664514"/>
              <a:chOff x="0" y="901609"/>
              <a:chExt cx="4806868" cy="664514"/>
            </a:xfrm>
          </p:grpSpPr>
          <p:cxnSp>
            <p:nvCxnSpPr>
              <p:cNvPr id="108" name="Straight Connector 107">
                <a:extLst>
                  <a:ext uri="{FF2B5EF4-FFF2-40B4-BE49-F238E27FC236}">
                    <a16:creationId xmlns:a16="http://schemas.microsoft.com/office/drawing/2014/main" id="{7BF563DD-609E-29A3-0F78-04411BE6DC9D}"/>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878FAF7-BF2D-4BF1-16BD-40885E6CD679}"/>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1A70B07-DEA9-0171-0756-DBD097D35867}"/>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295672F3-8245-E3D2-75F7-D6D43CD56901}"/>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70">
              <a:extLst>
                <a:ext uri="{FF2B5EF4-FFF2-40B4-BE49-F238E27FC236}">
                  <a16:creationId xmlns:a16="http://schemas.microsoft.com/office/drawing/2014/main" id="{9382E4F2-67FA-5647-759C-2A7D596FEB7A}"/>
                </a:ext>
              </a:extLst>
            </p:cNvPr>
            <p:cNvGrpSpPr/>
            <p:nvPr userDrawn="1"/>
          </p:nvGrpSpPr>
          <p:grpSpPr>
            <a:xfrm flipV="1">
              <a:off x="-1225468" y="5291095"/>
              <a:ext cx="4806868" cy="664514"/>
              <a:chOff x="0" y="1232525"/>
              <a:chExt cx="4806868" cy="664514"/>
            </a:xfrm>
          </p:grpSpPr>
          <p:cxnSp>
            <p:nvCxnSpPr>
              <p:cNvPr id="104" name="Straight Connector 103">
                <a:extLst>
                  <a:ext uri="{FF2B5EF4-FFF2-40B4-BE49-F238E27FC236}">
                    <a16:creationId xmlns:a16="http://schemas.microsoft.com/office/drawing/2014/main" id="{49C7148E-6F62-B8BC-ADB5-1C284579A14C}"/>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907DC0C-293B-B337-0502-1743D86C2E04}"/>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96576C8-6D60-DCC1-AE0F-D3BB46A81ED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AE5C9934-65F1-C73A-E57D-EBD4D1ED6ED7}"/>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BE8B7722-1082-B036-D3E7-A8D4F75E0B0E}"/>
                </a:ext>
              </a:extLst>
            </p:cNvPr>
            <p:cNvGrpSpPr/>
            <p:nvPr userDrawn="1"/>
          </p:nvGrpSpPr>
          <p:grpSpPr>
            <a:xfrm>
              <a:off x="-1225469" y="1860637"/>
              <a:ext cx="3835321" cy="547270"/>
              <a:chOff x="-1" y="1860637"/>
              <a:chExt cx="3835321" cy="547270"/>
            </a:xfrm>
          </p:grpSpPr>
          <p:sp>
            <p:nvSpPr>
              <p:cNvPr id="100" name="Oval 99">
                <a:extLst>
                  <a:ext uri="{FF2B5EF4-FFF2-40B4-BE49-F238E27FC236}">
                    <a16:creationId xmlns:a16="http://schemas.microsoft.com/office/drawing/2014/main" id="{8763EB71-E2BA-E3C6-8F92-9FA3EE07C5FC}"/>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a:extLst>
                  <a:ext uri="{FF2B5EF4-FFF2-40B4-BE49-F238E27FC236}">
                    <a16:creationId xmlns:a16="http://schemas.microsoft.com/office/drawing/2014/main" id="{E9936A73-7270-FDE9-0363-E7C60453FFD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AB12F53-1AC2-B4D2-D572-072DF9A73FF4}"/>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E059BC3-17FE-8044-D3CB-737D539EB6AB}"/>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375F7A56-9D50-E849-5753-0594692E3488}"/>
                </a:ext>
              </a:extLst>
            </p:cNvPr>
            <p:cNvGrpSpPr/>
            <p:nvPr userDrawn="1"/>
          </p:nvGrpSpPr>
          <p:grpSpPr>
            <a:xfrm flipV="1">
              <a:off x="-1259888" y="4408929"/>
              <a:ext cx="3835321" cy="547270"/>
              <a:chOff x="-1" y="1860637"/>
              <a:chExt cx="3835321" cy="547270"/>
            </a:xfrm>
          </p:grpSpPr>
          <p:sp>
            <p:nvSpPr>
              <p:cNvPr id="96" name="Oval 95">
                <a:extLst>
                  <a:ext uri="{FF2B5EF4-FFF2-40B4-BE49-F238E27FC236}">
                    <a16:creationId xmlns:a16="http://schemas.microsoft.com/office/drawing/2014/main" id="{46A8637E-05F7-9A50-F4D9-87A96A6BAB9D}"/>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Straight Connector 96">
                <a:extLst>
                  <a:ext uri="{FF2B5EF4-FFF2-40B4-BE49-F238E27FC236}">
                    <a16:creationId xmlns:a16="http://schemas.microsoft.com/office/drawing/2014/main" id="{5CB21805-68F0-F439-CB50-4747A37BD22E}"/>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D848AB0-955E-F266-FDDA-777F71B3CDF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D07A0D-CC3A-B2D8-357B-D2C53CCF8639}"/>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4C85A984-B742-E9D1-4F73-1DD898957245}"/>
                </a:ext>
              </a:extLst>
            </p:cNvPr>
            <p:cNvGrpSpPr/>
            <p:nvPr userDrawn="1"/>
          </p:nvGrpSpPr>
          <p:grpSpPr>
            <a:xfrm>
              <a:off x="-1252333" y="2715185"/>
              <a:ext cx="2776521" cy="436736"/>
              <a:chOff x="-26865" y="2715185"/>
              <a:chExt cx="2776521" cy="436736"/>
            </a:xfrm>
          </p:grpSpPr>
          <p:cxnSp>
            <p:nvCxnSpPr>
              <p:cNvPr id="92" name="Straight Connector 91">
                <a:extLst>
                  <a:ext uri="{FF2B5EF4-FFF2-40B4-BE49-F238E27FC236}">
                    <a16:creationId xmlns:a16="http://schemas.microsoft.com/office/drawing/2014/main" id="{225FCFB2-4D03-49FD-EE8D-08C21CEEAC9A}"/>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DF1E592-8AEB-9DFF-FEAE-9837C601663A}"/>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D2081E4-1D4E-C461-4265-9311AD8F6091}"/>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38136DA5-E690-4890-60B9-4ED411EBB58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7" name="Group 86">
              <a:extLst>
                <a:ext uri="{FF2B5EF4-FFF2-40B4-BE49-F238E27FC236}">
                  <a16:creationId xmlns:a16="http://schemas.microsoft.com/office/drawing/2014/main" id="{33DF9828-EB17-01D5-91C4-886BFAD7C179}"/>
                </a:ext>
              </a:extLst>
            </p:cNvPr>
            <p:cNvGrpSpPr/>
            <p:nvPr userDrawn="1"/>
          </p:nvGrpSpPr>
          <p:grpSpPr>
            <a:xfrm>
              <a:off x="-1225468" y="3843225"/>
              <a:ext cx="2802371" cy="433101"/>
              <a:chOff x="-34420" y="3843718"/>
              <a:chExt cx="2802371" cy="433101"/>
            </a:xfrm>
          </p:grpSpPr>
          <p:cxnSp>
            <p:nvCxnSpPr>
              <p:cNvPr id="88" name="Straight Connector 87">
                <a:extLst>
                  <a:ext uri="{FF2B5EF4-FFF2-40B4-BE49-F238E27FC236}">
                    <a16:creationId xmlns:a16="http://schemas.microsoft.com/office/drawing/2014/main" id="{C479347B-28CC-D759-C0EA-08CF5BF95273}"/>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8DB2021-E785-4D7B-1564-1D7081117A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2EB792-C01A-BEB0-37DC-0957707CB51A}"/>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458BD79F-ED23-5350-5C3A-F0435C938B5B}"/>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12" name="Group 111">
            <a:extLst>
              <a:ext uri="{FF2B5EF4-FFF2-40B4-BE49-F238E27FC236}">
                <a16:creationId xmlns:a16="http://schemas.microsoft.com/office/drawing/2014/main" id="{E275D800-5E56-758C-91AA-25992DCA5C8E}"/>
              </a:ext>
            </a:extLst>
          </p:cNvPr>
          <p:cNvGrpSpPr/>
          <p:nvPr userDrawn="1"/>
        </p:nvGrpSpPr>
        <p:grpSpPr>
          <a:xfrm flipH="1">
            <a:off x="9674240" y="1121391"/>
            <a:ext cx="4841288" cy="5054000"/>
            <a:chOff x="-1259888" y="901609"/>
            <a:chExt cx="4841288" cy="5054000"/>
          </a:xfrm>
        </p:grpSpPr>
        <p:grpSp>
          <p:nvGrpSpPr>
            <p:cNvPr id="113" name="Group 112">
              <a:extLst>
                <a:ext uri="{FF2B5EF4-FFF2-40B4-BE49-F238E27FC236}">
                  <a16:creationId xmlns:a16="http://schemas.microsoft.com/office/drawing/2014/main" id="{0372CEC3-8079-CAEE-83D3-582335C982D1}"/>
                </a:ext>
              </a:extLst>
            </p:cNvPr>
            <p:cNvGrpSpPr/>
            <p:nvPr userDrawn="1"/>
          </p:nvGrpSpPr>
          <p:grpSpPr>
            <a:xfrm>
              <a:off x="-1225468" y="901609"/>
              <a:ext cx="4806868" cy="664514"/>
              <a:chOff x="0" y="901609"/>
              <a:chExt cx="4806868" cy="664514"/>
            </a:xfrm>
          </p:grpSpPr>
          <p:cxnSp>
            <p:nvCxnSpPr>
              <p:cNvPr id="139" name="Straight Connector 138">
                <a:extLst>
                  <a:ext uri="{FF2B5EF4-FFF2-40B4-BE49-F238E27FC236}">
                    <a16:creationId xmlns:a16="http://schemas.microsoft.com/office/drawing/2014/main" id="{F8C76FF1-4E86-DEED-BF74-1E83196F12A9}"/>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246C398-05D2-A7BD-1765-AB8B57755CBD}"/>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30F7694-6C7A-4899-F361-E4E77BBAC91F}"/>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42" name="Oval 141">
                <a:extLst>
                  <a:ext uri="{FF2B5EF4-FFF2-40B4-BE49-F238E27FC236}">
                    <a16:creationId xmlns:a16="http://schemas.microsoft.com/office/drawing/2014/main" id="{AF3CE1DA-9A76-78F7-DDF1-F3D0EDD73D7F}"/>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4" name="Group 113">
              <a:extLst>
                <a:ext uri="{FF2B5EF4-FFF2-40B4-BE49-F238E27FC236}">
                  <a16:creationId xmlns:a16="http://schemas.microsoft.com/office/drawing/2014/main" id="{8496DB31-E137-F729-C009-508D02F14D59}"/>
                </a:ext>
              </a:extLst>
            </p:cNvPr>
            <p:cNvGrpSpPr/>
            <p:nvPr userDrawn="1"/>
          </p:nvGrpSpPr>
          <p:grpSpPr>
            <a:xfrm flipV="1">
              <a:off x="-1225468" y="5291095"/>
              <a:ext cx="4806868" cy="664514"/>
              <a:chOff x="0" y="1232525"/>
              <a:chExt cx="4806868" cy="664514"/>
            </a:xfrm>
          </p:grpSpPr>
          <p:cxnSp>
            <p:nvCxnSpPr>
              <p:cNvPr id="135" name="Straight Connector 134">
                <a:extLst>
                  <a:ext uri="{FF2B5EF4-FFF2-40B4-BE49-F238E27FC236}">
                    <a16:creationId xmlns:a16="http://schemas.microsoft.com/office/drawing/2014/main" id="{67DFBB12-C766-AE51-C6D0-032699DDE24B}"/>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932345C-6F49-9295-66FD-C63BF08826F6}"/>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9A6E019-2FE6-0603-46DE-4045F5BB3FEC}"/>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B07A2E79-6FB1-2E79-D8DC-9E3CF42E66D6}"/>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DB6B7F61-90CA-EA43-E37C-90F9E1043FBC}"/>
                </a:ext>
              </a:extLst>
            </p:cNvPr>
            <p:cNvGrpSpPr/>
            <p:nvPr userDrawn="1"/>
          </p:nvGrpSpPr>
          <p:grpSpPr>
            <a:xfrm>
              <a:off x="-1225469" y="1860637"/>
              <a:ext cx="3835321" cy="547270"/>
              <a:chOff x="-1" y="1860637"/>
              <a:chExt cx="3835321" cy="547270"/>
            </a:xfrm>
          </p:grpSpPr>
          <p:sp>
            <p:nvSpPr>
              <p:cNvPr id="131" name="Oval 130">
                <a:extLst>
                  <a:ext uri="{FF2B5EF4-FFF2-40B4-BE49-F238E27FC236}">
                    <a16:creationId xmlns:a16="http://schemas.microsoft.com/office/drawing/2014/main" id="{55DB572D-4959-C4D2-56B7-A16DBD69323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2" name="Straight Connector 131">
                <a:extLst>
                  <a:ext uri="{FF2B5EF4-FFF2-40B4-BE49-F238E27FC236}">
                    <a16:creationId xmlns:a16="http://schemas.microsoft.com/office/drawing/2014/main" id="{FE51CD3D-55C5-25AF-633F-FA881D0DCE8A}"/>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AD3F0EE-2E9E-DF2E-8EA9-99E614FC0372}"/>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9A20E3A-BE5A-80AA-662A-B6859D707D87}"/>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6DAB8CFF-2690-7884-2562-A10326AC4289}"/>
                </a:ext>
              </a:extLst>
            </p:cNvPr>
            <p:cNvGrpSpPr/>
            <p:nvPr userDrawn="1"/>
          </p:nvGrpSpPr>
          <p:grpSpPr>
            <a:xfrm flipV="1">
              <a:off x="-1259888" y="4408929"/>
              <a:ext cx="3835321" cy="547270"/>
              <a:chOff x="-1" y="1860637"/>
              <a:chExt cx="3835321" cy="547270"/>
            </a:xfrm>
          </p:grpSpPr>
          <p:sp>
            <p:nvSpPr>
              <p:cNvPr id="127" name="Oval 126">
                <a:extLst>
                  <a:ext uri="{FF2B5EF4-FFF2-40B4-BE49-F238E27FC236}">
                    <a16:creationId xmlns:a16="http://schemas.microsoft.com/office/drawing/2014/main" id="{F704AE95-93D5-1821-7811-60308C9D7178}"/>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 name="Straight Connector 127">
                <a:extLst>
                  <a:ext uri="{FF2B5EF4-FFF2-40B4-BE49-F238E27FC236}">
                    <a16:creationId xmlns:a16="http://schemas.microsoft.com/office/drawing/2014/main" id="{AF95B976-B8A1-1AA2-5014-3BD1EA009736}"/>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991A483-6215-F7C2-0758-DD44DE6F9B3A}"/>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D0D587B-9776-B972-AFFA-590136D0D100}"/>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117" name="Group 116">
              <a:extLst>
                <a:ext uri="{FF2B5EF4-FFF2-40B4-BE49-F238E27FC236}">
                  <a16:creationId xmlns:a16="http://schemas.microsoft.com/office/drawing/2014/main" id="{26DE467C-6ADF-5E5D-F2FC-CCD02A31AF64}"/>
                </a:ext>
              </a:extLst>
            </p:cNvPr>
            <p:cNvGrpSpPr/>
            <p:nvPr userDrawn="1"/>
          </p:nvGrpSpPr>
          <p:grpSpPr>
            <a:xfrm>
              <a:off x="-1252333" y="2715185"/>
              <a:ext cx="2776521" cy="436736"/>
              <a:chOff x="-26865" y="2715185"/>
              <a:chExt cx="2776521" cy="436736"/>
            </a:xfrm>
          </p:grpSpPr>
          <p:cxnSp>
            <p:nvCxnSpPr>
              <p:cNvPr id="123" name="Straight Connector 122">
                <a:extLst>
                  <a:ext uri="{FF2B5EF4-FFF2-40B4-BE49-F238E27FC236}">
                    <a16:creationId xmlns:a16="http://schemas.microsoft.com/office/drawing/2014/main" id="{1BE30CFD-5230-D912-DF87-AB5129F6751F}"/>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0F17E6F-D964-0591-65FC-984991A05F68}"/>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10BCA1B-5804-4603-003C-423027DA047B}"/>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00B05E62-EED6-93A4-3276-6595A7ABD640}"/>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8" name="Group 117">
              <a:extLst>
                <a:ext uri="{FF2B5EF4-FFF2-40B4-BE49-F238E27FC236}">
                  <a16:creationId xmlns:a16="http://schemas.microsoft.com/office/drawing/2014/main" id="{A9222B95-E599-3AE5-A704-E70CC6E9CEB4}"/>
                </a:ext>
              </a:extLst>
            </p:cNvPr>
            <p:cNvGrpSpPr/>
            <p:nvPr userDrawn="1"/>
          </p:nvGrpSpPr>
          <p:grpSpPr>
            <a:xfrm>
              <a:off x="-1225468" y="3843225"/>
              <a:ext cx="2802371" cy="433101"/>
              <a:chOff x="-34420" y="3843718"/>
              <a:chExt cx="2802371" cy="433101"/>
            </a:xfrm>
          </p:grpSpPr>
          <p:cxnSp>
            <p:nvCxnSpPr>
              <p:cNvPr id="119" name="Straight Connector 118">
                <a:extLst>
                  <a:ext uri="{FF2B5EF4-FFF2-40B4-BE49-F238E27FC236}">
                    <a16:creationId xmlns:a16="http://schemas.microsoft.com/office/drawing/2014/main" id="{E773F8A8-22ED-FE88-8879-5BC25F2C93CC}"/>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E712C79-25FD-F97E-835D-A49846254734}"/>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685E0F8-D64E-BD01-87A8-436C9F560632}"/>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22" name="Oval 121">
                <a:extLst>
                  <a:ext uri="{FF2B5EF4-FFF2-40B4-BE49-F238E27FC236}">
                    <a16:creationId xmlns:a16="http://schemas.microsoft.com/office/drawing/2014/main" id="{8CB7AA3A-43C0-EB75-0CDD-2A2ED9C83BDC}"/>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33316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050A66F8-E091-9C03-CD6B-317D0180ADDD}"/>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6A5F01B-1418-7515-A2D9-40BE42BE32BD}"/>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A161D7-9C70-83EF-EE51-E59464E9FF79}"/>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94F566-E8F9-197C-FC4C-0E96F2163AA2}"/>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E20CF87-B708-06C0-11BA-20052748E49F}"/>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2E2ADF-9658-9B1B-7EA8-E37B1FC3CB4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48BE0DC-C12B-7B32-5521-E1BCC5CB89B7}"/>
              </a:ext>
            </a:extLst>
          </p:cNvPr>
          <p:cNvSpPr/>
          <p:nvPr/>
        </p:nvSpPr>
        <p:spPr>
          <a:xfrm>
            <a:off x="1192873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01.</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8382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November 20, 2023</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3677478"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413295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Trang trốn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CF4205-FE69-B110-BFEC-96C243E846C8}"/>
              </a:ext>
            </a:extLst>
          </p:cNvPr>
          <p:cNvSpPr>
            <a:spLocks noGrp="1"/>
          </p:cNvSpPr>
          <p:nvPr>
            <p:ph type="ftr" sz="quarter" idx="11"/>
          </p:nvPr>
        </p:nvSpPr>
        <p:spPr>
          <a:xfrm>
            <a:off x="3684104" y="6481647"/>
            <a:ext cx="4823792"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VN" dirty="0"/>
          </a:p>
        </p:txBody>
      </p:sp>
      <p:sp>
        <p:nvSpPr>
          <p:cNvPr id="5" name="Freeform 4">
            <a:extLst>
              <a:ext uri="{FF2B5EF4-FFF2-40B4-BE49-F238E27FC236}">
                <a16:creationId xmlns:a16="http://schemas.microsoft.com/office/drawing/2014/main" id="{7B001B7A-ACFD-E95F-12D9-19AAE5D26050}"/>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Isosceles Triangle 12">
            <a:extLst>
              <a:ext uri="{FF2B5EF4-FFF2-40B4-BE49-F238E27FC236}">
                <a16:creationId xmlns:a16="http://schemas.microsoft.com/office/drawing/2014/main" id="{EC54FC6D-4EA2-05B8-622E-978CA44EE451}"/>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86BFCC2-A4FC-FD21-E540-274D8A5E86A6}"/>
              </a:ext>
            </a:extLst>
          </p:cNvPr>
          <p:cNvGrpSpPr/>
          <p:nvPr userDrawn="1"/>
        </p:nvGrpSpPr>
        <p:grpSpPr>
          <a:xfrm>
            <a:off x="58527" y="40944"/>
            <a:ext cx="2869771" cy="1563379"/>
            <a:chOff x="44879" y="27296"/>
            <a:chExt cx="2869771" cy="1563379"/>
          </a:xfrm>
          <a:solidFill>
            <a:srgbClr val="0072FF"/>
          </a:solidFill>
        </p:grpSpPr>
        <p:cxnSp>
          <p:nvCxnSpPr>
            <p:cNvPr id="8" name="Straight Connector 7">
              <a:extLst>
                <a:ext uri="{FF2B5EF4-FFF2-40B4-BE49-F238E27FC236}">
                  <a16:creationId xmlns:a16="http://schemas.microsoft.com/office/drawing/2014/main" id="{FE02FF7A-C97B-6315-EE50-502DD70172C7}"/>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8E8B-5D54-0BE8-2B45-A52136DC7C1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6865F1-6407-106A-3054-46BDFFCABBCE}"/>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1" name="Isosceles Triangle 12">
            <a:extLst>
              <a:ext uri="{FF2B5EF4-FFF2-40B4-BE49-F238E27FC236}">
                <a16:creationId xmlns:a16="http://schemas.microsoft.com/office/drawing/2014/main" id="{F7A0C3F8-4035-744F-55A7-EA06C1D5C7EA}"/>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C9E4668-1010-687F-A942-6C4D5A705103}"/>
              </a:ext>
            </a:extLst>
          </p:cNvPr>
          <p:cNvGrpSpPr/>
          <p:nvPr userDrawn="1"/>
        </p:nvGrpSpPr>
        <p:grpSpPr>
          <a:xfrm flipH="1" flipV="1">
            <a:off x="9263702" y="5253677"/>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5C38CE8D-69BB-4124-0995-8FFFD3591CF4}"/>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67A915F-DF8B-DE38-6935-2EF2855BD44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EE0435-0ACC-2AB8-1B9F-A6029A49FCEA}"/>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193E2330-6133-BE87-4D2E-C83A58844D20}"/>
              </a:ext>
            </a:extLst>
          </p:cNvPr>
          <p:cNvSpPr/>
          <p:nvPr userDrawn="1"/>
        </p:nvSpPr>
        <p:spPr>
          <a:xfrm>
            <a:off x="11926541" y="6589084"/>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A037ACE3-8FB7-24F0-3868-FE9125A2AECB}"/>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A5D02D-0007-4DC9-960D-BEF3BFABF7BF}"/>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0C732A1-B62D-CEEA-BA05-6809BA51F8BD}"/>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4BF2B8-4151-6AB5-64CB-17CA8871FA1F}"/>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AEE115-474E-0C83-1F8A-40C90DC3E1A5}"/>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BB15EA-009D-0AD0-1DD5-9E5E43B737E1}"/>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clipart, vector graphics&#10;&#10;Description automatically generated">
            <a:extLst>
              <a:ext uri="{FF2B5EF4-FFF2-40B4-BE49-F238E27FC236}">
                <a16:creationId xmlns:a16="http://schemas.microsoft.com/office/drawing/2014/main" id="{0750E473-BE75-9843-7989-024278E0E2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4" name="Slide Number Placeholder 3">
            <a:extLst>
              <a:ext uri="{FF2B5EF4-FFF2-40B4-BE49-F238E27FC236}">
                <a16:creationId xmlns:a16="http://schemas.microsoft.com/office/drawing/2014/main" id="{807543E0-8536-7E05-8D77-79C6CEA07DB9}"/>
              </a:ext>
            </a:extLst>
          </p:cNvPr>
          <p:cNvSpPr>
            <a:spLocks noGrp="1"/>
          </p:cNvSpPr>
          <p:nvPr>
            <p:ph type="sldNum" sz="quarter" idx="12"/>
          </p:nvPr>
        </p:nvSpPr>
        <p:spPr>
          <a:xfrm>
            <a:off x="11897699" y="6560242"/>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2" name="Date Placeholder 1">
            <a:extLst>
              <a:ext uri="{FF2B5EF4-FFF2-40B4-BE49-F238E27FC236}">
                <a16:creationId xmlns:a16="http://schemas.microsoft.com/office/drawing/2014/main" id="{90AD0C70-2015-36A0-DCB1-0E2322D0D364}"/>
              </a:ext>
            </a:extLst>
          </p:cNvPr>
          <p:cNvSpPr>
            <a:spLocks noGrp="1"/>
          </p:cNvSpPr>
          <p:nvPr>
            <p:ph type="dt" sz="half" idx="13"/>
          </p:nvPr>
        </p:nvSpPr>
        <p:spPr>
          <a:xfrm>
            <a:off x="838200" y="6481647"/>
            <a:ext cx="2148299"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November 20, 2023</a:t>
            </a:fld>
            <a:endParaRPr lang="en-US" dirty="0"/>
          </a:p>
        </p:txBody>
      </p:sp>
    </p:spTree>
    <p:extLst>
      <p:ext uri="{BB962C8B-B14F-4D97-AF65-F5344CB8AC3E}">
        <p14:creationId xmlns:p14="http://schemas.microsoft.com/office/powerpoint/2010/main" val="306564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11894359" y="6566401"/>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gradFill>
                    <a:gsLst>
                      <a:gs pos="0">
                        <a:srgbClr val="000046"/>
                      </a:gs>
                      <a:gs pos="100000">
                        <a:srgbClr val="1CB5E0"/>
                      </a:gs>
                    </a:gsLst>
                    <a:lin ang="5400000" scaled="1"/>
                  </a:gradFill>
                </a:ln>
                <a:no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rmAutofit/>
          </a:bodyPr>
          <a:lstStyle>
            <a:lvl1pPr marL="0" indent="0" algn="ctr" defTabSz="914400" rtl="0" eaLnBrk="1" latinLnBrk="0" hangingPunct="1">
              <a:buNone/>
              <a:defRPr lang="en-VN" sz="20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7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November 20, 2023</a:t>
            </a:fld>
            <a:endParaRPr lang="en-US" dirty="0"/>
          </a:p>
        </p:txBody>
      </p:sp>
    </p:spTree>
    <p:extLst>
      <p:ext uri="{BB962C8B-B14F-4D97-AF65-F5344CB8AC3E}">
        <p14:creationId xmlns:p14="http://schemas.microsoft.com/office/powerpoint/2010/main" val="3695234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VN" sz="3600" b="1" dirty="0">
                <a:solidFill>
                  <a:schemeClr val="bg1"/>
                </a:solidFill>
                <a:latin typeface="Times New Roman" panose="02020603050405020304" pitchFamily="18" charset="0"/>
                <a:cs typeface="Times New Roman" panose="02020603050405020304" pitchFamily="18" charset="0"/>
              </a:rPr>
              <a:t>NỘI DUNG</a:t>
            </a: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November 20, 2023</a:t>
            </a:fld>
            <a:endParaRPr lang="en-US" dirty="0"/>
          </a:p>
        </p:txBody>
      </p:sp>
    </p:spTree>
    <p:extLst>
      <p:ext uri="{BB962C8B-B14F-4D97-AF65-F5344CB8AC3E}">
        <p14:creationId xmlns:p14="http://schemas.microsoft.com/office/powerpoint/2010/main" val="102748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November 20, 2023</a:t>
            </a:fld>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367468096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November 20, 2023</a:t>
            </a:fld>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212955108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November 20, 2023</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pic>
        <p:nvPicPr>
          <p:cNvPr id="8" name="Picture 7" descr="Background pattern&#10;&#10;Description automatically generated">
            <a:extLst>
              <a:ext uri="{FF2B5EF4-FFF2-40B4-BE49-F238E27FC236}">
                <a16:creationId xmlns:a16="http://schemas.microsoft.com/office/drawing/2014/main" id="{634C68D3-8F86-A4C0-6AAA-944EA0428C7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9" name="Rectangle 8">
            <a:extLst>
              <a:ext uri="{FF2B5EF4-FFF2-40B4-BE49-F238E27FC236}">
                <a16:creationId xmlns:a16="http://schemas.microsoft.com/office/drawing/2014/main" id="{6465DC9F-6EBE-F8A1-43D5-B4434F3F349A}"/>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A2A10DEF-E91B-927F-A106-A2BAF9F48095}"/>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A7D51C3-8C0D-B140-7D45-2E9BFE6F7C42}"/>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B0B2E80-6A3B-A938-DC45-AAA350E3D624}"/>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7BAF74-E7B8-37C2-C661-FD909FEDDCE0}"/>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6ADF167-A78F-5A23-0EB4-1420464292DE}"/>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1E2882D-0234-01F0-BE19-B87705DA46E2}"/>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12">
            <a:extLst>
              <a:ext uri="{FF2B5EF4-FFF2-40B4-BE49-F238E27FC236}">
                <a16:creationId xmlns:a16="http://schemas.microsoft.com/office/drawing/2014/main" id="{F43A88F4-40E5-85FE-6CED-14852F911991}"/>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ACC872C-555B-8A80-3279-C3438F98B888}"/>
              </a:ext>
            </a:extLst>
          </p:cNvPr>
          <p:cNvGrpSpPr/>
          <p:nvPr userDrawn="1"/>
        </p:nvGrpSpPr>
        <p:grpSpPr>
          <a:xfrm>
            <a:off x="58527" y="40944"/>
            <a:ext cx="2869771" cy="1563379"/>
            <a:chOff x="44879" y="27296"/>
            <a:chExt cx="2869771" cy="1563379"/>
          </a:xfrm>
          <a:solidFill>
            <a:srgbClr val="0072FF"/>
          </a:solidFill>
        </p:grpSpPr>
        <p:cxnSp>
          <p:nvCxnSpPr>
            <p:cNvPr id="40" name="Straight Connector 39">
              <a:extLst>
                <a:ext uri="{FF2B5EF4-FFF2-40B4-BE49-F238E27FC236}">
                  <a16:creationId xmlns:a16="http://schemas.microsoft.com/office/drawing/2014/main" id="{6443BC38-CFE9-75E1-D57F-6915CA7D5DF4}"/>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9717CED-BE21-5692-6E95-B05C5635B4F8}"/>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8561CCF-06D5-65E3-63C0-1EDC7AA66CAD}"/>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44" name="Isosceles Triangle 12">
            <a:extLst>
              <a:ext uri="{FF2B5EF4-FFF2-40B4-BE49-F238E27FC236}">
                <a16:creationId xmlns:a16="http://schemas.microsoft.com/office/drawing/2014/main" id="{39217019-3773-C0E5-BFF2-203420A171F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3B504E65-A22A-CD7A-3B9B-0E86DE5EE2C4}"/>
              </a:ext>
            </a:extLst>
          </p:cNvPr>
          <p:cNvGrpSpPr/>
          <p:nvPr userDrawn="1"/>
        </p:nvGrpSpPr>
        <p:grpSpPr>
          <a:xfrm flipH="1" flipV="1">
            <a:off x="9263702" y="5253677"/>
            <a:ext cx="2869771" cy="1563379"/>
            <a:chOff x="44879" y="27296"/>
            <a:chExt cx="2869771" cy="1563379"/>
          </a:xfrm>
          <a:solidFill>
            <a:srgbClr val="0072FF"/>
          </a:solidFill>
        </p:grpSpPr>
        <p:cxnSp>
          <p:nvCxnSpPr>
            <p:cNvPr id="46" name="Straight Connector 45">
              <a:extLst>
                <a:ext uri="{FF2B5EF4-FFF2-40B4-BE49-F238E27FC236}">
                  <a16:creationId xmlns:a16="http://schemas.microsoft.com/office/drawing/2014/main" id="{0EB691F1-2EBB-7060-3ADC-0532313098CB}"/>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2F83C96-6A6F-1F1B-DB03-1B7867FA8D95}"/>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075F7DA-D23A-647B-D137-3C0D85A064E2}"/>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49" name="Freeform 30">
            <a:extLst>
              <a:ext uri="{FF2B5EF4-FFF2-40B4-BE49-F238E27FC236}">
                <a16:creationId xmlns:a16="http://schemas.microsoft.com/office/drawing/2014/main" id="{630D372A-1A5F-9B1B-F295-4FADDA4B8188}"/>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0" name="Slide Number Placeholder 4">
            <a:extLst>
              <a:ext uri="{FF2B5EF4-FFF2-40B4-BE49-F238E27FC236}">
                <a16:creationId xmlns:a16="http://schemas.microsoft.com/office/drawing/2014/main" id="{94003B2A-E550-A4C4-5A14-E407418B39DE}"/>
              </a:ext>
            </a:extLst>
          </p:cNvPr>
          <p:cNvSpPr>
            <a:spLocks noGrp="1"/>
          </p:cNvSpPr>
          <p:nvPr>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1" name="Text Placeholder 32">
            <a:extLst>
              <a:ext uri="{FF2B5EF4-FFF2-40B4-BE49-F238E27FC236}">
                <a16:creationId xmlns:a16="http://schemas.microsoft.com/office/drawing/2014/main" id="{1FDCFAB2-C646-CA51-6BE8-29457D14E6B4}"/>
              </a:ext>
            </a:extLst>
          </p:cNvPr>
          <p:cNvSpPr>
            <a:spLocks noGrp="1"/>
          </p:cNvSpPr>
          <p:nvPr>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52" name="Text Placeholder 34">
            <a:extLst>
              <a:ext uri="{FF2B5EF4-FFF2-40B4-BE49-F238E27FC236}">
                <a16:creationId xmlns:a16="http://schemas.microsoft.com/office/drawing/2014/main" id="{514059DF-5CA4-5DB3-F7E5-1F79BCDFD3D8}"/>
              </a:ext>
            </a:extLst>
          </p:cNvPr>
          <p:cNvSpPr>
            <a:spLocks noGrp="1"/>
          </p:cNvSpPr>
          <p:nvPr>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53" name="Text Placeholder 36">
            <a:extLst>
              <a:ext uri="{FF2B5EF4-FFF2-40B4-BE49-F238E27FC236}">
                <a16:creationId xmlns:a16="http://schemas.microsoft.com/office/drawing/2014/main" id="{DBEF81F8-18AD-D94F-9091-418A95ECBEF1}"/>
              </a:ext>
            </a:extLst>
          </p:cNvPr>
          <p:cNvSpPr>
            <a:spLocks noGrp="1"/>
          </p:cNvSpPr>
          <p:nvPr>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cxnSp>
        <p:nvCxnSpPr>
          <p:cNvPr id="54" name="Straight Connector 53">
            <a:extLst>
              <a:ext uri="{FF2B5EF4-FFF2-40B4-BE49-F238E27FC236}">
                <a16:creationId xmlns:a16="http://schemas.microsoft.com/office/drawing/2014/main" id="{4EAE830E-2697-92E2-3FE2-150157272B66}"/>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768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November 20,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77525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November 20,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253164415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November 20,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81192363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November 20,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271498056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November 20,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376788742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DDB1B-AAE9-1649-A755-11FADEB7E97E}" type="datetime4">
              <a:rPr lang="en-US" smtClean="0"/>
              <a:t>November 20, 2023</a:t>
            </a:fld>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19694499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49" r:id="rId15"/>
    <p:sldLayoutId id="2147483664" r:id="rId16"/>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110C-D077-8C1D-3057-3378C02C490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Slide Number Placeholder 5">
            <a:extLst>
              <a:ext uri="{FF2B5EF4-FFF2-40B4-BE49-F238E27FC236}">
                <a16:creationId xmlns:a16="http://schemas.microsoft.com/office/drawing/2014/main" id="{1B88DCF8-0D88-9852-95C4-4F568F0A7200}"/>
              </a:ext>
            </a:extLst>
          </p:cNvPr>
          <p:cNvSpPr>
            <a:spLocks noGrp="1"/>
          </p:cNvSpPr>
          <p:nvPr>
            <p:ph type="sldNum" sz="quarter" idx="12"/>
          </p:nvPr>
        </p:nvSpPr>
        <p:spPr/>
        <p:txBody>
          <a:bodyPr/>
          <a:lstStyle/>
          <a:p>
            <a:fld id="{D8B0B3AC-44A8-D142-AAF6-9A453466E1A4}" type="slidenum">
              <a:rPr lang="en-VN" smtClean="0"/>
              <a:pPr/>
              <a:t>1</a:t>
            </a:fld>
            <a:endParaRPr lang="en-VN" dirty="0"/>
          </a:p>
        </p:txBody>
      </p:sp>
      <p:sp>
        <p:nvSpPr>
          <p:cNvPr id="7" name="Text Placeholder 6">
            <a:extLst>
              <a:ext uri="{FF2B5EF4-FFF2-40B4-BE49-F238E27FC236}">
                <a16:creationId xmlns:a16="http://schemas.microsoft.com/office/drawing/2014/main" id="{11F55CA5-843C-3510-DCA9-291216FC7646}"/>
              </a:ext>
            </a:extLst>
          </p:cNvPr>
          <p:cNvSpPr>
            <a:spLocks noGrp="1"/>
          </p:cNvSpPr>
          <p:nvPr>
            <p:ph type="body" sz="quarter" idx="13"/>
          </p:nvPr>
        </p:nvSpPr>
        <p:spPr/>
        <p:txBody>
          <a:bodyPr/>
          <a:lstStyle/>
          <a:p>
            <a:r>
              <a:rPr lang="en-US"/>
              <a:t>HỆ ĐIỀU HÀNH</a:t>
            </a:r>
            <a:endParaRPr lang="en-VN" dirty="0"/>
          </a:p>
        </p:txBody>
      </p:sp>
      <p:sp>
        <p:nvSpPr>
          <p:cNvPr id="8" name="Text Placeholder 7">
            <a:extLst>
              <a:ext uri="{FF2B5EF4-FFF2-40B4-BE49-F238E27FC236}">
                <a16:creationId xmlns:a16="http://schemas.microsoft.com/office/drawing/2014/main" id="{A2113BCF-E52A-540A-4540-2833CA1A0E44}"/>
              </a:ext>
            </a:extLst>
          </p:cNvPr>
          <p:cNvSpPr>
            <a:spLocks noGrp="1"/>
          </p:cNvSpPr>
          <p:nvPr>
            <p:ph type="body" sz="quarter" idx="14"/>
          </p:nvPr>
        </p:nvSpPr>
        <p:spPr/>
        <p:txBody>
          <a:bodyPr/>
          <a:lstStyle/>
          <a:p>
            <a:r>
              <a:rPr lang="en-US" dirty="0">
                <a:gradFill flip="none" rotWithShape="1">
                  <a:gsLst>
                    <a:gs pos="0">
                      <a:srgbClr val="4700D8"/>
                    </a:gs>
                    <a:gs pos="100000">
                      <a:srgbClr val="EC7171"/>
                    </a:gs>
                  </a:gsLst>
                  <a:lin ang="5400000" scaled="1"/>
                  <a:tileRect/>
                </a:gradFill>
              </a:rPr>
              <a:t>CHƯƠNG 6: DEADLOCK</a:t>
            </a:r>
            <a:endParaRPr lang="en-VN" dirty="0">
              <a:gradFill flip="none" rotWithShape="1">
                <a:gsLst>
                  <a:gs pos="0">
                    <a:srgbClr val="4700D8"/>
                  </a:gs>
                  <a:gs pos="100000">
                    <a:srgbClr val="EC7171"/>
                  </a:gs>
                </a:gsLst>
                <a:lin ang="5400000" scaled="1"/>
                <a:tileRect/>
              </a:gradFill>
            </a:endParaRPr>
          </a:p>
        </p:txBody>
      </p:sp>
      <p:sp>
        <p:nvSpPr>
          <p:cNvPr id="9" name="Text Placeholder 8">
            <a:extLst>
              <a:ext uri="{FF2B5EF4-FFF2-40B4-BE49-F238E27FC236}">
                <a16:creationId xmlns:a16="http://schemas.microsoft.com/office/drawing/2014/main" id="{4F41A4B7-48D3-1CAE-C056-FDAD586D0469}"/>
              </a:ext>
            </a:extLst>
          </p:cNvPr>
          <p:cNvSpPr>
            <a:spLocks noGrp="1"/>
          </p:cNvSpPr>
          <p:nvPr>
            <p:ph type="body" sz="quarter" idx="15"/>
          </p:nvPr>
        </p:nvSpPr>
        <p:spPr>
          <a:solidFill>
            <a:schemeClr val="bg1"/>
          </a:solidFill>
        </p:spPr>
        <p:txBody>
          <a:bodyPr/>
          <a:lstStyle/>
          <a:p>
            <a:r>
              <a:rPr lang="en-US" dirty="0" err="1"/>
              <a:t>Trình</a:t>
            </a:r>
            <a:r>
              <a:rPr lang="en-US" dirty="0"/>
              <a:t> </a:t>
            </a:r>
            <a:r>
              <a:rPr lang="en-US" dirty="0" err="1"/>
              <a:t>bày</a:t>
            </a:r>
            <a:r>
              <a:rPr lang="en-US" dirty="0"/>
              <a:t>: ...</a:t>
            </a:r>
            <a:endParaRPr lang="en-VN" dirty="0"/>
          </a:p>
        </p:txBody>
      </p:sp>
      <p:sp>
        <p:nvSpPr>
          <p:cNvPr id="10" name="Text Placeholder 9">
            <a:extLst>
              <a:ext uri="{FF2B5EF4-FFF2-40B4-BE49-F238E27FC236}">
                <a16:creationId xmlns:a16="http://schemas.microsoft.com/office/drawing/2014/main" id="{A673612D-1002-64DC-D3C2-F4E546D79283}"/>
              </a:ext>
            </a:extLst>
          </p:cNvPr>
          <p:cNvSpPr>
            <a:spLocks noGrp="1"/>
          </p:cNvSpPr>
          <p:nvPr>
            <p:ph type="body" sz="quarter" idx="16"/>
          </p:nvPr>
        </p:nvSpPr>
        <p:spPr/>
        <p:txBody>
          <a:bodyPr/>
          <a:lstStyle/>
          <a:p>
            <a:r>
              <a:rPr lang="en-US" dirty="0" err="1"/>
              <a:t>Trình</a:t>
            </a:r>
            <a:r>
              <a:rPr lang="en-US" dirty="0"/>
              <a:t> </a:t>
            </a:r>
            <a:r>
              <a:rPr lang="en-US" dirty="0" err="1"/>
              <a:t>bày</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deadlock, </a:t>
            </a:r>
            <a:r>
              <a:rPr lang="en-US" dirty="0" err="1"/>
              <a:t>các</a:t>
            </a:r>
            <a:r>
              <a:rPr lang="en-US" dirty="0"/>
              <a:t> </a:t>
            </a:r>
            <a:r>
              <a:rPr lang="en-US" dirty="0" err="1"/>
              <a:t>phương</a:t>
            </a:r>
            <a:r>
              <a:rPr lang="en-US" dirty="0"/>
              <a:t> </a:t>
            </a:r>
            <a:r>
              <a:rPr lang="en-US" dirty="0" err="1"/>
              <a:t>pháp</a:t>
            </a:r>
            <a:r>
              <a:rPr lang="en-US" dirty="0"/>
              <a:t> </a:t>
            </a:r>
            <a:r>
              <a:rPr lang="en-US" dirty="0" err="1"/>
              <a:t>giải</a:t>
            </a:r>
            <a:r>
              <a:rPr lang="en-US" dirty="0"/>
              <a:t> </a:t>
            </a:r>
            <a:r>
              <a:rPr lang="en-US" dirty="0" err="1"/>
              <a:t>quyết</a:t>
            </a:r>
            <a:r>
              <a:rPr lang="en-US" dirty="0"/>
              <a:t> deadlock</a:t>
            </a:r>
            <a:endParaRPr lang="en-VN" dirty="0"/>
          </a:p>
        </p:txBody>
      </p:sp>
    </p:spTree>
    <p:extLst>
      <p:ext uri="{BB962C8B-B14F-4D97-AF65-F5344CB8AC3E}">
        <p14:creationId xmlns:p14="http://schemas.microsoft.com/office/powerpoint/2010/main" val="3473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r>
              <a:rPr kumimoji="1" lang="en-US" altLang="ja-JP" dirty="0"/>
              <a:t>VẤN ĐỀ DEADLOCK</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dirty="0"/>
              <a:t>6.1.3. Điều kiện cần để xảy ra deadlock</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01.</a:t>
            </a:r>
          </a:p>
        </p:txBody>
      </p:sp>
    </p:spTree>
    <p:extLst>
      <p:ext uri="{BB962C8B-B14F-4D97-AF65-F5344CB8AC3E}">
        <p14:creationId xmlns:p14="http://schemas.microsoft.com/office/powerpoint/2010/main" val="263116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6.1.3. </a:t>
            </a:r>
            <a:r>
              <a:rPr lang="en-US" altLang="ja-JP" dirty="0" err="1"/>
              <a:t>Điều</a:t>
            </a:r>
            <a:r>
              <a:rPr lang="en-US" altLang="ja-JP" dirty="0"/>
              <a:t> </a:t>
            </a:r>
            <a:r>
              <a:rPr lang="en-US" altLang="ja-JP" dirty="0" err="1"/>
              <a:t>kiện</a:t>
            </a:r>
            <a:r>
              <a:rPr lang="en-US" altLang="ja-JP" dirty="0"/>
              <a:t> </a:t>
            </a:r>
            <a:r>
              <a:rPr lang="en-US" altLang="ja-JP" dirty="0" err="1"/>
              <a:t>cần</a:t>
            </a:r>
            <a:r>
              <a:rPr lang="en-US" altLang="ja-JP" dirty="0"/>
              <a:t> </a:t>
            </a:r>
            <a:r>
              <a:rPr lang="en-US" altLang="ja-JP" dirty="0" err="1"/>
              <a:t>để</a:t>
            </a:r>
            <a:r>
              <a:rPr lang="en-US" altLang="ja-JP" dirty="0"/>
              <a:t> </a:t>
            </a:r>
            <a:r>
              <a:rPr lang="en-US" altLang="ja-JP" dirty="0" err="1"/>
              <a:t>xảy</a:t>
            </a:r>
            <a:r>
              <a:rPr lang="en-US" altLang="ja-JP" dirty="0"/>
              <a:t> </a:t>
            </a:r>
            <a:r>
              <a:rPr lang="en-US" altLang="ja-JP" dirty="0" err="1"/>
              <a:t>ra</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lstStyle/>
          <a:p>
            <a:r>
              <a:rPr lang="vi-VN" altLang="ja-JP" sz="2600" b="1" dirty="0">
                <a:gradFill flip="none" rotWithShape="1">
                  <a:gsLst>
                    <a:gs pos="0">
                      <a:srgbClr val="00C6FF"/>
                    </a:gs>
                    <a:gs pos="100000">
                      <a:srgbClr val="0072FF"/>
                    </a:gs>
                  </a:gsLst>
                  <a:lin ang="2700000" scaled="1"/>
                  <a:tileRect/>
                </a:gradFill>
              </a:rPr>
              <a:t>Loại trừ tương</a:t>
            </a:r>
            <a:r>
              <a:rPr lang="en-US" altLang="ja-JP" sz="2600" b="1" dirty="0">
                <a:gradFill flip="none" rotWithShape="1">
                  <a:gsLst>
                    <a:gs pos="0">
                      <a:srgbClr val="00C6FF"/>
                    </a:gs>
                    <a:gs pos="100000">
                      <a:srgbClr val="0072FF"/>
                    </a:gs>
                  </a:gsLst>
                  <a:lin ang="2700000" scaled="1"/>
                  <a:tileRect/>
                </a:gradFill>
              </a:rPr>
              <a:t> </a:t>
            </a:r>
            <a:r>
              <a:rPr lang="vi-VN" altLang="ja-JP" sz="2600" b="1" dirty="0">
                <a:gradFill flip="none" rotWithShape="1">
                  <a:gsLst>
                    <a:gs pos="0">
                      <a:srgbClr val="00C6FF"/>
                    </a:gs>
                    <a:gs pos="100000">
                      <a:srgbClr val="0072FF"/>
                    </a:gs>
                  </a:gsLst>
                  <a:lin ang="2700000" scaled="1"/>
                  <a:tileRect/>
                </a:gradFill>
              </a:rPr>
              <a:t>hỗ</a:t>
            </a:r>
            <a:r>
              <a:rPr lang="vi-VN" altLang="ja-JP" sz="2600" b="1" dirty="0"/>
              <a:t>: </a:t>
            </a:r>
            <a:r>
              <a:rPr lang="vi-VN" altLang="ja-JP" sz="2600" dirty="0"/>
              <a:t>ít nhất một tài nguyên được giữ theo nonsharable mode</a:t>
            </a:r>
          </a:p>
          <a:p>
            <a:pPr lvl="1">
              <a:buSzPct val="90000"/>
            </a:pPr>
            <a:r>
              <a:rPr lang="vi-VN" altLang="ja-JP" dirty="0"/>
              <a:t>Ví dụ: printer &lt;&gt; read-only files (sharable)</a:t>
            </a:r>
          </a:p>
          <a:p>
            <a:r>
              <a:rPr lang="vi-VN" altLang="ja-JP" sz="2600" b="1" dirty="0">
                <a:gradFill flip="none" rotWithShape="1">
                  <a:gsLst>
                    <a:gs pos="0">
                      <a:srgbClr val="00C6FF"/>
                    </a:gs>
                    <a:gs pos="100000">
                      <a:srgbClr val="0072FF"/>
                    </a:gs>
                  </a:gsLst>
                  <a:lin ang="2700000" scaled="1"/>
                  <a:tileRect/>
                </a:gradFill>
              </a:rPr>
              <a:t>Giữ và chờ cấp thêm tài nguyên</a:t>
            </a:r>
            <a:r>
              <a:rPr lang="vi-VN" altLang="ja-JP" sz="2600" dirty="0"/>
              <a:t>: Một tiến trình đang giữ ít nhất một tài nguyên và đợi thêm tài nguyên do tiến trình khác giữ</a:t>
            </a:r>
          </a:p>
          <a:p>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Tree>
    <p:extLst>
      <p:ext uri="{BB962C8B-B14F-4D97-AF65-F5344CB8AC3E}">
        <p14:creationId xmlns:p14="http://schemas.microsoft.com/office/powerpoint/2010/main" val="139506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6.1.3. </a:t>
            </a:r>
            <a:r>
              <a:rPr lang="en-US" altLang="ja-JP" dirty="0" err="1"/>
              <a:t>Điều</a:t>
            </a:r>
            <a:r>
              <a:rPr lang="en-US" altLang="ja-JP" dirty="0"/>
              <a:t> </a:t>
            </a:r>
            <a:r>
              <a:rPr lang="en-US" altLang="ja-JP" dirty="0" err="1"/>
              <a:t>kiện</a:t>
            </a:r>
            <a:r>
              <a:rPr lang="en-US" altLang="ja-JP" dirty="0"/>
              <a:t> </a:t>
            </a:r>
            <a:r>
              <a:rPr lang="en-US" altLang="ja-JP" dirty="0" err="1"/>
              <a:t>cần</a:t>
            </a:r>
            <a:r>
              <a:rPr lang="en-US" altLang="ja-JP" dirty="0"/>
              <a:t> </a:t>
            </a:r>
            <a:r>
              <a:rPr lang="en-US" altLang="ja-JP" dirty="0" err="1"/>
              <a:t>để</a:t>
            </a:r>
            <a:r>
              <a:rPr lang="en-US" altLang="ja-JP" dirty="0"/>
              <a:t> </a:t>
            </a:r>
            <a:r>
              <a:rPr lang="en-US" altLang="ja-JP" dirty="0" err="1"/>
              <a:t>xảy</a:t>
            </a:r>
            <a:r>
              <a:rPr lang="en-US" altLang="ja-JP" dirty="0"/>
              <a:t> </a:t>
            </a:r>
            <a:r>
              <a:rPr lang="en-US" altLang="ja-JP" dirty="0" err="1"/>
              <a:t>ra</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lstStyle/>
          <a:p>
            <a:r>
              <a:rPr lang="vi-VN" altLang="ja-JP" sz="2600" b="1" dirty="0">
                <a:gradFill flip="none" rotWithShape="1">
                  <a:gsLst>
                    <a:gs pos="0">
                      <a:srgbClr val="00C6FF"/>
                    </a:gs>
                    <a:gs pos="100000">
                      <a:srgbClr val="0072FF"/>
                    </a:gs>
                  </a:gsLst>
                  <a:lin ang="2700000" scaled="1"/>
                  <a:tileRect/>
                </a:gradFill>
              </a:rPr>
              <a:t>Không trưng dụng</a:t>
            </a:r>
            <a:r>
              <a:rPr lang="vi-VN" altLang="ja-JP" sz="2600" dirty="0"/>
              <a:t>: tài nguyên không thể bị lấy lại mà chỉ có thể được trả lại từ tiến trình đang giữ tài nguyên đó khi nó muốn</a:t>
            </a:r>
          </a:p>
          <a:p>
            <a:r>
              <a:rPr lang="vi-VN" altLang="ja-JP" sz="2600" b="1" dirty="0">
                <a:gradFill flip="none" rotWithShape="1">
                  <a:gsLst>
                    <a:gs pos="0">
                      <a:srgbClr val="00C6FF"/>
                    </a:gs>
                    <a:gs pos="100000">
                      <a:srgbClr val="0072FF"/>
                    </a:gs>
                  </a:gsLst>
                  <a:lin ang="2700000" scaled="1"/>
                  <a:tileRect/>
                </a:gradFill>
              </a:rPr>
              <a:t>Chu trình đợi</a:t>
            </a:r>
            <a:r>
              <a:rPr lang="vi-VN" altLang="ja-JP" sz="2600" dirty="0"/>
              <a:t>: tồn tại một tập (P0,…,Pn} các tiến trình đang đợi sao cho</a:t>
            </a:r>
          </a:p>
          <a:p>
            <a:pPr lvl="1">
              <a:buSzPct val="90000"/>
            </a:pPr>
            <a:r>
              <a:rPr lang="vi-VN" altLang="ja-JP" dirty="0"/>
              <a:t>P0 đợi một tài nguyên mà P1 giữ</a:t>
            </a:r>
          </a:p>
          <a:p>
            <a:pPr lvl="1">
              <a:buSzPct val="90000"/>
            </a:pPr>
            <a:r>
              <a:rPr lang="vi-VN" altLang="ja-JP" dirty="0"/>
              <a:t>P1 đợi một tài nguyên mà P2 giữ</a:t>
            </a:r>
          </a:p>
          <a:p>
            <a:pPr lvl="1">
              <a:buSzPct val="90000"/>
            </a:pPr>
            <a:r>
              <a:rPr lang="vi-VN" altLang="ja-JP" dirty="0"/>
              <a:t>…</a:t>
            </a:r>
          </a:p>
          <a:p>
            <a:pPr lvl="1">
              <a:buSzPct val="90000"/>
            </a:pPr>
            <a:r>
              <a:rPr lang="vi-VN" altLang="ja-JP" dirty="0"/>
              <a:t>Pn đợi một tài nguyên mà P0 giữ</a:t>
            </a:r>
          </a:p>
          <a:p>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12</a:t>
            </a:fld>
            <a:endParaRPr lang="en-VN" dirty="0"/>
          </a:p>
        </p:txBody>
      </p:sp>
      <p:pic>
        <p:nvPicPr>
          <p:cNvPr id="7" name="Picture 1">
            <a:extLst>
              <a:ext uri="{FF2B5EF4-FFF2-40B4-BE49-F238E27FC236}">
                <a16:creationId xmlns:a16="http://schemas.microsoft.com/office/drawing/2014/main" id="{817589F6-4573-58B6-190A-98F4E2456E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99438" y="2964180"/>
            <a:ext cx="2242819" cy="3315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69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r>
              <a:rPr lang="en-US" altLang="ja-JP" dirty="0"/>
              <a:t>MÔ HÌNH HÓA HỆ THỐNG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02.</a:t>
            </a:r>
          </a:p>
        </p:txBody>
      </p:sp>
    </p:spTree>
    <p:extLst>
      <p:ext uri="{BB962C8B-B14F-4D97-AF65-F5344CB8AC3E}">
        <p14:creationId xmlns:p14="http://schemas.microsoft.com/office/powerpoint/2010/main" val="330636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6.2. </a:t>
            </a:r>
            <a:r>
              <a:rPr lang="en-US" altLang="ja-JP" dirty="0" err="1"/>
              <a:t>Mô</a:t>
            </a:r>
            <a:r>
              <a:rPr lang="en-US" altLang="ja-JP" dirty="0"/>
              <a:t> </a:t>
            </a:r>
            <a:r>
              <a:rPr lang="en-US" altLang="ja-JP" dirty="0" err="1"/>
              <a:t>hình</a:t>
            </a:r>
            <a:r>
              <a:rPr lang="en-US" altLang="ja-JP" dirty="0"/>
              <a:t> </a:t>
            </a:r>
            <a:r>
              <a:rPr lang="en-US" altLang="ja-JP" dirty="0" err="1"/>
              <a:t>hóa</a:t>
            </a:r>
            <a:r>
              <a:rPr lang="en-US" altLang="ja-JP" dirty="0"/>
              <a:t> </a:t>
            </a:r>
            <a:r>
              <a:rPr lang="en-US" altLang="ja-JP" dirty="0" err="1"/>
              <a:t>hệ</a:t>
            </a:r>
            <a:r>
              <a:rPr lang="en-US" altLang="ja-JP" dirty="0"/>
              <a:t> </a:t>
            </a:r>
            <a:r>
              <a:rPr lang="en-US" altLang="ja-JP" dirty="0" err="1"/>
              <a:t>thống</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fontScale="85000" lnSpcReduction="20000"/>
          </a:bodyPr>
          <a:lstStyle/>
          <a:p>
            <a:r>
              <a:rPr lang="vi-VN" altLang="ja-JP" sz="2400" dirty="0"/>
              <a:t>Các loại tài nguyên, kí hiệu R1, R2,…,Rm, bao gồm:</a:t>
            </a:r>
          </a:p>
          <a:p>
            <a:pPr lvl="1">
              <a:buSzPct val="90000"/>
            </a:pPr>
            <a:r>
              <a:rPr lang="vi-VN" altLang="ja-JP" sz="2200" dirty="0"/>
              <a:t>CPU cycle, không gian bộ nhớ, thiết bị I/O, file, semaphore,..</a:t>
            </a:r>
          </a:p>
          <a:p>
            <a:pPr lvl="1">
              <a:buSzPct val="90000"/>
            </a:pPr>
            <a:r>
              <a:rPr lang="vi-VN" altLang="ja-JP" sz="2200" dirty="0"/>
              <a:t>Mỗi loại tài nguyên Ri có Wi thực thể</a:t>
            </a:r>
          </a:p>
          <a:p>
            <a:r>
              <a:rPr lang="vi-VN" altLang="ja-JP" sz="2400" dirty="0"/>
              <a:t>Giả sử tài nguyên tái sử dụng theo chu kỳ</a:t>
            </a:r>
          </a:p>
          <a:p>
            <a:pPr lvl="1">
              <a:buSzPct val="90000"/>
            </a:pPr>
            <a:r>
              <a:rPr lang="vi-VN" altLang="ja-JP" sz="2200" dirty="0"/>
              <a:t>Yêu cầu: tiến trình phải chờ nếu yêu cầu không được đáp ứng ng</a:t>
            </a:r>
            <a:r>
              <a:rPr lang="en-US" altLang="ja-JP" sz="2200" dirty="0"/>
              <a:t>a</a:t>
            </a:r>
            <a:r>
              <a:rPr lang="vi-VN" altLang="ja-JP" sz="2200" dirty="0"/>
              <a:t>y</a:t>
            </a:r>
          </a:p>
          <a:p>
            <a:pPr lvl="1">
              <a:buSzPct val="90000"/>
            </a:pPr>
            <a:r>
              <a:rPr lang="vi-VN" altLang="ja-JP" sz="2200" dirty="0"/>
              <a:t>Sử dụng: tiến trình sử dụng tài nguyên</a:t>
            </a:r>
          </a:p>
          <a:p>
            <a:pPr lvl="1">
              <a:buSzPct val="90000"/>
            </a:pPr>
            <a:r>
              <a:rPr lang="vi-VN" altLang="ja-JP" sz="2200" dirty="0"/>
              <a:t>Hoàn trả: tiến trình hoàn trả tài nguyên</a:t>
            </a:r>
          </a:p>
          <a:p>
            <a:r>
              <a:rPr lang="vi-VN" altLang="ja-JP" sz="2400" dirty="0"/>
              <a:t>Các tác vụ yêu cầu và hoàn trả đều là system call. Ví dụ:</a:t>
            </a:r>
          </a:p>
          <a:p>
            <a:pPr lvl="1">
              <a:buSzPct val="90000"/>
            </a:pPr>
            <a:r>
              <a:rPr lang="vi-VN" altLang="ja-JP" sz="2200" dirty="0"/>
              <a:t>Request/ release device</a:t>
            </a:r>
          </a:p>
          <a:p>
            <a:pPr lvl="1">
              <a:buSzPct val="90000"/>
            </a:pPr>
            <a:r>
              <a:rPr lang="vi-VN" altLang="ja-JP" sz="2200" dirty="0"/>
              <a:t>Open / close file</a:t>
            </a:r>
          </a:p>
          <a:p>
            <a:pPr lvl="1">
              <a:buSzPct val="90000"/>
            </a:pPr>
            <a:r>
              <a:rPr lang="vi-VN" altLang="ja-JP" sz="2200" dirty="0"/>
              <a:t>Allocate/ free memory</a:t>
            </a:r>
          </a:p>
          <a:p>
            <a:pPr lvl="1">
              <a:buSzPct val="90000"/>
            </a:pPr>
            <a:r>
              <a:rPr lang="vi-VN" altLang="ja-JP" sz="2200"/>
              <a:t>Wai</a:t>
            </a:r>
            <a:r>
              <a:rPr lang="en-US" altLang="ja-JP" sz="2200"/>
              <a:t>t</a:t>
            </a:r>
            <a:r>
              <a:rPr lang="vi-VN" altLang="ja-JP" sz="2200"/>
              <a:t>/ </a:t>
            </a:r>
            <a:r>
              <a:rPr lang="vi-VN" altLang="ja-JP" sz="2200" dirty="0"/>
              <a:t>signal</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14</a:t>
            </a:fld>
            <a:endParaRPr lang="en-VN" dirty="0"/>
          </a:p>
        </p:txBody>
      </p:sp>
    </p:spTree>
    <p:extLst>
      <p:ext uri="{BB962C8B-B14F-4D97-AF65-F5344CB8AC3E}">
        <p14:creationId xmlns:p14="http://schemas.microsoft.com/office/powerpoint/2010/main" val="347966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15</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r>
              <a:rPr lang="en-US" altLang="ja-JP" dirty="0"/>
              <a:t>MÔ HÌNH HÓA HỆ THỐNG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6.2.1. Đồ thị cấp phát tài nguyên RAG</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02.</a:t>
            </a:r>
          </a:p>
        </p:txBody>
      </p:sp>
    </p:spTree>
    <p:extLst>
      <p:ext uri="{BB962C8B-B14F-4D97-AF65-F5344CB8AC3E}">
        <p14:creationId xmlns:p14="http://schemas.microsoft.com/office/powerpoint/2010/main" val="350405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6.2.1. </a:t>
            </a:r>
            <a:r>
              <a:rPr lang="en-US" altLang="ja-JP" dirty="0" err="1"/>
              <a:t>Đồ</a:t>
            </a:r>
            <a:r>
              <a:rPr lang="en-US" altLang="ja-JP" dirty="0"/>
              <a:t> </a:t>
            </a:r>
            <a:r>
              <a:rPr lang="en-US" altLang="ja-JP" dirty="0" err="1"/>
              <a:t>thị</a:t>
            </a:r>
            <a:r>
              <a:rPr lang="en-US" altLang="ja-JP" dirty="0"/>
              <a:t> </a:t>
            </a:r>
            <a:r>
              <a:rPr lang="en-US" altLang="ja-JP" dirty="0" err="1"/>
              <a:t>cấp</a:t>
            </a:r>
            <a:r>
              <a:rPr lang="en-US" altLang="ja-JP" dirty="0"/>
              <a:t> </a:t>
            </a:r>
            <a:r>
              <a:rPr lang="en-US" altLang="ja-JP" dirty="0" err="1"/>
              <a:t>phát</a:t>
            </a:r>
            <a:r>
              <a:rPr lang="en-US" altLang="ja-JP" dirty="0"/>
              <a:t> </a:t>
            </a:r>
            <a:r>
              <a:rPr lang="en-US" altLang="ja-JP" dirty="0" err="1"/>
              <a:t>tài</a:t>
            </a:r>
            <a:r>
              <a:rPr lang="en-US" altLang="ja-JP" dirty="0"/>
              <a:t> </a:t>
            </a:r>
            <a:r>
              <a:rPr lang="en-US" altLang="ja-JP" dirty="0" err="1"/>
              <a:t>nguyên</a:t>
            </a:r>
            <a:r>
              <a:rPr lang="en-US" altLang="ja-JP" dirty="0"/>
              <a:t> - RAG</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1327759"/>
            <a:ext cx="10579654" cy="5050181"/>
          </a:xfrm>
        </p:spPr>
        <p:txBody>
          <a:bodyPr>
            <a:normAutofit/>
          </a:bodyPr>
          <a:lstStyle/>
          <a:p>
            <a:r>
              <a:rPr lang="vi-VN" altLang="ja-JP" sz="2600" dirty="0"/>
              <a:t>Là đồ thị có hướng, với tập đỉnh V và tập cạnh E</a:t>
            </a:r>
          </a:p>
          <a:p>
            <a:r>
              <a:rPr lang="vi-VN" altLang="ja-JP" sz="2600" dirty="0"/>
              <a:t>Tập đỉnh V gồm 2 loại: </a:t>
            </a:r>
          </a:p>
          <a:p>
            <a:pPr lvl="1">
              <a:buSzPct val="90000"/>
            </a:pPr>
            <a:r>
              <a:rPr lang="vi-VN" altLang="ja-JP" dirty="0"/>
              <a:t>P = {P1, P2,…,Pn} (All process)</a:t>
            </a:r>
          </a:p>
          <a:p>
            <a:pPr lvl="1">
              <a:buSzPct val="90000"/>
            </a:pPr>
            <a:r>
              <a:rPr lang="vi-VN" altLang="ja-JP" dirty="0"/>
              <a:t>R = {R1, R2,…,Rn} (All resource)</a:t>
            </a:r>
          </a:p>
          <a:p>
            <a:r>
              <a:rPr lang="vi-VN" altLang="ja-JP" sz="2600" dirty="0"/>
              <a:t>Tập cạnh E gồm 2 loại:</a:t>
            </a:r>
          </a:p>
          <a:p>
            <a:pPr lvl="1">
              <a:buSzPct val="90000"/>
            </a:pPr>
            <a:r>
              <a:rPr lang="vi-VN" altLang="ja-JP" dirty="0"/>
              <a:t>Cạnh yêu cầu: Pi </a:t>
            </a:r>
            <a:r>
              <a:rPr lang="en-US" altLang="en-US" dirty="0"/>
              <a:t>→</a:t>
            </a:r>
            <a:r>
              <a:rPr lang="vi-VN" altLang="ja-JP" dirty="0"/>
              <a:t> Rj</a:t>
            </a:r>
          </a:p>
          <a:p>
            <a:pPr lvl="1">
              <a:buSzPct val="90000"/>
            </a:pPr>
            <a:r>
              <a:rPr lang="vi-VN" altLang="ja-JP" dirty="0"/>
              <a:t>Cạnh cấp phát: Rj</a:t>
            </a:r>
            <a:r>
              <a:rPr lang="en-US" altLang="en-US" dirty="0"/>
              <a:t> → </a:t>
            </a:r>
            <a:r>
              <a:rPr lang="vi-VN" altLang="ja-JP" dirty="0"/>
              <a:t>Pi</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Tree>
    <p:extLst>
      <p:ext uri="{BB962C8B-B14F-4D97-AF65-F5344CB8AC3E}">
        <p14:creationId xmlns:p14="http://schemas.microsoft.com/office/powerpoint/2010/main" val="96350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6.2.1. </a:t>
            </a:r>
            <a:r>
              <a:rPr lang="en-US" altLang="ja-JP" dirty="0" err="1"/>
              <a:t>Đồ</a:t>
            </a:r>
            <a:r>
              <a:rPr lang="en-US" altLang="ja-JP" dirty="0"/>
              <a:t> </a:t>
            </a:r>
            <a:r>
              <a:rPr lang="en-US" altLang="ja-JP" dirty="0" err="1"/>
              <a:t>thị</a:t>
            </a:r>
            <a:r>
              <a:rPr lang="en-US" altLang="ja-JP" dirty="0"/>
              <a:t> </a:t>
            </a:r>
            <a:r>
              <a:rPr lang="en-US" altLang="ja-JP" dirty="0" err="1"/>
              <a:t>cấp</a:t>
            </a:r>
            <a:r>
              <a:rPr lang="en-US" altLang="ja-JP" dirty="0"/>
              <a:t> </a:t>
            </a:r>
            <a:r>
              <a:rPr lang="en-US" altLang="ja-JP" dirty="0" err="1"/>
              <a:t>phát</a:t>
            </a:r>
            <a:r>
              <a:rPr lang="en-US" altLang="ja-JP" dirty="0"/>
              <a:t> </a:t>
            </a:r>
            <a:r>
              <a:rPr lang="en-US" altLang="ja-JP" dirty="0" err="1"/>
              <a:t>tài</a:t>
            </a:r>
            <a:r>
              <a:rPr lang="en-US" altLang="ja-JP" dirty="0"/>
              <a:t> </a:t>
            </a:r>
            <a:r>
              <a:rPr lang="en-US" altLang="ja-JP" dirty="0" err="1"/>
              <a:t>nguyên</a:t>
            </a:r>
            <a:r>
              <a:rPr lang="en-US" altLang="ja-JP" dirty="0"/>
              <a:t> - RAG</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vi-VN" altLang="ja-JP" sz="2600" dirty="0"/>
              <a:t>Process i</a:t>
            </a:r>
          </a:p>
          <a:p>
            <a:endParaRPr lang="vi-VN" altLang="ja-JP" sz="2600" dirty="0"/>
          </a:p>
          <a:p>
            <a:r>
              <a:rPr lang="vi-VN" altLang="ja-JP" sz="2600" dirty="0"/>
              <a:t>Loại tài nguyên Rj với 4 thực thể</a:t>
            </a:r>
          </a:p>
          <a:p>
            <a:endParaRPr lang="en-US" altLang="ja-JP" sz="2600" dirty="0"/>
          </a:p>
          <a:p>
            <a:endParaRPr lang="vi-VN" altLang="ja-JP" sz="2600" dirty="0"/>
          </a:p>
          <a:p>
            <a:r>
              <a:rPr lang="vi-VN" altLang="ja-JP" sz="2600" dirty="0"/>
              <a:t>Pi yêu cầu một thực thể của Rj</a:t>
            </a:r>
          </a:p>
          <a:p>
            <a:endParaRPr lang="vi-VN" altLang="ja-JP" sz="2600" dirty="0"/>
          </a:p>
          <a:p>
            <a:r>
              <a:rPr lang="vi-VN" altLang="ja-JP" sz="2600" dirty="0"/>
              <a:t>Pi đang giữ một thực thể của Rj</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17</a:t>
            </a:fld>
            <a:endParaRPr lang="en-VN" dirty="0"/>
          </a:p>
        </p:txBody>
      </p:sp>
      <p:pic>
        <p:nvPicPr>
          <p:cNvPr id="6" name="Picture 2">
            <a:extLst>
              <a:ext uri="{FF2B5EF4-FFF2-40B4-BE49-F238E27FC236}">
                <a16:creationId xmlns:a16="http://schemas.microsoft.com/office/drawing/2014/main" id="{687D4556-BCD1-E9D2-3E0E-A5E083D30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4348" y="891010"/>
            <a:ext cx="12382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E8587F64-194B-82E9-C952-40C0ACEAF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7227" y="1430760"/>
            <a:ext cx="11525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a:extLst>
              <a:ext uri="{FF2B5EF4-FFF2-40B4-BE49-F238E27FC236}">
                <a16:creationId xmlns:a16="http://schemas.microsoft.com/office/drawing/2014/main" id="{7ACC2DEA-4AE4-4BBC-3867-B9C45A17FC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1213" y="2853494"/>
            <a:ext cx="18288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a:extLst>
              <a:ext uri="{FF2B5EF4-FFF2-40B4-BE49-F238E27FC236}">
                <a16:creationId xmlns:a16="http://schemas.microsoft.com/office/drawing/2014/main" id="{668CFDEF-7F9C-ECD0-7047-D3CFF7F527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1213" y="4148329"/>
            <a:ext cx="18764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7571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r>
              <a:rPr lang="en-US" altLang="ja-JP" dirty="0"/>
              <a:t>MÔ HÌNH HÓA HỆ THỐNG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6.2.2. Các ví dụ</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02.</a:t>
            </a:r>
          </a:p>
        </p:txBody>
      </p:sp>
    </p:spTree>
    <p:extLst>
      <p:ext uri="{BB962C8B-B14F-4D97-AF65-F5344CB8AC3E}">
        <p14:creationId xmlns:p14="http://schemas.microsoft.com/office/powerpoint/2010/main" val="553846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6.2.2. </a:t>
            </a:r>
            <a:r>
              <a:rPr lang="en-US" dirty="0" err="1"/>
              <a:t>Các</a:t>
            </a:r>
            <a:r>
              <a:rPr lang="en-US" dirty="0"/>
              <a:t> </a:t>
            </a:r>
            <a:r>
              <a:rPr lang="en-US" dirty="0" err="1"/>
              <a:t>ví</a:t>
            </a:r>
            <a:r>
              <a:rPr lang="en-US" dirty="0"/>
              <a:t> </a:t>
            </a:r>
            <a:r>
              <a:rPr lang="en-US" dirty="0" err="1"/>
              <a:t>dụ</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1142797" y="1195821"/>
            <a:ext cx="5288483" cy="5160527"/>
          </a:xfrm>
        </p:spPr>
        <p:txBody>
          <a:bodyPr>
            <a:normAutofit/>
          </a:bodyPr>
          <a:lstStyle/>
          <a:p>
            <a:pPr marL="0" indent="0">
              <a:lnSpc>
                <a:spcPct val="150000"/>
              </a:lnSpc>
              <a:buNone/>
            </a:pPr>
            <a:r>
              <a:rPr lang="en-US" altLang="en-US" sz="2600" dirty="0"/>
              <a:t>Cho 1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có</a:t>
            </a:r>
            <a:r>
              <a:rPr lang="en-US" altLang="en-US" sz="2600" dirty="0"/>
              <a:t> 3 </a:t>
            </a:r>
            <a:r>
              <a:rPr lang="en-US" altLang="en-US" sz="2600" dirty="0" err="1"/>
              <a:t>tiến</a:t>
            </a:r>
            <a:r>
              <a:rPr lang="en-US" altLang="en-US" sz="2600" dirty="0"/>
              <a:t> </a:t>
            </a:r>
            <a:r>
              <a:rPr lang="en-US" altLang="en-US" sz="2600" dirty="0" err="1"/>
              <a:t>trình</a:t>
            </a:r>
            <a:r>
              <a:rPr lang="en-US" altLang="en-US" sz="2600" dirty="0"/>
              <a:t> P1 </a:t>
            </a:r>
            <a:r>
              <a:rPr lang="en-US" altLang="en-US" sz="2600" dirty="0" err="1"/>
              <a:t>đến</a:t>
            </a:r>
            <a:r>
              <a:rPr lang="en-US" altLang="en-US" sz="2600" dirty="0"/>
              <a:t> P3 </a:t>
            </a:r>
            <a:r>
              <a:rPr lang="en-US" altLang="en-US" sz="2600" dirty="0" err="1"/>
              <a:t>và</a:t>
            </a:r>
            <a:r>
              <a:rPr lang="en-US" altLang="en-US" sz="2600" dirty="0"/>
              <a:t> 4 </a:t>
            </a:r>
            <a:r>
              <a:rPr lang="en-US" altLang="en-US" sz="2600" dirty="0" err="1"/>
              <a:t>loại</a:t>
            </a:r>
            <a:r>
              <a:rPr lang="en-US" altLang="en-US" sz="2600" dirty="0"/>
              <a:t> </a:t>
            </a:r>
            <a:r>
              <a:rPr lang="en-US" altLang="en-US" sz="2600" dirty="0" err="1"/>
              <a:t>tài</a:t>
            </a:r>
            <a:r>
              <a:rPr lang="en-US" altLang="en-US" sz="2600" dirty="0"/>
              <a:t> </a:t>
            </a:r>
            <a:r>
              <a:rPr lang="en-US" altLang="en-US" sz="2600" dirty="0" err="1"/>
              <a:t>nguyên</a:t>
            </a:r>
            <a:r>
              <a:rPr lang="en-US" altLang="en-US" sz="2600" dirty="0"/>
              <a:t> R1 (1), R2 (2), R3 (1) </a:t>
            </a:r>
            <a:r>
              <a:rPr lang="en-US" altLang="en-US" sz="2600" dirty="0" err="1"/>
              <a:t>và</a:t>
            </a:r>
            <a:r>
              <a:rPr lang="en-US" altLang="en-US" sz="2600" dirty="0"/>
              <a:t> R4 (4). P1 </a:t>
            </a:r>
            <a:r>
              <a:rPr lang="en-US" altLang="en-US" sz="2600" dirty="0" err="1"/>
              <a:t>giữ</a:t>
            </a:r>
            <a:r>
              <a:rPr lang="en-US" altLang="en-US" sz="2600" dirty="0"/>
              <a:t> 1 R2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R1; P2 </a:t>
            </a:r>
            <a:r>
              <a:rPr lang="en-US" altLang="en-US" sz="2600" dirty="0" err="1"/>
              <a:t>giữ</a:t>
            </a:r>
            <a:r>
              <a:rPr lang="en-US" altLang="en-US" sz="2600" dirty="0"/>
              <a:t> 1 R2, 1 R1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R3; P3 </a:t>
            </a:r>
            <a:r>
              <a:rPr lang="en-US" altLang="en-US" sz="2600" dirty="0" err="1"/>
              <a:t>giữ</a:t>
            </a:r>
            <a:r>
              <a:rPr lang="en-US" altLang="en-US" sz="2600" dirty="0"/>
              <a:t> 1 R3 </a:t>
            </a:r>
            <a:r>
              <a:rPr lang="en-US" altLang="en-US" sz="2600" dirty="0" err="1"/>
              <a:t>và</a:t>
            </a:r>
            <a:r>
              <a:rPr lang="en-US" altLang="en-US" sz="2600" dirty="0"/>
              <a:t> </a:t>
            </a:r>
            <a:r>
              <a:rPr lang="en-US" altLang="en-US" sz="2600" dirty="0" err="1"/>
              <a:t>không</a:t>
            </a:r>
            <a:r>
              <a:rPr lang="en-US" altLang="en-US" sz="2600" dirty="0"/>
              <a:t> </a:t>
            </a:r>
            <a:r>
              <a:rPr lang="en-US" altLang="en-US" sz="2600" dirty="0" err="1"/>
              <a:t>yêu</a:t>
            </a:r>
            <a:r>
              <a:rPr lang="en-US" altLang="en-US" sz="2600" dirty="0"/>
              <a:t> </a:t>
            </a:r>
            <a:r>
              <a:rPr lang="en-US" altLang="en-US" sz="2600" dirty="0" err="1"/>
              <a:t>cầu</a:t>
            </a:r>
            <a:r>
              <a:rPr lang="en-US" altLang="en-US" sz="2600" dirty="0"/>
              <a:t>.</a:t>
            </a:r>
          </a:p>
          <a:p>
            <a:pPr>
              <a:lnSpc>
                <a:spcPct val="150000"/>
              </a:lnSpc>
            </a:pPr>
            <a:endParaRPr lang="en-US" altLang="en-US" sz="26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19</a:t>
            </a:fld>
            <a:endParaRPr lang="en-VN" dirty="0"/>
          </a:p>
        </p:txBody>
      </p:sp>
      <p:pic>
        <p:nvPicPr>
          <p:cNvPr id="6" name="Picture 5">
            <a:extLst>
              <a:ext uri="{FF2B5EF4-FFF2-40B4-BE49-F238E27FC236}">
                <a16:creationId xmlns:a16="http://schemas.microsoft.com/office/drawing/2014/main" id="{BC8F73A7-FE86-FF41-4B5D-F401C9DB3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3044" y="1531619"/>
            <a:ext cx="4726312" cy="423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896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
        <p:nvSpPr>
          <p:cNvPr id="3" name="Text Placeholder 2">
            <a:extLst>
              <a:ext uri="{FF2B5EF4-FFF2-40B4-BE49-F238E27FC236}">
                <a16:creationId xmlns:a16="http://schemas.microsoft.com/office/drawing/2014/main" id="{2B4CC069-E19E-B22C-6D85-1188A3E8F06F}"/>
              </a:ext>
            </a:extLst>
          </p:cNvPr>
          <p:cNvSpPr>
            <a:spLocks noGrp="1"/>
          </p:cNvSpPr>
          <p:nvPr>
            <p:ph type="body" sz="quarter" idx="13"/>
          </p:nvPr>
        </p:nvSpPr>
        <p:spPr/>
        <p:txBody>
          <a:bodyPr>
            <a:normAutofit/>
          </a:bodyPr>
          <a:lstStyle/>
          <a:p>
            <a:pPr>
              <a:lnSpc>
                <a:spcPct val="150000"/>
              </a:lnSpc>
              <a:defRPr/>
            </a:pPr>
            <a:r>
              <a:rPr lang="en-US" sz="2600" dirty="0" err="1"/>
              <a:t>Hiểu</a:t>
            </a:r>
            <a:r>
              <a:rPr lang="en-US" sz="2600" dirty="0"/>
              <a:t> </a:t>
            </a:r>
            <a:r>
              <a:rPr lang="en-US" sz="2600" dirty="0" err="1"/>
              <a:t>được</a:t>
            </a:r>
            <a:r>
              <a:rPr lang="en-US" sz="2600" dirty="0"/>
              <a:t> </a:t>
            </a:r>
            <a:r>
              <a:rPr lang="en-US" sz="2600" dirty="0" err="1"/>
              <a:t>vấn</a:t>
            </a:r>
            <a:r>
              <a:rPr lang="en-US" sz="2600" dirty="0"/>
              <a:t> </a:t>
            </a:r>
            <a:r>
              <a:rPr lang="en-US" sz="2600" dirty="0" err="1"/>
              <a:t>đề</a:t>
            </a:r>
            <a:r>
              <a:rPr lang="en-US" sz="2600" dirty="0"/>
              <a:t> </a:t>
            </a:r>
            <a:r>
              <a:rPr lang="en-US" sz="2600" dirty="0" err="1"/>
              <a:t>bài</a:t>
            </a:r>
            <a:r>
              <a:rPr lang="en-US" sz="2600" dirty="0"/>
              <a:t> </a:t>
            </a:r>
            <a:r>
              <a:rPr lang="en-US" sz="2600" dirty="0" err="1"/>
              <a:t>toán</a:t>
            </a:r>
            <a:r>
              <a:rPr lang="en-US" sz="2600" dirty="0"/>
              <a:t> deadlock </a:t>
            </a:r>
            <a:r>
              <a:rPr lang="en-US" sz="2600" dirty="0" err="1"/>
              <a:t>và</a:t>
            </a:r>
            <a:r>
              <a:rPr lang="en-US" sz="2600" dirty="0"/>
              <a:t> </a:t>
            </a:r>
            <a:r>
              <a:rPr lang="en-US" sz="2600" dirty="0" err="1"/>
              <a:t>các</a:t>
            </a:r>
            <a:r>
              <a:rPr lang="en-US" sz="2600" dirty="0"/>
              <a:t> </a:t>
            </a:r>
            <a:r>
              <a:rPr lang="en-US" sz="2600" dirty="0" err="1"/>
              <a:t>tính</a:t>
            </a:r>
            <a:r>
              <a:rPr lang="en-US" sz="2600" dirty="0"/>
              <a:t> </a:t>
            </a:r>
            <a:r>
              <a:rPr lang="en-US" sz="2600" dirty="0" err="1"/>
              <a:t>chất</a:t>
            </a:r>
            <a:r>
              <a:rPr lang="en-US" sz="2600" dirty="0"/>
              <a:t> </a:t>
            </a:r>
            <a:r>
              <a:rPr lang="en-US" sz="2600" dirty="0" err="1"/>
              <a:t>của</a:t>
            </a:r>
            <a:r>
              <a:rPr lang="en-US" sz="2600" dirty="0"/>
              <a:t> deadlock</a:t>
            </a:r>
          </a:p>
          <a:p>
            <a:pPr>
              <a:lnSpc>
                <a:spcPct val="150000"/>
              </a:lnSpc>
              <a:defRPr/>
            </a:pPr>
            <a:r>
              <a:rPr lang="en-US" sz="2600" dirty="0" err="1"/>
              <a:t>Hiểu</a:t>
            </a:r>
            <a:r>
              <a:rPr lang="en-US" sz="2600" dirty="0"/>
              <a:t> </a:t>
            </a:r>
            <a:r>
              <a:rPr lang="en-US" sz="2600" dirty="0" err="1"/>
              <a:t>được</a:t>
            </a:r>
            <a:r>
              <a:rPr lang="en-US" sz="2600" dirty="0"/>
              <a:t> </a:t>
            </a:r>
            <a:r>
              <a:rPr lang="en-US" sz="2600" dirty="0" err="1"/>
              <a:t>các</a:t>
            </a:r>
            <a:r>
              <a:rPr lang="en-US" sz="2600" dirty="0"/>
              <a:t> </a:t>
            </a:r>
            <a:r>
              <a:rPr lang="en-US" sz="2600" dirty="0" err="1"/>
              <a:t>phương</a:t>
            </a:r>
            <a:r>
              <a:rPr lang="en-US" sz="2600" dirty="0"/>
              <a:t> </a:t>
            </a:r>
            <a:r>
              <a:rPr lang="en-US" sz="2600" dirty="0" err="1"/>
              <a:t>pháp</a:t>
            </a:r>
            <a:r>
              <a:rPr lang="en-US" sz="2600" dirty="0"/>
              <a:t> </a:t>
            </a:r>
            <a:r>
              <a:rPr lang="en-US" sz="2600" dirty="0" err="1"/>
              <a:t>giải</a:t>
            </a:r>
            <a:r>
              <a:rPr lang="en-US" sz="2600" dirty="0"/>
              <a:t> </a:t>
            </a:r>
            <a:r>
              <a:rPr lang="en-US" sz="2600" dirty="0" err="1"/>
              <a:t>quyết</a:t>
            </a:r>
            <a:r>
              <a:rPr lang="en-US" sz="2600" dirty="0"/>
              <a:t> deadlock</a:t>
            </a:r>
          </a:p>
        </p:txBody>
      </p:sp>
    </p:spTree>
    <p:extLst>
      <p:ext uri="{BB962C8B-B14F-4D97-AF65-F5344CB8AC3E}">
        <p14:creationId xmlns:p14="http://schemas.microsoft.com/office/powerpoint/2010/main" val="275992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lstStyle/>
          <a:p>
            <a:r>
              <a:rPr lang="en-US" sz="4000" dirty="0"/>
              <a:t>6.2.2. </a:t>
            </a:r>
            <a:r>
              <a:rPr lang="en-US" sz="4000" dirty="0" err="1"/>
              <a:t>Các</a:t>
            </a:r>
            <a:r>
              <a:rPr lang="en-US" sz="4000" dirty="0"/>
              <a:t> </a:t>
            </a:r>
            <a:r>
              <a:rPr lang="en-US" sz="4000" dirty="0" err="1"/>
              <a:t>ví</a:t>
            </a:r>
            <a:r>
              <a:rPr lang="en-US" sz="4000" dirty="0"/>
              <a:t> </a:t>
            </a:r>
            <a:r>
              <a:rPr lang="en-US" sz="4000" dirty="0" err="1"/>
              <a:t>dụ</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20</a:t>
            </a:fld>
            <a:endParaRPr lang="en-VN" dirty="0"/>
          </a:p>
        </p:txBody>
      </p:sp>
      <p:pic>
        <p:nvPicPr>
          <p:cNvPr id="3" name="Picture 4">
            <a:extLst>
              <a:ext uri="{FF2B5EF4-FFF2-40B4-BE49-F238E27FC236}">
                <a16:creationId xmlns:a16="http://schemas.microsoft.com/office/drawing/2014/main" id="{1ACDD650-898C-4981-7FB0-FC73E04BA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288" y="1456429"/>
            <a:ext cx="7043738"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29FC2BCD-0F4B-C680-A7E8-18D8F2B118C7}"/>
              </a:ext>
            </a:extLst>
          </p:cNvPr>
          <p:cNvSpPr txBox="1"/>
          <p:nvPr/>
        </p:nvSpPr>
        <p:spPr>
          <a:xfrm>
            <a:off x="838201" y="1256135"/>
            <a:ext cx="4311788" cy="958980"/>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US" altLang="ja-JP" sz="2400" dirty="0" err="1"/>
              <a:t>Đồ</a:t>
            </a:r>
            <a:r>
              <a:rPr lang="en-US" altLang="ja-JP" sz="2400" dirty="0"/>
              <a:t> </a:t>
            </a:r>
            <a:r>
              <a:rPr lang="en-US" altLang="ja-JP" sz="2400" dirty="0" err="1"/>
              <a:t>thị</a:t>
            </a:r>
            <a:r>
              <a:rPr lang="en-US" altLang="ja-JP" sz="2400" dirty="0"/>
              <a:t> </a:t>
            </a:r>
            <a:r>
              <a:rPr lang="en-US" altLang="ja-JP" sz="2400" dirty="0" err="1"/>
              <a:t>cấp</a:t>
            </a:r>
            <a:r>
              <a:rPr lang="en-US" altLang="ja-JP" sz="2400" dirty="0"/>
              <a:t> </a:t>
            </a:r>
            <a:r>
              <a:rPr lang="en-US" altLang="ja-JP" sz="2400" dirty="0" err="1"/>
              <a:t>phát</a:t>
            </a:r>
            <a:r>
              <a:rPr lang="en-US" altLang="ja-JP" sz="2400" dirty="0"/>
              <a:t> </a:t>
            </a:r>
            <a:r>
              <a:rPr lang="en-US" altLang="ja-JP" sz="2400" dirty="0" err="1"/>
              <a:t>tài</a:t>
            </a:r>
            <a:r>
              <a:rPr lang="en-US" altLang="ja-JP" sz="2400" dirty="0"/>
              <a:t> </a:t>
            </a:r>
            <a:r>
              <a:rPr lang="en-US" altLang="ja-JP" sz="2400" dirty="0" err="1"/>
              <a:t>nguyên</a:t>
            </a:r>
            <a:r>
              <a:rPr lang="en-US" altLang="ja-JP" sz="2400" dirty="0"/>
              <a:t> </a:t>
            </a:r>
            <a:r>
              <a:rPr lang="en-US" altLang="ja-JP" sz="2400" dirty="0" err="1"/>
              <a:t>với</a:t>
            </a:r>
            <a:r>
              <a:rPr lang="en-US" altLang="ja-JP" sz="2400" dirty="0"/>
              <a:t> </a:t>
            </a:r>
            <a:r>
              <a:rPr lang="en-US" altLang="ja-JP" sz="2400" dirty="0" err="1"/>
              <a:t>một</a:t>
            </a:r>
            <a:r>
              <a:rPr lang="en-US" altLang="ja-JP" sz="2400" dirty="0"/>
              <a:t> deadlock</a:t>
            </a:r>
            <a:endParaRPr lang="en-VN"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6328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lstStyle/>
          <a:p>
            <a:r>
              <a:rPr lang="en-US" sz="4000" dirty="0"/>
              <a:t>6.2.2. </a:t>
            </a:r>
            <a:r>
              <a:rPr lang="en-US" sz="4000" dirty="0" err="1"/>
              <a:t>Các</a:t>
            </a:r>
            <a:r>
              <a:rPr lang="en-US" sz="4000" dirty="0"/>
              <a:t> </a:t>
            </a:r>
            <a:r>
              <a:rPr lang="en-US" sz="4000" dirty="0" err="1"/>
              <a:t>ví</a:t>
            </a:r>
            <a:r>
              <a:rPr lang="en-US" sz="4000" dirty="0"/>
              <a:t> </a:t>
            </a:r>
            <a:r>
              <a:rPr lang="en-US" sz="4000" dirty="0" err="1"/>
              <a:t>dụ</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21</a:t>
            </a:fld>
            <a:endParaRPr lang="en-VN" dirty="0"/>
          </a:p>
        </p:txBody>
      </p:sp>
      <p:pic>
        <p:nvPicPr>
          <p:cNvPr id="3" name="Picture 2">
            <a:extLst>
              <a:ext uri="{FF2B5EF4-FFF2-40B4-BE49-F238E27FC236}">
                <a16:creationId xmlns:a16="http://schemas.microsoft.com/office/drawing/2014/main" id="{9C21F345-F50E-88D3-9818-66771EDB2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351" y="1782970"/>
            <a:ext cx="7807325"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F60B31DE-9703-F7E9-CCEA-B6E3ED63EDF4}"/>
              </a:ext>
            </a:extLst>
          </p:cNvPr>
          <p:cNvSpPr txBox="1"/>
          <p:nvPr/>
        </p:nvSpPr>
        <p:spPr>
          <a:xfrm>
            <a:off x="838201" y="1256135"/>
            <a:ext cx="4311788" cy="958980"/>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vi-VN" altLang="ja-JP" sz="2400" dirty="0"/>
              <a:t>Đồ thị chứa chu trình nhưng không deadlock</a:t>
            </a:r>
            <a:endParaRPr lang="en-VN"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0281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r>
              <a:rPr lang="en-US" altLang="ja-JP" dirty="0"/>
              <a:t>MÔ HÌNH HÓA HỆ THỐNG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6.2.3. </a:t>
            </a:r>
            <a:r>
              <a:rPr lang="vi-VN" dirty="0"/>
              <a:t>RAG và deadlock</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02.</a:t>
            </a:r>
          </a:p>
        </p:txBody>
      </p:sp>
    </p:spTree>
    <p:extLst>
      <p:ext uri="{BB962C8B-B14F-4D97-AF65-F5344CB8AC3E}">
        <p14:creationId xmlns:p14="http://schemas.microsoft.com/office/powerpoint/2010/main" val="2088256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6.2.3. RAG </a:t>
            </a:r>
            <a:r>
              <a:rPr lang="en-US" altLang="ja-JP" dirty="0" err="1"/>
              <a:t>và</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vi-VN" altLang="ja-JP" sz="2600" dirty="0"/>
              <a:t>RAG không chứa chu trình </a:t>
            </a:r>
            <a:r>
              <a:rPr lang="en-US" altLang="ja-JP" sz="2600" dirty="0"/>
              <a:t>=</a:t>
            </a:r>
            <a:r>
              <a:rPr lang="vi-VN" altLang="ja-JP" sz="2600" dirty="0"/>
              <a:t>&gt; không có deadlock</a:t>
            </a:r>
          </a:p>
          <a:p>
            <a:r>
              <a:rPr lang="vi-VN" altLang="ja-JP" sz="2600" dirty="0"/>
              <a:t>RAG chứa một (hay nhiều) chu trình</a:t>
            </a:r>
          </a:p>
          <a:p>
            <a:pPr lvl="1">
              <a:buSzPct val="90000"/>
            </a:pPr>
            <a:r>
              <a:rPr lang="vi-VN" altLang="ja-JP" dirty="0"/>
              <a:t>Nếu mỗi loại tài nguyên chỉ có một thực thể </a:t>
            </a:r>
          </a:p>
          <a:p>
            <a:pPr marL="0" indent="0">
              <a:buNone/>
            </a:pPr>
            <a:r>
              <a:rPr lang="vi-VN" altLang="ja-JP" sz="2600" dirty="0"/>
              <a:t>	</a:t>
            </a:r>
            <a:r>
              <a:rPr lang="en-US" altLang="ja-JP" sz="2600" dirty="0"/>
              <a:t>=</a:t>
            </a:r>
            <a:r>
              <a:rPr lang="vi-VN" altLang="ja-JP" sz="2600" dirty="0"/>
              <a:t>&gt; deadlock</a:t>
            </a:r>
          </a:p>
          <a:p>
            <a:pPr lvl="1">
              <a:buSzPct val="90000"/>
            </a:pPr>
            <a:r>
              <a:rPr lang="vi-VN" altLang="ja-JP" dirty="0"/>
              <a:t>Nếu mỗi loại tài nguyên có nhiều thực thể </a:t>
            </a:r>
          </a:p>
          <a:p>
            <a:pPr marL="0" indent="0">
              <a:buNone/>
            </a:pPr>
            <a:r>
              <a:rPr lang="vi-VN" altLang="ja-JP" sz="2600" dirty="0"/>
              <a:t>	</a:t>
            </a:r>
            <a:r>
              <a:rPr lang="en-US" altLang="ja-JP" sz="2600" dirty="0"/>
              <a:t>=</a:t>
            </a:r>
            <a:r>
              <a:rPr lang="vi-VN" altLang="ja-JP" sz="2600" dirty="0"/>
              <a:t>&gt; có thể xảy ra deadlock</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Tree>
    <p:extLst>
      <p:ext uri="{BB962C8B-B14F-4D97-AF65-F5344CB8AC3E}">
        <p14:creationId xmlns:p14="http://schemas.microsoft.com/office/powerpoint/2010/main" val="2093267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1</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pPr>
            <a:r>
              <a:rPr lang="en-US" altLang="en-US" sz="2600" dirty="0"/>
              <a:t>Cho 1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có</a:t>
            </a:r>
            <a:r>
              <a:rPr lang="en-US" altLang="en-US" sz="2600" dirty="0"/>
              <a:t> 4 </a:t>
            </a:r>
            <a:r>
              <a:rPr lang="en-US" altLang="en-US" sz="2600" dirty="0" err="1"/>
              <a:t>tiến</a:t>
            </a:r>
            <a:r>
              <a:rPr lang="en-US" altLang="en-US" sz="2600" dirty="0"/>
              <a:t> </a:t>
            </a:r>
            <a:r>
              <a:rPr lang="en-US" altLang="en-US" sz="2600" dirty="0" err="1"/>
              <a:t>trình</a:t>
            </a:r>
            <a:r>
              <a:rPr lang="en-US" altLang="en-US" sz="2600" dirty="0"/>
              <a:t> P1 </a:t>
            </a:r>
            <a:r>
              <a:rPr lang="en-US" altLang="en-US" sz="2600" dirty="0" err="1"/>
              <a:t>đến</a:t>
            </a:r>
            <a:r>
              <a:rPr lang="en-US" altLang="en-US" sz="2600" dirty="0"/>
              <a:t> P4 </a:t>
            </a:r>
            <a:r>
              <a:rPr lang="en-US" altLang="en-US" sz="2600" dirty="0" err="1"/>
              <a:t>và</a:t>
            </a:r>
            <a:r>
              <a:rPr lang="en-US" altLang="en-US" sz="2600" dirty="0"/>
              <a:t> 3 </a:t>
            </a:r>
            <a:r>
              <a:rPr lang="en-US" altLang="en-US" sz="2600" dirty="0" err="1"/>
              <a:t>loại</a:t>
            </a:r>
            <a:r>
              <a:rPr lang="en-US" altLang="en-US" sz="2600" dirty="0"/>
              <a:t> </a:t>
            </a:r>
            <a:r>
              <a:rPr lang="en-US" altLang="en-US" sz="2600" dirty="0" err="1"/>
              <a:t>tài</a:t>
            </a:r>
            <a:r>
              <a:rPr lang="en-US" altLang="en-US" sz="2600" dirty="0"/>
              <a:t> </a:t>
            </a:r>
            <a:r>
              <a:rPr lang="en-US" altLang="en-US" sz="2600" dirty="0" err="1"/>
              <a:t>nguyên</a:t>
            </a:r>
            <a:r>
              <a:rPr lang="en-US" altLang="en-US" sz="2600" dirty="0"/>
              <a:t> R1 (3), R2 (2) R3 (2). P1 </a:t>
            </a:r>
            <a:r>
              <a:rPr lang="en-US" altLang="en-US" sz="2600" dirty="0" err="1"/>
              <a:t>giữ</a:t>
            </a:r>
            <a:r>
              <a:rPr lang="en-US" altLang="en-US" sz="2600" dirty="0"/>
              <a:t> 1 R1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R2; P2 </a:t>
            </a:r>
            <a:r>
              <a:rPr lang="en-US" altLang="en-US" sz="2600" dirty="0" err="1"/>
              <a:t>giữ</a:t>
            </a:r>
            <a:r>
              <a:rPr lang="en-US" altLang="en-US" sz="2600" dirty="0"/>
              <a:t> 2 R2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R1 </a:t>
            </a:r>
            <a:r>
              <a:rPr lang="en-US" altLang="en-US" sz="2600" dirty="0" err="1"/>
              <a:t>và</a:t>
            </a:r>
            <a:r>
              <a:rPr lang="en-US" altLang="en-US" sz="2600" dirty="0"/>
              <a:t> 1 R3; P3 </a:t>
            </a:r>
            <a:r>
              <a:rPr lang="en-US" altLang="en-US" sz="2600" dirty="0" err="1"/>
              <a:t>giữ</a:t>
            </a:r>
            <a:r>
              <a:rPr lang="en-US" altLang="en-US" sz="2600" dirty="0"/>
              <a:t> 1 R1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R2; P4 </a:t>
            </a:r>
            <a:r>
              <a:rPr lang="en-US" altLang="en-US" sz="2600" dirty="0" err="1"/>
              <a:t>giữ</a:t>
            </a:r>
            <a:r>
              <a:rPr lang="en-US" altLang="en-US" sz="2600" dirty="0"/>
              <a:t> 2 R3 </a:t>
            </a:r>
            <a:r>
              <a:rPr lang="en-US" altLang="en-US" sz="2600" dirty="0" err="1"/>
              <a:t>và</a:t>
            </a:r>
            <a:r>
              <a:rPr lang="en-US" altLang="en-US" sz="2600" dirty="0"/>
              <a:t> </a:t>
            </a:r>
            <a:r>
              <a:rPr lang="en-US" altLang="en-US" sz="2600" dirty="0" err="1"/>
              <a:t>yêu</a:t>
            </a:r>
            <a:r>
              <a:rPr lang="en-US" altLang="en-US" sz="2600" dirty="0"/>
              <a:t> </a:t>
            </a:r>
            <a:r>
              <a:rPr lang="en-US" altLang="en-US" sz="2600" dirty="0" err="1"/>
              <a:t>cầu</a:t>
            </a:r>
            <a:r>
              <a:rPr lang="en-US" altLang="en-US" sz="2600" dirty="0"/>
              <a:t> 1 R1</a:t>
            </a:r>
          </a:p>
          <a:p>
            <a:pPr lvl="1">
              <a:lnSpc>
                <a:spcPct val="150000"/>
              </a:lnSpc>
            </a:pPr>
            <a:r>
              <a:rPr lang="en-US" altLang="en-US" sz="2600" dirty="0" err="1"/>
              <a:t>Vẽ</a:t>
            </a:r>
            <a:r>
              <a:rPr lang="en-US" altLang="en-US" sz="2600" dirty="0"/>
              <a:t> </a:t>
            </a:r>
            <a:r>
              <a:rPr lang="en-US" altLang="en-US" sz="2600" dirty="0" err="1"/>
              <a:t>đồ</a:t>
            </a:r>
            <a:r>
              <a:rPr lang="en-US" altLang="en-US" sz="2600" dirty="0"/>
              <a:t> </a:t>
            </a:r>
            <a:r>
              <a:rPr lang="en-US" altLang="en-US" sz="2600" dirty="0" err="1"/>
              <a:t>thị</a:t>
            </a:r>
            <a:r>
              <a:rPr lang="en-US" altLang="en-US" sz="2600" dirty="0"/>
              <a:t> </a:t>
            </a:r>
            <a:r>
              <a:rPr lang="en-US" altLang="en-US" sz="2600" dirty="0" err="1"/>
              <a:t>tài</a:t>
            </a:r>
            <a:r>
              <a:rPr lang="en-US" altLang="en-US" sz="2600" dirty="0"/>
              <a:t> </a:t>
            </a:r>
            <a:r>
              <a:rPr lang="en-US" altLang="en-US" sz="2600" dirty="0" err="1"/>
              <a:t>nguyên</a:t>
            </a:r>
            <a:r>
              <a:rPr lang="en-US" altLang="en-US" sz="2600" dirty="0"/>
              <a:t> </a:t>
            </a:r>
            <a:r>
              <a:rPr lang="en-US" altLang="en-US" sz="2600" dirty="0" err="1"/>
              <a:t>cho</a:t>
            </a:r>
            <a:r>
              <a:rPr lang="en-US" altLang="en-US" sz="2600" dirty="0"/>
              <a:t>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này</a:t>
            </a:r>
            <a:r>
              <a:rPr lang="en-US" altLang="en-US" sz="2600" dirty="0"/>
              <a:t>?</a:t>
            </a:r>
          </a:p>
          <a:p>
            <a:pPr lvl="1">
              <a:lnSpc>
                <a:spcPct val="150000"/>
              </a:lnSpc>
            </a:pPr>
            <a:r>
              <a:rPr lang="en-US" altLang="en-US" sz="2600" dirty="0"/>
              <a:t>Deadlock?</a:t>
            </a:r>
          </a:p>
          <a:p>
            <a:pPr lvl="1">
              <a:lnSpc>
                <a:spcPct val="150000"/>
              </a:lnSpc>
            </a:pPr>
            <a:r>
              <a:rPr lang="en-US" altLang="en-US" sz="2600" dirty="0" err="1"/>
              <a:t>Chuỗi</a:t>
            </a:r>
            <a:r>
              <a:rPr lang="en-US" altLang="en-US" sz="2600" dirty="0"/>
              <a:t> an </a:t>
            </a:r>
            <a:r>
              <a:rPr lang="en-US" altLang="en-US" sz="2600" dirty="0" err="1"/>
              <a:t>toàn</a:t>
            </a:r>
            <a:r>
              <a:rPr lang="en-US" altLang="en-US" sz="2600" dirty="0"/>
              <a:t>? (</a:t>
            </a:r>
            <a:r>
              <a:rPr lang="en-US" altLang="en-US" sz="2600" dirty="0" err="1"/>
              <a:t>nếu</a:t>
            </a:r>
            <a:r>
              <a:rPr lang="en-US" altLang="en-US" sz="2600" dirty="0"/>
              <a:t> </a:t>
            </a:r>
            <a:r>
              <a:rPr lang="en-US" altLang="en-US" sz="2600" dirty="0" err="1"/>
              <a:t>có</a:t>
            </a:r>
            <a:r>
              <a:rPr lang="en-US" altLang="en-US" sz="2600" dirty="0"/>
              <a:t>)</a:t>
            </a:r>
            <a:endParaRPr lang="vi-VN" altLang="en-US" sz="26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extLst>
      <p:ext uri="{BB962C8B-B14F-4D97-AF65-F5344CB8AC3E}">
        <p14:creationId xmlns:p14="http://schemas.microsoft.com/office/powerpoint/2010/main" val="1171452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1401864"/>
            <a:ext cx="9946928" cy="1577819"/>
          </a:xfrm>
        </p:spPr>
        <p:txBody>
          <a:bodyPr>
            <a:normAutofit/>
          </a:bodyPr>
          <a:lstStyle/>
          <a:p>
            <a:r>
              <a:rPr lang="vi-VN" altLang="ja-JP" dirty="0"/>
              <a:t>CÁC PHƯƠNG PHÁP GIẢI QUYẾT DEADLOCK</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03.</a:t>
            </a:r>
          </a:p>
        </p:txBody>
      </p:sp>
    </p:spTree>
    <p:extLst>
      <p:ext uri="{BB962C8B-B14F-4D97-AF65-F5344CB8AC3E}">
        <p14:creationId xmlns:p14="http://schemas.microsoft.com/office/powerpoint/2010/main" val="1245281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vi-VN" altLang="ja-JP" dirty="0"/>
              <a:t>6.3. Các phương pháp giải quyết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marL="514350" indent="-514350">
              <a:buFont typeface="+mj-lt"/>
              <a:buAutoNum type="arabicPeriod"/>
            </a:pPr>
            <a:r>
              <a:rPr lang="vi-VN" altLang="ja-JP" sz="2600" dirty="0"/>
              <a:t>Ngăn deadlock: không cho phép (ít nhất) một trong 4 điều kiện cần cho deadlock</a:t>
            </a:r>
            <a:endParaRPr lang="en-US" altLang="ja-JP" sz="2600" dirty="0"/>
          </a:p>
          <a:p>
            <a:pPr marL="514350" indent="-514350">
              <a:buFont typeface="+mj-lt"/>
              <a:buAutoNum type="arabicPeriod"/>
            </a:pPr>
            <a:r>
              <a:rPr lang="vi-VN" altLang="ja-JP" sz="2600" dirty="0"/>
              <a:t>Tránh deadlock: các tiến trình cần cung cấp thông tin về tài nguyên nó cần để hệ thống cấp phát tài nguyên một cách thích hợp</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Tree>
    <p:extLst>
      <p:ext uri="{BB962C8B-B14F-4D97-AF65-F5344CB8AC3E}">
        <p14:creationId xmlns:p14="http://schemas.microsoft.com/office/powerpoint/2010/main" val="60278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vi-VN" altLang="ja-JP" dirty="0"/>
              <a:t>6.3. Các phương pháp giải quyết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marL="514350" indent="-514350">
              <a:buFont typeface="+mj-lt"/>
              <a:buAutoNum type="arabicPeriod" startAt="3"/>
            </a:pPr>
            <a:r>
              <a:rPr lang="vi-VN" altLang="ja-JP" sz="2600" dirty="0"/>
              <a:t>Cho phép hệ thống vào trạng thái deadlock, nhưng sau đó phát hiện deadlock và phục hồi hệ thống</a:t>
            </a:r>
          </a:p>
          <a:p>
            <a:pPr marL="514350" indent="-514350">
              <a:buFont typeface="+mj-lt"/>
              <a:buAutoNum type="arabicPeriod" startAt="3"/>
            </a:pPr>
            <a:r>
              <a:rPr lang="vi-VN" altLang="ja-JP" sz="2600" dirty="0"/>
              <a:t>Bỏ qua mọi vấn đề, xem như deadlock không bao giờ xảy ra trong hệ thống</a:t>
            </a:r>
          </a:p>
          <a:p>
            <a:pPr lvl="1">
              <a:buSzPct val="90000"/>
            </a:pPr>
            <a:r>
              <a:rPr lang="en-US" altLang="ja-JP" dirty="0"/>
              <a:t> </a:t>
            </a:r>
            <a:r>
              <a:rPr lang="vi-VN" altLang="ja-JP" dirty="0"/>
              <a:t>Deadlock không được phát hiện, dẫn đến việc giảm hiệu suất của hệ thống. Cuối cùng, hệ thống có thể ngưng hoạt động và phải khởi động lại</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Tree>
    <p:extLst>
      <p:ext uri="{BB962C8B-B14F-4D97-AF65-F5344CB8AC3E}">
        <p14:creationId xmlns:p14="http://schemas.microsoft.com/office/powerpoint/2010/main" val="414214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1401864"/>
            <a:ext cx="10265960" cy="1577819"/>
          </a:xfrm>
        </p:spPr>
        <p:txBody>
          <a:bodyPr>
            <a:normAutofit/>
          </a:bodyPr>
          <a:lstStyle/>
          <a:p>
            <a:r>
              <a:rPr lang="vi-VN" altLang="ja-JP" dirty="0"/>
              <a:t>CÁC PHƯƠNG PHÁP GIẢI QUYẾT DEADLOCK</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altLang="ja-JP" dirty="0"/>
              <a:t>6.3.1. </a:t>
            </a:r>
            <a:r>
              <a:rPr lang="en-US" altLang="ja-JP" dirty="0" err="1"/>
              <a:t>Ngăn</a:t>
            </a:r>
            <a:r>
              <a:rPr lang="en-US" altLang="ja-JP" dirty="0"/>
              <a:t> deadlock</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03.</a:t>
            </a:r>
          </a:p>
        </p:txBody>
      </p:sp>
    </p:spTree>
    <p:extLst>
      <p:ext uri="{BB962C8B-B14F-4D97-AF65-F5344CB8AC3E}">
        <p14:creationId xmlns:p14="http://schemas.microsoft.com/office/powerpoint/2010/main" val="1038177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6.3.1. </a:t>
            </a:r>
            <a:r>
              <a:rPr lang="en-US" altLang="ja-JP" dirty="0" err="1"/>
              <a:t>Ngăn</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fontScale="92500" lnSpcReduction="10000"/>
          </a:bodyPr>
          <a:lstStyle/>
          <a:p>
            <a:r>
              <a:rPr lang="vi-VN" altLang="ja-JP" sz="2600" dirty="0"/>
              <a:t>Ngăn deadlock bằng cách ngăn một trong 4 điều kiện cần của deadlock</a:t>
            </a:r>
            <a:r>
              <a:rPr lang="en-US" altLang="ja-JP" sz="2600" dirty="0"/>
              <a:t>.</a:t>
            </a:r>
            <a:endParaRPr lang="vi-VN" altLang="ja-JP" sz="2600" dirty="0"/>
          </a:p>
          <a:p>
            <a:r>
              <a:rPr lang="vi-VN" altLang="ja-JP" sz="2600" b="1" dirty="0">
                <a:gradFill>
                  <a:gsLst>
                    <a:gs pos="0">
                      <a:srgbClr val="00C6FF"/>
                    </a:gs>
                    <a:gs pos="100000">
                      <a:srgbClr val="0072FF"/>
                    </a:gs>
                  </a:gsLst>
                  <a:lin ang="2700000" scaled="1"/>
                </a:gradFill>
              </a:rPr>
              <a:t>Ngăn mutual exclusion</a:t>
            </a:r>
          </a:p>
          <a:p>
            <a:pPr lvl="1">
              <a:buSzPct val="90000"/>
            </a:pPr>
            <a:r>
              <a:rPr lang="vi-VN" altLang="ja-JP" dirty="0"/>
              <a:t>Đối với tài nguyên không chia sẻ (printer): không làm được</a:t>
            </a:r>
            <a:r>
              <a:rPr lang="en-US" altLang="ja-JP" dirty="0"/>
              <a:t>.</a:t>
            </a:r>
            <a:endParaRPr lang="vi-VN" altLang="ja-JP" dirty="0"/>
          </a:p>
          <a:p>
            <a:pPr lvl="1">
              <a:buSzPct val="90000"/>
            </a:pPr>
            <a:r>
              <a:rPr lang="vi-VN" altLang="ja-JP" dirty="0"/>
              <a:t>Đối với tài nguyên chia sẻ (read-only file): không cần thiết</a:t>
            </a:r>
            <a:r>
              <a:rPr lang="en-US" altLang="ja-JP" dirty="0"/>
              <a:t>.</a:t>
            </a:r>
          </a:p>
          <a:p>
            <a:pPr>
              <a:buSzPct val="90000"/>
            </a:pPr>
            <a:r>
              <a:rPr lang="vi-VN" altLang="ja-JP" sz="2600" b="1" dirty="0">
                <a:gradFill>
                  <a:gsLst>
                    <a:gs pos="0">
                      <a:srgbClr val="00C6FF"/>
                    </a:gs>
                    <a:gs pos="100000">
                      <a:srgbClr val="0072FF"/>
                    </a:gs>
                  </a:gsLst>
                  <a:lin ang="2700000" scaled="1"/>
                </a:gradFill>
              </a:rPr>
              <a:t>Hold and wait</a:t>
            </a:r>
          </a:p>
          <a:p>
            <a:pPr lvl="1">
              <a:buSzPct val="90000"/>
            </a:pPr>
            <a:r>
              <a:rPr lang="vi-VN" altLang="ja-JP" dirty="0"/>
              <a:t>Cách 1: Mỗi tiến trình yêu cầu toàn bộ tài nguyên cần thiết một lần. Nếu có đủ tài nguyên thì hệ thống sẽ cấp phát, nếu không đủ tài nguyên thì tiến trình phải bị block</a:t>
            </a:r>
            <a:r>
              <a:rPr lang="en-US" altLang="ja-JP" dirty="0"/>
              <a:t>.</a:t>
            </a:r>
            <a:endParaRPr lang="vi-VN" altLang="ja-JP" dirty="0"/>
          </a:p>
          <a:p>
            <a:pPr lvl="1">
              <a:buSzPct val="90000"/>
            </a:pPr>
            <a:r>
              <a:rPr lang="vi-VN" altLang="ja-JP" dirty="0"/>
              <a:t>Cách 2: Khi yêu cầu tài nguyên, tiến trình không được giữ tài nguyên nào. Nếu đang có thì phải trả lại trước khi yêu cầu</a:t>
            </a:r>
            <a:r>
              <a:rPr lang="en-US" altLang="ja-JP" dirty="0"/>
              <a:t>.</a:t>
            </a:r>
            <a:endParaRPr lang="vi-VN" altLang="ja-JP"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extLst>
      <p:ext uri="{BB962C8B-B14F-4D97-AF65-F5344CB8AC3E}">
        <p14:creationId xmlns:p14="http://schemas.microsoft.com/office/powerpoint/2010/main" val="27245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
        <p:nvSpPr>
          <p:cNvPr id="5" name="Text Placeholder 4">
            <a:extLst>
              <a:ext uri="{FF2B5EF4-FFF2-40B4-BE49-F238E27FC236}">
                <a16:creationId xmlns:a16="http://schemas.microsoft.com/office/drawing/2014/main" id="{CFBD77E0-7814-E542-0144-95AEF5C06AD5}"/>
              </a:ext>
            </a:extLst>
          </p:cNvPr>
          <p:cNvSpPr>
            <a:spLocks noGrp="1"/>
          </p:cNvSpPr>
          <p:nvPr>
            <p:ph type="body" sz="quarter" idx="13"/>
          </p:nvPr>
        </p:nvSpPr>
        <p:spPr/>
        <p:txBody>
          <a:bodyPr/>
          <a:lstStyle/>
          <a:p>
            <a:pPr>
              <a:lnSpc>
                <a:spcPct val="150000"/>
              </a:lnSpc>
              <a:defRPr/>
            </a:pPr>
            <a:r>
              <a:rPr lang="en-US" altLang="en-US" sz="2800" dirty="0" err="1"/>
              <a:t>Vấn</a:t>
            </a:r>
            <a:r>
              <a:rPr lang="en-US" altLang="en-US" sz="2800" dirty="0"/>
              <a:t> </a:t>
            </a:r>
            <a:r>
              <a:rPr lang="en-US" altLang="en-US" sz="2800" dirty="0" err="1"/>
              <a:t>đề</a:t>
            </a:r>
            <a:r>
              <a:rPr lang="en-US" altLang="en-US" sz="2800" dirty="0"/>
              <a:t> deadlock</a:t>
            </a:r>
          </a:p>
          <a:p>
            <a:pPr>
              <a:lnSpc>
                <a:spcPct val="150000"/>
              </a:lnSpc>
              <a:defRPr/>
            </a:pPr>
            <a:r>
              <a:rPr lang="en-US" altLang="en-US" sz="2800" dirty="0" err="1"/>
              <a:t>Mô</a:t>
            </a:r>
            <a:r>
              <a:rPr lang="en-US" altLang="en-US" sz="2800" dirty="0"/>
              <a:t> </a:t>
            </a:r>
            <a:r>
              <a:rPr lang="en-US" altLang="en-US" sz="2800" dirty="0" err="1"/>
              <a:t>hình</a:t>
            </a:r>
            <a:r>
              <a:rPr lang="en-US" altLang="en-US" sz="2800" dirty="0"/>
              <a:t> </a:t>
            </a:r>
            <a:r>
              <a:rPr lang="en-US" altLang="en-US" sz="2800" dirty="0" err="1"/>
              <a:t>hệ</a:t>
            </a:r>
            <a:r>
              <a:rPr lang="en-US" altLang="en-US" sz="2800" dirty="0"/>
              <a:t> </a:t>
            </a:r>
            <a:r>
              <a:rPr lang="en-US" altLang="en-US" sz="2800" dirty="0" err="1"/>
              <a:t>thống</a:t>
            </a:r>
            <a:endParaRPr lang="en-US" altLang="en-US" sz="2800" dirty="0"/>
          </a:p>
          <a:p>
            <a:pPr>
              <a:lnSpc>
                <a:spcPct val="150000"/>
              </a:lnSpc>
              <a:defRPr/>
            </a:pPr>
            <a:r>
              <a:rPr lang="en-US" altLang="en-US" sz="2800" dirty="0" err="1"/>
              <a:t>Phương</a:t>
            </a:r>
            <a:r>
              <a:rPr lang="en-US" altLang="en-US" sz="2800" dirty="0"/>
              <a:t> </a:t>
            </a:r>
            <a:r>
              <a:rPr lang="en-US" altLang="en-US" sz="2800" dirty="0" err="1"/>
              <a:t>pháp</a:t>
            </a:r>
            <a:r>
              <a:rPr lang="en-US" altLang="en-US" sz="2800" dirty="0"/>
              <a:t> </a:t>
            </a:r>
            <a:r>
              <a:rPr lang="en-US" altLang="en-US" sz="2800" dirty="0" err="1"/>
              <a:t>giải</a:t>
            </a:r>
            <a:r>
              <a:rPr lang="en-US" altLang="en-US" sz="2800" dirty="0"/>
              <a:t> </a:t>
            </a:r>
            <a:r>
              <a:rPr lang="en-US" altLang="en-US" sz="2800" dirty="0" err="1"/>
              <a:t>quyết</a:t>
            </a:r>
            <a:r>
              <a:rPr lang="en-US" altLang="en-US" sz="2800" dirty="0"/>
              <a:t> deadlock</a:t>
            </a:r>
          </a:p>
        </p:txBody>
      </p:sp>
    </p:spTree>
    <p:extLst>
      <p:ext uri="{BB962C8B-B14F-4D97-AF65-F5344CB8AC3E}">
        <p14:creationId xmlns:p14="http://schemas.microsoft.com/office/powerpoint/2010/main" val="221905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6.3.1. </a:t>
            </a:r>
            <a:r>
              <a:rPr lang="en-US" altLang="ja-JP" dirty="0" err="1"/>
              <a:t>Ngăn</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fontScale="92500"/>
          </a:bodyPr>
          <a:lstStyle/>
          <a:p>
            <a:r>
              <a:rPr lang="vi-VN" altLang="ja-JP" sz="2600" b="1" dirty="0">
                <a:gradFill>
                  <a:gsLst>
                    <a:gs pos="0">
                      <a:srgbClr val="00C6FF"/>
                    </a:gs>
                    <a:gs pos="100000">
                      <a:srgbClr val="0072FF"/>
                    </a:gs>
                  </a:gsLst>
                  <a:lin ang="2700000" scaled="1"/>
                </a:gradFill>
              </a:rPr>
              <a:t>Ngăn no preemption</a:t>
            </a:r>
            <a:r>
              <a:rPr lang="vi-VN" altLang="ja-JP" sz="2600" dirty="0"/>
              <a:t>: nếu tiến trình A có giữ tài nguyên và đang yêu cầu tài nguyên khác nhưng tài nguyên này chưa được cấp phát ngay thì:</a:t>
            </a:r>
          </a:p>
          <a:p>
            <a:pPr lvl="1"/>
            <a:r>
              <a:rPr lang="vi-VN" altLang="ja-JP" b="1" dirty="0"/>
              <a:t>Cách 1:</a:t>
            </a:r>
            <a:r>
              <a:rPr lang="vi-VN" altLang="ja-JP" dirty="0"/>
              <a:t> Hệ thống lấy lại mọi tài nguyên mà A đang giữ</a:t>
            </a:r>
          </a:p>
          <a:p>
            <a:pPr lvl="2"/>
            <a:r>
              <a:rPr lang="vi-VN" altLang="ja-JP" dirty="0"/>
              <a:t>A chỉ bắt đầu lại được khi có được các tài nguyên đã bị lấy lại cùng với tài nguyên đang yêu cầu</a:t>
            </a:r>
            <a:r>
              <a:rPr lang="en-US" altLang="ja-JP" dirty="0"/>
              <a:t>.</a:t>
            </a:r>
            <a:endParaRPr lang="vi-VN" altLang="ja-JP" dirty="0"/>
          </a:p>
          <a:p>
            <a:pPr lvl="1"/>
            <a:r>
              <a:rPr lang="vi-VN" altLang="ja-JP" b="1" dirty="0"/>
              <a:t>Cách 2:</a:t>
            </a:r>
            <a:r>
              <a:rPr lang="vi-VN" altLang="ja-JP" dirty="0"/>
              <a:t> Hệ thống sẽ xem tài nguyên mà A yêu cầu</a:t>
            </a:r>
          </a:p>
          <a:p>
            <a:pPr lvl="2"/>
            <a:r>
              <a:rPr lang="vi-VN" altLang="ja-JP" dirty="0"/>
              <a:t>Nếu tài nguyên được giữ bởi một tiến trình khác đang đợi thêm tài nguyên, tài nguyên này được hệ thống lấy lại và cấp phát cho A</a:t>
            </a:r>
            <a:r>
              <a:rPr lang="en-US" altLang="ja-JP" dirty="0"/>
              <a:t>.</a:t>
            </a:r>
            <a:endParaRPr lang="vi-VN" altLang="ja-JP" dirty="0"/>
          </a:p>
          <a:p>
            <a:pPr lvl="2"/>
            <a:r>
              <a:rPr lang="vi-VN" altLang="ja-JP" dirty="0"/>
              <a:t>Nếu tài nguyên được giữ bởi tiến trình không đợi tài nguyên, A phải đợi và tài nguyên của A bị lấy lại. Tuy nhiên hệ thống chỉ lấy lại các tài nguyên mà tiến trình khác yêu cầu</a:t>
            </a:r>
            <a:r>
              <a:rPr lang="en-US" altLang="ja-JP" dirty="0"/>
              <a:t>.</a:t>
            </a:r>
            <a:endParaRPr lang="vi-VN" altLang="ja-JP"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30</a:t>
            </a:fld>
            <a:endParaRPr lang="en-VN" dirty="0"/>
          </a:p>
        </p:txBody>
      </p:sp>
    </p:spTree>
    <p:extLst>
      <p:ext uri="{BB962C8B-B14F-4D97-AF65-F5344CB8AC3E}">
        <p14:creationId xmlns:p14="http://schemas.microsoft.com/office/powerpoint/2010/main" val="184657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6.3.1. </a:t>
            </a:r>
            <a:r>
              <a:rPr lang="en-US" altLang="ja-JP" dirty="0" err="1"/>
              <a:t>Ngăn</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pPr>
            <a:r>
              <a:rPr lang="en-US" altLang="en-US" sz="2400" b="1" dirty="0" err="1">
                <a:gradFill>
                  <a:gsLst>
                    <a:gs pos="0">
                      <a:srgbClr val="00C6FF"/>
                    </a:gs>
                    <a:gs pos="100000">
                      <a:srgbClr val="0072FF"/>
                    </a:gs>
                  </a:gsLst>
                  <a:lin ang="2700000" scaled="1"/>
                </a:gradFill>
              </a:rPr>
              <a:t>Ngăn</a:t>
            </a:r>
            <a:r>
              <a:rPr lang="en-US" altLang="en-US" sz="2400" b="1" dirty="0">
                <a:gradFill>
                  <a:gsLst>
                    <a:gs pos="0">
                      <a:srgbClr val="00C6FF"/>
                    </a:gs>
                    <a:gs pos="100000">
                      <a:srgbClr val="0072FF"/>
                    </a:gs>
                  </a:gsLst>
                  <a:lin ang="2700000" scaled="1"/>
                </a:gradFill>
              </a:rPr>
              <a:t> chu </a:t>
            </a:r>
            <a:r>
              <a:rPr lang="en-US" altLang="en-US" sz="2400" b="1" dirty="0" err="1">
                <a:gradFill>
                  <a:gsLst>
                    <a:gs pos="0">
                      <a:srgbClr val="00C6FF"/>
                    </a:gs>
                    <a:gs pos="100000">
                      <a:srgbClr val="0072FF"/>
                    </a:gs>
                  </a:gsLst>
                  <a:lin ang="2700000" scaled="1"/>
                </a:gradFill>
              </a:rPr>
              <a:t>trình</a:t>
            </a:r>
            <a:r>
              <a:rPr lang="en-US" altLang="en-US" sz="2400" b="1" dirty="0">
                <a:gradFill>
                  <a:gsLst>
                    <a:gs pos="0">
                      <a:srgbClr val="00C6FF"/>
                    </a:gs>
                    <a:gs pos="100000">
                      <a:srgbClr val="0072FF"/>
                    </a:gs>
                  </a:gsLst>
                  <a:lin ang="2700000" scaled="1"/>
                </a:gradFill>
              </a:rPr>
              <a:t> </a:t>
            </a:r>
            <a:r>
              <a:rPr lang="en-US" altLang="en-US" sz="2400" b="1" dirty="0" err="1">
                <a:gradFill>
                  <a:gsLst>
                    <a:gs pos="0">
                      <a:srgbClr val="00C6FF"/>
                    </a:gs>
                    <a:gs pos="100000">
                      <a:srgbClr val="0072FF"/>
                    </a:gs>
                  </a:gsLst>
                  <a:lin ang="2700000" scaled="1"/>
                </a:gradFill>
              </a:rPr>
              <a:t>đợi</a:t>
            </a:r>
            <a:r>
              <a:rPr lang="en-US" altLang="en-US" sz="2400" dirty="0"/>
              <a:t>: </a:t>
            </a:r>
            <a:r>
              <a:rPr lang="en-US" altLang="en-US" sz="2400" dirty="0" err="1"/>
              <a:t>gán</a:t>
            </a:r>
            <a:r>
              <a:rPr lang="en-US" altLang="en-US" sz="2400" dirty="0"/>
              <a:t> </a:t>
            </a:r>
            <a:r>
              <a:rPr lang="en-US" altLang="en-US" sz="2400" dirty="0" err="1"/>
              <a:t>một</a:t>
            </a:r>
            <a:r>
              <a:rPr lang="en-US" altLang="en-US" sz="2400" dirty="0"/>
              <a:t> </a:t>
            </a:r>
            <a:r>
              <a:rPr lang="en-US" altLang="en-US" sz="2400" dirty="0" err="1"/>
              <a:t>thứ</a:t>
            </a:r>
            <a:r>
              <a:rPr lang="en-US" altLang="en-US" sz="2400" dirty="0"/>
              <a:t> </a:t>
            </a:r>
            <a:r>
              <a:rPr lang="en-US" altLang="en-US" sz="2400" dirty="0" err="1"/>
              <a:t>tự</a:t>
            </a:r>
            <a:r>
              <a:rPr lang="en-US" altLang="en-US" sz="2400" dirty="0"/>
              <a:t> </a:t>
            </a:r>
            <a:r>
              <a:rPr lang="en-US" altLang="en-US" sz="2400" dirty="0" err="1"/>
              <a:t>cho</a:t>
            </a:r>
            <a:r>
              <a:rPr lang="en-US" altLang="en-US" sz="2400" dirty="0"/>
              <a:t> </a:t>
            </a:r>
            <a:r>
              <a:rPr lang="en-US" altLang="en-US" sz="2400" dirty="0" err="1"/>
              <a:t>tất</a:t>
            </a:r>
            <a:r>
              <a:rPr lang="en-US" altLang="en-US" sz="2400" dirty="0"/>
              <a:t> </a:t>
            </a:r>
            <a:r>
              <a:rPr lang="en-US" altLang="en-US" sz="2400" dirty="0" err="1"/>
              <a:t>cả</a:t>
            </a:r>
            <a:r>
              <a:rPr lang="en-US" altLang="en-US" sz="2400" dirty="0"/>
              <a:t> </a:t>
            </a:r>
            <a:r>
              <a:rPr lang="en-US" altLang="en-US" sz="2400" dirty="0" err="1"/>
              <a:t>các</a:t>
            </a:r>
            <a:r>
              <a:rPr lang="en-US" altLang="en-US" sz="2400" dirty="0"/>
              <a:t> </a:t>
            </a:r>
            <a:r>
              <a:rPr lang="en-US" altLang="en-US" sz="2400" dirty="0" err="1"/>
              <a:t>tài</a:t>
            </a:r>
            <a:r>
              <a:rPr lang="en-US" altLang="en-US" sz="2400" dirty="0"/>
              <a:t> </a:t>
            </a:r>
            <a:r>
              <a:rPr lang="en-US" altLang="en-US" sz="2400" dirty="0" err="1"/>
              <a:t>nguyên</a:t>
            </a:r>
            <a:r>
              <a:rPr lang="en-US" altLang="en-US" sz="2400" dirty="0"/>
              <a:t> </a:t>
            </a:r>
            <a:r>
              <a:rPr lang="en-US" altLang="en-US" sz="2400" dirty="0" err="1"/>
              <a:t>trong</a:t>
            </a:r>
            <a:r>
              <a:rPr lang="en-US" altLang="en-US" sz="2400" dirty="0"/>
              <a:t> </a:t>
            </a:r>
            <a:r>
              <a:rPr lang="en-US" altLang="en-US" sz="2400" dirty="0" err="1"/>
              <a:t>hệ</a:t>
            </a:r>
            <a:r>
              <a:rPr lang="en-US" altLang="en-US" sz="2400" dirty="0"/>
              <a:t> </a:t>
            </a:r>
            <a:r>
              <a:rPr lang="en-US" altLang="en-US" sz="2400" dirty="0" err="1"/>
              <a:t>thống</a:t>
            </a:r>
            <a:endParaRPr lang="vi-VN" altLang="en-US" sz="2400" dirty="0"/>
          </a:p>
          <a:p>
            <a:pPr lvl="1">
              <a:lnSpc>
                <a:spcPct val="150000"/>
              </a:lnSpc>
            </a:pPr>
            <a:r>
              <a:rPr lang="en-US" altLang="en-US" dirty="0" err="1"/>
              <a:t>Tập</a:t>
            </a:r>
            <a:r>
              <a:rPr lang="en-US" altLang="en-US" dirty="0"/>
              <a:t> </a:t>
            </a:r>
            <a:r>
              <a:rPr lang="en-US" altLang="en-US" dirty="0" err="1"/>
              <a:t>hợp</a:t>
            </a:r>
            <a:r>
              <a:rPr lang="en-US" altLang="en-US" dirty="0"/>
              <a:t> </a:t>
            </a:r>
            <a:r>
              <a:rPr lang="en-US" altLang="en-US" dirty="0" err="1"/>
              <a:t>tài</a:t>
            </a:r>
            <a:r>
              <a:rPr lang="en-US" altLang="en-US" dirty="0"/>
              <a:t> </a:t>
            </a:r>
            <a:r>
              <a:rPr lang="en-US" altLang="en-US" dirty="0" err="1"/>
              <a:t>nguyên</a:t>
            </a:r>
            <a:r>
              <a:rPr lang="en-US" altLang="en-US" dirty="0"/>
              <a:t>: R = {R</a:t>
            </a:r>
            <a:r>
              <a:rPr lang="en-US" altLang="en-US" baseline="-25000" dirty="0"/>
              <a:t>1</a:t>
            </a:r>
            <a:r>
              <a:rPr lang="en-US" altLang="en-US" dirty="0"/>
              <a:t>, R</a:t>
            </a:r>
            <a:r>
              <a:rPr lang="en-US" altLang="en-US" baseline="-25000" dirty="0"/>
              <a:t>2</a:t>
            </a:r>
            <a:r>
              <a:rPr lang="en-US" altLang="en-US" dirty="0"/>
              <a:t>,…,R</a:t>
            </a:r>
            <a:r>
              <a:rPr lang="en-US" altLang="en-US" baseline="-25000" dirty="0"/>
              <a:t>n</a:t>
            </a:r>
            <a:r>
              <a:rPr lang="en-US" altLang="en-US" dirty="0"/>
              <a:t>} </a:t>
            </a:r>
          </a:p>
          <a:p>
            <a:pPr lvl="2">
              <a:lnSpc>
                <a:spcPct val="150000"/>
              </a:lnSpc>
            </a:pPr>
            <a:r>
              <a:rPr lang="en-US" altLang="en-US" sz="2200" dirty="0" err="1"/>
              <a:t>Hàm</a:t>
            </a:r>
            <a:r>
              <a:rPr lang="en-US" altLang="en-US" sz="2200" dirty="0"/>
              <a:t> </a:t>
            </a:r>
            <a:r>
              <a:rPr lang="en-US" altLang="en-US" sz="2200" dirty="0" err="1"/>
              <a:t>ánh</a:t>
            </a:r>
            <a:r>
              <a:rPr lang="en-US" altLang="en-US" sz="2200" dirty="0"/>
              <a:t> </a:t>
            </a:r>
            <a:r>
              <a:rPr lang="en-US" altLang="en-US" sz="2200" dirty="0" err="1"/>
              <a:t>xạ</a:t>
            </a:r>
            <a:r>
              <a:rPr lang="en-US" altLang="en-US" sz="2200" dirty="0"/>
              <a:t>: F: R </a:t>
            </a:r>
            <a:r>
              <a:rPr lang="en-US" altLang="en-US" sz="2400" dirty="0"/>
              <a:t>→</a:t>
            </a:r>
            <a:r>
              <a:rPr lang="en-US" altLang="en-US" sz="2200" dirty="0"/>
              <a:t> N</a:t>
            </a:r>
          </a:p>
          <a:p>
            <a:pPr lvl="1">
              <a:lnSpc>
                <a:spcPct val="150000"/>
              </a:lnSpc>
            </a:pPr>
            <a:r>
              <a:rPr lang="en-US" altLang="en-US" dirty="0" err="1"/>
              <a:t>Ví</a:t>
            </a:r>
            <a:r>
              <a:rPr lang="en-US" altLang="en-US" dirty="0"/>
              <a:t> </a:t>
            </a:r>
            <a:r>
              <a:rPr lang="en-US" altLang="en-US" dirty="0" err="1"/>
              <a:t>dụ</a:t>
            </a:r>
            <a:r>
              <a:rPr lang="en-US" altLang="en-US" dirty="0"/>
              <a:t>: F(file) = 1, F(disk) = 5, F(printer) = 12</a:t>
            </a:r>
          </a:p>
          <a:p>
            <a:pPr lvl="2">
              <a:lnSpc>
                <a:spcPct val="150000"/>
              </a:lnSpc>
            </a:pPr>
            <a:r>
              <a:rPr lang="en-US" altLang="en-US" sz="2200" dirty="0"/>
              <a:t>F </a:t>
            </a:r>
            <a:r>
              <a:rPr lang="en-US" altLang="en-US" sz="2200" dirty="0" err="1"/>
              <a:t>là</a:t>
            </a:r>
            <a:r>
              <a:rPr lang="en-US" altLang="en-US" sz="2200" dirty="0"/>
              <a:t> </a:t>
            </a:r>
            <a:r>
              <a:rPr lang="en-US" altLang="en-US" sz="2200" dirty="0" err="1"/>
              <a:t>hàm</a:t>
            </a:r>
            <a:r>
              <a:rPr lang="en-US" altLang="en-US" sz="2200" dirty="0"/>
              <a:t> </a:t>
            </a:r>
            <a:r>
              <a:rPr lang="en-US" altLang="en-US" sz="2200" dirty="0" err="1"/>
              <a:t>định</a:t>
            </a:r>
            <a:r>
              <a:rPr lang="en-US" altLang="en-US" sz="2200" dirty="0"/>
              <a:t> </a:t>
            </a:r>
            <a:r>
              <a:rPr lang="en-US" altLang="en-US" sz="2200" dirty="0" err="1"/>
              <a:t>nghĩa</a:t>
            </a:r>
            <a:r>
              <a:rPr lang="en-US" altLang="en-US" sz="2200" dirty="0"/>
              <a:t> </a:t>
            </a:r>
            <a:r>
              <a:rPr lang="en-US" altLang="en-US" sz="2200" dirty="0" err="1"/>
              <a:t>thứ</a:t>
            </a:r>
            <a:r>
              <a:rPr lang="en-US" altLang="en-US" sz="2200" dirty="0"/>
              <a:t> </a:t>
            </a:r>
            <a:r>
              <a:rPr lang="en-US" altLang="en-US" sz="2200" dirty="0" err="1"/>
              <a:t>tự</a:t>
            </a:r>
            <a:r>
              <a:rPr lang="en-US" altLang="en-US" sz="2200" dirty="0"/>
              <a:t> </a:t>
            </a:r>
            <a:r>
              <a:rPr lang="en-US" altLang="en-US" sz="2200" dirty="0" err="1"/>
              <a:t>trên</a:t>
            </a:r>
            <a:r>
              <a:rPr lang="en-US" altLang="en-US" sz="2200" dirty="0"/>
              <a:t> </a:t>
            </a:r>
            <a:r>
              <a:rPr lang="en-US" altLang="en-US" sz="2200" dirty="0" err="1"/>
              <a:t>tập</a:t>
            </a:r>
            <a:r>
              <a:rPr lang="en-US" altLang="en-US" sz="2200" dirty="0"/>
              <a:t> </a:t>
            </a:r>
            <a:r>
              <a:rPr lang="en-US" altLang="en-US" sz="2200" dirty="0" err="1"/>
              <a:t>các</a:t>
            </a:r>
            <a:r>
              <a:rPr lang="en-US" altLang="en-US" sz="2200" dirty="0"/>
              <a:t> </a:t>
            </a:r>
            <a:r>
              <a:rPr lang="en-US" altLang="en-US" sz="2200" dirty="0" err="1"/>
              <a:t>loại</a:t>
            </a:r>
            <a:r>
              <a:rPr lang="en-US" altLang="en-US" sz="2200" dirty="0"/>
              <a:t> </a:t>
            </a:r>
            <a:r>
              <a:rPr lang="en-US" altLang="en-US" sz="2200" dirty="0" err="1"/>
              <a:t>tài</a:t>
            </a:r>
            <a:r>
              <a:rPr lang="en-US" altLang="en-US" sz="2200" dirty="0"/>
              <a:t> </a:t>
            </a:r>
            <a:r>
              <a:rPr lang="en-US" altLang="en-US" sz="2200" dirty="0" err="1"/>
              <a:t>nguyên</a:t>
            </a:r>
            <a:endParaRPr lang="vi-VN" altLang="en-US" sz="22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Tree>
    <p:extLst>
      <p:ext uri="{BB962C8B-B14F-4D97-AF65-F5344CB8AC3E}">
        <p14:creationId xmlns:p14="http://schemas.microsoft.com/office/powerpoint/2010/main" val="64133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6.3.1. </a:t>
            </a:r>
            <a:r>
              <a:rPr lang="en-US" altLang="ja-JP" dirty="0" err="1"/>
              <a:t>Ngăn</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pPr>
            <a:r>
              <a:rPr lang="en-US" altLang="en-US" sz="2400" b="1" dirty="0" err="1">
                <a:gradFill>
                  <a:gsLst>
                    <a:gs pos="0">
                      <a:srgbClr val="00C6FF"/>
                    </a:gs>
                    <a:gs pos="100000">
                      <a:srgbClr val="0072FF"/>
                    </a:gs>
                  </a:gsLst>
                  <a:lin ang="2700000" scaled="1"/>
                </a:gradFill>
              </a:rPr>
              <a:t>Ngăn</a:t>
            </a:r>
            <a:r>
              <a:rPr lang="en-US" altLang="en-US" sz="2400" b="1" dirty="0">
                <a:gradFill>
                  <a:gsLst>
                    <a:gs pos="0">
                      <a:srgbClr val="00C6FF"/>
                    </a:gs>
                    <a:gs pos="100000">
                      <a:srgbClr val="0072FF"/>
                    </a:gs>
                  </a:gsLst>
                  <a:lin ang="2700000" scaled="1"/>
                </a:gradFill>
              </a:rPr>
              <a:t> chu </a:t>
            </a:r>
            <a:r>
              <a:rPr lang="en-US" altLang="en-US" sz="2400" b="1" dirty="0" err="1">
                <a:gradFill>
                  <a:gsLst>
                    <a:gs pos="0">
                      <a:srgbClr val="00C6FF"/>
                    </a:gs>
                    <a:gs pos="100000">
                      <a:srgbClr val="0072FF"/>
                    </a:gs>
                  </a:gsLst>
                  <a:lin ang="2700000" scaled="1"/>
                </a:gradFill>
              </a:rPr>
              <a:t>trình</a:t>
            </a:r>
            <a:r>
              <a:rPr lang="en-US" altLang="en-US" sz="2400" b="1" dirty="0">
                <a:gradFill>
                  <a:gsLst>
                    <a:gs pos="0">
                      <a:srgbClr val="00C6FF"/>
                    </a:gs>
                    <a:gs pos="100000">
                      <a:srgbClr val="0072FF"/>
                    </a:gs>
                  </a:gsLst>
                  <a:lin ang="2700000" scaled="1"/>
                </a:gradFill>
              </a:rPr>
              <a:t> </a:t>
            </a:r>
            <a:r>
              <a:rPr lang="en-US" altLang="en-US" sz="2400" b="1" dirty="0" err="1">
                <a:gradFill>
                  <a:gsLst>
                    <a:gs pos="0">
                      <a:srgbClr val="00C6FF"/>
                    </a:gs>
                    <a:gs pos="100000">
                      <a:srgbClr val="0072FF"/>
                    </a:gs>
                  </a:gsLst>
                  <a:lin ang="2700000" scaled="1"/>
                </a:gradFill>
              </a:rPr>
              <a:t>đợi</a:t>
            </a:r>
            <a:r>
              <a:rPr lang="en-US" altLang="en-US" sz="2400" dirty="0"/>
              <a:t>: </a:t>
            </a:r>
            <a:endParaRPr lang="vi-VN" altLang="en-US" sz="2400" dirty="0"/>
          </a:p>
          <a:p>
            <a:pPr lvl="1">
              <a:lnSpc>
                <a:spcPct val="150000"/>
              </a:lnSpc>
            </a:pPr>
            <a:r>
              <a:rPr lang="en-US" altLang="en-US" dirty="0" err="1"/>
              <a:t>Mỗi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chỉ</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thực</a:t>
            </a:r>
            <a:r>
              <a:rPr lang="en-US" altLang="en-US" dirty="0"/>
              <a:t> </a:t>
            </a:r>
            <a:r>
              <a:rPr lang="en-US" altLang="en-US" dirty="0" err="1"/>
              <a:t>thể</a:t>
            </a:r>
            <a:r>
              <a:rPr lang="en-US" altLang="en-US" dirty="0"/>
              <a:t> </a:t>
            </a:r>
            <a:r>
              <a:rPr lang="en-US" altLang="en-US" dirty="0" err="1"/>
              <a:t>của</a:t>
            </a:r>
            <a:r>
              <a:rPr lang="en-US" altLang="en-US" dirty="0"/>
              <a:t> </a:t>
            </a:r>
            <a:r>
              <a:rPr lang="en-US" altLang="en-US" dirty="0" err="1"/>
              <a:t>một</a:t>
            </a:r>
            <a:r>
              <a:rPr lang="en-US" altLang="en-US" dirty="0"/>
              <a:t> </a:t>
            </a:r>
            <a:r>
              <a:rPr lang="en-US" altLang="en-US" dirty="0" err="1"/>
              <a:t>loại</a:t>
            </a:r>
            <a:r>
              <a:rPr lang="en-US" altLang="en-US" dirty="0"/>
              <a:t> </a:t>
            </a:r>
            <a:r>
              <a:rPr lang="en-US" altLang="en-US" dirty="0" err="1"/>
              <a:t>tài</a:t>
            </a:r>
            <a:r>
              <a:rPr lang="en-US" altLang="en-US" dirty="0"/>
              <a:t> </a:t>
            </a:r>
            <a:r>
              <a:rPr lang="en-US" altLang="en-US" dirty="0" err="1"/>
              <a:t>nguyên</a:t>
            </a:r>
            <a:r>
              <a:rPr lang="en-US" altLang="en-US" dirty="0"/>
              <a:t> </a:t>
            </a:r>
            <a:r>
              <a:rPr lang="en-US" altLang="en-US" dirty="0" err="1"/>
              <a:t>theo</a:t>
            </a:r>
            <a:r>
              <a:rPr lang="en-US" altLang="en-US" dirty="0"/>
              <a:t> </a:t>
            </a:r>
            <a:r>
              <a:rPr lang="en-US" altLang="en-US" dirty="0" err="1"/>
              <a:t>thứ</a:t>
            </a:r>
            <a:r>
              <a:rPr lang="en-US" altLang="en-US" dirty="0"/>
              <a:t> </a:t>
            </a:r>
            <a:r>
              <a:rPr lang="en-US" altLang="en-US" dirty="0" err="1"/>
              <a:t>tự</a:t>
            </a:r>
            <a:r>
              <a:rPr lang="en-US" altLang="en-US" dirty="0"/>
              <a:t> </a:t>
            </a:r>
            <a:r>
              <a:rPr lang="en-US" altLang="en-US" dirty="0" err="1"/>
              <a:t>tăng</a:t>
            </a:r>
            <a:r>
              <a:rPr lang="en-US" altLang="en-US" dirty="0"/>
              <a:t> </a:t>
            </a:r>
            <a:r>
              <a:rPr lang="en-US" altLang="en-US" dirty="0" err="1"/>
              <a:t>dần</a:t>
            </a:r>
            <a:r>
              <a:rPr lang="en-US" altLang="en-US" dirty="0"/>
              <a:t> (</a:t>
            </a:r>
            <a:r>
              <a:rPr lang="en-US" altLang="en-US" dirty="0" err="1"/>
              <a:t>định</a:t>
            </a:r>
            <a:r>
              <a:rPr lang="en-US" altLang="en-US" dirty="0"/>
              <a:t> </a:t>
            </a:r>
            <a:r>
              <a:rPr lang="en-US" altLang="en-US" dirty="0" err="1"/>
              <a:t>nghĩa</a:t>
            </a:r>
            <a:r>
              <a:rPr lang="en-US" altLang="en-US" dirty="0"/>
              <a:t> </a:t>
            </a:r>
            <a:r>
              <a:rPr lang="en-US" altLang="en-US" dirty="0" err="1"/>
              <a:t>bởi</a:t>
            </a:r>
            <a:r>
              <a:rPr lang="en-US" altLang="en-US" dirty="0"/>
              <a:t> </a:t>
            </a:r>
            <a:r>
              <a:rPr lang="en-US" altLang="en-US" dirty="0" err="1"/>
              <a:t>hàm</a:t>
            </a:r>
            <a:r>
              <a:rPr lang="en-US" altLang="en-US" dirty="0"/>
              <a:t> F) </a:t>
            </a:r>
            <a:r>
              <a:rPr lang="en-US" altLang="en-US" dirty="0" err="1"/>
              <a:t>của</a:t>
            </a:r>
            <a:r>
              <a:rPr lang="en-US" altLang="en-US" dirty="0"/>
              <a:t> </a:t>
            </a:r>
            <a:r>
              <a:rPr lang="en-US" altLang="en-US" dirty="0" err="1"/>
              <a:t>loại</a:t>
            </a:r>
            <a:r>
              <a:rPr lang="en-US" altLang="en-US" dirty="0"/>
              <a:t> </a:t>
            </a:r>
            <a:r>
              <a:rPr lang="en-US" altLang="en-US" dirty="0" err="1"/>
              <a:t>tài</a:t>
            </a:r>
            <a:r>
              <a:rPr lang="en-US" altLang="en-US" dirty="0"/>
              <a:t> </a:t>
            </a:r>
            <a:r>
              <a:rPr lang="en-US" altLang="en-US" dirty="0" err="1"/>
              <a:t>nguyên</a:t>
            </a:r>
            <a:r>
              <a:rPr lang="en-US" altLang="en-US" dirty="0"/>
              <a:t>.</a:t>
            </a:r>
          </a:p>
          <a:p>
            <a:pPr lvl="1">
              <a:lnSpc>
                <a:spcPct val="150000"/>
              </a:lnSpc>
            </a:pPr>
            <a:r>
              <a:rPr lang="en-US" altLang="en-US" dirty="0" err="1"/>
              <a:t>Ví</a:t>
            </a:r>
            <a:r>
              <a:rPr lang="en-US" altLang="en-US" dirty="0"/>
              <a:t> </a:t>
            </a:r>
            <a:r>
              <a:rPr lang="en-US" altLang="en-US" dirty="0" err="1"/>
              <a:t>dụ</a:t>
            </a:r>
            <a:r>
              <a:rPr lang="en-US" altLang="en-US" dirty="0"/>
              <a:t>:</a:t>
            </a:r>
          </a:p>
          <a:p>
            <a:pPr lvl="2">
              <a:lnSpc>
                <a:spcPct val="150000"/>
              </a:lnSpc>
            </a:pPr>
            <a:r>
              <a:rPr lang="en-US" altLang="en-US" sz="2200" dirty="0" err="1"/>
              <a:t>Chuỗi</a:t>
            </a:r>
            <a:r>
              <a:rPr lang="en-US" altLang="en-US" sz="2200" dirty="0"/>
              <a:t> </a:t>
            </a:r>
            <a:r>
              <a:rPr lang="en-US" altLang="en-US" sz="2200" dirty="0" err="1"/>
              <a:t>yêu</a:t>
            </a:r>
            <a:r>
              <a:rPr lang="en-US" altLang="en-US" sz="2200" dirty="0"/>
              <a:t> </a:t>
            </a:r>
            <a:r>
              <a:rPr lang="en-US" altLang="en-US" sz="2200" dirty="0" err="1"/>
              <a:t>cầu</a:t>
            </a:r>
            <a:r>
              <a:rPr lang="en-US" altLang="en-US" sz="2200" dirty="0"/>
              <a:t> </a:t>
            </a:r>
            <a:r>
              <a:rPr lang="en-US" altLang="en-US" sz="2200" dirty="0" err="1"/>
              <a:t>thực</a:t>
            </a:r>
            <a:r>
              <a:rPr lang="en-US" altLang="en-US" sz="2200" dirty="0"/>
              <a:t> </a:t>
            </a:r>
            <a:r>
              <a:rPr lang="en-US" altLang="en-US" sz="2200" dirty="0" err="1"/>
              <a:t>thể</a:t>
            </a:r>
            <a:r>
              <a:rPr lang="en-US" altLang="en-US" sz="2200" dirty="0"/>
              <a:t> </a:t>
            </a:r>
            <a:r>
              <a:rPr lang="en-US" altLang="en-US" sz="2200" dirty="0" err="1"/>
              <a:t>hợp</a:t>
            </a:r>
            <a:r>
              <a:rPr lang="en-US" altLang="en-US" sz="2200" dirty="0"/>
              <a:t> </a:t>
            </a:r>
            <a:r>
              <a:rPr lang="en-US" altLang="en-US" sz="2200" dirty="0" err="1"/>
              <a:t>lệ</a:t>
            </a:r>
            <a:r>
              <a:rPr lang="en-US" altLang="en-US" sz="2200" dirty="0"/>
              <a:t>: file </a:t>
            </a:r>
            <a:r>
              <a:rPr lang="en-US" altLang="en-US" sz="2400" dirty="0"/>
              <a:t>→ </a:t>
            </a:r>
            <a:r>
              <a:rPr lang="en-US" altLang="en-US" sz="2200" dirty="0"/>
              <a:t>disk </a:t>
            </a:r>
            <a:r>
              <a:rPr lang="en-US" altLang="en-US" sz="2400" dirty="0"/>
              <a:t>→</a:t>
            </a:r>
            <a:r>
              <a:rPr lang="en-US" altLang="en-US" sz="2200" dirty="0"/>
              <a:t> printer</a:t>
            </a:r>
          </a:p>
          <a:p>
            <a:pPr lvl="2">
              <a:lnSpc>
                <a:spcPct val="150000"/>
              </a:lnSpc>
            </a:pPr>
            <a:r>
              <a:rPr lang="en-US" altLang="en-US" sz="2200" dirty="0"/>
              <a:t>Khi </a:t>
            </a:r>
            <a:r>
              <a:rPr lang="en-US" altLang="en-US" sz="2200" dirty="0" err="1"/>
              <a:t>một</a:t>
            </a:r>
            <a:r>
              <a:rPr lang="en-US" altLang="en-US" sz="2200" dirty="0"/>
              <a:t> </a:t>
            </a:r>
            <a:r>
              <a:rPr lang="en-US" altLang="en-US" sz="2200" dirty="0" err="1"/>
              <a:t>tiến</a:t>
            </a:r>
            <a:r>
              <a:rPr lang="en-US" altLang="en-US" sz="2200" dirty="0"/>
              <a:t> </a:t>
            </a:r>
            <a:r>
              <a:rPr lang="en-US" altLang="en-US" sz="2200" dirty="0" err="1"/>
              <a:t>trình</a:t>
            </a:r>
            <a:r>
              <a:rPr lang="en-US" altLang="en-US" sz="2200" dirty="0"/>
              <a:t> </a:t>
            </a:r>
            <a:r>
              <a:rPr lang="en-US" altLang="en-US" sz="2200" dirty="0" err="1"/>
              <a:t>yêu</a:t>
            </a:r>
            <a:r>
              <a:rPr lang="en-US" altLang="en-US" sz="2200" dirty="0"/>
              <a:t> </a:t>
            </a:r>
            <a:r>
              <a:rPr lang="en-US" altLang="en-US" sz="2200" dirty="0" err="1"/>
              <a:t>cầu</a:t>
            </a:r>
            <a:r>
              <a:rPr lang="en-US" altLang="en-US" sz="2200" dirty="0"/>
              <a:t> </a:t>
            </a:r>
            <a:r>
              <a:rPr lang="en-US" altLang="en-US" sz="2200" dirty="0" err="1"/>
              <a:t>một</a:t>
            </a:r>
            <a:r>
              <a:rPr lang="en-US" altLang="en-US" sz="2200" dirty="0"/>
              <a:t> </a:t>
            </a:r>
            <a:r>
              <a:rPr lang="en-US" altLang="en-US" sz="2200" dirty="0" err="1"/>
              <a:t>thực</a:t>
            </a:r>
            <a:r>
              <a:rPr lang="en-US" altLang="en-US" sz="2200" dirty="0"/>
              <a:t> </a:t>
            </a:r>
            <a:r>
              <a:rPr lang="en-US" altLang="en-US" sz="2200" dirty="0" err="1"/>
              <a:t>thể</a:t>
            </a:r>
            <a:r>
              <a:rPr lang="en-US" altLang="en-US" sz="2200" dirty="0"/>
              <a:t> </a:t>
            </a:r>
            <a:r>
              <a:rPr lang="en-US" altLang="en-US" sz="2200" dirty="0" err="1"/>
              <a:t>của</a:t>
            </a:r>
            <a:r>
              <a:rPr lang="en-US" altLang="en-US" sz="2200" dirty="0"/>
              <a:t> </a:t>
            </a:r>
            <a:r>
              <a:rPr lang="en-US" altLang="en-US" sz="2200" dirty="0" err="1"/>
              <a:t>loại</a:t>
            </a:r>
            <a:r>
              <a:rPr lang="en-US" altLang="en-US" sz="2200" dirty="0"/>
              <a:t> </a:t>
            </a:r>
            <a:r>
              <a:rPr lang="en-US" altLang="en-US" sz="2200" dirty="0" err="1"/>
              <a:t>tài</a:t>
            </a:r>
            <a:r>
              <a:rPr lang="en-US" altLang="en-US" sz="2200" dirty="0"/>
              <a:t> </a:t>
            </a:r>
            <a:r>
              <a:rPr lang="en-US" altLang="en-US" sz="2200" dirty="0" err="1"/>
              <a:t>nguyên</a:t>
            </a:r>
            <a:r>
              <a:rPr lang="en-US" altLang="en-US" sz="2200" dirty="0"/>
              <a:t> </a:t>
            </a:r>
            <a:r>
              <a:rPr lang="en-US" altLang="en-US" sz="2200" dirty="0" err="1"/>
              <a:t>R</a:t>
            </a:r>
            <a:r>
              <a:rPr lang="en-US" altLang="en-US" sz="2200" baseline="-25000" dirty="0" err="1"/>
              <a:t>j</a:t>
            </a:r>
            <a:r>
              <a:rPr lang="en-US" altLang="en-US" sz="2200" dirty="0"/>
              <a:t> </a:t>
            </a:r>
            <a:r>
              <a:rPr lang="en-US" altLang="en-US" sz="2200" dirty="0" err="1"/>
              <a:t>thì</a:t>
            </a:r>
            <a:r>
              <a:rPr lang="en-US" altLang="en-US" sz="2200" dirty="0"/>
              <a:t> </a:t>
            </a:r>
            <a:r>
              <a:rPr lang="en-US" altLang="en-US" sz="2200" dirty="0" err="1"/>
              <a:t>nó</a:t>
            </a:r>
            <a:r>
              <a:rPr lang="en-US" altLang="en-US" sz="2200" dirty="0"/>
              <a:t> </a:t>
            </a:r>
            <a:r>
              <a:rPr lang="en-US" altLang="en-US" sz="2200" dirty="0" err="1"/>
              <a:t>phải</a:t>
            </a:r>
            <a:r>
              <a:rPr lang="en-US" altLang="en-US" sz="2200" dirty="0"/>
              <a:t> </a:t>
            </a:r>
            <a:r>
              <a:rPr lang="en-US" altLang="en-US" sz="2200" dirty="0" err="1"/>
              <a:t>trả</a:t>
            </a:r>
            <a:r>
              <a:rPr lang="en-US" altLang="en-US" sz="2200" dirty="0"/>
              <a:t> </a:t>
            </a:r>
            <a:r>
              <a:rPr lang="en-US" altLang="en-US" sz="2200" dirty="0" err="1"/>
              <a:t>lại</a:t>
            </a:r>
            <a:r>
              <a:rPr lang="en-US" altLang="en-US" sz="2200" dirty="0"/>
              <a:t> </a:t>
            </a:r>
            <a:r>
              <a:rPr lang="en-US" altLang="en-US" sz="2200" dirty="0" err="1"/>
              <a:t>các</a:t>
            </a:r>
            <a:r>
              <a:rPr lang="en-US" altLang="en-US" sz="2200" dirty="0"/>
              <a:t> </a:t>
            </a:r>
            <a:r>
              <a:rPr lang="en-US" altLang="en-US" sz="2200" dirty="0" err="1"/>
              <a:t>tài</a:t>
            </a:r>
            <a:r>
              <a:rPr lang="en-US" altLang="en-US" sz="2200" dirty="0"/>
              <a:t> </a:t>
            </a:r>
            <a:r>
              <a:rPr lang="en-US" altLang="en-US" sz="2200" dirty="0" err="1"/>
              <a:t>nguyên</a:t>
            </a:r>
            <a:r>
              <a:rPr lang="en-US" altLang="en-US" sz="2200" dirty="0"/>
              <a:t> R</a:t>
            </a:r>
            <a:r>
              <a:rPr lang="en-US" altLang="en-US" sz="2200" baseline="-25000" dirty="0"/>
              <a:t>i</a:t>
            </a:r>
            <a:r>
              <a:rPr lang="en-US" altLang="en-US" sz="2200" dirty="0"/>
              <a:t> </a:t>
            </a:r>
            <a:r>
              <a:rPr lang="en-US" altLang="en-US" sz="2200" dirty="0" err="1"/>
              <a:t>với</a:t>
            </a:r>
            <a:r>
              <a:rPr lang="en-US" altLang="en-US" sz="2200" dirty="0"/>
              <a:t> F(R</a:t>
            </a:r>
            <a:r>
              <a:rPr lang="en-US" altLang="en-US" sz="2200" baseline="-25000" dirty="0"/>
              <a:t>i</a:t>
            </a:r>
            <a:r>
              <a:rPr lang="en-US" altLang="en-US" sz="2200" dirty="0"/>
              <a:t>) &gt; F(</a:t>
            </a:r>
            <a:r>
              <a:rPr lang="en-US" altLang="en-US" sz="2200" dirty="0" err="1"/>
              <a:t>R</a:t>
            </a:r>
            <a:r>
              <a:rPr lang="en-US" altLang="en-US" sz="2200" baseline="-25000" dirty="0" err="1"/>
              <a:t>j</a:t>
            </a:r>
            <a:r>
              <a:rPr lang="en-US" altLang="en-US" sz="2200" dirty="0"/>
              <a:t>).</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Tree>
    <p:extLst>
      <p:ext uri="{BB962C8B-B14F-4D97-AF65-F5344CB8AC3E}">
        <p14:creationId xmlns:p14="http://schemas.microsoft.com/office/powerpoint/2010/main" val="410211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1401864"/>
            <a:ext cx="9946928" cy="1577819"/>
          </a:xfrm>
        </p:spPr>
        <p:txBody>
          <a:bodyPr>
            <a:normAutofit/>
          </a:bodyPr>
          <a:lstStyle/>
          <a:p>
            <a:r>
              <a:rPr lang="vi-VN" altLang="ja-JP" dirty="0"/>
              <a:t>CÁC PHƯƠNG PHÁP GIẢI QUYẾT DEADLOCK</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altLang="ja-JP" dirty="0"/>
              <a:t>6.3.2. </a:t>
            </a:r>
            <a:r>
              <a:rPr lang="en-US" altLang="ja-JP" dirty="0" err="1"/>
              <a:t>Tránh</a:t>
            </a:r>
            <a:r>
              <a:rPr lang="en-US" altLang="ja-JP" dirty="0"/>
              <a:t> deadlock</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03.</a:t>
            </a:r>
          </a:p>
        </p:txBody>
      </p:sp>
    </p:spTree>
    <p:extLst>
      <p:ext uri="{BB962C8B-B14F-4D97-AF65-F5344CB8AC3E}">
        <p14:creationId xmlns:p14="http://schemas.microsoft.com/office/powerpoint/2010/main" val="2891409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6.3.2. </a:t>
            </a:r>
            <a:r>
              <a:rPr lang="en-US" altLang="ja-JP" dirty="0" err="1"/>
              <a:t>Tránh</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fontScale="92500" lnSpcReduction="20000"/>
          </a:bodyPr>
          <a:lstStyle/>
          <a:p>
            <a:r>
              <a:rPr lang="vi-VN" altLang="ja-JP" sz="2800" dirty="0"/>
              <a:t>Ngăn deadlock sử dụng tài nguyên không hiệu quả</a:t>
            </a:r>
            <a:r>
              <a:rPr lang="en-US" altLang="ja-JP" sz="2800" dirty="0"/>
              <a:t>.</a:t>
            </a:r>
            <a:endParaRPr lang="vi-VN" altLang="ja-JP" sz="2800" dirty="0"/>
          </a:p>
          <a:p>
            <a:r>
              <a:rPr lang="vi-VN" altLang="ja-JP" sz="2800" dirty="0"/>
              <a:t>Tránh deadlock vẫn đảm bảo hiệu suất sử dụng tài nguyên tối đa đến mức có thể</a:t>
            </a:r>
            <a:r>
              <a:rPr lang="en-US" altLang="ja-JP" sz="2800" dirty="0"/>
              <a:t>.</a:t>
            </a:r>
            <a:endParaRPr lang="vi-VN" altLang="ja-JP" sz="2800" dirty="0"/>
          </a:p>
          <a:p>
            <a:r>
              <a:rPr lang="vi-VN" altLang="ja-JP" sz="2800" dirty="0"/>
              <a:t>Yêu cầu mỗi tiến trình khai báo số lượng tài nguyên tối đa cần để thực hiện công việc</a:t>
            </a:r>
            <a:r>
              <a:rPr lang="en-US" altLang="ja-JP" sz="2800" dirty="0"/>
              <a:t>.</a:t>
            </a:r>
            <a:endParaRPr lang="vi-VN" altLang="ja-JP" sz="2800" dirty="0"/>
          </a:p>
          <a:p>
            <a:r>
              <a:rPr lang="vi-VN" altLang="ja-JP" sz="2800" dirty="0"/>
              <a:t>Giải thuật tránh deadlock sẽ kiểm tra trạng thái cấp phát tài nguyên để đảm bảo hệ thống không rơi vào deadlock</a:t>
            </a:r>
            <a:r>
              <a:rPr lang="en-US" altLang="ja-JP" sz="2800" dirty="0"/>
              <a:t>.</a:t>
            </a:r>
            <a:endParaRPr lang="vi-VN" altLang="ja-JP" sz="2800" dirty="0"/>
          </a:p>
          <a:p>
            <a:r>
              <a:rPr lang="vi-VN" altLang="ja-JP" sz="2800" dirty="0"/>
              <a:t>Trạng thái cấp phát tài nguyên được định nghĩa dựa trên số tài nguyên còn lại, số tài nguyên đã được cấp phát và yêu cầu tối đa của các tiến trình</a:t>
            </a:r>
            <a:r>
              <a:rPr lang="en-US" altLang="ja-JP" sz="2800" dirty="0"/>
              <a:t>.</a:t>
            </a:r>
            <a:endParaRPr lang="vi-VN" altLang="ja-JP" sz="28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Tree>
    <p:extLst>
      <p:ext uri="{BB962C8B-B14F-4D97-AF65-F5344CB8AC3E}">
        <p14:creationId xmlns:p14="http://schemas.microsoft.com/office/powerpoint/2010/main" val="70922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kumimoji="1" lang="en-US" altLang="ja-JP" dirty="0"/>
              <a:t>6.3.2.1. </a:t>
            </a:r>
            <a:r>
              <a:rPr kumimoji="1" lang="en-US" altLang="ja-JP" dirty="0" err="1"/>
              <a:t>Trạng</a:t>
            </a:r>
            <a:r>
              <a:rPr kumimoji="1" lang="en-US" altLang="ja-JP" dirty="0"/>
              <a:t> </a:t>
            </a:r>
            <a:r>
              <a:rPr kumimoji="1" lang="en-US" altLang="ja-JP" dirty="0" err="1"/>
              <a:t>thái</a:t>
            </a:r>
            <a:r>
              <a:rPr kumimoji="1" lang="en-US" altLang="ja-JP" dirty="0"/>
              <a:t> safe </a:t>
            </a:r>
            <a:r>
              <a:rPr kumimoji="1" lang="en-US" altLang="ja-JP" dirty="0" err="1"/>
              <a:t>và</a:t>
            </a:r>
            <a:r>
              <a:rPr kumimoji="1" lang="en-US" altLang="ja-JP" dirty="0"/>
              <a:t> unsafe</a:t>
            </a:r>
            <a:endParaRPr lang="en-VN" b="0"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lnSpcReduction="10000"/>
          </a:bodyPr>
          <a:lstStyle/>
          <a:p>
            <a:r>
              <a:rPr lang="en-US" altLang="en-US" sz="2600" dirty="0" err="1"/>
              <a:t>Một</a:t>
            </a:r>
            <a:r>
              <a:rPr lang="en-US" altLang="en-US" sz="2600" dirty="0"/>
              <a:t> </a:t>
            </a:r>
            <a:r>
              <a:rPr lang="en-US" altLang="en-US" sz="2600" dirty="0" err="1"/>
              <a:t>trạng</a:t>
            </a:r>
            <a:r>
              <a:rPr lang="en-US" altLang="en-US" sz="2600" dirty="0"/>
              <a:t> </a:t>
            </a:r>
            <a:r>
              <a:rPr lang="en-US" altLang="en-US" sz="2600" dirty="0" err="1"/>
              <a:t>thái</a:t>
            </a:r>
            <a:r>
              <a:rPr lang="en-US" altLang="en-US" sz="2600" dirty="0"/>
              <a:t> </a:t>
            </a:r>
            <a:r>
              <a:rPr lang="en-US" altLang="en-US" sz="2600" dirty="0" err="1"/>
              <a:t>của</a:t>
            </a:r>
            <a:r>
              <a:rPr lang="en-US" altLang="en-US" sz="2600" dirty="0"/>
              <a:t>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được</a:t>
            </a:r>
            <a:r>
              <a:rPr lang="en-US" altLang="en-US" sz="2600" dirty="0"/>
              <a:t> </a:t>
            </a:r>
            <a:r>
              <a:rPr lang="en-US" altLang="en-US" sz="2600" dirty="0" err="1"/>
              <a:t>gọi</a:t>
            </a:r>
            <a:r>
              <a:rPr lang="en-US" altLang="en-US" sz="2600" dirty="0"/>
              <a:t> </a:t>
            </a:r>
            <a:r>
              <a:rPr lang="en-US" altLang="en-US" sz="2600" dirty="0" err="1"/>
              <a:t>là</a:t>
            </a:r>
            <a:r>
              <a:rPr lang="en-US" altLang="en-US" sz="2600" dirty="0"/>
              <a:t> </a:t>
            </a:r>
            <a:r>
              <a:rPr lang="en-US" altLang="en-US" sz="2600" b="1" dirty="0">
                <a:gradFill>
                  <a:gsLst>
                    <a:gs pos="0">
                      <a:srgbClr val="00C6FF"/>
                    </a:gs>
                    <a:gs pos="100000">
                      <a:srgbClr val="0072FF"/>
                    </a:gs>
                  </a:gsLst>
                  <a:lin ang="2700000" scaled="1"/>
                </a:gradFill>
              </a:rPr>
              <a:t>an </a:t>
            </a:r>
            <a:r>
              <a:rPr lang="en-US" altLang="en-US" sz="2600" b="1" dirty="0" err="1">
                <a:gradFill>
                  <a:gsLst>
                    <a:gs pos="0">
                      <a:srgbClr val="00C6FF"/>
                    </a:gs>
                    <a:gs pos="100000">
                      <a:srgbClr val="0072FF"/>
                    </a:gs>
                  </a:gsLst>
                  <a:lin ang="2700000" scaled="1"/>
                </a:gradFill>
              </a:rPr>
              <a:t>toàn</a:t>
            </a:r>
            <a:r>
              <a:rPr lang="en-US" altLang="en-US" sz="2600" b="1" dirty="0">
                <a:gradFill>
                  <a:gsLst>
                    <a:gs pos="0">
                      <a:srgbClr val="00C6FF"/>
                    </a:gs>
                    <a:gs pos="100000">
                      <a:srgbClr val="0072FF"/>
                    </a:gs>
                  </a:gsLst>
                  <a:lin ang="2700000" scaled="1"/>
                </a:gradFill>
              </a:rPr>
              <a:t> </a:t>
            </a:r>
            <a:r>
              <a:rPr lang="en-US" altLang="en-US" sz="2600" dirty="0"/>
              <a:t>(safe) </a:t>
            </a:r>
            <a:r>
              <a:rPr lang="en-US" altLang="en-US" sz="2600" dirty="0" err="1"/>
              <a:t>nếu</a:t>
            </a:r>
            <a:r>
              <a:rPr lang="en-US" altLang="en-US" sz="2600" dirty="0"/>
              <a:t> </a:t>
            </a:r>
            <a:r>
              <a:rPr lang="en-US" altLang="en-US" sz="2600" dirty="0" err="1"/>
              <a:t>tồn</a:t>
            </a:r>
            <a:r>
              <a:rPr lang="en-US" altLang="en-US" sz="2600" dirty="0"/>
              <a:t> </a:t>
            </a:r>
            <a:r>
              <a:rPr lang="en-US" altLang="en-US" sz="2600" dirty="0" err="1"/>
              <a:t>tại</a:t>
            </a:r>
            <a:r>
              <a:rPr lang="en-US" altLang="en-US" sz="2600" dirty="0"/>
              <a:t> </a:t>
            </a:r>
            <a:r>
              <a:rPr lang="en-US" altLang="en-US" sz="2600" dirty="0" err="1"/>
              <a:t>một</a:t>
            </a:r>
            <a:r>
              <a:rPr lang="en-US" altLang="en-US" sz="2600" dirty="0"/>
              <a:t> </a:t>
            </a:r>
            <a:r>
              <a:rPr lang="en-US" altLang="en-US" sz="2600" b="1" dirty="0" err="1">
                <a:gradFill>
                  <a:gsLst>
                    <a:gs pos="0">
                      <a:srgbClr val="00C6FF"/>
                    </a:gs>
                    <a:gs pos="100000">
                      <a:srgbClr val="0072FF"/>
                    </a:gs>
                  </a:gsLst>
                  <a:lin ang="2700000" scaled="1"/>
                </a:gradFill>
              </a:rPr>
              <a:t>chuỗi</a:t>
            </a:r>
            <a:r>
              <a:rPr lang="en-US" altLang="en-US" sz="2600" b="1" dirty="0">
                <a:gradFill>
                  <a:gsLst>
                    <a:gs pos="0">
                      <a:srgbClr val="00C6FF"/>
                    </a:gs>
                    <a:gs pos="100000">
                      <a:srgbClr val="0072FF"/>
                    </a:gs>
                  </a:gsLst>
                  <a:lin ang="2700000" scaled="1"/>
                </a:gradFill>
              </a:rPr>
              <a:t> </a:t>
            </a:r>
            <a:r>
              <a:rPr lang="en-US" altLang="en-US" sz="2600" b="1" dirty="0" err="1">
                <a:gradFill>
                  <a:gsLst>
                    <a:gs pos="0">
                      <a:srgbClr val="00C6FF"/>
                    </a:gs>
                    <a:gs pos="100000">
                      <a:srgbClr val="0072FF"/>
                    </a:gs>
                  </a:gsLst>
                  <a:lin ang="2700000" scaled="1"/>
                </a:gradFill>
              </a:rPr>
              <a:t>thứ</a:t>
            </a:r>
            <a:r>
              <a:rPr lang="en-US" altLang="en-US" sz="2600" b="1" dirty="0">
                <a:gradFill>
                  <a:gsLst>
                    <a:gs pos="0">
                      <a:srgbClr val="00C6FF"/>
                    </a:gs>
                    <a:gs pos="100000">
                      <a:srgbClr val="0072FF"/>
                    </a:gs>
                  </a:gsLst>
                  <a:lin ang="2700000" scaled="1"/>
                </a:gradFill>
              </a:rPr>
              <a:t> </a:t>
            </a:r>
            <a:r>
              <a:rPr lang="en-US" altLang="en-US" sz="2600" b="1" dirty="0" err="1">
                <a:gradFill>
                  <a:gsLst>
                    <a:gs pos="0">
                      <a:srgbClr val="00C6FF"/>
                    </a:gs>
                    <a:gs pos="100000">
                      <a:srgbClr val="0072FF"/>
                    </a:gs>
                  </a:gsLst>
                  <a:lin ang="2700000" scaled="1"/>
                </a:gradFill>
              </a:rPr>
              <a:t>tự</a:t>
            </a:r>
            <a:r>
              <a:rPr lang="en-US" altLang="en-US" sz="2600" b="1" dirty="0">
                <a:gradFill>
                  <a:gsLst>
                    <a:gs pos="0">
                      <a:srgbClr val="00C6FF"/>
                    </a:gs>
                    <a:gs pos="100000">
                      <a:srgbClr val="0072FF"/>
                    </a:gs>
                  </a:gsLst>
                  <a:lin ang="2700000" scaled="1"/>
                </a:gradFill>
              </a:rPr>
              <a:t> an </a:t>
            </a:r>
            <a:r>
              <a:rPr lang="en-US" altLang="en-US" sz="2600" b="1" dirty="0" err="1">
                <a:gradFill>
                  <a:gsLst>
                    <a:gs pos="0">
                      <a:srgbClr val="00C6FF"/>
                    </a:gs>
                    <a:gs pos="100000">
                      <a:srgbClr val="0072FF"/>
                    </a:gs>
                  </a:gsLst>
                  <a:lin ang="2700000" scaled="1"/>
                </a:gradFill>
              </a:rPr>
              <a:t>toàn</a:t>
            </a:r>
            <a:r>
              <a:rPr lang="en-US" altLang="en-US" sz="2600" b="1" dirty="0"/>
              <a:t>.</a:t>
            </a:r>
          </a:p>
          <a:p>
            <a:r>
              <a:rPr lang="en-US" altLang="en-US" sz="2600" dirty="0" err="1"/>
              <a:t>Một</a:t>
            </a:r>
            <a:r>
              <a:rPr lang="en-US" altLang="en-US" sz="2600" dirty="0"/>
              <a:t> </a:t>
            </a:r>
            <a:r>
              <a:rPr lang="en-US" altLang="en-US" sz="2600" dirty="0" err="1"/>
              <a:t>chuỗi</a:t>
            </a:r>
            <a:r>
              <a:rPr lang="en-US" altLang="en-US" sz="2600" dirty="0"/>
              <a:t> </a:t>
            </a:r>
            <a:r>
              <a:rPr lang="en-US" altLang="en-US" sz="2600" dirty="0" err="1"/>
              <a:t>tiến</a:t>
            </a:r>
            <a:r>
              <a:rPr lang="en-US" altLang="en-US" sz="2600" dirty="0"/>
              <a:t> </a:t>
            </a:r>
            <a:r>
              <a:rPr lang="en-US" altLang="en-US" sz="2600" dirty="0" err="1"/>
              <a:t>trình</a:t>
            </a:r>
            <a:r>
              <a:rPr lang="en-US" altLang="en-US" sz="2600" dirty="0"/>
              <a:t> &lt;P1, P2,…,</a:t>
            </a:r>
            <a:r>
              <a:rPr lang="en-US" altLang="en-US" sz="2600" dirty="0" err="1"/>
              <a:t>Pn</a:t>
            </a:r>
            <a:r>
              <a:rPr lang="en-US" altLang="en-US" sz="2600" dirty="0"/>
              <a:t>&gt; </a:t>
            </a:r>
            <a:r>
              <a:rPr lang="en-US" altLang="en-US" sz="2600" dirty="0" err="1"/>
              <a:t>là</a:t>
            </a:r>
            <a:r>
              <a:rPr lang="en-US" altLang="en-US" sz="2600" dirty="0"/>
              <a:t> </a:t>
            </a:r>
            <a:r>
              <a:rPr lang="en-US" altLang="en-US" sz="2600" dirty="0" err="1"/>
              <a:t>một</a:t>
            </a:r>
            <a:r>
              <a:rPr lang="en-US" altLang="en-US" sz="2600" dirty="0"/>
              <a:t> </a:t>
            </a:r>
            <a:r>
              <a:rPr lang="en-US" altLang="en-US" sz="2600" b="1" dirty="0" err="1">
                <a:gradFill>
                  <a:gsLst>
                    <a:gs pos="0">
                      <a:srgbClr val="00C6FF"/>
                    </a:gs>
                    <a:gs pos="100000">
                      <a:srgbClr val="0072FF"/>
                    </a:gs>
                  </a:gsLst>
                  <a:lin ang="2700000" scaled="1"/>
                </a:gradFill>
              </a:rPr>
              <a:t>chuỗi</a:t>
            </a:r>
            <a:r>
              <a:rPr lang="en-US" altLang="en-US" sz="2600" b="1" dirty="0">
                <a:gradFill>
                  <a:gsLst>
                    <a:gs pos="0">
                      <a:srgbClr val="00C6FF"/>
                    </a:gs>
                    <a:gs pos="100000">
                      <a:srgbClr val="0072FF"/>
                    </a:gs>
                  </a:gsLst>
                  <a:lin ang="2700000" scaled="1"/>
                </a:gradFill>
              </a:rPr>
              <a:t> an </a:t>
            </a:r>
            <a:r>
              <a:rPr lang="en-US" altLang="en-US" sz="2600" b="1" dirty="0" err="1">
                <a:gradFill>
                  <a:gsLst>
                    <a:gs pos="0">
                      <a:srgbClr val="00C6FF"/>
                    </a:gs>
                    <a:gs pos="100000">
                      <a:srgbClr val="0072FF"/>
                    </a:gs>
                  </a:gsLst>
                  <a:lin ang="2700000" scaled="1"/>
                </a:gradFill>
              </a:rPr>
              <a:t>toàn</a:t>
            </a:r>
            <a:r>
              <a:rPr lang="en-US" altLang="en-US" sz="2600" b="1" dirty="0">
                <a:gradFill>
                  <a:gsLst>
                    <a:gs pos="0">
                      <a:srgbClr val="00C6FF"/>
                    </a:gs>
                    <a:gs pos="100000">
                      <a:srgbClr val="0072FF"/>
                    </a:gs>
                  </a:gsLst>
                  <a:lin ang="2700000" scaled="1"/>
                </a:gradFill>
              </a:rPr>
              <a:t> </a:t>
            </a:r>
            <a:r>
              <a:rPr lang="en-US" altLang="en-US" sz="2600" dirty="0" err="1"/>
              <a:t>nếu</a:t>
            </a:r>
            <a:endParaRPr lang="en-US" altLang="en-US" sz="2600" dirty="0"/>
          </a:p>
          <a:p>
            <a:pPr lvl="1"/>
            <a:r>
              <a:rPr lang="en-US" altLang="en-US" sz="2600" dirty="0" err="1"/>
              <a:t>Với</a:t>
            </a:r>
            <a:r>
              <a:rPr lang="en-US" altLang="en-US" sz="2600" dirty="0"/>
              <a:t> </a:t>
            </a:r>
            <a:r>
              <a:rPr lang="en-US" altLang="en-US" sz="2600" dirty="0" err="1"/>
              <a:t>mọi</a:t>
            </a:r>
            <a:r>
              <a:rPr lang="en-US" altLang="en-US" sz="2600" dirty="0"/>
              <a:t> </a:t>
            </a:r>
            <a:r>
              <a:rPr lang="en-US" altLang="en-US" sz="2600" dirty="0" err="1"/>
              <a:t>i</a:t>
            </a:r>
            <a:r>
              <a:rPr lang="en-US" altLang="en-US" sz="2600" dirty="0"/>
              <a:t> = 1, …, n </a:t>
            </a:r>
            <a:r>
              <a:rPr lang="en-US" altLang="en-US" sz="2600" dirty="0" err="1"/>
              <a:t>yêu</a:t>
            </a:r>
            <a:r>
              <a:rPr lang="en-US" altLang="en-US" sz="2600" dirty="0"/>
              <a:t> </a:t>
            </a:r>
            <a:r>
              <a:rPr lang="en-US" altLang="en-US" sz="2600" dirty="0" err="1"/>
              <a:t>cầu</a:t>
            </a:r>
            <a:r>
              <a:rPr lang="en-US" altLang="en-US" sz="2600" dirty="0"/>
              <a:t> </a:t>
            </a:r>
            <a:r>
              <a:rPr lang="en-US" altLang="en-US" sz="2600" dirty="0" err="1"/>
              <a:t>tối</a:t>
            </a:r>
            <a:r>
              <a:rPr lang="en-US" altLang="en-US" sz="2600" dirty="0"/>
              <a:t> </a:t>
            </a:r>
            <a:r>
              <a:rPr lang="en-US" altLang="en-US" sz="2600" dirty="0" err="1"/>
              <a:t>đa</a:t>
            </a:r>
            <a:r>
              <a:rPr lang="en-US" altLang="en-US" sz="2600" dirty="0"/>
              <a:t> </a:t>
            </a:r>
            <a:r>
              <a:rPr lang="en-US" altLang="en-US" sz="2600" dirty="0" err="1"/>
              <a:t>về</a:t>
            </a:r>
            <a:r>
              <a:rPr lang="en-US" altLang="en-US" sz="2600" dirty="0"/>
              <a:t> </a:t>
            </a:r>
            <a:r>
              <a:rPr lang="en-US" altLang="en-US" sz="2600" dirty="0" err="1"/>
              <a:t>tài</a:t>
            </a:r>
            <a:r>
              <a:rPr lang="en-US" altLang="en-US" sz="2600" dirty="0"/>
              <a:t> </a:t>
            </a:r>
            <a:r>
              <a:rPr lang="en-US" altLang="en-US" sz="2600" dirty="0" err="1"/>
              <a:t>nguyên</a:t>
            </a:r>
            <a:r>
              <a:rPr lang="en-US" altLang="en-US" sz="2600" dirty="0"/>
              <a:t> </a:t>
            </a:r>
            <a:r>
              <a:rPr lang="en-US" altLang="en-US" sz="2600" dirty="0" err="1"/>
              <a:t>của</a:t>
            </a:r>
            <a:r>
              <a:rPr lang="en-US" altLang="en-US" sz="2600" dirty="0"/>
              <a:t> Pi </a:t>
            </a:r>
            <a:r>
              <a:rPr lang="en-US" altLang="en-US" sz="2600" dirty="0" err="1"/>
              <a:t>có</a:t>
            </a:r>
            <a:r>
              <a:rPr lang="en-US" altLang="en-US" sz="2600" dirty="0"/>
              <a:t> </a:t>
            </a:r>
            <a:r>
              <a:rPr lang="en-US" altLang="en-US" sz="2600" dirty="0" err="1"/>
              <a:t>thể</a:t>
            </a:r>
            <a:r>
              <a:rPr lang="en-US" altLang="en-US" sz="2600" dirty="0"/>
              <a:t> </a:t>
            </a:r>
            <a:r>
              <a:rPr lang="en-US" altLang="en-US" sz="2600" dirty="0" err="1"/>
              <a:t>được</a:t>
            </a:r>
            <a:r>
              <a:rPr lang="en-US" altLang="en-US" sz="2600" dirty="0"/>
              <a:t> </a:t>
            </a:r>
            <a:r>
              <a:rPr lang="en-US" altLang="en-US" sz="2600" dirty="0" err="1"/>
              <a:t>thỏa</a:t>
            </a:r>
            <a:r>
              <a:rPr lang="en-US" altLang="en-US" sz="2600" dirty="0"/>
              <a:t> </a:t>
            </a:r>
            <a:r>
              <a:rPr lang="en-US" altLang="en-US" sz="2600" dirty="0" err="1"/>
              <a:t>bởi</a:t>
            </a:r>
            <a:endParaRPr lang="en-US" altLang="en-US" sz="2600" dirty="0"/>
          </a:p>
          <a:p>
            <a:pPr lvl="2"/>
            <a:r>
              <a:rPr lang="en-US" altLang="en-US" sz="2600" dirty="0" err="1"/>
              <a:t>Tài</a:t>
            </a:r>
            <a:r>
              <a:rPr lang="en-US" altLang="en-US" sz="2600" dirty="0"/>
              <a:t> </a:t>
            </a:r>
            <a:r>
              <a:rPr lang="en-US" altLang="en-US" sz="2600" dirty="0" err="1"/>
              <a:t>nguyên</a:t>
            </a:r>
            <a:r>
              <a:rPr lang="en-US" altLang="en-US" sz="2600" dirty="0"/>
              <a:t> </a:t>
            </a:r>
            <a:r>
              <a:rPr lang="en-US" altLang="en-US" sz="2600" dirty="0" err="1"/>
              <a:t>mà</a:t>
            </a:r>
            <a:r>
              <a:rPr lang="en-US" altLang="en-US" sz="2600" dirty="0"/>
              <a:t>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đang</a:t>
            </a:r>
            <a:r>
              <a:rPr lang="en-US" altLang="en-US" sz="2600" dirty="0"/>
              <a:t> </a:t>
            </a:r>
            <a:r>
              <a:rPr lang="en-US" altLang="en-US" sz="2600" dirty="0" err="1"/>
              <a:t>có</a:t>
            </a:r>
            <a:r>
              <a:rPr lang="en-US" altLang="en-US" sz="2600" dirty="0"/>
              <a:t> </a:t>
            </a:r>
            <a:r>
              <a:rPr lang="en-US" altLang="en-US" sz="2600" dirty="0" err="1"/>
              <a:t>sẵn</a:t>
            </a:r>
            <a:r>
              <a:rPr lang="en-US" altLang="en-US" sz="2600" dirty="0"/>
              <a:t> </a:t>
            </a:r>
            <a:r>
              <a:rPr lang="en-US" altLang="en-US" sz="2600" dirty="0" err="1"/>
              <a:t>sàng</a:t>
            </a:r>
            <a:endParaRPr lang="en-US" altLang="en-US" sz="2600" dirty="0"/>
          </a:p>
          <a:p>
            <a:pPr lvl="2"/>
            <a:r>
              <a:rPr lang="en-US" altLang="en-US" sz="2600" dirty="0" err="1"/>
              <a:t>Cùng</a:t>
            </a:r>
            <a:r>
              <a:rPr lang="en-US" altLang="en-US" sz="2600" dirty="0"/>
              <a:t> </a:t>
            </a:r>
            <a:r>
              <a:rPr lang="en-US" altLang="en-US" sz="2600" dirty="0" err="1"/>
              <a:t>với</a:t>
            </a:r>
            <a:r>
              <a:rPr lang="en-US" altLang="en-US" sz="2600" dirty="0"/>
              <a:t> </a:t>
            </a:r>
            <a:r>
              <a:rPr lang="en-US" altLang="en-US" sz="2600" dirty="0" err="1"/>
              <a:t>tài</a:t>
            </a:r>
            <a:r>
              <a:rPr lang="en-US" altLang="en-US" sz="2600" dirty="0"/>
              <a:t> </a:t>
            </a:r>
            <a:r>
              <a:rPr lang="en-US" altLang="en-US" sz="2600" dirty="0" err="1"/>
              <a:t>nguyên</a:t>
            </a:r>
            <a:r>
              <a:rPr lang="en-US" altLang="en-US" sz="2600" dirty="0"/>
              <a:t> </a:t>
            </a:r>
            <a:r>
              <a:rPr lang="en-US" altLang="en-US" sz="2600" dirty="0" err="1"/>
              <a:t>mà</a:t>
            </a:r>
            <a:r>
              <a:rPr lang="en-US" altLang="en-US" sz="2600" dirty="0"/>
              <a:t> </a:t>
            </a:r>
            <a:r>
              <a:rPr lang="en-US" altLang="en-US" sz="2600" dirty="0" err="1"/>
              <a:t>tất</a:t>
            </a:r>
            <a:r>
              <a:rPr lang="en-US" altLang="en-US" sz="2600" dirty="0"/>
              <a:t> </a:t>
            </a:r>
            <a:r>
              <a:rPr lang="en-US" altLang="en-US" sz="2600" dirty="0" err="1"/>
              <a:t>cả</a:t>
            </a:r>
            <a:r>
              <a:rPr lang="en-US" altLang="en-US" sz="2600" dirty="0"/>
              <a:t> </a:t>
            </a:r>
            <a:r>
              <a:rPr lang="en-US" altLang="en-US" sz="2600" dirty="0" err="1"/>
              <a:t>các</a:t>
            </a:r>
            <a:r>
              <a:rPr lang="en-US" altLang="en-US" sz="2600" dirty="0"/>
              <a:t> </a:t>
            </a:r>
            <a:r>
              <a:rPr lang="en-US" altLang="en-US" sz="2600" dirty="0" err="1"/>
              <a:t>Pj</a:t>
            </a:r>
            <a:r>
              <a:rPr lang="en-US" altLang="en-US" sz="2600" dirty="0"/>
              <a:t> (j &lt; </a:t>
            </a:r>
            <a:r>
              <a:rPr lang="en-US" altLang="en-US" sz="2600" dirty="0" err="1"/>
              <a:t>i</a:t>
            </a:r>
            <a:r>
              <a:rPr lang="en-US" altLang="en-US" sz="2600" dirty="0"/>
              <a:t>) </a:t>
            </a:r>
            <a:r>
              <a:rPr lang="en-US" altLang="en-US" sz="2600" dirty="0" err="1"/>
              <a:t>đang</a:t>
            </a:r>
            <a:r>
              <a:rPr lang="en-US" altLang="en-US" sz="2600" dirty="0"/>
              <a:t> </a:t>
            </a:r>
            <a:r>
              <a:rPr lang="en-US" altLang="en-US" sz="2600" dirty="0" err="1"/>
              <a:t>giữ</a:t>
            </a:r>
            <a:endParaRPr lang="en-US" altLang="en-US" sz="2600" dirty="0"/>
          </a:p>
          <a:p>
            <a:pPr algn="just"/>
            <a:r>
              <a:rPr lang="en-US" altLang="en-US" sz="2600" dirty="0" err="1"/>
              <a:t>Một</a:t>
            </a:r>
            <a:r>
              <a:rPr lang="en-US" altLang="en-US" sz="2600" dirty="0"/>
              <a:t> </a:t>
            </a:r>
            <a:r>
              <a:rPr lang="en-US" altLang="en-US" sz="2600" dirty="0" err="1"/>
              <a:t>trạng</a:t>
            </a:r>
            <a:r>
              <a:rPr lang="en-US" altLang="en-US" sz="2600" dirty="0"/>
              <a:t> </a:t>
            </a:r>
            <a:r>
              <a:rPr lang="en-US" altLang="en-US" sz="2600" dirty="0" err="1"/>
              <a:t>thái</a:t>
            </a:r>
            <a:r>
              <a:rPr lang="en-US" altLang="en-US" sz="2600" dirty="0"/>
              <a:t> </a:t>
            </a:r>
            <a:r>
              <a:rPr lang="en-US" altLang="en-US" sz="2600" dirty="0" err="1"/>
              <a:t>của</a:t>
            </a:r>
            <a:r>
              <a:rPr lang="en-US" altLang="en-US" sz="2600" dirty="0"/>
              <a:t>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được</a:t>
            </a:r>
            <a:r>
              <a:rPr lang="en-US" altLang="en-US" sz="2600" dirty="0"/>
              <a:t> </a:t>
            </a:r>
            <a:r>
              <a:rPr lang="en-US" altLang="en-US" sz="2600" dirty="0" err="1"/>
              <a:t>gọi</a:t>
            </a:r>
            <a:r>
              <a:rPr lang="en-US" altLang="en-US" sz="2600" dirty="0"/>
              <a:t> </a:t>
            </a:r>
            <a:r>
              <a:rPr lang="en-US" altLang="en-US" sz="2600" dirty="0" err="1"/>
              <a:t>là</a:t>
            </a:r>
            <a:r>
              <a:rPr lang="en-US" altLang="en-US" sz="2600" dirty="0"/>
              <a:t> </a:t>
            </a:r>
            <a:r>
              <a:rPr lang="en-US" altLang="en-US" sz="2600" b="1" dirty="0" err="1">
                <a:gradFill>
                  <a:gsLst>
                    <a:gs pos="0">
                      <a:srgbClr val="00C6FF"/>
                    </a:gs>
                    <a:gs pos="100000">
                      <a:srgbClr val="0072FF"/>
                    </a:gs>
                  </a:gsLst>
                  <a:lin ang="2700000" scaled="1"/>
                </a:gradFill>
              </a:rPr>
              <a:t>không</a:t>
            </a:r>
            <a:r>
              <a:rPr lang="en-US" altLang="en-US" sz="2600" b="1" dirty="0">
                <a:gradFill>
                  <a:gsLst>
                    <a:gs pos="0">
                      <a:srgbClr val="00C6FF"/>
                    </a:gs>
                    <a:gs pos="100000">
                      <a:srgbClr val="0072FF"/>
                    </a:gs>
                  </a:gsLst>
                  <a:lin ang="2700000" scaled="1"/>
                </a:gradFill>
              </a:rPr>
              <a:t> an </a:t>
            </a:r>
            <a:r>
              <a:rPr lang="en-US" altLang="en-US" sz="2600" b="1" dirty="0" err="1">
                <a:gradFill>
                  <a:gsLst>
                    <a:gs pos="0">
                      <a:srgbClr val="00C6FF"/>
                    </a:gs>
                    <a:gs pos="100000">
                      <a:srgbClr val="0072FF"/>
                    </a:gs>
                  </a:gsLst>
                  <a:lin ang="2700000" scaled="1"/>
                </a:gradFill>
              </a:rPr>
              <a:t>toàn</a:t>
            </a:r>
            <a:r>
              <a:rPr lang="en-US" altLang="en-US" sz="2600" b="1" dirty="0">
                <a:gradFill>
                  <a:gsLst>
                    <a:gs pos="0">
                      <a:srgbClr val="00C6FF"/>
                    </a:gs>
                    <a:gs pos="100000">
                      <a:srgbClr val="0072FF"/>
                    </a:gs>
                  </a:gsLst>
                  <a:lin ang="2700000" scaled="1"/>
                </a:gradFill>
              </a:rPr>
              <a:t> </a:t>
            </a:r>
            <a:r>
              <a:rPr lang="en-US" altLang="en-US" sz="2600" dirty="0"/>
              <a:t>(unsafe) </a:t>
            </a:r>
            <a:r>
              <a:rPr lang="en-US" altLang="en-US" sz="2600" dirty="0" err="1"/>
              <a:t>nếu</a:t>
            </a:r>
            <a:r>
              <a:rPr lang="en-US" altLang="en-US" sz="2600" dirty="0"/>
              <a:t> </a:t>
            </a:r>
            <a:r>
              <a:rPr lang="en-US" altLang="en-US" sz="2600" dirty="0" err="1"/>
              <a:t>không</a:t>
            </a:r>
            <a:r>
              <a:rPr lang="en-US" altLang="en-US" sz="2600" dirty="0"/>
              <a:t> </a:t>
            </a:r>
            <a:r>
              <a:rPr lang="en-US" altLang="en-US" sz="2600" dirty="0" err="1"/>
              <a:t>tồn</a:t>
            </a:r>
            <a:r>
              <a:rPr lang="en-US" altLang="en-US" sz="2600" dirty="0"/>
              <a:t> </a:t>
            </a:r>
            <a:r>
              <a:rPr lang="en-US" altLang="en-US" sz="2600" dirty="0" err="1"/>
              <a:t>tại</a:t>
            </a:r>
            <a:r>
              <a:rPr lang="en-US" altLang="en-US" sz="2600" dirty="0"/>
              <a:t> </a:t>
            </a:r>
            <a:r>
              <a:rPr lang="en-US" altLang="en-US" sz="2600" dirty="0" err="1"/>
              <a:t>một</a:t>
            </a:r>
            <a:r>
              <a:rPr lang="en-US" altLang="en-US" sz="2600" dirty="0"/>
              <a:t> </a:t>
            </a:r>
            <a:r>
              <a:rPr lang="en-US" altLang="en-US" sz="2600" dirty="0" err="1"/>
              <a:t>chuỗi</a:t>
            </a:r>
            <a:r>
              <a:rPr lang="en-US" altLang="en-US" sz="2600" dirty="0"/>
              <a:t> an </a:t>
            </a:r>
            <a:r>
              <a:rPr lang="en-US" altLang="en-US" sz="2600" dirty="0" err="1"/>
              <a:t>toàn</a:t>
            </a:r>
            <a:r>
              <a:rPr lang="en-US" altLang="en-US" sz="2600" dirty="0"/>
              <a:t>.</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35</a:t>
            </a:fld>
            <a:endParaRPr lang="en-VN" dirty="0"/>
          </a:p>
        </p:txBody>
      </p:sp>
    </p:spTree>
    <p:extLst>
      <p:ext uri="{BB962C8B-B14F-4D97-AF65-F5344CB8AC3E}">
        <p14:creationId xmlns:p14="http://schemas.microsoft.com/office/powerpoint/2010/main" val="179089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kumimoji="1" lang="en-US" altLang="ja-JP" dirty="0"/>
              <a:t>6.3.2.1. </a:t>
            </a:r>
            <a:r>
              <a:rPr kumimoji="1" lang="en-US" altLang="ja-JP" dirty="0" err="1"/>
              <a:t>Trạng</a:t>
            </a:r>
            <a:r>
              <a:rPr kumimoji="1" lang="en-US" altLang="ja-JP" dirty="0"/>
              <a:t> </a:t>
            </a:r>
            <a:r>
              <a:rPr kumimoji="1" lang="en-US" altLang="ja-JP" dirty="0" err="1"/>
              <a:t>thái</a:t>
            </a:r>
            <a:r>
              <a:rPr kumimoji="1" lang="en-US" altLang="ja-JP" dirty="0"/>
              <a:t> safe </a:t>
            </a:r>
            <a:r>
              <a:rPr kumimoji="1" lang="en-US" altLang="ja-JP" dirty="0" err="1"/>
              <a:t>và</a:t>
            </a:r>
            <a:r>
              <a:rPr kumimoji="1" lang="en-US" altLang="ja-JP" dirty="0"/>
              <a:t> unsafe</a:t>
            </a:r>
            <a:endParaRPr lang="en-VN" b="0"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lnSpcReduction="10000"/>
          </a:bodyPr>
          <a:lstStyle/>
          <a:p>
            <a:r>
              <a:rPr lang="en-US" altLang="en-US" sz="2600" dirty="0" err="1"/>
              <a:t>Ví</a:t>
            </a:r>
            <a:r>
              <a:rPr lang="en-US" altLang="en-US" sz="2600" dirty="0"/>
              <a:t> </a:t>
            </a:r>
            <a:r>
              <a:rPr lang="en-US" altLang="en-US" sz="2600" dirty="0" err="1"/>
              <a:t>dụ</a:t>
            </a:r>
            <a:r>
              <a:rPr lang="en-US" altLang="en-US" sz="2600" dirty="0"/>
              <a:t>: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có</a:t>
            </a:r>
            <a:r>
              <a:rPr lang="en-US" altLang="en-US" sz="2600" dirty="0"/>
              <a:t> 12 file </a:t>
            </a:r>
            <a:r>
              <a:rPr lang="en-US" altLang="en-US" sz="2600" dirty="0" err="1"/>
              <a:t>và</a:t>
            </a:r>
            <a:r>
              <a:rPr lang="en-US" altLang="en-US" sz="2600" dirty="0"/>
              <a:t> 3 </a:t>
            </a:r>
            <a:r>
              <a:rPr lang="en-US" altLang="en-US" sz="2600" dirty="0" err="1"/>
              <a:t>tiến</a:t>
            </a:r>
            <a:r>
              <a:rPr lang="en-US" altLang="en-US" sz="2600" dirty="0"/>
              <a:t> </a:t>
            </a:r>
            <a:r>
              <a:rPr lang="en-US" altLang="en-US" sz="2600" dirty="0" err="1"/>
              <a:t>trình</a:t>
            </a:r>
            <a:r>
              <a:rPr lang="en-US" altLang="en-US" sz="2600" dirty="0"/>
              <a:t> P0, P1, P2</a:t>
            </a:r>
          </a:p>
          <a:p>
            <a:pPr lvl="1"/>
            <a:r>
              <a:rPr lang="en-US" altLang="en-US" sz="2600" dirty="0" err="1"/>
              <a:t>Tại</a:t>
            </a:r>
            <a:r>
              <a:rPr lang="en-US" altLang="en-US" sz="2600" dirty="0"/>
              <a:t> </a:t>
            </a:r>
            <a:r>
              <a:rPr lang="en-US" altLang="en-US" sz="2600" dirty="0" err="1"/>
              <a:t>thời</a:t>
            </a:r>
            <a:r>
              <a:rPr lang="en-US" altLang="en-US" sz="2600" dirty="0"/>
              <a:t> </a:t>
            </a:r>
            <a:r>
              <a:rPr lang="en-US" altLang="en-US" sz="2600" dirty="0" err="1"/>
              <a:t>điểm</a:t>
            </a:r>
            <a:r>
              <a:rPr lang="en-US" altLang="en-US" sz="2600" dirty="0"/>
              <a:t> t</a:t>
            </a:r>
            <a:r>
              <a:rPr lang="en-US" altLang="en-US" sz="2600" baseline="-25000" dirty="0"/>
              <a:t>o</a:t>
            </a:r>
          </a:p>
          <a:p>
            <a:pPr lvl="1"/>
            <a:endParaRPr lang="en-US" altLang="en-US" sz="2600" dirty="0"/>
          </a:p>
          <a:p>
            <a:pPr lvl="1"/>
            <a:endParaRPr lang="en-US" altLang="en-US" sz="2600" dirty="0"/>
          </a:p>
          <a:p>
            <a:pPr lvl="1"/>
            <a:endParaRPr lang="en-US" altLang="en-US" sz="2600" dirty="0"/>
          </a:p>
          <a:p>
            <a:pPr lvl="1"/>
            <a:endParaRPr lang="en-US" altLang="en-US" sz="2600" dirty="0"/>
          </a:p>
          <a:p>
            <a:pPr lvl="2"/>
            <a:endParaRPr lang="en-US" altLang="en-US" sz="2600" dirty="0"/>
          </a:p>
          <a:p>
            <a:pPr lvl="2"/>
            <a:r>
              <a:rPr lang="en-US" altLang="en-US" sz="2600" dirty="0" err="1"/>
              <a:t>Còn</a:t>
            </a:r>
            <a:r>
              <a:rPr lang="en-US" altLang="en-US" sz="2600" dirty="0"/>
              <a:t> 3 file </a:t>
            </a:r>
            <a:r>
              <a:rPr lang="en-US" altLang="en-US" sz="2600" dirty="0" err="1"/>
              <a:t>sẵn</a:t>
            </a:r>
            <a:r>
              <a:rPr lang="en-US" altLang="en-US" sz="2600" dirty="0"/>
              <a:t> </a:t>
            </a:r>
            <a:r>
              <a:rPr lang="en-US" altLang="en-US" sz="2600" dirty="0" err="1"/>
              <a:t>sàng</a:t>
            </a:r>
            <a:endParaRPr lang="en-US" altLang="en-US" sz="2600" dirty="0"/>
          </a:p>
          <a:p>
            <a:pPr lvl="2"/>
            <a:r>
              <a:rPr lang="en-US" altLang="en-US" sz="2600" dirty="0" err="1"/>
              <a:t>Chuỗi</a:t>
            </a:r>
            <a:r>
              <a:rPr lang="en-US" altLang="en-US" sz="2600" dirty="0"/>
              <a:t> &lt;P1, P0, P2&gt; </a:t>
            </a:r>
            <a:r>
              <a:rPr lang="en-US" altLang="en-US" sz="2600" dirty="0" err="1"/>
              <a:t>là</a:t>
            </a:r>
            <a:r>
              <a:rPr lang="en-US" altLang="en-US" sz="2600" dirty="0"/>
              <a:t> </a:t>
            </a:r>
            <a:r>
              <a:rPr lang="en-US" altLang="en-US" sz="2600" dirty="0" err="1"/>
              <a:t>chuỗi</a:t>
            </a:r>
            <a:r>
              <a:rPr lang="en-US" altLang="en-US" sz="2600" dirty="0"/>
              <a:t> an </a:t>
            </a:r>
            <a:r>
              <a:rPr lang="en-US" altLang="en-US" sz="2600" dirty="0" err="1"/>
              <a:t>toàn</a:t>
            </a:r>
            <a:r>
              <a:rPr lang="en-US" altLang="en-US" sz="2600" dirty="0"/>
              <a:t> → </a:t>
            </a:r>
            <a:r>
              <a:rPr lang="en-US" altLang="en-US" sz="2600" dirty="0" err="1"/>
              <a:t>hệ</a:t>
            </a:r>
            <a:r>
              <a:rPr lang="en-US" altLang="en-US" sz="2600" dirty="0"/>
              <a:t> </a:t>
            </a:r>
            <a:r>
              <a:rPr lang="en-US" altLang="en-US" sz="2600" dirty="0" err="1"/>
              <a:t>thống</a:t>
            </a:r>
            <a:r>
              <a:rPr lang="en-US" altLang="en-US" sz="2600" dirty="0"/>
              <a:t> </a:t>
            </a:r>
            <a:r>
              <a:rPr lang="en-US" altLang="en-US" sz="2600" dirty="0" err="1"/>
              <a:t>là</a:t>
            </a:r>
            <a:r>
              <a:rPr lang="en-US" altLang="en-US" sz="2600" dirty="0"/>
              <a:t> an </a:t>
            </a:r>
            <a:r>
              <a:rPr lang="en-US" altLang="en-US" sz="2600" dirty="0" err="1"/>
              <a:t>toàn</a:t>
            </a:r>
            <a:endParaRPr lang="en-US" altLang="en-US" sz="26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36</a:t>
            </a:fld>
            <a:endParaRPr lang="en-VN" dirty="0"/>
          </a:p>
        </p:txBody>
      </p:sp>
      <p:graphicFrame>
        <p:nvGraphicFramePr>
          <p:cNvPr id="6" name="Table 5">
            <a:extLst>
              <a:ext uri="{FF2B5EF4-FFF2-40B4-BE49-F238E27FC236}">
                <a16:creationId xmlns:a16="http://schemas.microsoft.com/office/drawing/2014/main" id="{8E219690-FD1A-75A2-0C97-CDD02DA042FC}"/>
              </a:ext>
            </a:extLst>
          </p:cNvPr>
          <p:cNvGraphicFramePr>
            <a:graphicFrameLocks noGrp="1"/>
          </p:cNvGraphicFramePr>
          <p:nvPr>
            <p:extLst>
              <p:ext uri="{D42A27DB-BD31-4B8C-83A1-F6EECF244321}">
                <p14:modId xmlns:p14="http://schemas.microsoft.com/office/powerpoint/2010/main" val="2901351457"/>
              </p:ext>
            </p:extLst>
          </p:nvPr>
        </p:nvGraphicFramePr>
        <p:xfrm>
          <a:off x="2193246" y="2507116"/>
          <a:ext cx="8124236" cy="1843768"/>
        </p:xfrm>
        <a:graphic>
          <a:graphicData uri="http://schemas.openxmlformats.org/drawingml/2006/table">
            <a:tbl>
              <a:tblPr firstRow="1" bandRow="1">
                <a:tableStyleId>{5C22544A-7EE6-4342-B048-85BDC9FD1C3A}</a:tableStyleId>
              </a:tblPr>
              <a:tblGrid>
                <a:gridCol w="2031059">
                  <a:extLst>
                    <a:ext uri="{9D8B030D-6E8A-4147-A177-3AD203B41FA5}">
                      <a16:colId xmlns:a16="http://schemas.microsoft.com/office/drawing/2014/main" val="20000"/>
                    </a:ext>
                  </a:extLst>
                </a:gridCol>
                <a:gridCol w="2031059">
                  <a:extLst>
                    <a:ext uri="{9D8B030D-6E8A-4147-A177-3AD203B41FA5}">
                      <a16:colId xmlns:a16="http://schemas.microsoft.com/office/drawing/2014/main" val="20001"/>
                    </a:ext>
                  </a:extLst>
                </a:gridCol>
                <a:gridCol w="2031059">
                  <a:extLst>
                    <a:ext uri="{9D8B030D-6E8A-4147-A177-3AD203B41FA5}">
                      <a16:colId xmlns:a16="http://schemas.microsoft.com/office/drawing/2014/main" val="20002"/>
                    </a:ext>
                  </a:extLst>
                </a:gridCol>
                <a:gridCol w="2031059">
                  <a:extLst>
                    <a:ext uri="{9D8B030D-6E8A-4147-A177-3AD203B41FA5}">
                      <a16:colId xmlns:a16="http://schemas.microsoft.com/office/drawing/2014/main" val="20003"/>
                    </a:ext>
                  </a:extLst>
                </a:gridCol>
              </a:tblGrid>
              <a:tr h="460942">
                <a:tc>
                  <a:txBody>
                    <a:bodyPr/>
                    <a:lstStyle/>
                    <a:p>
                      <a:pPr algn="ctr"/>
                      <a:endParaRPr lang="en-US" sz="2000" dirty="0"/>
                    </a:p>
                  </a:txBody>
                  <a:tcPr marT="45749" marB="45749" anchor="ctr"/>
                </a:tc>
                <a:tc>
                  <a:txBody>
                    <a:bodyPr/>
                    <a:lstStyle/>
                    <a:p>
                      <a:pPr algn="ctr"/>
                      <a:r>
                        <a:rPr lang="en-US" sz="2000" dirty="0" err="1">
                          <a:solidFill>
                            <a:schemeClr val="bg1"/>
                          </a:solidFill>
                          <a:latin typeface="Arial" panose="020B0604020202020204" pitchFamily="34" charset="0"/>
                          <a:cs typeface="Arial" panose="020B0604020202020204" pitchFamily="34" charset="0"/>
                        </a:rPr>
                        <a:t>Cần</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tối</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đa</a:t>
                      </a:r>
                      <a:endParaRPr lang="en-US" sz="2000" dirty="0">
                        <a:solidFill>
                          <a:schemeClr val="bg1"/>
                        </a:solidFill>
                        <a:latin typeface="Arial" panose="020B0604020202020204" pitchFamily="34" charset="0"/>
                        <a:cs typeface="Arial" panose="020B0604020202020204" pitchFamily="34" charset="0"/>
                      </a:endParaRPr>
                    </a:p>
                  </a:txBody>
                  <a:tcPr marT="45749" marB="45749" anchor="ctr"/>
                </a:tc>
                <a:tc>
                  <a:txBody>
                    <a:bodyPr/>
                    <a:lstStyle/>
                    <a:p>
                      <a:pPr algn="ctr"/>
                      <a:r>
                        <a:rPr lang="en-US" sz="2000" dirty="0" err="1">
                          <a:solidFill>
                            <a:schemeClr val="bg1"/>
                          </a:solidFill>
                          <a:latin typeface="Arial" panose="020B0604020202020204" pitchFamily="34" charset="0"/>
                          <a:cs typeface="Arial" panose="020B0604020202020204" pitchFamily="34" charset="0"/>
                        </a:rPr>
                        <a:t>Đang</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giữ</a:t>
                      </a:r>
                      <a:endParaRPr lang="en-US" sz="2000" dirty="0">
                        <a:solidFill>
                          <a:schemeClr val="bg1"/>
                        </a:solidFill>
                        <a:latin typeface="Arial" panose="020B0604020202020204" pitchFamily="34" charset="0"/>
                        <a:cs typeface="Arial" panose="020B0604020202020204" pitchFamily="34" charset="0"/>
                      </a:endParaRPr>
                    </a:p>
                  </a:txBody>
                  <a:tcPr marT="45749" marB="45749" anchor="ctr"/>
                </a:tc>
                <a:tc>
                  <a:txBody>
                    <a:bodyPr/>
                    <a:lstStyle/>
                    <a:p>
                      <a:pPr algn="ctr"/>
                      <a:r>
                        <a:rPr lang="en-US" sz="2000" dirty="0" err="1">
                          <a:solidFill>
                            <a:schemeClr val="bg1"/>
                          </a:solidFill>
                          <a:latin typeface="Arial" panose="020B0604020202020204" pitchFamily="34" charset="0"/>
                          <a:cs typeface="Arial" panose="020B0604020202020204" pitchFamily="34" charset="0"/>
                        </a:rPr>
                        <a:t>Cần</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thêm</a:t>
                      </a:r>
                      <a:endParaRPr lang="en-US" sz="2000" dirty="0">
                        <a:solidFill>
                          <a:schemeClr val="bg1"/>
                        </a:solidFill>
                        <a:latin typeface="Arial" panose="020B0604020202020204" pitchFamily="34" charset="0"/>
                        <a:cs typeface="Arial" panose="020B0604020202020204" pitchFamily="34" charset="0"/>
                      </a:endParaRPr>
                    </a:p>
                  </a:txBody>
                  <a:tcPr marT="45749" marB="45749" anchor="ctr"/>
                </a:tc>
                <a:extLst>
                  <a:ext uri="{0D108BD9-81ED-4DB2-BD59-A6C34878D82A}">
                    <a16:rowId xmlns:a16="http://schemas.microsoft.com/office/drawing/2014/main" val="10000"/>
                  </a:ext>
                </a:extLst>
              </a:tr>
              <a:tr h="460942">
                <a:tc>
                  <a:txBody>
                    <a:bodyPr/>
                    <a:lstStyle/>
                    <a:p>
                      <a:pPr algn="ctr"/>
                      <a:r>
                        <a:rPr lang="en-US" sz="2000" dirty="0">
                          <a:latin typeface="Arial" panose="020B0604020202020204" pitchFamily="34" charset="0"/>
                          <a:cs typeface="Arial" panose="020B0604020202020204" pitchFamily="34" charset="0"/>
                        </a:rPr>
                        <a:t>P0</a:t>
                      </a:r>
                    </a:p>
                  </a:txBody>
                  <a:tcPr marT="45749" marB="45749" anchor="ctr"/>
                </a:tc>
                <a:tc>
                  <a:txBody>
                    <a:bodyPr/>
                    <a:lstStyle/>
                    <a:p>
                      <a:pPr algn="ctr"/>
                      <a:r>
                        <a:rPr lang="en-US" sz="2000" dirty="0">
                          <a:solidFill>
                            <a:schemeClr val="tx1"/>
                          </a:solidFill>
                          <a:latin typeface="Arial" panose="020B0604020202020204" pitchFamily="34" charset="0"/>
                          <a:cs typeface="Arial" panose="020B0604020202020204" pitchFamily="34" charset="0"/>
                        </a:rPr>
                        <a:t>10</a:t>
                      </a:r>
                    </a:p>
                  </a:txBody>
                  <a:tcPr marT="45749" marB="45749" anchor="ctr"/>
                </a:tc>
                <a:tc>
                  <a:txBody>
                    <a:bodyPr/>
                    <a:lstStyle/>
                    <a:p>
                      <a:pPr algn="ctr"/>
                      <a:r>
                        <a:rPr lang="en-US" sz="2000">
                          <a:solidFill>
                            <a:schemeClr val="tx1"/>
                          </a:solidFill>
                          <a:latin typeface="Arial" panose="020B0604020202020204" pitchFamily="34" charset="0"/>
                          <a:cs typeface="Arial" panose="020B0604020202020204" pitchFamily="34" charset="0"/>
                        </a:rPr>
                        <a:t>5</a:t>
                      </a:r>
                    </a:p>
                  </a:txBody>
                  <a:tcPr marT="45749" marB="45749" anchor="ctr"/>
                </a:tc>
                <a:tc>
                  <a:txBody>
                    <a:bodyPr/>
                    <a:lstStyle/>
                    <a:p>
                      <a:pPr algn="ctr"/>
                      <a:r>
                        <a:rPr lang="en-US" sz="2000">
                          <a:solidFill>
                            <a:schemeClr val="tx1"/>
                          </a:solidFill>
                          <a:latin typeface="Arial" panose="020B0604020202020204" pitchFamily="34" charset="0"/>
                          <a:cs typeface="Arial" panose="020B0604020202020204" pitchFamily="34" charset="0"/>
                        </a:rPr>
                        <a:t>5</a:t>
                      </a:r>
                    </a:p>
                  </a:txBody>
                  <a:tcPr marT="45749" marB="45749" anchor="ctr"/>
                </a:tc>
                <a:extLst>
                  <a:ext uri="{0D108BD9-81ED-4DB2-BD59-A6C34878D82A}">
                    <a16:rowId xmlns:a16="http://schemas.microsoft.com/office/drawing/2014/main" val="10001"/>
                  </a:ext>
                </a:extLst>
              </a:tr>
              <a:tr h="460942">
                <a:tc>
                  <a:txBody>
                    <a:bodyPr/>
                    <a:lstStyle/>
                    <a:p>
                      <a:pPr algn="ctr"/>
                      <a:r>
                        <a:rPr lang="en-US" sz="2000" dirty="0">
                          <a:latin typeface="Arial" panose="020B0604020202020204" pitchFamily="34" charset="0"/>
                          <a:cs typeface="Arial" panose="020B0604020202020204" pitchFamily="34" charset="0"/>
                        </a:rPr>
                        <a:t>P1</a:t>
                      </a:r>
                    </a:p>
                  </a:txBody>
                  <a:tcPr marT="45749" marB="45749" anchor="ctr"/>
                </a:tc>
                <a:tc>
                  <a:txBody>
                    <a:bodyPr/>
                    <a:lstStyle/>
                    <a:p>
                      <a:pPr algn="ctr"/>
                      <a:r>
                        <a:rPr lang="en-US" sz="2000" dirty="0">
                          <a:solidFill>
                            <a:schemeClr val="tx1"/>
                          </a:solidFill>
                          <a:latin typeface="Arial" panose="020B0604020202020204" pitchFamily="34" charset="0"/>
                          <a:cs typeface="Arial" panose="020B0604020202020204" pitchFamily="34" charset="0"/>
                        </a:rPr>
                        <a:t>4</a:t>
                      </a:r>
                    </a:p>
                  </a:txBody>
                  <a:tcPr marT="45749" marB="45749" anchor="ctr"/>
                </a:tc>
                <a:tc>
                  <a:txBody>
                    <a:bodyPr/>
                    <a:lstStyle/>
                    <a:p>
                      <a:pPr algn="ctr"/>
                      <a:r>
                        <a:rPr lang="en-US" sz="2000" dirty="0">
                          <a:solidFill>
                            <a:schemeClr val="tx1"/>
                          </a:solidFill>
                          <a:latin typeface="Arial" panose="020B0604020202020204" pitchFamily="34" charset="0"/>
                          <a:cs typeface="Arial" panose="020B0604020202020204" pitchFamily="34" charset="0"/>
                        </a:rPr>
                        <a:t>2</a:t>
                      </a:r>
                    </a:p>
                  </a:txBody>
                  <a:tcPr marT="45749" marB="45749"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T="45749" marB="45749" anchor="ctr"/>
                </a:tc>
                <a:extLst>
                  <a:ext uri="{0D108BD9-81ED-4DB2-BD59-A6C34878D82A}">
                    <a16:rowId xmlns:a16="http://schemas.microsoft.com/office/drawing/2014/main" val="10002"/>
                  </a:ext>
                </a:extLst>
              </a:tr>
              <a:tr h="460942">
                <a:tc>
                  <a:txBody>
                    <a:bodyPr/>
                    <a:lstStyle/>
                    <a:p>
                      <a:pPr algn="ctr"/>
                      <a:r>
                        <a:rPr lang="en-US" sz="2000" dirty="0">
                          <a:latin typeface="Arial" panose="020B0604020202020204" pitchFamily="34" charset="0"/>
                          <a:cs typeface="Arial" panose="020B0604020202020204" pitchFamily="34" charset="0"/>
                        </a:rPr>
                        <a:t>P2</a:t>
                      </a:r>
                    </a:p>
                  </a:txBody>
                  <a:tcPr marT="45749" marB="45749" anchor="ctr"/>
                </a:tc>
                <a:tc>
                  <a:txBody>
                    <a:bodyPr/>
                    <a:lstStyle/>
                    <a:p>
                      <a:pPr algn="ctr"/>
                      <a:r>
                        <a:rPr lang="en-US" sz="2000">
                          <a:solidFill>
                            <a:schemeClr val="tx1"/>
                          </a:solidFill>
                          <a:latin typeface="Arial" panose="020B0604020202020204" pitchFamily="34" charset="0"/>
                          <a:cs typeface="Arial" panose="020B0604020202020204" pitchFamily="34" charset="0"/>
                        </a:rPr>
                        <a:t>9</a:t>
                      </a:r>
                    </a:p>
                  </a:txBody>
                  <a:tcPr marT="45749" marB="45749"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T="45749" marB="45749" anchor="ctr"/>
                </a:tc>
                <a:tc>
                  <a:txBody>
                    <a:bodyPr/>
                    <a:lstStyle/>
                    <a:p>
                      <a:pPr algn="ctr"/>
                      <a:r>
                        <a:rPr lang="en-US" sz="2000" dirty="0">
                          <a:solidFill>
                            <a:schemeClr val="tx1"/>
                          </a:solidFill>
                          <a:latin typeface="Arial" panose="020B0604020202020204" pitchFamily="34" charset="0"/>
                          <a:cs typeface="Arial" panose="020B0604020202020204" pitchFamily="34" charset="0"/>
                        </a:rPr>
                        <a:t>7</a:t>
                      </a:r>
                    </a:p>
                  </a:txBody>
                  <a:tcPr marT="45749" marB="45749"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5006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kumimoji="1" lang="en-US" altLang="ja-JP" dirty="0"/>
              <a:t>6.3.2.1. </a:t>
            </a:r>
            <a:r>
              <a:rPr kumimoji="1" lang="en-US" altLang="ja-JP" dirty="0" err="1"/>
              <a:t>Trạng</a:t>
            </a:r>
            <a:r>
              <a:rPr kumimoji="1" lang="en-US" altLang="ja-JP" dirty="0"/>
              <a:t> </a:t>
            </a:r>
            <a:r>
              <a:rPr kumimoji="1" lang="en-US" altLang="ja-JP" dirty="0" err="1"/>
              <a:t>thái</a:t>
            </a:r>
            <a:r>
              <a:rPr kumimoji="1" lang="en-US" altLang="ja-JP" dirty="0"/>
              <a:t> safe </a:t>
            </a:r>
            <a:r>
              <a:rPr kumimoji="1" lang="en-US" altLang="ja-JP" dirty="0" err="1"/>
              <a:t>và</a:t>
            </a:r>
            <a:r>
              <a:rPr kumimoji="1" lang="en-US" altLang="ja-JP" dirty="0"/>
              <a:t> unsafe</a:t>
            </a:r>
            <a:endParaRPr lang="en-VN" b="0"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lnSpcReduction="10000"/>
          </a:bodyPr>
          <a:lstStyle/>
          <a:p>
            <a:r>
              <a:rPr lang="en-US" altLang="en-US" sz="2600" dirty="0" err="1"/>
              <a:t>Giả</a:t>
            </a:r>
            <a:r>
              <a:rPr lang="en-US" altLang="en-US" sz="2600" dirty="0"/>
              <a:t> </a:t>
            </a:r>
            <a:r>
              <a:rPr lang="en-US" altLang="en-US" sz="2600" dirty="0" err="1"/>
              <a:t>sử</a:t>
            </a:r>
            <a:r>
              <a:rPr lang="en-US" altLang="en-US" sz="2600" dirty="0"/>
              <a:t> </a:t>
            </a:r>
            <a:r>
              <a:rPr lang="en-US" altLang="en-US" sz="2600" dirty="0" err="1"/>
              <a:t>tại</a:t>
            </a:r>
            <a:r>
              <a:rPr lang="en-US" altLang="en-US" sz="2600" dirty="0"/>
              <a:t> </a:t>
            </a:r>
            <a:r>
              <a:rPr lang="en-US" altLang="en-US" sz="2600" dirty="0" err="1"/>
              <a:t>thời</a:t>
            </a:r>
            <a:r>
              <a:rPr lang="en-US" altLang="en-US" sz="2600" dirty="0"/>
              <a:t> </a:t>
            </a:r>
            <a:r>
              <a:rPr lang="en-US" altLang="en-US" sz="2600" dirty="0" err="1"/>
              <a:t>điểm</a:t>
            </a:r>
            <a:r>
              <a:rPr lang="en-US" altLang="en-US" sz="2600" dirty="0"/>
              <a:t> t</a:t>
            </a:r>
            <a:r>
              <a:rPr lang="en-US" altLang="en-US" sz="2600" baseline="-25000" dirty="0"/>
              <a:t>1</a:t>
            </a:r>
            <a:r>
              <a:rPr lang="en-US" altLang="en-US" sz="2600" dirty="0"/>
              <a:t>, P2 </a:t>
            </a:r>
            <a:r>
              <a:rPr lang="en-US" altLang="en-US" sz="2600" dirty="0" err="1"/>
              <a:t>yêu</a:t>
            </a:r>
            <a:r>
              <a:rPr lang="en-US" altLang="en-US" sz="2600" dirty="0"/>
              <a:t> </a:t>
            </a:r>
            <a:r>
              <a:rPr lang="en-US" altLang="en-US" sz="2600" dirty="0" err="1"/>
              <a:t>cầu</a:t>
            </a:r>
            <a:r>
              <a:rPr lang="en-US" altLang="en-US" sz="2600" dirty="0"/>
              <a:t> </a:t>
            </a:r>
            <a:r>
              <a:rPr lang="en-US" altLang="en-US" sz="2600" dirty="0" err="1"/>
              <a:t>và</a:t>
            </a:r>
            <a:r>
              <a:rPr lang="en-US" altLang="en-US" sz="2600" dirty="0"/>
              <a:t> </a:t>
            </a:r>
            <a:r>
              <a:rPr lang="en-US" altLang="en-US" sz="2600" dirty="0" err="1"/>
              <a:t>được</a:t>
            </a:r>
            <a:r>
              <a:rPr lang="en-US" altLang="en-US" sz="2600" dirty="0"/>
              <a:t> </a:t>
            </a:r>
            <a:r>
              <a:rPr lang="en-US" altLang="en-US" sz="2600" dirty="0" err="1"/>
              <a:t>cấp</a:t>
            </a:r>
            <a:r>
              <a:rPr lang="en-US" altLang="en-US" sz="2600" dirty="0"/>
              <a:t> </a:t>
            </a:r>
            <a:r>
              <a:rPr lang="en-US" altLang="en-US" sz="2600" dirty="0" err="1"/>
              <a:t>phát</a:t>
            </a:r>
            <a:r>
              <a:rPr lang="en-US" altLang="en-US" sz="2600" dirty="0"/>
              <a:t> 1 file</a:t>
            </a:r>
          </a:p>
          <a:p>
            <a:pPr lvl="1"/>
            <a:r>
              <a:rPr lang="en-US" altLang="en-US" sz="2600" dirty="0" err="1"/>
              <a:t>Còn</a:t>
            </a:r>
            <a:r>
              <a:rPr lang="en-US" altLang="en-US" sz="2600" dirty="0"/>
              <a:t> 2 file </a:t>
            </a:r>
            <a:r>
              <a:rPr lang="en-US" altLang="en-US" sz="2600" dirty="0" err="1"/>
              <a:t>sẵn</a:t>
            </a:r>
            <a:r>
              <a:rPr lang="en-US" altLang="en-US" sz="2600" dirty="0"/>
              <a:t> </a:t>
            </a:r>
            <a:r>
              <a:rPr lang="en-US" altLang="en-US" sz="2600" dirty="0" err="1"/>
              <a:t>sàng</a:t>
            </a:r>
            <a:endParaRPr lang="en-US" altLang="en-US" sz="2600" dirty="0"/>
          </a:p>
          <a:p>
            <a:pPr lvl="1"/>
            <a:endParaRPr lang="en-US" altLang="en-US" sz="2600" dirty="0"/>
          </a:p>
          <a:p>
            <a:pPr lvl="1"/>
            <a:endParaRPr lang="en-US" altLang="en-US" sz="2600" dirty="0"/>
          </a:p>
          <a:p>
            <a:pPr lvl="1"/>
            <a:endParaRPr lang="en-US" altLang="en-US" sz="2600" dirty="0"/>
          </a:p>
          <a:p>
            <a:pPr lvl="2"/>
            <a:endParaRPr lang="en-US" altLang="en-US" sz="2600" dirty="0"/>
          </a:p>
          <a:p>
            <a:pPr lvl="2"/>
            <a:endParaRPr lang="en-US" altLang="en-US" sz="2600" dirty="0"/>
          </a:p>
          <a:p>
            <a:pPr lvl="2"/>
            <a:endParaRPr lang="en-US" altLang="en-US" sz="2600" dirty="0"/>
          </a:p>
          <a:p>
            <a:pPr lvl="2"/>
            <a:r>
              <a:rPr lang="en-US" altLang="en-US" sz="2600" dirty="0" err="1"/>
              <a:t>Hệ</a:t>
            </a:r>
            <a:r>
              <a:rPr lang="en-US" altLang="en-US" sz="2600" dirty="0"/>
              <a:t> </a:t>
            </a:r>
            <a:r>
              <a:rPr lang="en-US" altLang="en-US" sz="2600" dirty="0" err="1"/>
              <a:t>thống</a:t>
            </a:r>
            <a:r>
              <a:rPr lang="en-US" altLang="en-US" sz="2600" dirty="0"/>
              <a:t> </a:t>
            </a:r>
            <a:r>
              <a:rPr lang="en-US" altLang="en-US" sz="2600" dirty="0" err="1"/>
              <a:t>còn</a:t>
            </a:r>
            <a:r>
              <a:rPr lang="en-US" altLang="en-US" sz="2600" dirty="0"/>
              <a:t> an </a:t>
            </a:r>
            <a:r>
              <a:rPr lang="en-US" altLang="en-US" sz="2600" dirty="0" err="1"/>
              <a:t>toàn</a:t>
            </a:r>
            <a:r>
              <a:rPr lang="en-US" altLang="en-US" sz="2600" dirty="0"/>
              <a:t> </a:t>
            </a:r>
            <a:r>
              <a:rPr lang="en-US" altLang="en-US" sz="2600" dirty="0" err="1"/>
              <a:t>không</a:t>
            </a:r>
            <a:r>
              <a:rPr lang="en-US" altLang="en-US" sz="2600" dirty="0"/>
              <a:t>?</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37</a:t>
            </a:fld>
            <a:endParaRPr lang="en-VN" dirty="0"/>
          </a:p>
        </p:txBody>
      </p:sp>
      <p:graphicFrame>
        <p:nvGraphicFramePr>
          <p:cNvPr id="7" name="Table 6">
            <a:extLst>
              <a:ext uri="{FF2B5EF4-FFF2-40B4-BE49-F238E27FC236}">
                <a16:creationId xmlns:a16="http://schemas.microsoft.com/office/drawing/2014/main" id="{1B16539B-853F-D457-806A-1BEF34F044B7}"/>
              </a:ext>
            </a:extLst>
          </p:cNvPr>
          <p:cNvGraphicFramePr>
            <a:graphicFrameLocks noGrp="1"/>
          </p:cNvGraphicFramePr>
          <p:nvPr>
            <p:extLst>
              <p:ext uri="{D42A27DB-BD31-4B8C-83A1-F6EECF244321}">
                <p14:modId xmlns:p14="http://schemas.microsoft.com/office/powerpoint/2010/main" val="3216749964"/>
              </p:ext>
            </p:extLst>
          </p:nvPr>
        </p:nvGraphicFramePr>
        <p:xfrm>
          <a:off x="2255410" y="2610811"/>
          <a:ext cx="7802991" cy="2189164"/>
        </p:xfrm>
        <a:graphic>
          <a:graphicData uri="http://schemas.openxmlformats.org/drawingml/2006/table">
            <a:tbl>
              <a:tblPr firstRow="1" bandRow="1">
                <a:tableStyleId>{5C22544A-7EE6-4342-B048-85BDC9FD1C3A}</a:tableStyleId>
              </a:tblPr>
              <a:tblGrid>
                <a:gridCol w="2600997">
                  <a:extLst>
                    <a:ext uri="{9D8B030D-6E8A-4147-A177-3AD203B41FA5}">
                      <a16:colId xmlns:a16="http://schemas.microsoft.com/office/drawing/2014/main" val="20000"/>
                    </a:ext>
                  </a:extLst>
                </a:gridCol>
                <a:gridCol w="2600997">
                  <a:extLst>
                    <a:ext uri="{9D8B030D-6E8A-4147-A177-3AD203B41FA5}">
                      <a16:colId xmlns:a16="http://schemas.microsoft.com/office/drawing/2014/main" val="20001"/>
                    </a:ext>
                  </a:extLst>
                </a:gridCol>
                <a:gridCol w="2600997">
                  <a:extLst>
                    <a:ext uri="{9D8B030D-6E8A-4147-A177-3AD203B41FA5}">
                      <a16:colId xmlns:a16="http://schemas.microsoft.com/office/drawing/2014/main" val="20002"/>
                    </a:ext>
                  </a:extLst>
                </a:gridCol>
              </a:tblGrid>
              <a:tr h="547291">
                <a:tc>
                  <a:txBody>
                    <a:bodyPr/>
                    <a:lstStyle/>
                    <a:p>
                      <a:pPr algn="ctr"/>
                      <a:endParaRPr lang="en-US" sz="2000"/>
                    </a:p>
                  </a:txBody>
                  <a:tcPr marL="91445" marR="91445" marT="45700" marB="45700" anchor="ctr"/>
                </a:tc>
                <a:tc>
                  <a:txBody>
                    <a:bodyPr/>
                    <a:lstStyle/>
                    <a:p>
                      <a:pPr algn="ctr"/>
                      <a:r>
                        <a:rPr lang="en-US" sz="2000" dirty="0" err="1">
                          <a:solidFill>
                            <a:schemeClr val="bg1"/>
                          </a:solidFill>
                          <a:latin typeface="Arial" panose="020B0604020202020204" pitchFamily="34" charset="0"/>
                          <a:cs typeface="Arial" panose="020B0604020202020204" pitchFamily="34" charset="0"/>
                        </a:rPr>
                        <a:t>Cần</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tối</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đa</a:t>
                      </a:r>
                      <a:endParaRPr lang="en-US" sz="2000" dirty="0">
                        <a:solidFill>
                          <a:schemeClr val="bg1"/>
                        </a:solidFill>
                        <a:latin typeface="Arial" panose="020B0604020202020204" pitchFamily="34" charset="0"/>
                        <a:cs typeface="Arial" panose="020B0604020202020204" pitchFamily="34" charset="0"/>
                      </a:endParaRPr>
                    </a:p>
                  </a:txBody>
                  <a:tcPr marL="91445" marR="91445" marT="45700" marB="45700" anchor="ctr"/>
                </a:tc>
                <a:tc>
                  <a:txBody>
                    <a:bodyPr/>
                    <a:lstStyle/>
                    <a:p>
                      <a:pPr algn="ctr"/>
                      <a:r>
                        <a:rPr lang="en-US" sz="2000" dirty="0" err="1">
                          <a:solidFill>
                            <a:schemeClr val="bg1"/>
                          </a:solidFill>
                          <a:latin typeface="Arial" panose="020B0604020202020204" pitchFamily="34" charset="0"/>
                          <a:cs typeface="Arial" panose="020B0604020202020204" pitchFamily="34" charset="0"/>
                        </a:rPr>
                        <a:t>Đang</a:t>
                      </a:r>
                      <a:r>
                        <a:rPr lang="en-US" sz="2000" baseline="0" dirty="0">
                          <a:solidFill>
                            <a:schemeClr val="bg1"/>
                          </a:solidFill>
                          <a:latin typeface="Arial" panose="020B0604020202020204" pitchFamily="34" charset="0"/>
                          <a:cs typeface="Arial" panose="020B0604020202020204" pitchFamily="34" charset="0"/>
                        </a:rPr>
                        <a:t> </a:t>
                      </a:r>
                      <a:r>
                        <a:rPr lang="en-US" sz="2000" baseline="0" dirty="0" err="1">
                          <a:solidFill>
                            <a:schemeClr val="bg1"/>
                          </a:solidFill>
                          <a:latin typeface="Arial" panose="020B0604020202020204" pitchFamily="34" charset="0"/>
                          <a:cs typeface="Arial" panose="020B0604020202020204" pitchFamily="34" charset="0"/>
                        </a:rPr>
                        <a:t>giữ</a:t>
                      </a:r>
                      <a:endParaRPr lang="en-US" sz="2000" dirty="0">
                        <a:solidFill>
                          <a:schemeClr val="bg1"/>
                        </a:solidFill>
                        <a:latin typeface="Arial" panose="020B0604020202020204" pitchFamily="34" charset="0"/>
                        <a:cs typeface="Arial" panose="020B0604020202020204" pitchFamily="34" charset="0"/>
                      </a:endParaRPr>
                    </a:p>
                  </a:txBody>
                  <a:tcPr marL="91445" marR="91445" marT="45700" marB="45700" anchor="ctr"/>
                </a:tc>
                <a:extLst>
                  <a:ext uri="{0D108BD9-81ED-4DB2-BD59-A6C34878D82A}">
                    <a16:rowId xmlns:a16="http://schemas.microsoft.com/office/drawing/2014/main" val="10000"/>
                  </a:ext>
                </a:extLst>
              </a:tr>
              <a:tr h="547291">
                <a:tc>
                  <a:txBody>
                    <a:bodyPr/>
                    <a:lstStyle/>
                    <a:p>
                      <a:pPr algn="ctr"/>
                      <a:r>
                        <a:rPr lang="en-US" sz="2000" err="1"/>
                        <a:t>P0</a:t>
                      </a:r>
                      <a:endParaRPr lang="en-US" sz="2000"/>
                    </a:p>
                  </a:txBody>
                  <a:tcPr marL="91445" marR="91445" marT="45700" marB="45700" anchor="ctr"/>
                </a:tc>
                <a:tc>
                  <a:txBody>
                    <a:bodyPr/>
                    <a:lstStyle/>
                    <a:p>
                      <a:pPr algn="ctr"/>
                      <a:r>
                        <a:rPr lang="en-US" sz="2000" dirty="0">
                          <a:solidFill>
                            <a:schemeClr val="tx1"/>
                          </a:solidFill>
                        </a:rPr>
                        <a:t>10</a:t>
                      </a:r>
                    </a:p>
                  </a:txBody>
                  <a:tcPr marL="91445" marR="91445" marT="45700" marB="45700" anchor="ctr"/>
                </a:tc>
                <a:tc>
                  <a:txBody>
                    <a:bodyPr/>
                    <a:lstStyle/>
                    <a:p>
                      <a:pPr algn="ctr"/>
                      <a:r>
                        <a:rPr lang="en-US" sz="2000">
                          <a:solidFill>
                            <a:schemeClr val="tx1"/>
                          </a:solidFill>
                        </a:rPr>
                        <a:t>5</a:t>
                      </a:r>
                    </a:p>
                  </a:txBody>
                  <a:tcPr marL="91445" marR="91445" marT="45700" marB="45700" anchor="ctr"/>
                </a:tc>
                <a:extLst>
                  <a:ext uri="{0D108BD9-81ED-4DB2-BD59-A6C34878D82A}">
                    <a16:rowId xmlns:a16="http://schemas.microsoft.com/office/drawing/2014/main" val="10001"/>
                  </a:ext>
                </a:extLst>
              </a:tr>
              <a:tr h="547291">
                <a:tc>
                  <a:txBody>
                    <a:bodyPr/>
                    <a:lstStyle/>
                    <a:p>
                      <a:pPr algn="ctr"/>
                      <a:r>
                        <a:rPr lang="en-US" sz="2000" err="1"/>
                        <a:t>P1</a:t>
                      </a:r>
                      <a:endParaRPr lang="en-US" sz="2000"/>
                    </a:p>
                  </a:txBody>
                  <a:tcPr marL="91445" marR="91445" marT="45700" marB="45700" anchor="ctr"/>
                </a:tc>
                <a:tc>
                  <a:txBody>
                    <a:bodyPr/>
                    <a:lstStyle/>
                    <a:p>
                      <a:pPr algn="ctr"/>
                      <a:r>
                        <a:rPr lang="en-US" sz="2000">
                          <a:solidFill>
                            <a:schemeClr val="tx1"/>
                          </a:solidFill>
                        </a:rPr>
                        <a:t>4</a:t>
                      </a:r>
                    </a:p>
                  </a:txBody>
                  <a:tcPr marL="91445" marR="91445" marT="45700" marB="45700" anchor="ctr"/>
                </a:tc>
                <a:tc>
                  <a:txBody>
                    <a:bodyPr/>
                    <a:lstStyle/>
                    <a:p>
                      <a:pPr algn="ctr"/>
                      <a:r>
                        <a:rPr lang="en-US" sz="2000">
                          <a:solidFill>
                            <a:schemeClr val="tx1"/>
                          </a:solidFill>
                        </a:rPr>
                        <a:t>2</a:t>
                      </a:r>
                    </a:p>
                  </a:txBody>
                  <a:tcPr marL="91445" marR="91445" marT="45700" marB="45700" anchor="ctr"/>
                </a:tc>
                <a:extLst>
                  <a:ext uri="{0D108BD9-81ED-4DB2-BD59-A6C34878D82A}">
                    <a16:rowId xmlns:a16="http://schemas.microsoft.com/office/drawing/2014/main" val="10002"/>
                  </a:ext>
                </a:extLst>
              </a:tr>
              <a:tr h="547291">
                <a:tc>
                  <a:txBody>
                    <a:bodyPr/>
                    <a:lstStyle/>
                    <a:p>
                      <a:pPr algn="ctr"/>
                      <a:r>
                        <a:rPr lang="en-US" sz="2000" err="1"/>
                        <a:t>P2</a:t>
                      </a:r>
                      <a:endParaRPr lang="en-US" sz="2000"/>
                    </a:p>
                  </a:txBody>
                  <a:tcPr marL="91445" marR="91445" marT="45700" marB="45700" anchor="ctr"/>
                </a:tc>
                <a:tc>
                  <a:txBody>
                    <a:bodyPr/>
                    <a:lstStyle/>
                    <a:p>
                      <a:pPr algn="ctr"/>
                      <a:r>
                        <a:rPr lang="en-US" sz="2000">
                          <a:solidFill>
                            <a:schemeClr val="tx1"/>
                          </a:solidFill>
                        </a:rPr>
                        <a:t>9</a:t>
                      </a:r>
                    </a:p>
                  </a:txBody>
                  <a:tcPr marL="91445" marR="91445" marT="45700" marB="45700" anchor="ctr"/>
                </a:tc>
                <a:tc>
                  <a:txBody>
                    <a:bodyPr/>
                    <a:lstStyle/>
                    <a:p>
                      <a:pPr algn="ctr"/>
                      <a:r>
                        <a:rPr lang="en-US" sz="2000" dirty="0">
                          <a:solidFill>
                            <a:schemeClr val="tx1"/>
                          </a:solidFill>
                        </a:rPr>
                        <a:t>3</a:t>
                      </a:r>
                    </a:p>
                  </a:txBody>
                  <a:tcPr marL="91445" marR="91445" marT="45700" marB="4570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7007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6.3.2.2. </a:t>
            </a:r>
            <a:r>
              <a:rPr lang="en-US" altLang="ja-JP" dirty="0" err="1"/>
              <a:t>Trạng</a:t>
            </a:r>
            <a:r>
              <a:rPr lang="en-US" altLang="ja-JP" dirty="0"/>
              <a:t> </a:t>
            </a:r>
            <a:r>
              <a:rPr lang="en-US" altLang="ja-JP" dirty="0" err="1"/>
              <a:t>thái</a:t>
            </a:r>
            <a:r>
              <a:rPr lang="en-US" altLang="ja-JP" dirty="0"/>
              <a:t> safe/unsafe </a:t>
            </a:r>
            <a:r>
              <a:rPr lang="en-US" altLang="ja-JP" dirty="0" err="1"/>
              <a:t>và</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en-US" altLang="ja-JP" sz="2800" dirty="0" err="1"/>
              <a:t>Nếu</a:t>
            </a:r>
            <a:r>
              <a:rPr lang="en-US" altLang="ja-JP" sz="2800" dirty="0"/>
              <a:t> </a:t>
            </a:r>
            <a:r>
              <a:rPr lang="en-US" altLang="ja-JP" sz="2800" dirty="0" err="1"/>
              <a:t>hệ</a:t>
            </a:r>
            <a:r>
              <a:rPr lang="en-US" altLang="ja-JP" sz="2800" dirty="0"/>
              <a:t> </a:t>
            </a:r>
            <a:r>
              <a:rPr lang="en-US" altLang="ja-JP" sz="2800" dirty="0" err="1"/>
              <a:t>thống</a:t>
            </a:r>
            <a:r>
              <a:rPr lang="en-US" altLang="ja-JP" sz="2800" dirty="0"/>
              <a:t> </a:t>
            </a:r>
            <a:r>
              <a:rPr lang="en-US" altLang="ja-JP" sz="2800" dirty="0" err="1"/>
              <a:t>đang</a:t>
            </a:r>
            <a:r>
              <a:rPr lang="en-US" altLang="ja-JP" sz="2800" dirty="0"/>
              <a:t> ở </a:t>
            </a:r>
            <a:r>
              <a:rPr lang="en-US" altLang="ja-JP" sz="2800" dirty="0" err="1"/>
              <a:t>trạng</a:t>
            </a:r>
            <a:r>
              <a:rPr lang="en-US" altLang="ja-JP" sz="2800" dirty="0"/>
              <a:t> </a:t>
            </a:r>
            <a:r>
              <a:rPr lang="en-US" altLang="ja-JP" sz="2800" dirty="0" err="1"/>
              <a:t>thái</a:t>
            </a:r>
            <a:r>
              <a:rPr lang="en-US" altLang="ja-JP" sz="2800" dirty="0"/>
              <a:t> safe =&gt; </a:t>
            </a:r>
            <a:r>
              <a:rPr lang="en-US" altLang="ja-JP" sz="2800" dirty="0" err="1"/>
              <a:t>không</a:t>
            </a:r>
            <a:r>
              <a:rPr lang="en-US" altLang="ja-JP" sz="2800" dirty="0"/>
              <a:t> deadlock.</a:t>
            </a:r>
          </a:p>
          <a:p>
            <a:r>
              <a:rPr lang="en-US" altLang="ja-JP" sz="2800" dirty="0" err="1"/>
              <a:t>Nếu</a:t>
            </a:r>
            <a:r>
              <a:rPr lang="en-US" altLang="ja-JP" sz="2800" dirty="0"/>
              <a:t> </a:t>
            </a:r>
            <a:r>
              <a:rPr lang="en-US" altLang="ja-JP" sz="2800" dirty="0" err="1"/>
              <a:t>hệ</a:t>
            </a:r>
            <a:r>
              <a:rPr lang="en-US" altLang="ja-JP" sz="2800" dirty="0"/>
              <a:t> </a:t>
            </a:r>
            <a:r>
              <a:rPr lang="en-US" altLang="ja-JP" sz="2800" dirty="0" err="1"/>
              <a:t>thống</a:t>
            </a:r>
            <a:r>
              <a:rPr lang="en-US" altLang="ja-JP" sz="2800" dirty="0"/>
              <a:t> </a:t>
            </a:r>
            <a:r>
              <a:rPr lang="en-US" altLang="ja-JP" sz="2800" dirty="0" err="1"/>
              <a:t>đang</a:t>
            </a:r>
            <a:r>
              <a:rPr lang="en-US" altLang="ja-JP" sz="2800" dirty="0"/>
              <a:t> ở </a:t>
            </a:r>
            <a:r>
              <a:rPr lang="en-US" altLang="ja-JP" sz="2800" dirty="0" err="1"/>
              <a:t>trạng</a:t>
            </a:r>
            <a:r>
              <a:rPr lang="en-US" altLang="ja-JP" sz="2800" dirty="0"/>
              <a:t> </a:t>
            </a:r>
            <a:r>
              <a:rPr lang="en-US" altLang="ja-JP" sz="2800" dirty="0" err="1"/>
              <a:t>thái</a:t>
            </a:r>
            <a:r>
              <a:rPr lang="en-US" altLang="ja-JP" sz="2800" dirty="0"/>
              <a:t> unsafe =&gt; </a:t>
            </a:r>
            <a:r>
              <a:rPr lang="en-US" altLang="ja-JP" sz="2800" dirty="0" err="1"/>
              <a:t>có</a:t>
            </a:r>
            <a:r>
              <a:rPr lang="en-US" altLang="ja-JP" sz="2800" dirty="0"/>
              <a:t> </a:t>
            </a:r>
            <a:r>
              <a:rPr lang="en-US" altLang="ja-JP" sz="2800" dirty="0" err="1"/>
              <a:t>thể</a:t>
            </a:r>
            <a:r>
              <a:rPr lang="en-US" altLang="ja-JP" sz="2800" dirty="0"/>
              <a:t> </a:t>
            </a:r>
            <a:r>
              <a:rPr lang="en-US" altLang="ja-JP" sz="2800" dirty="0" err="1"/>
              <a:t>dẫn</a:t>
            </a:r>
            <a:r>
              <a:rPr lang="en-US" altLang="ja-JP" sz="2800" dirty="0"/>
              <a:t> </a:t>
            </a:r>
            <a:r>
              <a:rPr lang="en-US" altLang="ja-JP" sz="2800" dirty="0" err="1"/>
              <a:t>đến</a:t>
            </a:r>
            <a:r>
              <a:rPr lang="en-US" altLang="ja-JP" sz="2800" dirty="0"/>
              <a:t> deadlock.</a:t>
            </a:r>
          </a:p>
          <a:p>
            <a:r>
              <a:rPr lang="en-US" altLang="ja-JP" sz="2800" dirty="0" err="1"/>
              <a:t>Tránh</a:t>
            </a:r>
            <a:r>
              <a:rPr lang="en-US" altLang="ja-JP" sz="2800" dirty="0"/>
              <a:t> deadlock </a:t>
            </a:r>
            <a:r>
              <a:rPr lang="en-US" altLang="ja-JP" sz="2800" dirty="0" err="1"/>
              <a:t>bằng</a:t>
            </a:r>
            <a:r>
              <a:rPr lang="en-US" altLang="ja-JP" sz="2800" dirty="0"/>
              <a:t> </a:t>
            </a:r>
            <a:r>
              <a:rPr lang="en-US" altLang="ja-JP" sz="2800" dirty="0" err="1"/>
              <a:t>cách</a:t>
            </a:r>
            <a:r>
              <a:rPr lang="en-US" altLang="ja-JP" sz="2800" dirty="0"/>
              <a:t> </a:t>
            </a:r>
            <a:r>
              <a:rPr lang="en-US" altLang="ja-JP" sz="2800" dirty="0" err="1"/>
              <a:t>bảo</a:t>
            </a:r>
            <a:r>
              <a:rPr lang="en-US" altLang="ja-JP" sz="2800" dirty="0"/>
              <a:t> </a:t>
            </a:r>
            <a:r>
              <a:rPr lang="en-US" altLang="ja-JP" sz="2800" dirty="0" err="1"/>
              <a:t>đảm</a:t>
            </a:r>
            <a:r>
              <a:rPr lang="en-US" altLang="ja-JP" sz="2800" dirty="0"/>
              <a:t> </a:t>
            </a:r>
            <a:r>
              <a:rPr lang="en-US" altLang="ja-JP" sz="2800" dirty="0" err="1"/>
              <a:t>hệ</a:t>
            </a:r>
            <a:r>
              <a:rPr lang="en-US" altLang="ja-JP" sz="2800" dirty="0"/>
              <a:t> </a:t>
            </a:r>
            <a:r>
              <a:rPr lang="en-US" altLang="ja-JP" sz="2800" dirty="0" err="1"/>
              <a:t>thống</a:t>
            </a:r>
            <a:r>
              <a:rPr lang="en-US" altLang="ja-JP" sz="2800" dirty="0"/>
              <a:t> </a:t>
            </a:r>
            <a:r>
              <a:rPr lang="en-US" altLang="ja-JP" sz="2800" dirty="0" err="1"/>
              <a:t>không</a:t>
            </a:r>
            <a:r>
              <a:rPr lang="en-US" altLang="ja-JP" sz="2800" dirty="0"/>
              <a:t> </a:t>
            </a:r>
            <a:r>
              <a:rPr lang="en-US" altLang="ja-JP" sz="2800" dirty="0" err="1"/>
              <a:t>đi</a:t>
            </a:r>
            <a:r>
              <a:rPr lang="en-US" altLang="ja-JP" sz="2800" dirty="0"/>
              <a:t> </a:t>
            </a:r>
            <a:r>
              <a:rPr lang="en-US" altLang="ja-JP" sz="2800" dirty="0" err="1"/>
              <a:t>đến</a:t>
            </a:r>
            <a:r>
              <a:rPr lang="en-US" altLang="ja-JP" sz="2800" dirty="0"/>
              <a:t> </a:t>
            </a:r>
            <a:r>
              <a:rPr lang="en-US" altLang="ja-JP" sz="2800" dirty="0" err="1"/>
              <a:t>trạng</a:t>
            </a:r>
            <a:r>
              <a:rPr lang="en-US" altLang="ja-JP" sz="2800" dirty="0"/>
              <a:t> </a:t>
            </a:r>
            <a:r>
              <a:rPr lang="en-US" altLang="ja-JP" sz="2800" dirty="0" err="1"/>
              <a:t>thái</a:t>
            </a:r>
            <a:r>
              <a:rPr lang="en-US" altLang="ja-JP" sz="2800" dirty="0"/>
              <a:t> unsafe</a:t>
            </a:r>
            <a:endParaRPr lang="en-US" altLang="ja-JP"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38</a:t>
            </a:fld>
            <a:endParaRPr lang="en-VN" dirty="0"/>
          </a:p>
        </p:txBody>
      </p:sp>
      <p:grpSp>
        <p:nvGrpSpPr>
          <p:cNvPr id="6" name="Group 5">
            <a:extLst>
              <a:ext uri="{FF2B5EF4-FFF2-40B4-BE49-F238E27FC236}">
                <a16:creationId xmlns:a16="http://schemas.microsoft.com/office/drawing/2014/main" id="{C0C7D9C1-234D-1988-F97E-F28BA2741CAA}"/>
              </a:ext>
            </a:extLst>
          </p:cNvPr>
          <p:cNvGrpSpPr>
            <a:grpSpLocks/>
          </p:cNvGrpSpPr>
          <p:nvPr/>
        </p:nvGrpSpPr>
        <p:grpSpPr bwMode="auto">
          <a:xfrm>
            <a:off x="4125118" y="3874861"/>
            <a:ext cx="3941763" cy="2333625"/>
            <a:chOff x="0" y="0"/>
            <a:chExt cx="3941763" cy="2333625"/>
          </a:xfrm>
        </p:grpSpPr>
        <p:sp>
          <p:nvSpPr>
            <p:cNvPr id="7" name="AutoShape 6">
              <a:extLst>
                <a:ext uri="{FF2B5EF4-FFF2-40B4-BE49-F238E27FC236}">
                  <a16:creationId xmlns:a16="http://schemas.microsoft.com/office/drawing/2014/main" id="{A1115ADE-4495-84CF-9427-437B5EAB68F5}"/>
                </a:ext>
              </a:extLst>
            </p:cNvPr>
            <p:cNvSpPr>
              <a:spLocks/>
            </p:cNvSpPr>
            <p:nvPr/>
          </p:nvSpPr>
          <p:spPr bwMode="auto">
            <a:xfrm>
              <a:off x="0" y="3175"/>
              <a:ext cx="3941763" cy="14843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708"/>
                  </a:moveTo>
                  <a:lnTo>
                    <a:pt x="0" y="21600"/>
                  </a:lnTo>
                  <a:lnTo>
                    <a:pt x="21600" y="8729"/>
                  </a:lnTo>
                  <a:lnTo>
                    <a:pt x="21600" y="0"/>
                  </a:lnTo>
                  <a:lnTo>
                    <a:pt x="0" y="0"/>
                  </a:lnTo>
                  <a:lnTo>
                    <a:pt x="0" y="1708"/>
                  </a:lnTo>
                  <a:close/>
                </a:path>
              </a:pathLst>
            </a:custGeom>
            <a:solidFill>
              <a:srgbClr val="C0C0C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8" name="Rectangle 7">
              <a:extLst>
                <a:ext uri="{FF2B5EF4-FFF2-40B4-BE49-F238E27FC236}">
                  <a16:creationId xmlns:a16="http://schemas.microsoft.com/office/drawing/2014/main" id="{AF45A0B0-356E-9660-5CC2-5D1D6DBF1BE5}"/>
                </a:ext>
              </a:extLst>
            </p:cNvPr>
            <p:cNvSpPr>
              <a:spLocks/>
            </p:cNvSpPr>
            <p:nvPr/>
          </p:nvSpPr>
          <p:spPr bwMode="auto">
            <a:xfrm>
              <a:off x="0" y="0"/>
              <a:ext cx="3941763" cy="23336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04000"/>
                </a:lnSpc>
                <a:spcBef>
                  <a:spcPts val="100"/>
                </a:spcBef>
                <a:buClrTx/>
                <a:buSzTx/>
                <a:buFontTx/>
                <a:buNone/>
              </a:pP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sp>
          <p:nvSpPr>
            <p:cNvPr id="9" name="Rectangle 8">
              <a:extLst>
                <a:ext uri="{FF2B5EF4-FFF2-40B4-BE49-F238E27FC236}">
                  <a16:creationId xmlns:a16="http://schemas.microsoft.com/office/drawing/2014/main" id="{D4EAD54D-4E3B-2B48-199C-6C43F209F678}"/>
                </a:ext>
              </a:extLst>
            </p:cNvPr>
            <p:cNvSpPr>
              <a:spLocks/>
            </p:cNvSpPr>
            <p:nvPr/>
          </p:nvSpPr>
          <p:spPr bwMode="auto">
            <a:xfrm>
              <a:off x="1973245" y="1735137"/>
              <a:ext cx="584235" cy="375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a:latin typeface="Arial" panose="020B0604020202020204" pitchFamily="34" charset="0"/>
                  <a:cs typeface="Arial" panose="020B0604020202020204" pitchFamily="34" charset="0"/>
                  <a:sym typeface="Arial" panose="020B0604020202020204" pitchFamily="34" charset="0"/>
                </a:rPr>
                <a:t>safe</a:t>
              </a: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grpSp>
          <p:nvGrpSpPr>
            <p:cNvPr id="10" name="Group 9">
              <a:extLst>
                <a:ext uri="{FF2B5EF4-FFF2-40B4-BE49-F238E27FC236}">
                  <a16:creationId xmlns:a16="http://schemas.microsoft.com/office/drawing/2014/main" id="{35F26FF9-74E1-4BEB-A216-BE02553C3747}"/>
                </a:ext>
              </a:extLst>
            </p:cNvPr>
            <p:cNvGrpSpPr>
              <a:grpSpLocks/>
            </p:cNvGrpSpPr>
            <p:nvPr/>
          </p:nvGrpSpPr>
          <p:grpSpPr bwMode="auto">
            <a:xfrm>
              <a:off x="238125" y="211137"/>
              <a:ext cx="1385888" cy="450851"/>
              <a:chOff x="0" y="0"/>
              <a:chExt cx="1385888" cy="450850"/>
            </a:xfrm>
          </p:grpSpPr>
          <p:sp>
            <p:nvSpPr>
              <p:cNvPr id="12" name="Rectangle 10" descr="pattern.png">
                <a:extLst>
                  <a:ext uri="{FF2B5EF4-FFF2-40B4-BE49-F238E27FC236}">
                    <a16:creationId xmlns:a16="http://schemas.microsoft.com/office/drawing/2014/main" id="{B2AA43D9-AF06-2399-1841-23147DEAF1DC}"/>
                  </a:ext>
                </a:extLst>
              </p:cNvPr>
              <p:cNvSpPr>
                <a:spLocks/>
              </p:cNvSpPr>
              <p:nvPr/>
            </p:nvSpPr>
            <p:spPr bwMode="auto">
              <a:xfrm>
                <a:off x="0" y="0"/>
                <a:ext cx="1385888" cy="450850"/>
              </a:xfrm>
              <a:prstGeom prst="rect">
                <a:avLst/>
              </a:prstGeom>
              <a:blipFill dpi="0" rotWithShape="0">
                <a:blip r:embed="rId2"/>
                <a:srcRect/>
                <a:tile tx="0" ty="0" sx="100000" sy="100000" flip="none" algn="tl"/>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sp>
            <p:nvSpPr>
              <p:cNvPr id="13" name="Rectangle 11">
                <a:extLst>
                  <a:ext uri="{FF2B5EF4-FFF2-40B4-BE49-F238E27FC236}">
                    <a16:creationId xmlns:a16="http://schemas.microsoft.com/office/drawing/2014/main" id="{2AF1526A-8DA7-EAAB-A2AA-3CBA7DA17225}"/>
                  </a:ext>
                </a:extLst>
              </p:cNvPr>
              <p:cNvSpPr>
                <a:spLocks/>
              </p:cNvSpPr>
              <p:nvPr/>
            </p:nvSpPr>
            <p:spPr bwMode="auto">
              <a:xfrm>
                <a:off x="183338" y="50094"/>
                <a:ext cx="1019211" cy="350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latin typeface="Arial" panose="020B0604020202020204" pitchFamily="34" charset="0"/>
                    <a:cs typeface="Arial" panose="020B0604020202020204" pitchFamily="34" charset="0"/>
                    <a:sym typeface="Arial" panose="020B0604020202020204" pitchFamily="34" charset="0"/>
                  </a:rPr>
                  <a:t>deadlock</a:t>
                </a:r>
              </a:p>
            </p:txBody>
          </p:sp>
        </p:grpSp>
        <p:sp>
          <p:nvSpPr>
            <p:cNvPr id="11" name="Rectangle 12">
              <a:extLst>
                <a:ext uri="{FF2B5EF4-FFF2-40B4-BE49-F238E27FC236}">
                  <a16:creationId xmlns:a16="http://schemas.microsoft.com/office/drawing/2014/main" id="{5272A0C6-57C7-B384-9C95-E5074EEE50F4}"/>
                </a:ext>
              </a:extLst>
            </p:cNvPr>
            <p:cNvSpPr>
              <a:spLocks/>
            </p:cNvSpPr>
            <p:nvPr/>
          </p:nvSpPr>
          <p:spPr bwMode="auto">
            <a:xfrm>
              <a:off x="2066932" y="309562"/>
              <a:ext cx="866761" cy="375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dirty="0">
                  <a:latin typeface="Arial" panose="020B0604020202020204" pitchFamily="34" charset="0"/>
                  <a:cs typeface="Arial" panose="020B0604020202020204" pitchFamily="34" charset="0"/>
                  <a:sym typeface="Arial" panose="020B0604020202020204" pitchFamily="34" charset="0"/>
                </a:rPr>
                <a:t>unsafe</a:t>
              </a:r>
              <a:endParaRPr kumimoji="0" lang="en-US" altLang="en-US" dirty="0">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161357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6.3.2.3. </a:t>
            </a:r>
            <a:r>
              <a:rPr lang="en-US" dirty="0" err="1"/>
              <a:t>Các</a:t>
            </a:r>
            <a:r>
              <a:rPr lang="en-US" dirty="0"/>
              <a:t> </a:t>
            </a:r>
            <a:r>
              <a:rPr lang="en-US" dirty="0" err="1"/>
              <a:t>giải</a:t>
            </a:r>
            <a:r>
              <a:rPr lang="en-US" dirty="0"/>
              <a:t> </a:t>
            </a:r>
            <a:r>
              <a:rPr lang="en-US" dirty="0" err="1"/>
              <a:t>thuật</a:t>
            </a:r>
            <a:r>
              <a:rPr lang="en-US" dirty="0"/>
              <a:t> </a:t>
            </a:r>
            <a:r>
              <a:rPr lang="en-US" dirty="0" err="1"/>
              <a:t>tránh</a:t>
            </a:r>
            <a:r>
              <a:rPr lang="en-US"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en-US" dirty="0" err="1"/>
              <a:t>Mỗi</a:t>
            </a:r>
            <a:r>
              <a:rPr lang="en-US" dirty="0"/>
              <a:t> </a:t>
            </a:r>
            <a:r>
              <a:rPr lang="en-US" dirty="0" err="1"/>
              <a:t>tài</a:t>
            </a:r>
            <a:r>
              <a:rPr lang="en-US" dirty="0"/>
              <a:t> </a:t>
            </a:r>
            <a:r>
              <a:rPr lang="en-US" dirty="0" err="1"/>
              <a:t>nguyên</a:t>
            </a:r>
            <a:r>
              <a:rPr lang="en-US" dirty="0"/>
              <a:t> </a:t>
            </a:r>
            <a:r>
              <a:rPr lang="en-US" dirty="0" err="1"/>
              <a:t>chỉ</a:t>
            </a:r>
            <a:r>
              <a:rPr lang="en-US" dirty="0"/>
              <a:t> </a:t>
            </a:r>
            <a:r>
              <a:rPr lang="en-US" dirty="0" err="1"/>
              <a:t>có</a:t>
            </a:r>
            <a:r>
              <a:rPr lang="en-US" dirty="0"/>
              <a:t> </a:t>
            </a:r>
            <a:r>
              <a:rPr lang="en-US" dirty="0" err="1"/>
              <a:t>một</a:t>
            </a:r>
            <a:r>
              <a:rPr lang="en-US" dirty="0"/>
              <a:t> </a:t>
            </a:r>
            <a:r>
              <a:rPr lang="en-US" dirty="0" err="1"/>
              <a:t>thực</a:t>
            </a:r>
            <a:r>
              <a:rPr lang="en-US" dirty="0"/>
              <a:t> </a:t>
            </a:r>
            <a:r>
              <a:rPr lang="en-US" dirty="0" err="1"/>
              <a:t>thể</a:t>
            </a:r>
            <a:endParaRPr lang="en-US" dirty="0"/>
          </a:p>
          <a:p>
            <a:pPr lvl="1"/>
            <a:r>
              <a:rPr lang="en-US" dirty="0" err="1"/>
              <a:t>Giải</a:t>
            </a:r>
            <a:r>
              <a:rPr lang="en-US" dirty="0"/>
              <a:t> </a:t>
            </a:r>
            <a:r>
              <a:rPr lang="en-US" dirty="0" err="1"/>
              <a:t>thuật</a:t>
            </a:r>
            <a:r>
              <a:rPr lang="en-US" dirty="0"/>
              <a:t> </a:t>
            </a:r>
            <a:r>
              <a:rPr lang="en-US" dirty="0" err="1"/>
              <a:t>đồ</a:t>
            </a:r>
            <a:r>
              <a:rPr lang="en-US" dirty="0"/>
              <a:t> </a:t>
            </a:r>
            <a:r>
              <a:rPr lang="en-US" dirty="0" err="1"/>
              <a:t>thị</a:t>
            </a:r>
            <a:r>
              <a:rPr lang="en-US" dirty="0"/>
              <a:t> </a:t>
            </a:r>
            <a:r>
              <a:rPr lang="en-US" dirty="0" err="1"/>
              <a:t>cấp</a:t>
            </a:r>
            <a:r>
              <a:rPr lang="en-US" dirty="0"/>
              <a:t> </a:t>
            </a:r>
            <a:r>
              <a:rPr lang="en-US" dirty="0" err="1"/>
              <a:t>phát</a:t>
            </a:r>
            <a:r>
              <a:rPr lang="en-US" dirty="0"/>
              <a:t> </a:t>
            </a:r>
            <a:r>
              <a:rPr lang="en-US" dirty="0" err="1"/>
              <a:t>tài</a:t>
            </a:r>
            <a:r>
              <a:rPr lang="en-US" dirty="0"/>
              <a:t> </a:t>
            </a:r>
            <a:r>
              <a:rPr lang="en-US" dirty="0" err="1"/>
              <a:t>nguyên</a:t>
            </a:r>
            <a:endParaRPr lang="en-US" dirty="0"/>
          </a:p>
          <a:p>
            <a:r>
              <a:rPr lang="en-US" dirty="0" err="1"/>
              <a:t>Mỗi</a:t>
            </a:r>
            <a:r>
              <a:rPr lang="en-US" dirty="0"/>
              <a:t> </a:t>
            </a:r>
            <a:r>
              <a:rPr lang="en-US" dirty="0" err="1"/>
              <a:t>tài</a:t>
            </a:r>
            <a:r>
              <a:rPr lang="en-US" dirty="0"/>
              <a:t> </a:t>
            </a:r>
            <a:r>
              <a:rPr lang="en-US" dirty="0" err="1"/>
              <a:t>nguyên</a:t>
            </a:r>
            <a:r>
              <a:rPr lang="en-US" dirty="0"/>
              <a:t> </a:t>
            </a:r>
            <a:r>
              <a:rPr lang="en-US" dirty="0" err="1"/>
              <a:t>có</a:t>
            </a:r>
            <a:r>
              <a:rPr lang="en-US" dirty="0"/>
              <a:t> </a:t>
            </a:r>
            <a:r>
              <a:rPr lang="en-US" dirty="0" err="1"/>
              <a:t>nhiều</a:t>
            </a:r>
            <a:r>
              <a:rPr lang="en-US" dirty="0"/>
              <a:t> </a:t>
            </a:r>
            <a:r>
              <a:rPr lang="en-US" dirty="0" err="1"/>
              <a:t>thực</a:t>
            </a:r>
            <a:r>
              <a:rPr lang="en-US" dirty="0"/>
              <a:t> </a:t>
            </a:r>
            <a:r>
              <a:rPr lang="en-US" dirty="0" err="1"/>
              <a:t>thể</a:t>
            </a:r>
            <a:endParaRPr lang="en-US" dirty="0"/>
          </a:p>
          <a:p>
            <a:pPr lvl="1"/>
            <a:r>
              <a:rPr lang="en-US" dirty="0" err="1"/>
              <a:t>Giải</a:t>
            </a:r>
            <a:r>
              <a:rPr lang="en-US" dirty="0"/>
              <a:t> </a:t>
            </a:r>
            <a:r>
              <a:rPr lang="en-US" dirty="0" err="1"/>
              <a:t>thuật</a:t>
            </a:r>
            <a:r>
              <a:rPr lang="en-US" dirty="0"/>
              <a:t> Banker</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39</a:t>
            </a:fld>
            <a:endParaRPr lang="en-VN" dirty="0"/>
          </a:p>
        </p:txBody>
      </p:sp>
    </p:spTree>
    <p:extLst>
      <p:ext uri="{BB962C8B-B14F-4D97-AF65-F5344CB8AC3E}">
        <p14:creationId xmlns:p14="http://schemas.microsoft.com/office/powerpoint/2010/main" val="343623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r>
              <a:rPr kumimoji="1" lang="en-US" altLang="ja-JP" dirty="0"/>
              <a:t>VẤN ĐỀ DEADLOCK</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dirty="0"/>
              <a:t>6.1.1. Vấn đề Deadlock</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01.</a:t>
            </a:r>
          </a:p>
        </p:txBody>
      </p:sp>
    </p:spTree>
    <p:extLst>
      <p:ext uri="{BB962C8B-B14F-4D97-AF65-F5344CB8AC3E}">
        <p14:creationId xmlns:p14="http://schemas.microsoft.com/office/powerpoint/2010/main" val="1704568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6.3.2.3. </a:t>
            </a:r>
            <a:r>
              <a:rPr lang="en-US" dirty="0" err="1"/>
              <a:t>Các</a:t>
            </a:r>
            <a:r>
              <a:rPr lang="en-US" dirty="0"/>
              <a:t> </a:t>
            </a:r>
            <a:r>
              <a:rPr lang="en-US" dirty="0" err="1"/>
              <a:t>giải</a:t>
            </a:r>
            <a:r>
              <a:rPr lang="en-US" dirty="0"/>
              <a:t> </a:t>
            </a:r>
            <a:r>
              <a:rPr lang="en-US" dirty="0" err="1"/>
              <a:t>thuật</a:t>
            </a:r>
            <a:r>
              <a:rPr lang="en-US" dirty="0"/>
              <a:t> </a:t>
            </a:r>
            <a:r>
              <a:rPr lang="en-US" dirty="0" err="1"/>
              <a:t>tránh</a:t>
            </a:r>
            <a:r>
              <a:rPr lang="en-US" dirty="0"/>
              <a:t> deadlock</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40</a:t>
            </a:fld>
            <a:endParaRPr lang="en-VN" dirty="0"/>
          </a:p>
        </p:txBody>
      </p:sp>
      <p:pic>
        <p:nvPicPr>
          <p:cNvPr id="8" name="Picture 4">
            <a:extLst>
              <a:ext uri="{FF2B5EF4-FFF2-40B4-BE49-F238E27FC236}">
                <a16:creationId xmlns:a16="http://schemas.microsoft.com/office/drawing/2014/main" id="{BBAEC241-C3AB-2723-D27C-139DC154E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75" y="2667000"/>
            <a:ext cx="32194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a:extLst>
              <a:ext uri="{FF2B5EF4-FFF2-40B4-BE49-F238E27FC236}">
                <a16:creationId xmlns:a16="http://schemas.microsoft.com/office/drawing/2014/main" id="{3E1D2462-522D-233B-1E4C-DF87606A8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67000"/>
            <a:ext cx="3338513" cy="260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F6E1546B-EB25-A01C-FDD2-5D049A996CA6}"/>
              </a:ext>
            </a:extLst>
          </p:cNvPr>
          <p:cNvSpPr txBox="1"/>
          <p:nvPr/>
        </p:nvSpPr>
        <p:spPr>
          <a:xfrm>
            <a:off x="838200" y="1350088"/>
            <a:ext cx="6074663" cy="551113"/>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US" altLang="ja-JP" sz="2600" dirty="0" err="1"/>
              <a:t>Giải</a:t>
            </a:r>
            <a:r>
              <a:rPr lang="en-US" altLang="ja-JP" sz="2600" dirty="0"/>
              <a:t> </a:t>
            </a:r>
            <a:r>
              <a:rPr lang="en-US" altLang="ja-JP" sz="2600" dirty="0" err="1"/>
              <a:t>thuật</a:t>
            </a:r>
            <a:r>
              <a:rPr lang="en-US" altLang="ja-JP" sz="2600" dirty="0"/>
              <a:t> </a:t>
            </a:r>
            <a:r>
              <a:rPr lang="en-US" altLang="ja-JP" sz="2600" dirty="0" err="1"/>
              <a:t>đồ</a:t>
            </a:r>
            <a:r>
              <a:rPr lang="en-US" altLang="ja-JP" sz="2600" dirty="0"/>
              <a:t> </a:t>
            </a:r>
            <a:r>
              <a:rPr lang="en-US" altLang="ja-JP" sz="2600" dirty="0" err="1"/>
              <a:t>thị</a:t>
            </a:r>
            <a:r>
              <a:rPr lang="en-US" altLang="ja-JP" sz="2600" dirty="0"/>
              <a:t> </a:t>
            </a:r>
            <a:r>
              <a:rPr lang="en-US" altLang="ja-JP" sz="2600" dirty="0" err="1"/>
              <a:t>cấp</a:t>
            </a:r>
            <a:r>
              <a:rPr lang="en-US" altLang="ja-JP" sz="2600" dirty="0"/>
              <a:t> </a:t>
            </a:r>
            <a:r>
              <a:rPr lang="en-US" altLang="ja-JP" sz="2600" dirty="0" err="1"/>
              <a:t>phát</a:t>
            </a:r>
            <a:r>
              <a:rPr lang="en-US" altLang="ja-JP" sz="2600" dirty="0"/>
              <a:t> </a:t>
            </a:r>
            <a:r>
              <a:rPr lang="en-US" altLang="ja-JP" sz="2600" dirty="0" err="1"/>
              <a:t>tài</a:t>
            </a:r>
            <a:r>
              <a:rPr lang="en-US" altLang="ja-JP" sz="2600" dirty="0"/>
              <a:t> </a:t>
            </a:r>
            <a:r>
              <a:rPr lang="en-US" altLang="ja-JP" sz="2600" dirty="0" err="1"/>
              <a:t>nguyên</a:t>
            </a:r>
            <a:endParaRPr lang="en-VN"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4043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6.3.2.3. </a:t>
            </a:r>
            <a:r>
              <a:rPr lang="en-US" dirty="0" err="1"/>
              <a:t>Các</a:t>
            </a:r>
            <a:r>
              <a:rPr lang="en-US" dirty="0"/>
              <a:t> </a:t>
            </a:r>
            <a:r>
              <a:rPr lang="en-US" dirty="0" err="1"/>
              <a:t>giải</a:t>
            </a:r>
            <a:r>
              <a:rPr lang="en-US" dirty="0"/>
              <a:t> </a:t>
            </a:r>
            <a:r>
              <a:rPr lang="en-US" dirty="0" err="1"/>
              <a:t>thuật</a:t>
            </a:r>
            <a:r>
              <a:rPr lang="en-US" dirty="0"/>
              <a:t> </a:t>
            </a:r>
            <a:r>
              <a:rPr lang="en-US" dirty="0" err="1"/>
              <a:t>tránh</a:t>
            </a:r>
            <a:r>
              <a:rPr lang="en-US"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1874520"/>
            <a:ext cx="10579654" cy="4507992"/>
          </a:xfrm>
        </p:spPr>
        <p:txBody>
          <a:bodyPr>
            <a:normAutofit/>
          </a:bodyPr>
          <a:lstStyle/>
          <a:p>
            <a:r>
              <a:rPr lang="vi-VN" altLang="ja-JP" sz="2400" dirty="0"/>
              <a:t>Mỗi loại tài nguyên có nhiều thực thể</a:t>
            </a:r>
            <a:r>
              <a:rPr lang="en-US" altLang="ja-JP" sz="2400" dirty="0"/>
              <a:t>.</a:t>
            </a:r>
            <a:endParaRPr lang="vi-VN" altLang="ja-JP" sz="2400" dirty="0"/>
          </a:p>
          <a:p>
            <a:r>
              <a:rPr lang="vi-VN" altLang="ja-JP" sz="2400" dirty="0"/>
              <a:t>Bắt chước nghiệp vụ ngân h</a:t>
            </a:r>
            <a:r>
              <a:rPr lang="en-US" altLang="ja-JP" sz="2400" dirty="0"/>
              <a:t>à</a:t>
            </a:r>
            <a:r>
              <a:rPr lang="vi-VN" altLang="ja-JP" sz="2400" dirty="0"/>
              <a:t>ng</a:t>
            </a:r>
            <a:r>
              <a:rPr lang="en-US" altLang="ja-JP" sz="2400" dirty="0"/>
              <a:t>.</a:t>
            </a:r>
            <a:endParaRPr lang="vi-VN" altLang="ja-JP" sz="2400" dirty="0"/>
          </a:p>
          <a:p>
            <a:r>
              <a:rPr lang="vi-VN" altLang="ja-JP" sz="2400" dirty="0"/>
              <a:t>Điều kiện:</a:t>
            </a:r>
          </a:p>
          <a:p>
            <a:pPr lvl="1">
              <a:lnSpc>
                <a:spcPct val="150000"/>
              </a:lnSpc>
              <a:buSzPct val="90000"/>
              <a:defRPr/>
            </a:pPr>
            <a:r>
              <a:rPr lang="vi-VN" altLang="ja-JP" sz="2200" dirty="0"/>
              <a:t>Mỗi tiến trình phải khai báo số lượng thực thể tối đa của mỗi loại tài nguyên mà nó cần</a:t>
            </a:r>
            <a:r>
              <a:rPr lang="en-US" altLang="ja-JP" sz="2200" dirty="0"/>
              <a:t>.</a:t>
            </a:r>
            <a:endParaRPr lang="vi-VN" altLang="ja-JP" sz="2200" dirty="0"/>
          </a:p>
          <a:p>
            <a:pPr lvl="1">
              <a:lnSpc>
                <a:spcPct val="150000"/>
              </a:lnSpc>
              <a:buSzPct val="90000"/>
              <a:defRPr/>
            </a:pPr>
            <a:r>
              <a:rPr lang="vi-VN" altLang="ja-JP" sz="2200" dirty="0"/>
              <a:t>Khi tiến trình yêu cầu tài nguyên thì có thể phải đợi</a:t>
            </a:r>
            <a:r>
              <a:rPr lang="en-US" altLang="ja-JP" sz="2200" dirty="0"/>
              <a:t>.</a:t>
            </a:r>
            <a:endParaRPr lang="vi-VN" altLang="ja-JP" sz="2200" dirty="0"/>
          </a:p>
          <a:p>
            <a:pPr lvl="1">
              <a:lnSpc>
                <a:spcPct val="150000"/>
              </a:lnSpc>
              <a:buSzPct val="90000"/>
              <a:defRPr/>
            </a:pPr>
            <a:r>
              <a:rPr lang="vi-VN" altLang="ja-JP" sz="2200" dirty="0"/>
              <a:t>Khi tiến trình đã có được đầy đủ tài nguyên thì phải hoàn trả trong một khoảng thời gian hữu hạn nào đó</a:t>
            </a:r>
            <a:r>
              <a:rPr lang="en-US" altLang="ja-JP" sz="2200" dirty="0"/>
              <a:t>.</a:t>
            </a:r>
            <a:endParaRPr lang="vi-VN" altLang="ja-JP" sz="22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
        <p:nvSpPr>
          <p:cNvPr id="6" name="TextBox 5">
            <a:extLst>
              <a:ext uri="{FF2B5EF4-FFF2-40B4-BE49-F238E27FC236}">
                <a16:creationId xmlns:a16="http://schemas.microsoft.com/office/drawing/2014/main" id="{49B047F5-F903-2458-D77B-834795302EFF}"/>
              </a:ext>
            </a:extLst>
          </p:cNvPr>
          <p:cNvSpPr txBox="1"/>
          <p:nvPr/>
        </p:nvSpPr>
        <p:spPr>
          <a:xfrm>
            <a:off x="838201" y="1102968"/>
            <a:ext cx="3294888" cy="551113"/>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US" altLang="ja-JP" sz="2600" dirty="0" err="1"/>
              <a:t>Giải</a:t>
            </a:r>
            <a:r>
              <a:rPr lang="en-US" altLang="ja-JP" sz="2600" dirty="0"/>
              <a:t> </a:t>
            </a:r>
            <a:r>
              <a:rPr lang="en-US" altLang="ja-JP" sz="2600" dirty="0" err="1"/>
              <a:t>thuật</a:t>
            </a:r>
            <a:r>
              <a:rPr lang="en-US" altLang="ja-JP" sz="2600" dirty="0"/>
              <a:t> Banker</a:t>
            </a:r>
            <a:endParaRPr lang="en-VN"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7110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Cấu</a:t>
            </a:r>
            <a:r>
              <a:rPr lang="en-US" altLang="ja-JP" dirty="0"/>
              <a:t> </a:t>
            </a:r>
            <a:r>
              <a:rPr lang="en-US" altLang="ja-JP" dirty="0" err="1"/>
              <a:t>trúc</a:t>
            </a:r>
            <a:r>
              <a:rPr lang="en-US" altLang="ja-JP" dirty="0"/>
              <a:t> </a:t>
            </a:r>
            <a:r>
              <a:rPr lang="en-US" altLang="ja-JP" dirty="0" err="1"/>
              <a:t>dữ</a:t>
            </a:r>
            <a:r>
              <a:rPr lang="en-US" altLang="ja-JP" dirty="0"/>
              <a:t> </a:t>
            </a:r>
            <a:r>
              <a:rPr lang="en-US" altLang="ja-JP" dirty="0" err="1"/>
              <a:t>liệu</a:t>
            </a:r>
            <a:r>
              <a:rPr lang="en-US" altLang="ja-JP" dirty="0"/>
              <a:t> </a:t>
            </a:r>
            <a:r>
              <a:rPr lang="en-US" altLang="ja-JP" dirty="0" err="1"/>
              <a:t>cho</a:t>
            </a:r>
            <a:r>
              <a:rPr lang="en-US" altLang="ja-JP" dirty="0"/>
              <a:t> </a:t>
            </a:r>
            <a:r>
              <a:rPr lang="en-US" altLang="ja-JP" dirty="0" err="1"/>
              <a:t>giải</a:t>
            </a:r>
            <a:r>
              <a:rPr lang="en-US" altLang="ja-JP" dirty="0"/>
              <a:t> </a:t>
            </a:r>
            <a:r>
              <a:rPr lang="en-US" altLang="ja-JP" dirty="0" err="1"/>
              <a:t>thuật</a:t>
            </a:r>
            <a:r>
              <a:rPr lang="en-US" altLang="ja-JP" dirty="0"/>
              <a:t> Banker</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lnSpcReduction="10000"/>
          </a:bodyPr>
          <a:lstStyle/>
          <a:p>
            <a:pPr marL="0" indent="0">
              <a:buSzPct val="90000"/>
              <a:buNone/>
            </a:pPr>
            <a:r>
              <a:rPr lang="vi-VN" altLang="en-US" sz="2200" dirty="0"/>
              <a:t>n: số tiến trình; m: số loại tài nguyên </a:t>
            </a:r>
          </a:p>
          <a:p>
            <a:pPr>
              <a:buSzPct val="90000"/>
            </a:pPr>
            <a:r>
              <a:rPr lang="vi-VN" altLang="en-US" sz="2200" b="1" dirty="0">
                <a:gradFill>
                  <a:gsLst>
                    <a:gs pos="0">
                      <a:srgbClr val="00C6FF"/>
                    </a:gs>
                    <a:gs pos="100000">
                      <a:srgbClr val="0072FF"/>
                    </a:gs>
                  </a:gsLst>
                  <a:lin ang="2700000" scaled="1"/>
                </a:gradFill>
              </a:rPr>
              <a:t>Available</a:t>
            </a:r>
            <a:r>
              <a:rPr lang="vi-VN" altLang="en-US" sz="2200" dirty="0"/>
              <a:t>: vector độ dài m</a:t>
            </a:r>
          </a:p>
          <a:p>
            <a:pPr lvl="1">
              <a:buSzPct val="90000"/>
              <a:defRPr/>
            </a:pPr>
            <a:r>
              <a:rPr lang="vi-VN" altLang="en-US" sz="2200" dirty="0"/>
              <a:t>Available[j] = k </a:t>
            </a:r>
            <a:r>
              <a:rPr lang="vi-VN" altLang="en-US" sz="2200" dirty="0">
                <a:sym typeface="Wingdings" panose="05000000000000000000" pitchFamily="2" charset="2"/>
              </a:rPr>
              <a:t></a:t>
            </a:r>
            <a:r>
              <a:rPr lang="vi-VN" altLang="en-US" sz="2200" dirty="0"/>
              <a:t> loại tài nguyên Rj có k instance sẵn sàng</a:t>
            </a:r>
          </a:p>
          <a:p>
            <a:pPr>
              <a:buSzPct val="90000"/>
            </a:pPr>
            <a:r>
              <a:rPr lang="vi-VN" altLang="en-US" sz="2200" b="1" dirty="0">
                <a:gradFill>
                  <a:gsLst>
                    <a:gs pos="0">
                      <a:srgbClr val="00C6FF"/>
                    </a:gs>
                    <a:gs pos="100000">
                      <a:srgbClr val="0072FF"/>
                    </a:gs>
                  </a:gsLst>
                  <a:lin ang="2700000" scaled="1"/>
                </a:gradFill>
              </a:rPr>
              <a:t>Max</a:t>
            </a:r>
            <a:r>
              <a:rPr lang="vi-VN" altLang="en-US" sz="2200" dirty="0"/>
              <a:t>: ma trận n x m</a:t>
            </a:r>
          </a:p>
          <a:p>
            <a:pPr lvl="1">
              <a:buSzPct val="90000"/>
              <a:defRPr/>
            </a:pPr>
            <a:r>
              <a:rPr lang="vi-VN" altLang="en-US" sz="2200" dirty="0"/>
              <a:t>Max[i, j] = k </a:t>
            </a:r>
            <a:r>
              <a:rPr lang="vi-VN" altLang="en-US" sz="2200" dirty="0">
                <a:sym typeface="Wingdings" panose="05000000000000000000" pitchFamily="2" charset="2"/>
              </a:rPr>
              <a:t></a:t>
            </a:r>
            <a:r>
              <a:rPr lang="vi-VN" altLang="en-US" sz="2200" dirty="0"/>
              <a:t> tiến trình Pi yêu cầu tối đa k instance của loại tài nguyên Rj</a:t>
            </a:r>
          </a:p>
          <a:p>
            <a:pPr>
              <a:buSzPct val="90000"/>
            </a:pPr>
            <a:r>
              <a:rPr lang="vi-VN" altLang="en-US" sz="2200" b="1" dirty="0">
                <a:gradFill>
                  <a:gsLst>
                    <a:gs pos="0">
                      <a:srgbClr val="00C6FF"/>
                    </a:gs>
                    <a:gs pos="100000">
                      <a:srgbClr val="0072FF"/>
                    </a:gs>
                  </a:gsLst>
                  <a:lin ang="2700000" scaled="1"/>
                </a:gradFill>
              </a:rPr>
              <a:t>Allocation</a:t>
            </a:r>
            <a:r>
              <a:rPr lang="vi-VN" altLang="en-US" sz="2200" dirty="0"/>
              <a:t>: </a:t>
            </a:r>
            <a:r>
              <a:rPr lang="en-US" altLang="en-US" sz="2200" dirty="0"/>
              <a:t>ma </a:t>
            </a:r>
            <a:r>
              <a:rPr lang="en-US" altLang="en-US" sz="2200" dirty="0" err="1"/>
              <a:t>trận</a:t>
            </a:r>
            <a:r>
              <a:rPr lang="vi-VN" altLang="en-US" sz="2200" dirty="0"/>
              <a:t> n x m</a:t>
            </a:r>
          </a:p>
          <a:p>
            <a:pPr lvl="1">
              <a:buSzPct val="90000"/>
              <a:defRPr/>
            </a:pPr>
            <a:r>
              <a:rPr lang="vi-VN" altLang="en-US" sz="2200" dirty="0"/>
              <a:t>Allocation[i, j] = k </a:t>
            </a:r>
            <a:r>
              <a:rPr lang="vi-VN" altLang="en-US" sz="2200" dirty="0">
                <a:sym typeface="Wingdings" panose="05000000000000000000" pitchFamily="2" charset="2"/>
              </a:rPr>
              <a:t></a:t>
            </a:r>
            <a:r>
              <a:rPr lang="vi-VN" altLang="en-US" sz="2200" dirty="0"/>
              <a:t> Pi đã được cấp phát k instance của Rj</a:t>
            </a:r>
          </a:p>
          <a:p>
            <a:pPr>
              <a:buSzPct val="90000"/>
            </a:pPr>
            <a:r>
              <a:rPr lang="vi-VN" altLang="en-US" sz="2200" b="1" dirty="0">
                <a:gradFill>
                  <a:gsLst>
                    <a:gs pos="0">
                      <a:srgbClr val="00C6FF"/>
                    </a:gs>
                    <a:gs pos="100000">
                      <a:srgbClr val="0072FF"/>
                    </a:gs>
                  </a:gsLst>
                  <a:lin ang="2700000" scaled="1"/>
                </a:gradFill>
              </a:rPr>
              <a:t>Need</a:t>
            </a:r>
            <a:r>
              <a:rPr lang="vi-VN" altLang="en-US" sz="2200" dirty="0"/>
              <a:t>: </a:t>
            </a:r>
            <a:r>
              <a:rPr lang="en-US" altLang="en-US" sz="2200" dirty="0"/>
              <a:t>ma </a:t>
            </a:r>
            <a:r>
              <a:rPr lang="en-US" altLang="en-US" sz="2200" dirty="0" err="1"/>
              <a:t>trận</a:t>
            </a:r>
            <a:r>
              <a:rPr lang="vi-VN" altLang="en-US" sz="2200" dirty="0"/>
              <a:t> n x m</a:t>
            </a:r>
          </a:p>
          <a:p>
            <a:pPr lvl="1">
              <a:buSzPct val="90000"/>
              <a:defRPr/>
            </a:pPr>
            <a:r>
              <a:rPr lang="vi-VN" altLang="en-US" dirty="0"/>
              <a:t>Need[i, j] = k </a:t>
            </a:r>
            <a:r>
              <a:rPr lang="vi-VN" altLang="en-US" sz="2400" dirty="0">
                <a:sym typeface="Wingdings" panose="05000000000000000000" pitchFamily="2" charset="2"/>
              </a:rPr>
              <a:t></a:t>
            </a:r>
            <a:r>
              <a:rPr lang="vi-VN" altLang="en-US" dirty="0"/>
              <a:t> Pi cần thêm k instance của Rj</a:t>
            </a:r>
          </a:p>
          <a:p>
            <a:pPr lvl="1">
              <a:buSzPct val="90000"/>
              <a:defRPr/>
            </a:pPr>
            <a:r>
              <a:rPr lang="vi-VN" altLang="en-US" dirty="0"/>
              <a:t>=&gt; Need[i, j] = Max[i, j] - Allocation[i, j]</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
        <p:nvSpPr>
          <p:cNvPr id="6" name="Text Box 13">
            <a:extLst>
              <a:ext uri="{FF2B5EF4-FFF2-40B4-BE49-F238E27FC236}">
                <a16:creationId xmlns:a16="http://schemas.microsoft.com/office/drawing/2014/main" id="{F0BF5329-0087-5F63-FC2A-5AC2BCF781A2}"/>
              </a:ext>
            </a:extLst>
          </p:cNvPr>
          <p:cNvSpPr txBox="1">
            <a:spLocks noChangeArrowheads="1"/>
          </p:cNvSpPr>
          <p:nvPr/>
        </p:nvSpPr>
        <p:spPr bwMode="auto">
          <a:xfrm>
            <a:off x="2233612" y="6075510"/>
            <a:ext cx="7724775" cy="400110"/>
          </a:xfrm>
          <a:prstGeom prst="rect">
            <a:avLst/>
          </a:prstGeom>
          <a:gradFill>
            <a:gsLst>
              <a:gs pos="0">
                <a:srgbClr val="00C6FF"/>
              </a:gs>
              <a:gs pos="100000">
                <a:srgbClr val="0072FF"/>
              </a:gs>
            </a:gsLst>
            <a:lin ang="2700000" scaled="1"/>
          </a:gradFill>
          <a:ln w="9525">
            <a:noFill/>
            <a:miter lim="800000"/>
            <a:headEnd/>
            <a:tailEnd/>
          </a:ln>
          <a:effec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zh-TW" sz="2000" dirty="0" err="1">
                <a:solidFill>
                  <a:schemeClr val="bg1"/>
                </a:solidFill>
                <a:latin typeface="Arial" panose="020B0604020202020204" pitchFamily="34" charset="0"/>
                <a:cs typeface="Arial" panose="020B0604020202020204" pitchFamily="34" charset="0"/>
              </a:rPr>
              <a:t>Ký</a:t>
            </a:r>
            <a:r>
              <a:rPr kumimoji="0" lang="en-US" altLang="zh-TW" sz="2000" dirty="0">
                <a:solidFill>
                  <a:schemeClr val="bg1"/>
                </a:solidFill>
                <a:latin typeface="Arial" panose="020B0604020202020204" pitchFamily="34" charset="0"/>
                <a:cs typeface="Arial" panose="020B0604020202020204" pitchFamily="34" charset="0"/>
              </a:rPr>
              <a:t> </a:t>
            </a:r>
            <a:r>
              <a:rPr kumimoji="0" lang="en-US" altLang="zh-TW" sz="2000" dirty="0" err="1">
                <a:solidFill>
                  <a:schemeClr val="bg1"/>
                </a:solidFill>
                <a:latin typeface="Arial" panose="020B0604020202020204" pitchFamily="34" charset="0"/>
                <a:cs typeface="Arial" panose="020B0604020202020204" pitchFamily="34" charset="0"/>
              </a:rPr>
              <a:t>hiệu</a:t>
            </a:r>
            <a:r>
              <a:rPr kumimoji="0" lang="en-US" altLang="zh-TW" sz="2000" dirty="0">
                <a:solidFill>
                  <a:schemeClr val="bg1"/>
                </a:solidFill>
                <a:latin typeface="Arial" panose="020B0604020202020204" pitchFamily="34" charset="0"/>
                <a:cs typeface="Arial" panose="020B0604020202020204" pitchFamily="34" charset="0"/>
              </a:rPr>
              <a:t> Y </a:t>
            </a:r>
            <a:r>
              <a:rPr kumimoji="0" lang="en-US" altLang="zh-TW" sz="2000" dirty="0">
                <a:solidFill>
                  <a:schemeClr val="bg1"/>
                </a:solidFill>
                <a:latin typeface="Arial" panose="020B0604020202020204" pitchFamily="34" charset="0"/>
                <a:cs typeface="Arial" panose="020B0604020202020204" pitchFamily="34" charset="0"/>
                <a:sym typeface="Symbol" panose="05050102010706020507" pitchFamily="18" charset="2"/>
              </a:rPr>
              <a:t> X  Y[</a:t>
            </a:r>
            <a:r>
              <a:rPr kumimoji="0" lang="en-US" altLang="zh-TW" sz="2000" dirty="0" err="1">
                <a:solidFill>
                  <a:schemeClr val="bg1"/>
                </a:solidFill>
                <a:latin typeface="Arial" panose="020B0604020202020204" pitchFamily="34" charset="0"/>
                <a:cs typeface="Arial" panose="020B0604020202020204" pitchFamily="34" charset="0"/>
                <a:sym typeface="Symbol" panose="05050102010706020507" pitchFamily="18" charset="2"/>
              </a:rPr>
              <a:t>i</a:t>
            </a:r>
            <a:r>
              <a:rPr kumimoji="0" lang="en-US" altLang="zh-TW" sz="2000" dirty="0">
                <a:solidFill>
                  <a:schemeClr val="bg1"/>
                </a:solidFill>
                <a:latin typeface="Arial" panose="020B0604020202020204" pitchFamily="34" charset="0"/>
                <a:cs typeface="Arial" panose="020B0604020202020204" pitchFamily="34" charset="0"/>
                <a:sym typeface="Symbol" panose="05050102010706020507" pitchFamily="18" charset="2"/>
              </a:rPr>
              <a:t>]  X[</a:t>
            </a:r>
            <a:r>
              <a:rPr kumimoji="0" lang="en-US" altLang="zh-TW" sz="2000" dirty="0" err="1">
                <a:solidFill>
                  <a:schemeClr val="bg1"/>
                </a:solidFill>
                <a:latin typeface="Arial" panose="020B0604020202020204" pitchFamily="34" charset="0"/>
                <a:cs typeface="Arial" panose="020B0604020202020204" pitchFamily="34" charset="0"/>
                <a:sym typeface="Symbol" panose="05050102010706020507" pitchFamily="18" charset="2"/>
              </a:rPr>
              <a:t>i</a:t>
            </a:r>
            <a:r>
              <a:rPr kumimoji="0" lang="en-US" altLang="zh-TW" sz="2000" dirty="0">
                <a:solidFill>
                  <a:schemeClr val="bg1"/>
                </a:solidFill>
                <a:latin typeface="Arial" panose="020B0604020202020204" pitchFamily="34" charset="0"/>
                <a:cs typeface="Arial" panose="020B0604020202020204" pitchFamily="34" charset="0"/>
                <a:sym typeface="Symbol" panose="05050102010706020507" pitchFamily="18" charset="2"/>
              </a:rPr>
              <a:t>], </a:t>
            </a:r>
            <a:r>
              <a:rPr kumimoji="0" lang="en-US" altLang="zh-TW" sz="2000" dirty="0" err="1">
                <a:solidFill>
                  <a:schemeClr val="bg1"/>
                </a:solidFill>
                <a:latin typeface="Arial" panose="020B0604020202020204" pitchFamily="34" charset="0"/>
                <a:cs typeface="Arial" panose="020B0604020202020204" pitchFamily="34" charset="0"/>
                <a:sym typeface="Symbol" panose="05050102010706020507" pitchFamily="18" charset="2"/>
              </a:rPr>
              <a:t>ví</a:t>
            </a:r>
            <a:r>
              <a:rPr kumimoji="0" lang="en-US" altLang="zh-TW" sz="2000" dirty="0">
                <a:solidFill>
                  <a:schemeClr val="bg1"/>
                </a:solidFill>
                <a:latin typeface="Arial" panose="020B0604020202020204" pitchFamily="34" charset="0"/>
                <a:cs typeface="Arial" panose="020B0604020202020204" pitchFamily="34" charset="0"/>
                <a:sym typeface="Symbol" panose="05050102010706020507" pitchFamily="18" charset="2"/>
              </a:rPr>
              <a:t> </a:t>
            </a:r>
            <a:r>
              <a:rPr kumimoji="0" lang="en-US" altLang="zh-TW" sz="2000" dirty="0" err="1">
                <a:solidFill>
                  <a:schemeClr val="bg1"/>
                </a:solidFill>
                <a:latin typeface="Arial" panose="020B0604020202020204" pitchFamily="34" charset="0"/>
                <a:cs typeface="Arial" panose="020B0604020202020204" pitchFamily="34" charset="0"/>
                <a:sym typeface="Symbol" panose="05050102010706020507" pitchFamily="18" charset="2"/>
              </a:rPr>
              <a:t>dụ</a:t>
            </a:r>
            <a:r>
              <a:rPr kumimoji="0" lang="en-US" altLang="zh-TW" sz="2000" dirty="0">
                <a:solidFill>
                  <a:schemeClr val="bg1"/>
                </a:solidFill>
                <a:latin typeface="Arial" panose="020B0604020202020204" pitchFamily="34" charset="0"/>
                <a:cs typeface="Arial" panose="020B0604020202020204" pitchFamily="34" charset="0"/>
                <a:sym typeface="Symbol" panose="05050102010706020507" pitchFamily="18" charset="2"/>
              </a:rPr>
              <a:t> (0, 3, 2, 1)  (1, 7, 3, 2)</a:t>
            </a:r>
          </a:p>
        </p:txBody>
      </p:sp>
    </p:spTree>
    <p:extLst>
      <p:ext uri="{BB962C8B-B14F-4D97-AF65-F5344CB8AC3E}">
        <p14:creationId xmlns:p14="http://schemas.microsoft.com/office/powerpoint/2010/main" val="66889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Giải</a:t>
            </a:r>
            <a:r>
              <a:rPr lang="en-US" altLang="ja-JP" dirty="0"/>
              <a:t> </a:t>
            </a:r>
            <a:r>
              <a:rPr lang="en-US" altLang="ja-JP" dirty="0" err="1"/>
              <a:t>thuật</a:t>
            </a:r>
            <a:r>
              <a:rPr lang="en-US" altLang="ja-JP" dirty="0"/>
              <a:t> an </a:t>
            </a:r>
            <a:r>
              <a:rPr lang="en-US" altLang="ja-JP" dirty="0" err="1"/>
              <a:t>toàn</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lnSpcReduction="10000"/>
          </a:bodyPr>
          <a:lstStyle/>
          <a:p>
            <a:pPr defTabSz="584200">
              <a:lnSpc>
                <a:spcPct val="104000"/>
              </a:lnSpc>
              <a:spcBef>
                <a:spcPts val="400"/>
              </a:spcBef>
              <a:buNone/>
            </a:pPr>
            <a:r>
              <a:rPr lang="en-US" altLang="en-US" sz="2500" dirty="0">
                <a:solidFill>
                  <a:srgbClr val="0000FF"/>
                </a:solidFill>
                <a:sym typeface="Arial" panose="020B0604020202020204" pitchFamily="34" charset="0"/>
              </a:rPr>
              <a:t>1.</a:t>
            </a:r>
            <a:r>
              <a:rPr lang="en-US" altLang="en-US" sz="2500" dirty="0">
                <a:sym typeface="Arial" panose="020B0604020202020204" pitchFamily="34" charset="0"/>
              </a:rPr>
              <a:t> </a:t>
            </a:r>
            <a:r>
              <a:rPr lang="en-US" altLang="en-US" sz="2500" dirty="0" err="1">
                <a:sym typeface="Arial" panose="020B0604020202020204" pitchFamily="34" charset="0"/>
              </a:rPr>
              <a:t>Gọi</a:t>
            </a:r>
            <a:r>
              <a:rPr lang="en-US" altLang="en-US" sz="2500" dirty="0">
                <a:sym typeface="Arial" panose="020B0604020202020204" pitchFamily="34" charset="0"/>
              </a:rPr>
              <a:t> </a:t>
            </a:r>
            <a:r>
              <a:rPr lang="en-US" altLang="en-US" sz="2500" dirty="0">
                <a:solidFill>
                  <a:srgbClr val="FF0000"/>
                </a:solidFill>
                <a:sym typeface="Arial" panose="020B0604020202020204" pitchFamily="34" charset="0"/>
              </a:rPr>
              <a:t>Work</a:t>
            </a:r>
            <a:r>
              <a:rPr lang="en-US" altLang="en-US" sz="2500" dirty="0">
                <a:sym typeface="Arial" panose="020B0604020202020204" pitchFamily="34" charset="0"/>
              </a:rPr>
              <a:t> </a:t>
            </a:r>
            <a:r>
              <a:rPr lang="en-US" altLang="en-US" sz="2500" dirty="0" err="1">
                <a:sym typeface="Arial" panose="020B0604020202020204" pitchFamily="34" charset="0"/>
              </a:rPr>
              <a:t>và</a:t>
            </a:r>
            <a:r>
              <a:rPr lang="en-US" altLang="en-US" sz="2500" dirty="0">
                <a:sym typeface="Arial" panose="020B0604020202020204" pitchFamily="34" charset="0"/>
              </a:rPr>
              <a:t> </a:t>
            </a:r>
            <a:r>
              <a:rPr lang="en-US" altLang="en-US" sz="2500" dirty="0">
                <a:solidFill>
                  <a:srgbClr val="FF0000"/>
                </a:solidFill>
                <a:sym typeface="Arial" panose="020B0604020202020204" pitchFamily="34" charset="0"/>
              </a:rPr>
              <a:t>Finish</a:t>
            </a:r>
            <a:r>
              <a:rPr lang="en-US" altLang="en-US" sz="2500" dirty="0">
                <a:sym typeface="Arial" panose="020B0604020202020204" pitchFamily="34" charset="0"/>
              </a:rPr>
              <a:t> là </a:t>
            </a:r>
            <a:r>
              <a:rPr lang="en-US" altLang="en-US" sz="2500" dirty="0" err="1">
                <a:sym typeface="Arial" panose="020B0604020202020204" pitchFamily="34" charset="0"/>
              </a:rPr>
              <a:t>hai</a:t>
            </a:r>
            <a:r>
              <a:rPr lang="en-US" altLang="en-US" sz="2500" dirty="0">
                <a:sym typeface="Arial" panose="020B0604020202020204" pitchFamily="34" charset="0"/>
              </a:rPr>
              <a:t> vector </a:t>
            </a:r>
            <a:r>
              <a:rPr lang="en-US" altLang="en-US" sz="2500" dirty="0" err="1">
                <a:sym typeface="Arial" panose="020B0604020202020204" pitchFamily="34" charset="0"/>
              </a:rPr>
              <a:t>đô</a:t>
            </a:r>
            <a:r>
              <a:rPr lang="en-US" altLang="en-US" sz="2500" dirty="0">
                <a:sym typeface="Arial" panose="020B0604020202020204" pitchFamily="34" charset="0"/>
              </a:rPr>
              <a:t>̣ </a:t>
            </a:r>
            <a:r>
              <a:rPr lang="en-US" altLang="en-US" sz="2500" dirty="0" err="1">
                <a:sym typeface="Arial" panose="020B0604020202020204" pitchFamily="34" charset="0"/>
              </a:rPr>
              <a:t>dài</a:t>
            </a:r>
            <a:r>
              <a:rPr lang="en-US" altLang="en-US" sz="2500" dirty="0">
                <a:sym typeface="Arial" panose="020B0604020202020204" pitchFamily="34" charset="0"/>
              </a:rPr>
              <a:t> là m </a:t>
            </a:r>
            <a:r>
              <a:rPr lang="en-US" altLang="en-US" sz="2500" dirty="0" err="1">
                <a:sym typeface="Arial" panose="020B0604020202020204" pitchFamily="34" charset="0"/>
              </a:rPr>
              <a:t>và</a:t>
            </a:r>
            <a:r>
              <a:rPr lang="en-US" altLang="en-US" sz="2500" dirty="0">
                <a:sym typeface="Arial" panose="020B0604020202020204" pitchFamily="34" charset="0"/>
              </a:rPr>
              <a:t> n. </a:t>
            </a:r>
            <a:r>
              <a:rPr lang="en-US" altLang="en-US" sz="2500" dirty="0" err="1">
                <a:sym typeface="Arial" panose="020B0604020202020204" pitchFamily="34" charset="0"/>
              </a:rPr>
              <a:t>Khởi</a:t>
            </a:r>
            <a:r>
              <a:rPr lang="en-US" altLang="en-US" sz="2500" dirty="0">
                <a:sym typeface="Arial" panose="020B0604020202020204" pitchFamily="34" charset="0"/>
              </a:rPr>
              <a:t> </a:t>
            </a:r>
            <a:r>
              <a:rPr lang="en-US" altLang="en-US" sz="2500" dirty="0" err="1">
                <a:sym typeface="Arial" panose="020B0604020202020204" pitchFamily="34" charset="0"/>
              </a:rPr>
              <a:t>tạo</a:t>
            </a:r>
            <a:endParaRPr lang="en-US" altLang="en-US" sz="2500" dirty="0">
              <a:sym typeface="Arial" panose="020B0604020202020204" pitchFamily="34" charset="0"/>
            </a:endParaRPr>
          </a:p>
          <a:p>
            <a:pPr marL="285750" lvl="1" indent="158750" defTabSz="584200">
              <a:lnSpc>
                <a:spcPct val="104000"/>
              </a:lnSpc>
              <a:spcBef>
                <a:spcPts val="300"/>
              </a:spcBef>
              <a:buNone/>
            </a:pPr>
            <a:r>
              <a:rPr lang="en-US" altLang="en-US" sz="2500" dirty="0">
                <a:sym typeface="Arial" panose="020B0604020202020204" pitchFamily="34" charset="0"/>
              </a:rPr>
              <a:t>	Work       = Available</a:t>
            </a:r>
          </a:p>
          <a:p>
            <a:pPr marL="285750" lvl="1" indent="158750" defTabSz="584200">
              <a:lnSpc>
                <a:spcPct val="104000"/>
              </a:lnSpc>
              <a:spcBef>
                <a:spcPts val="300"/>
              </a:spcBef>
              <a:buNone/>
            </a:pPr>
            <a:r>
              <a:rPr lang="en-US" altLang="en-US" sz="2500" dirty="0">
                <a:sym typeface="Arial" panose="020B0604020202020204" pitchFamily="34" charset="0"/>
              </a:rPr>
              <a:t>	Finish[</a:t>
            </a:r>
            <a:r>
              <a:rPr lang="en-US" altLang="en-US" sz="2500" i="1" dirty="0" err="1">
                <a:sym typeface="Arial" panose="020B0604020202020204" pitchFamily="34" charset="0"/>
              </a:rPr>
              <a:t>i</a:t>
            </a:r>
            <a:r>
              <a:rPr lang="en-US" altLang="en-US" sz="2500" dirty="0">
                <a:sym typeface="Arial" panose="020B0604020202020204" pitchFamily="34" charset="0"/>
              </a:rPr>
              <a:t>] = </a:t>
            </a:r>
            <a:r>
              <a:rPr lang="en-US" altLang="en-US" sz="2500" dirty="0">
                <a:solidFill>
                  <a:srgbClr val="3333CC"/>
                </a:solidFill>
                <a:sym typeface="Arial" panose="020B0604020202020204" pitchFamily="34" charset="0"/>
              </a:rPr>
              <a:t>false</a:t>
            </a:r>
            <a:r>
              <a:rPr lang="en-US" altLang="en-US" sz="2500" dirty="0">
                <a:sym typeface="Arial" panose="020B0604020202020204" pitchFamily="34" charset="0"/>
              </a:rPr>
              <a:t>, </a:t>
            </a:r>
            <a:r>
              <a:rPr lang="en-US" altLang="en-US" sz="2500" i="1" dirty="0" err="1">
                <a:sym typeface="Arial" panose="020B0604020202020204" pitchFamily="34" charset="0"/>
              </a:rPr>
              <a:t>i</a:t>
            </a:r>
            <a:r>
              <a:rPr lang="en-US" altLang="en-US" sz="2500" dirty="0">
                <a:sym typeface="Arial" panose="020B0604020202020204" pitchFamily="34" charset="0"/>
              </a:rPr>
              <a:t> = 0, 1, …, </a:t>
            </a:r>
            <a:r>
              <a:rPr lang="en-US" altLang="en-US" sz="2500" i="1" dirty="0">
                <a:sym typeface="Arial" panose="020B0604020202020204" pitchFamily="34" charset="0"/>
              </a:rPr>
              <a:t>n</a:t>
            </a:r>
            <a:r>
              <a:rPr lang="en-US" altLang="en-US" sz="2500" dirty="0">
                <a:sym typeface="Arial" panose="020B0604020202020204" pitchFamily="34" charset="0"/>
              </a:rPr>
              <a:t>-1</a:t>
            </a:r>
          </a:p>
          <a:p>
            <a:pPr defTabSz="584200">
              <a:lnSpc>
                <a:spcPct val="104000"/>
              </a:lnSpc>
              <a:spcBef>
                <a:spcPts val="400"/>
              </a:spcBef>
              <a:buNone/>
            </a:pPr>
            <a:r>
              <a:rPr lang="en-US" altLang="en-US" sz="2500" dirty="0">
                <a:solidFill>
                  <a:srgbClr val="0000FF"/>
                </a:solidFill>
                <a:sym typeface="Arial" panose="020B0604020202020204" pitchFamily="34" charset="0"/>
              </a:rPr>
              <a:t>2.</a:t>
            </a:r>
            <a:r>
              <a:rPr lang="en-US" altLang="en-US" sz="2500" dirty="0">
                <a:sym typeface="Arial" panose="020B0604020202020204" pitchFamily="34" charset="0"/>
              </a:rPr>
              <a:t> </a:t>
            </a:r>
            <a:r>
              <a:rPr lang="en-US" altLang="en-US" sz="2500" dirty="0" err="1">
                <a:sym typeface="Arial" panose="020B0604020202020204" pitchFamily="34" charset="0"/>
              </a:rPr>
              <a:t>Tìm</a:t>
            </a:r>
            <a:r>
              <a:rPr lang="en-US" altLang="en-US" sz="2500" i="1" dirty="0">
                <a:sym typeface="Arial" panose="020B0604020202020204" pitchFamily="34" charset="0"/>
              </a:rPr>
              <a:t> </a:t>
            </a:r>
            <a:r>
              <a:rPr lang="en-US" altLang="en-US" sz="2500" i="1" dirty="0" err="1">
                <a:sym typeface="Arial" panose="020B0604020202020204" pitchFamily="34" charset="0"/>
              </a:rPr>
              <a:t>i</a:t>
            </a:r>
            <a:r>
              <a:rPr lang="en-US" altLang="en-US" sz="2500" i="1" dirty="0">
                <a:sym typeface="Arial" panose="020B0604020202020204" pitchFamily="34" charset="0"/>
              </a:rPr>
              <a:t> </a:t>
            </a:r>
            <a:r>
              <a:rPr lang="en-US" altLang="en-US" sz="2500" dirty="0" err="1">
                <a:sym typeface="Arial" panose="020B0604020202020204" pitchFamily="34" charset="0"/>
              </a:rPr>
              <a:t>thỏa</a:t>
            </a:r>
            <a:r>
              <a:rPr lang="en-US" altLang="en-US" sz="2500" dirty="0">
                <a:sym typeface="Arial" panose="020B0604020202020204" pitchFamily="34" charset="0"/>
              </a:rPr>
              <a:t> </a:t>
            </a:r>
          </a:p>
          <a:p>
            <a:pPr marL="285750" lvl="1" indent="158750" defTabSz="584200">
              <a:lnSpc>
                <a:spcPct val="104000"/>
              </a:lnSpc>
              <a:spcBef>
                <a:spcPts val="300"/>
              </a:spcBef>
              <a:buNone/>
            </a:pPr>
            <a:r>
              <a:rPr lang="en-US" altLang="en-US" sz="2500" dirty="0">
                <a:sym typeface="Arial" panose="020B0604020202020204" pitchFamily="34" charset="0"/>
              </a:rPr>
              <a:t>	(a) Finish[</a:t>
            </a:r>
            <a:r>
              <a:rPr lang="en-US" altLang="en-US" sz="2500" i="1" dirty="0" err="1">
                <a:sym typeface="Arial" panose="020B0604020202020204" pitchFamily="34" charset="0"/>
              </a:rPr>
              <a:t>i</a:t>
            </a:r>
            <a:r>
              <a:rPr lang="en-US" altLang="en-US" sz="2500" dirty="0">
                <a:sym typeface="Arial" panose="020B0604020202020204" pitchFamily="34" charset="0"/>
              </a:rPr>
              <a:t>] = </a:t>
            </a:r>
            <a:r>
              <a:rPr lang="en-US" altLang="en-US" sz="2500" dirty="0">
                <a:solidFill>
                  <a:srgbClr val="3333CC"/>
                </a:solidFill>
                <a:sym typeface="Arial" panose="020B0604020202020204" pitchFamily="34" charset="0"/>
              </a:rPr>
              <a:t>false</a:t>
            </a:r>
          </a:p>
          <a:p>
            <a:pPr marL="285750" lvl="1" indent="158750" defTabSz="584200">
              <a:lnSpc>
                <a:spcPct val="104000"/>
              </a:lnSpc>
              <a:spcBef>
                <a:spcPts val="300"/>
              </a:spcBef>
              <a:buNone/>
            </a:pPr>
            <a:r>
              <a:rPr lang="en-US" altLang="en-US" sz="2500" dirty="0">
                <a:sym typeface="Arial" panose="020B0604020202020204" pitchFamily="34" charset="0"/>
              </a:rPr>
              <a:t>	(b) </a:t>
            </a:r>
            <a:r>
              <a:rPr lang="en-US" altLang="en-US" sz="2500" dirty="0" err="1">
                <a:sym typeface="Arial" panose="020B0604020202020204" pitchFamily="34" charset="0"/>
              </a:rPr>
              <a:t>Need</a:t>
            </a:r>
            <a:r>
              <a:rPr lang="en-US" altLang="en-US" sz="2500" i="1" baseline="-25000" dirty="0" err="1">
                <a:sym typeface="Arial" panose="020B0604020202020204" pitchFamily="34" charset="0"/>
              </a:rPr>
              <a:t>i</a:t>
            </a:r>
            <a:r>
              <a:rPr lang="en-US" altLang="en-US" sz="2500" i="1" dirty="0">
                <a:sym typeface="Arial" panose="020B0604020202020204" pitchFamily="34" charset="0"/>
              </a:rPr>
              <a:t> </a:t>
            </a:r>
            <a:r>
              <a:rPr lang="en-US" altLang="en-US" sz="2500" dirty="0">
                <a:sym typeface="Arial" panose="020B0604020202020204" pitchFamily="34" charset="0"/>
              </a:rPr>
              <a:t>  </a:t>
            </a:r>
            <a:r>
              <a:rPr lang="en-US" altLang="en-US" sz="2500" dirty="0">
                <a:sym typeface="Symbol" panose="05050102010706020507" pitchFamily="18" charset="2"/>
              </a:rPr>
              <a:t>≤  </a:t>
            </a:r>
            <a:r>
              <a:rPr lang="en-US" altLang="en-US" sz="2500" dirty="0">
                <a:sym typeface="Arial" panose="020B0604020202020204" pitchFamily="34" charset="0"/>
              </a:rPr>
              <a:t>Work (</a:t>
            </a:r>
            <a:r>
              <a:rPr lang="en-US" altLang="en-US" sz="2500" dirty="0" err="1">
                <a:sym typeface="Arial" panose="020B0604020202020204" pitchFamily="34" charset="0"/>
              </a:rPr>
              <a:t>hàng</a:t>
            </a:r>
            <a:r>
              <a:rPr lang="en-US" altLang="en-US" sz="2500" dirty="0">
                <a:sym typeface="Arial" panose="020B0604020202020204" pitchFamily="34" charset="0"/>
              </a:rPr>
              <a:t> </a:t>
            </a:r>
            <a:r>
              <a:rPr lang="en-US" altLang="en-US" sz="2500" dirty="0" err="1">
                <a:sym typeface="Arial" panose="020B0604020202020204" pitchFamily="34" charset="0"/>
              </a:rPr>
              <a:t>thứ</a:t>
            </a:r>
            <a:r>
              <a:rPr lang="en-US" altLang="en-US" sz="2500" dirty="0">
                <a:sym typeface="Arial" panose="020B0604020202020204" pitchFamily="34" charset="0"/>
              </a:rPr>
              <a:t> </a:t>
            </a:r>
            <a:r>
              <a:rPr lang="en-US" altLang="en-US" sz="2500" dirty="0" err="1">
                <a:sym typeface="Arial" panose="020B0604020202020204" pitchFamily="34" charset="0"/>
              </a:rPr>
              <a:t>i</a:t>
            </a:r>
            <a:r>
              <a:rPr lang="en-US" altLang="en-US" sz="2500" dirty="0">
                <a:sym typeface="Arial" panose="020B0604020202020204" pitchFamily="34" charset="0"/>
              </a:rPr>
              <a:t> </a:t>
            </a:r>
            <a:r>
              <a:rPr lang="en-US" altLang="en-US" sz="2500" dirty="0" err="1">
                <a:sym typeface="Arial" panose="020B0604020202020204" pitchFamily="34" charset="0"/>
              </a:rPr>
              <a:t>của</a:t>
            </a:r>
            <a:r>
              <a:rPr lang="en-US" altLang="en-US" sz="2500" dirty="0">
                <a:sym typeface="Arial" panose="020B0604020202020204" pitchFamily="34" charset="0"/>
              </a:rPr>
              <a:t> Need)</a:t>
            </a:r>
          </a:p>
          <a:p>
            <a:pPr marL="285750" lvl="1" indent="158750" defTabSz="584200">
              <a:lnSpc>
                <a:spcPct val="104000"/>
              </a:lnSpc>
              <a:spcBef>
                <a:spcPts val="300"/>
              </a:spcBef>
              <a:buNone/>
            </a:pPr>
            <a:r>
              <a:rPr lang="en-US" altLang="en-US" sz="2500" dirty="0" err="1">
                <a:sym typeface="Arial" panose="020B0604020202020204" pitchFamily="34" charset="0"/>
              </a:rPr>
              <a:t>Nếu</a:t>
            </a:r>
            <a:r>
              <a:rPr lang="en-US" altLang="en-US" sz="2500" dirty="0">
                <a:sym typeface="Arial" panose="020B0604020202020204" pitchFamily="34" charset="0"/>
              </a:rPr>
              <a:t> </a:t>
            </a:r>
            <a:r>
              <a:rPr lang="en-US" altLang="en-US" sz="2500" dirty="0" err="1">
                <a:sym typeface="Arial" panose="020B0604020202020204" pitchFamily="34" charset="0"/>
              </a:rPr>
              <a:t>không</a:t>
            </a:r>
            <a:r>
              <a:rPr lang="en-US" altLang="en-US" sz="2500" dirty="0">
                <a:sym typeface="Arial" panose="020B0604020202020204" pitchFamily="34" charset="0"/>
              </a:rPr>
              <a:t> </a:t>
            </a:r>
            <a:r>
              <a:rPr lang="en-US" altLang="en-US" sz="2500" dirty="0" err="1">
                <a:sym typeface="Arial" panose="020B0604020202020204" pitchFamily="34" charset="0"/>
              </a:rPr>
              <a:t>tồn</a:t>
            </a:r>
            <a:r>
              <a:rPr lang="en-US" altLang="en-US" sz="2500" dirty="0">
                <a:sym typeface="Arial" panose="020B0604020202020204" pitchFamily="34" charset="0"/>
              </a:rPr>
              <a:t> </a:t>
            </a:r>
            <a:r>
              <a:rPr lang="en-US" altLang="en-US" sz="2500" dirty="0" err="1">
                <a:sym typeface="Arial" panose="020B0604020202020204" pitchFamily="34" charset="0"/>
              </a:rPr>
              <a:t>tại</a:t>
            </a:r>
            <a:r>
              <a:rPr lang="en-US" altLang="en-US" sz="2500" dirty="0">
                <a:sym typeface="Arial" panose="020B0604020202020204" pitchFamily="34" charset="0"/>
              </a:rPr>
              <a:t> </a:t>
            </a:r>
            <a:r>
              <a:rPr lang="en-US" altLang="en-US" sz="2500" i="1" dirty="0" err="1">
                <a:sym typeface="Arial" panose="020B0604020202020204" pitchFamily="34" charset="0"/>
              </a:rPr>
              <a:t>i</a:t>
            </a:r>
            <a:r>
              <a:rPr lang="en-US" altLang="en-US" sz="2500" dirty="0">
                <a:sym typeface="Arial" panose="020B0604020202020204" pitchFamily="34" charset="0"/>
              </a:rPr>
              <a:t> </a:t>
            </a:r>
            <a:r>
              <a:rPr lang="en-US" altLang="en-US" sz="2500" dirty="0" err="1">
                <a:sym typeface="Arial" panose="020B0604020202020204" pitchFamily="34" charset="0"/>
              </a:rPr>
              <a:t>như</a:t>
            </a:r>
            <a:r>
              <a:rPr lang="en-US" altLang="en-US" sz="2500" dirty="0">
                <a:sym typeface="Arial" panose="020B0604020202020204" pitchFamily="34" charset="0"/>
              </a:rPr>
              <a:t> </a:t>
            </a:r>
            <a:r>
              <a:rPr lang="en-US" altLang="en-US" sz="2500" dirty="0" err="1">
                <a:sym typeface="Arial" panose="020B0604020202020204" pitchFamily="34" charset="0"/>
              </a:rPr>
              <a:t>vậy</a:t>
            </a:r>
            <a:r>
              <a:rPr lang="en-US" altLang="en-US" sz="2500" dirty="0">
                <a:sym typeface="Arial" panose="020B0604020202020204" pitchFamily="34" charset="0"/>
              </a:rPr>
              <a:t>, </a:t>
            </a:r>
            <a:r>
              <a:rPr lang="en-US" altLang="en-US" sz="2500" dirty="0" err="1">
                <a:sym typeface="Arial" panose="020B0604020202020204" pitchFamily="34" charset="0"/>
              </a:rPr>
              <a:t>đến</a:t>
            </a:r>
            <a:r>
              <a:rPr lang="en-US" altLang="en-US" sz="2500" dirty="0">
                <a:sym typeface="Arial" panose="020B0604020202020204" pitchFamily="34" charset="0"/>
              </a:rPr>
              <a:t> </a:t>
            </a:r>
            <a:r>
              <a:rPr lang="en-US" altLang="en-US" sz="2500" dirty="0" err="1">
                <a:sym typeface="Arial" panose="020B0604020202020204" pitchFamily="34" charset="0"/>
              </a:rPr>
              <a:t>bước</a:t>
            </a:r>
            <a:r>
              <a:rPr lang="en-US" altLang="en-US" sz="2500" dirty="0">
                <a:sym typeface="Arial" panose="020B0604020202020204" pitchFamily="34" charset="0"/>
              </a:rPr>
              <a:t> 4.</a:t>
            </a:r>
          </a:p>
          <a:p>
            <a:pPr algn="l" defTabSz="584200">
              <a:lnSpc>
                <a:spcPct val="104000"/>
              </a:lnSpc>
              <a:spcBef>
                <a:spcPts val="400"/>
              </a:spcBef>
              <a:buNone/>
            </a:pPr>
            <a:r>
              <a:rPr lang="en-US" altLang="en-US" sz="2500" dirty="0">
                <a:solidFill>
                  <a:srgbClr val="0000FF"/>
                </a:solidFill>
                <a:sym typeface="Arial" panose="020B0604020202020204" pitchFamily="34" charset="0"/>
              </a:rPr>
              <a:t>3.</a:t>
            </a:r>
            <a:r>
              <a:rPr lang="en-US" altLang="en-US" sz="2500" dirty="0">
                <a:sym typeface="Arial" panose="020B0604020202020204" pitchFamily="34" charset="0"/>
              </a:rPr>
              <a:t> Work = Work + </a:t>
            </a:r>
            <a:r>
              <a:rPr lang="en-US" altLang="en-US" sz="2500" dirty="0" err="1">
                <a:sym typeface="Arial" panose="020B0604020202020204" pitchFamily="34" charset="0"/>
              </a:rPr>
              <a:t>Allocation</a:t>
            </a:r>
            <a:r>
              <a:rPr lang="en-US" altLang="en-US" sz="2500" i="1" baseline="-25000" dirty="0" err="1">
                <a:sym typeface="Arial" panose="020B0604020202020204" pitchFamily="34" charset="0"/>
              </a:rPr>
              <a:t>i</a:t>
            </a:r>
            <a:br>
              <a:rPr lang="en-US" altLang="en-US" sz="2500" i="1" baseline="-25000" dirty="0">
                <a:sym typeface="Arial" panose="020B0604020202020204" pitchFamily="34" charset="0"/>
              </a:rPr>
            </a:br>
            <a:r>
              <a:rPr lang="en-US" altLang="en-US" sz="2500" dirty="0">
                <a:sym typeface="Arial" panose="020B0604020202020204" pitchFamily="34" charset="0"/>
              </a:rPr>
              <a:t>	Finish[</a:t>
            </a:r>
            <a:r>
              <a:rPr lang="en-US" altLang="en-US" sz="2500" i="1" dirty="0" err="1">
                <a:sym typeface="Arial" panose="020B0604020202020204" pitchFamily="34" charset="0"/>
              </a:rPr>
              <a:t>i</a:t>
            </a:r>
            <a:r>
              <a:rPr lang="en-US" altLang="en-US" sz="2500" dirty="0">
                <a:sym typeface="Arial" panose="020B0604020202020204" pitchFamily="34" charset="0"/>
              </a:rPr>
              <a:t>] = </a:t>
            </a:r>
            <a:r>
              <a:rPr lang="en-US" altLang="en-US" sz="2500" dirty="0">
                <a:solidFill>
                  <a:srgbClr val="3333CC"/>
                </a:solidFill>
                <a:sym typeface="Arial" panose="020B0604020202020204" pitchFamily="34" charset="0"/>
              </a:rPr>
              <a:t>true</a:t>
            </a:r>
            <a:br>
              <a:rPr lang="en-US" altLang="en-US" sz="2500" dirty="0">
                <a:solidFill>
                  <a:srgbClr val="3333CC"/>
                </a:solidFill>
                <a:sym typeface="Arial" panose="020B0604020202020204" pitchFamily="34" charset="0"/>
              </a:rPr>
            </a:br>
            <a:r>
              <a:rPr lang="en-US" altLang="en-US" sz="2500" dirty="0">
                <a:sym typeface="Arial" panose="020B0604020202020204" pitchFamily="34" charset="0"/>
              </a:rPr>
              <a:t>	quay </a:t>
            </a:r>
            <a:r>
              <a:rPr lang="en-US" altLang="en-US" sz="2500" dirty="0" err="1">
                <a:sym typeface="Arial" panose="020B0604020202020204" pitchFamily="34" charset="0"/>
              </a:rPr>
              <a:t>vê</a:t>
            </a:r>
            <a:r>
              <a:rPr lang="en-US" altLang="en-US" sz="2500" dirty="0">
                <a:sym typeface="Arial" panose="020B0604020202020204" pitchFamily="34" charset="0"/>
              </a:rPr>
              <a:t>̀ </a:t>
            </a:r>
            <a:r>
              <a:rPr lang="en-US" altLang="en-US" sz="2500" dirty="0" err="1">
                <a:sym typeface="Arial" panose="020B0604020202020204" pitchFamily="34" charset="0"/>
              </a:rPr>
              <a:t>bước</a:t>
            </a:r>
            <a:r>
              <a:rPr lang="en-US" altLang="en-US" sz="2500" dirty="0">
                <a:sym typeface="Arial" panose="020B0604020202020204" pitchFamily="34" charset="0"/>
              </a:rPr>
              <a:t> 2</a:t>
            </a:r>
          </a:p>
          <a:p>
            <a:pPr defTabSz="584200">
              <a:lnSpc>
                <a:spcPct val="104000"/>
              </a:lnSpc>
              <a:spcBef>
                <a:spcPts val="400"/>
              </a:spcBef>
              <a:buNone/>
            </a:pPr>
            <a:r>
              <a:rPr lang="en-US" altLang="en-US" sz="2500" dirty="0">
                <a:solidFill>
                  <a:srgbClr val="0000FF"/>
                </a:solidFill>
                <a:sym typeface="Arial" panose="020B0604020202020204" pitchFamily="34" charset="0"/>
              </a:rPr>
              <a:t>4.</a:t>
            </a:r>
            <a:r>
              <a:rPr lang="en-US" altLang="en-US" sz="2500" dirty="0">
                <a:sym typeface="Arial" panose="020B0604020202020204" pitchFamily="34" charset="0"/>
              </a:rPr>
              <a:t> </a:t>
            </a:r>
            <a:r>
              <a:rPr lang="en-US" altLang="en-US" sz="2500" dirty="0" err="1">
                <a:sym typeface="Arial" panose="020B0604020202020204" pitchFamily="34" charset="0"/>
              </a:rPr>
              <a:t>Nếu</a:t>
            </a:r>
            <a:r>
              <a:rPr lang="en-US" altLang="en-US" sz="2500" dirty="0">
                <a:sym typeface="Arial" panose="020B0604020202020204" pitchFamily="34" charset="0"/>
              </a:rPr>
              <a:t> Finish[</a:t>
            </a:r>
            <a:r>
              <a:rPr lang="en-US" altLang="en-US" sz="2500" i="1" dirty="0" err="1">
                <a:sym typeface="Arial" panose="020B0604020202020204" pitchFamily="34" charset="0"/>
              </a:rPr>
              <a:t>i</a:t>
            </a:r>
            <a:r>
              <a:rPr lang="en-US" altLang="en-US" sz="2500" dirty="0">
                <a:sym typeface="Arial" panose="020B0604020202020204" pitchFamily="34" charset="0"/>
              </a:rPr>
              <a:t>] = </a:t>
            </a:r>
            <a:r>
              <a:rPr lang="en-US" altLang="en-US" sz="2500" dirty="0">
                <a:solidFill>
                  <a:srgbClr val="3333CC"/>
                </a:solidFill>
                <a:sym typeface="Arial" panose="020B0604020202020204" pitchFamily="34" charset="0"/>
              </a:rPr>
              <a:t>true</a:t>
            </a:r>
            <a:r>
              <a:rPr lang="en-US" altLang="en-US" sz="2500" dirty="0">
                <a:sym typeface="Arial" panose="020B0604020202020204" pitchFamily="34" charset="0"/>
              </a:rPr>
              <a:t>,</a:t>
            </a:r>
            <a:r>
              <a:rPr lang="en-US" altLang="en-US" sz="2500" i="1" dirty="0">
                <a:sym typeface="Arial" panose="020B0604020202020204" pitchFamily="34" charset="0"/>
              </a:rPr>
              <a:t> </a:t>
            </a:r>
            <a:r>
              <a:rPr lang="en-US" altLang="en-US" sz="2500" i="1" dirty="0" err="1">
                <a:sym typeface="Arial" panose="020B0604020202020204" pitchFamily="34" charset="0"/>
              </a:rPr>
              <a:t>i</a:t>
            </a:r>
            <a:r>
              <a:rPr lang="en-US" altLang="en-US" sz="2500" i="1" dirty="0">
                <a:sym typeface="Arial" panose="020B0604020202020204" pitchFamily="34" charset="0"/>
              </a:rPr>
              <a:t> </a:t>
            </a:r>
            <a:r>
              <a:rPr lang="en-US" altLang="en-US" sz="2500" dirty="0">
                <a:sym typeface="Arial" panose="020B0604020202020204" pitchFamily="34" charset="0"/>
              </a:rPr>
              <a:t>= 1,…, </a:t>
            </a:r>
            <a:r>
              <a:rPr lang="en-US" altLang="en-US" sz="2500" i="1" dirty="0">
                <a:sym typeface="Arial" panose="020B0604020202020204" pitchFamily="34" charset="0"/>
              </a:rPr>
              <a:t>n</a:t>
            </a:r>
            <a:r>
              <a:rPr lang="en-US" altLang="en-US" sz="2500" dirty="0">
                <a:sym typeface="Arial" panose="020B0604020202020204" pitchFamily="34" charset="0"/>
              </a:rPr>
              <a:t>, </a:t>
            </a:r>
            <a:r>
              <a:rPr lang="en-US" altLang="en-US" sz="2500" dirty="0" err="1">
                <a:sym typeface="Arial" panose="020B0604020202020204" pitchFamily="34" charset="0"/>
              </a:rPr>
              <a:t>thì</a:t>
            </a:r>
            <a:r>
              <a:rPr lang="en-US" altLang="en-US" sz="2500" dirty="0">
                <a:sym typeface="Arial" panose="020B0604020202020204" pitchFamily="34" charset="0"/>
              </a:rPr>
              <a:t> </a:t>
            </a:r>
            <a:r>
              <a:rPr lang="en-US" altLang="en-US" sz="2500" dirty="0" err="1">
                <a:sym typeface="Arial" panose="020B0604020202020204" pitchFamily="34" charset="0"/>
              </a:rPr>
              <a:t>hê</a:t>
            </a:r>
            <a:r>
              <a:rPr lang="en-US" altLang="en-US" sz="2500" dirty="0">
                <a:sym typeface="Arial" panose="020B0604020202020204" pitchFamily="34" charset="0"/>
              </a:rPr>
              <a:t>̣ </a:t>
            </a:r>
            <a:r>
              <a:rPr lang="en-US" altLang="en-US" sz="2500" dirty="0" err="1">
                <a:sym typeface="Arial" panose="020B0604020202020204" pitchFamily="34" charset="0"/>
              </a:rPr>
              <a:t>thống</a:t>
            </a:r>
            <a:r>
              <a:rPr lang="en-US" altLang="en-US" sz="2500" dirty="0">
                <a:sym typeface="Arial" panose="020B0604020202020204" pitchFamily="34" charset="0"/>
              </a:rPr>
              <a:t> </a:t>
            </a:r>
            <a:r>
              <a:rPr lang="en-US" altLang="en-US" sz="2500" dirty="0" err="1">
                <a:sym typeface="Arial" panose="020B0604020202020204" pitchFamily="34" charset="0"/>
              </a:rPr>
              <a:t>đang</a:t>
            </a:r>
            <a:r>
              <a:rPr lang="en-US" altLang="en-US" sz="2500" dirty="0">
                <a:sym typeface="Arial" panose="020B0604020202020204" pitchFamily="34" charset="0"/>
              </a:rPr>
              <a:t> ở </a:t>
            </a:r>
            <a:r>
              <a:rPr lang="en-US" altLang="en-US" sz="2500" dirty="0" err="1">
                <a:sym typeface="Arial" panose="020B0604020202020204" pitchFamily="34" charset="0"/>
              </a:rPr>
              <a:t>trạng</a:t>
            </a:r>
            <a:r>
              <a:rPr lang="en-US" altLang="en-US" sz="2500" dirty="0">
                <a:sym typeface="Arial" panose="020B0604020202020204" pitchFamily="34" charset="0"/>
              </a:rPr>
              <a:t> </a:t>
            </a:r>
            <a:r>
              <a:rPr lang="en-US" altLang="en-US" sz="2500" dirty="0" err="1">
                <a:sym typeface="Arial" panose="020B0604020202020204" pitchFamily="34" charset="0"/>
              </a:rPr>
              <a:t>thái</a:t>
            </a:r>
            <a:r>
              <a:rPr lang="en-US" altLang="en-US" sz="2500" dirty="0">
                <a:sym typeface="Arial" panose="020B0604020202020204" pitchFamily="34" charset="0"/>
              </a:rPr>
              <a:t> </a:t>
            </a:r>
            <a:r>
              <a:rPr lang="en-US" altLang="en-US" sz="2500" u="sng" dirty="0">
                <a:sym typeface="Arial" panose="020B0604020202020204" pitchFamily="34" charset="0"/>
              </a:rPr>
              <a:t>safe</a:t>
            </a:r>
            <a:endParaRPr lang="en-US" altLang="en-US" sz="25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43</a:t>
            </a:fld>
            <a:endParaRPr lang="en-VN" dirty="0"/>
          </a:p>
        </p:txBody>
      </p:sp>
    </p:spTree>
    <p:extLst>
      <p:ext uri="{BB962C8B-B14F-4D97-AF65-F5344CB8AC3E}">
        <p14:creationId xmlns:p14="http://schemas.microsoft.com/office/powerpoint/2010/main" val="317019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Giải</a:t>
            </a:r>
            <a:r>
              <a:rPr lang="en-US" altLang="ja-JP" dirty="0"/>
              <a:t> </a:t>
            </a:r>
            <a:r>
              <a:rPr lang="en-US" altLang="ja-JP" dirty="0" err="1"/>
              <a:t>thuật</a:t>
            </a:r>
            <a:r>
              <a:rPr lang="en-US" altLang="ja-JP" dirty="0"/>
              <a:t> Banker - </a:t>
            </a:r>
            <a:r>
              <a:rPr lang="en-US" altLang="ja-JP" dirty="0" err="1"/>
              <a:t>Ví</a:t>
            </a:r>
            <a:r>
              <a:rPr lang="en-US" altLang="ja-JP" dirty="0"/>
              <a:t> </a:t>
            </a:r>
            <a:r>
              <a:rPr lang="en-US" altLang="ja-JP" dirty="0" err="1"/>
              <a:t>dụ</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vi-VN" altLang="ja-JP" sz="2600" dirty="0"/>
              <a:t>5 tiến trình P0,…,P4</a:t>
            </a:r>
          </a:p>
          <a:p>
            <a:r>
              <a:rPr lang="vi-VN" altLang="ja-JP" sz="2600" dirty="0"/>
              <a:t>3 loại tài nguyên: </a:t>
            </a:r>
          </a:p>
          <a:p>
            <a:pPr lvl="1">
              <a:buSzPct val="90000"/>
            </a:pPr>
            <a:r>
              <a:rPr lang="vi-VN" altLang="ja-JP" dirty="0"/>
              <a:t>A (10 thực thể), B (5 thực thể), C (7 thực thể)</a:t>
            </a:r>
          </a:p>
          <a:p>
            <a:r>
              <a:rPr lang="vi-VN" altLang="ja-JP" sz="2600" dirty="0"/>
              <a:t>Sơ đồ cấp phát trong hệ thống tại thời điểm T0</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44</a:t>
            </a:fld>
            <a:endParaRPr lang="en-VN" dirty="0"/>
          </a:p>
        </p:txBody>
      </p:sp>
      <p:graphicFrame>
        <p:nvGraphicFramePr>
          <p:cNvPr id="7" name="Table 6">
            <a:extLst>
              <a:ext uri="{FF2B5EF4-FFF2-40B4-BE49-F238E27FC236}">
                <a16:creationId xmlns:a16="http://schemas.microsoft.com/office/drawing/2014/main" id="{EC924517-BAF2-AD09-4A0D-B2F32ADFCE96}"/>
              </a:ext>
            </a:extLst>
          </p:cNvPr>
          <p:cNvGraphicFramePr>
            <a:graphicFrameLocks noGrp="1"/>
          </p:cNvGraphicFramePr>
          <p:nvPr>
            <p:extLst>
              <p:ext uri="{D42A27DB-BD31-4B8C-83A1-F6EECF244321}">
                <p14:modId xmlns:p14="http://schemas.microsoft.com/office/powerpoint/2010/main" val="1660128865"/>
              </p:ext>
            </p:extLst>
          </p:nvPr>
        </p:nvGraphicFramePr>
        <p:xfrm>
          <a:off x="1239001" y="3641146"/>
          <a:ext cx="9931924" cy="2685146"/>
        </p:xfrm>
        <a:graphic>
          <a:graphicData uri="http://schemas.openxmlformats.org/drawingml/2006/table">
            <a:tbl>
              <a:tblPr firstRow="1" bandRow="1">
                <a:tableStyleId>{5C22544A-7EE6-4342-B048-85BDC9FD1C3A}</a:tableStyleId>
              </a:tblPr>
              <a:tblGrid>
                <a:gridCol w="2063467">
                  <a:extLst>
                    <a:ext uri="{9D8B030D-6E8A-4147-A177-3AD203B41FA5}">
                      <a16:colId xmlns:a16="http://schemas.microsoft.com/office/drawing/2014/main" val="20000"/>
                    </a:ext>
                  </a:extLst>
                </a:gridCol>
                <a:gridCol w="687822">
                  <a:extLst>
                    <a:ext uri="{9D8B030D-6E8A-4147-A177-3AD203B41FA5}">
                      <a16:colId xmlns:a16="http://schemas.microsoft.com/office/drawing/2014/main" val="20001"/>
                    </a:ext>
                  </a:extLst>
                </a:gridCol>
                <a:gridCol w="687822">
                  <a:extLst>
                    <a:ext uri="{9D8B030D-6E8A-4147-A177-3AD203B41FA5}">
                      <a16:colId xmlns:a16="http://schemas.microsoft.com/office/drawing/2014/main" val="20002"/>
                    </a:ext>
                  </a:extLst>
                </a:gridCol>
                <a:gridCol w="687822">
                  <a:extLst>
                    <a:ext uri="{9D8B030D-6E8A-4147-A177-3AD203B41FA5}">
                      <a16:colId xmlns:a16="http://schemas.microsoft.com/office/drawing/2014/main" val="20003"/>
                    </a:ext>
                  </a:extLst>
                </a:gridCol>
                <a:gridCol w="687822">
                  <a:extLst>
                    <a:ext uri="{9D8B030D-6E8A-4147-A177-3AD203B41FA5}">
                      <a16:colId xmlns:a16="http://schemas.microsoft.com/office/drawing/2014/main" val="20004"/>
                    </a:ext>
                  </a:extLst>
                </a:gridCol>
                <a:gridCol w="687822">
                  <a:extLst>
                    <a:ext uri="{9D8B030D-6E8A-4147-A177-3AD203B41FA5}">
                      <a16:colId xmlns:a16="http://schemas.microsoft.com/office/drawing/2014/main" val="20005"/>
                    </a:ext>
                  </a:extLst>
                </a:gridCol>
                <a:gridCol w="687822">
                  <a:extLst>
                    <a:ext uri="{9D8B030D-6E8A-4147-A177-3AD203B41FA5}">
                      <a16:colId xmlns:a16="http://schemas.microsoft.com/office/drawing/2014/main" val="20006"/>
                    </a:ext>
                  </a:extLst>
                </a:gridCol>
                <a:gridCol w="687822">
                  <a:extLst>
                    <a:ext uri="{9D8B030D-6E8A-4147-A177-3AD203B41FA5}">
                      <a16:colId xmlns:a16="http://schemas.microsoft.com/office/drawing/2014/main" val="20007"/>
                    </a:ext>
                  </a:extLst>
                </a:gridCol>
                <a:gridCol w="687822">
                  <a:extLst>
                    <a:ext uri="{9D8B030D-6E8A-4147-A177-3AD203B41FA5}">
                      <a16:colId xmlns:a16="http://schemas.microsoft.com/office/drawing/2014/main" val="20008"/>
                    </a:ext>
                  </a:extLst>
                </a:gridCol>
                <a:gridCol w="687822">
                  <a:extLst>
                    <a:ext uri="{9D8B030D-6E8A-4147-A177-3AD203B41FA5}">
                      <a16:colId xmlns:a16="http://schemas.microsoft.com/office/drawing/2014/main" val="20009"/>
                    </a:ext>
                  </a:extLst>
                </a:gridCol>
                <a:gridCol w="695074">
                  <a:extLst>
                    <a:ext uri="{9D8B030D-6E8A-4147-A177-3AD203B41FA5}">
                      <a16:colId xmlns:a16="http://schemas.microsoft.com/office/drawing/2014/main" val="20010"/>
                    </a:ext>
                  </a:extLst>
                </a:gridCol>
                <a:gridCol w="396240">
                  <a:extLst>
                    <a:ext uri="{9D8B030D-6E8A-4147-A177-3AD203B41FA5}">
                      <a16:colId xmlns:a16="http://schemas.microsoft.com/office/drawing/2014/main" val="20011"/>
                    </a:ext>
                  </a:extLst>
                </a:gridCol>
                <a:gridCol w="586745">
                  <a:extLst>
                    <a:ext uri="{9D8B030D-6E8A-4147-A177-3AD203B41FA5}">
                      <a16:colId xmlns:a16="http://schemas.microsoft.com/office/drawing/2014/main" val="20012"/>
                    </a:ext>
                  </a:extLst>
                </a:gridCol>
              </a:tblGrid>
              <a:tr h="348141">
                <a:tc>
                  <a:txBody>
                    <a:bodyPr/>
                    <a:lstStyle/>
                    <a:p>
                      <a:pPr algn="ctr"/>
                      <a:endParaRPr lang="en-US" sz="1800" dirty="0">
                        <a:latin typeface="Arial" panose="020B0604020202020204" pitchFamily="34" charset="0"/>
                        <a:cs typeface="Arial" panose="020B0604020202020204" pitchFamily="34" charset="0"/>
                      </a:endParaRPr>
                    </a:p>
                  </a:txBody>
                  <a:tcPr marL="91437" marR="91437" marT="45757" marB="45757" anchor="ctr"/>
                </a:tc>
                <a:tc gridSpan="3">
                  <a:txBody>
                    <a:bodyPr/>
                    <a:lstStyle/>
                    <a:p>
                      <a:pPr algn="ctr"/>
                      <a:r>
                        <a:rPr lang="en-US" sz="1800" dirty="0">
                          <a:solidFill>
                            <a:schemeClr val="bg1"/>
                          </a:solidFill>
                          <a:latin typeface="Arial" panose="020B0604020202020204" pitchFamily="34" charset="0"/>
                          <a:cs typeface="Arial" panose="020B0604020202020204" pitchFamily="34" charset="0"/>
                        </a:rPr>
                        <a:t>Allocation</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Max</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Available</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Need</a:t>
                      </a:r>
                    </a:p>
                  </a:txBody>
                  <a:tcPr marL="91437" marR="91437" marT="45757" marB="457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6552">
                <a:tc>
                  <a:txBody>
                    <a:bodyPr/>
                    <a:lstStyle/>
                    <a:p>
                      <a:pPr algn="ctr"/>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p>
                  </a:txBody>
                  <a:tcPr marL="91437" marR="91437" marT="45757" marB="45757" anchor="ctr"/>
                </a:tc>
                <a:extLst>
                  <a:ext uri="{0D108BD9-81ED-4DB2-BD59-A6C34878D82A}">
                    <a16:rowId xmlns:a16="http://schemas.microsoft.com/office/drawing/2014/main" val="10001"/>
                  </a:ext>
                </a:extLst>
              </a:tr>
              <a:tr h="386552">
                <a:tc>
                  <a:txBody>
                    <a:bodyPr/>
                    <a:lstStyle/>
                    <a:p>
                      <a:pPr algn="ctr"/>
                      <a:r>
                        <a:rPr lang="en-US" sz="1800" err="1">
                          <a:solidFill>
                            <a:schemeClr val="tx1"/>
                          </a:solidFill>
                          <a:latin typeface="Arial" panose="020B0604020202020204" pitchFamily="34" charset="0"/>
                          <a:cs typeface="Arial" panose="020B0604020202020204" pitchFamily="34" charset="0"/>
                        </a:rPr>
                        <a:t>P0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7</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5</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r>
                        <a:rPr lang="en-US" sz="1800">
                          <a:latin typeface="Arial" panose="020B0604020202020204" pitchFamily="34" charset="0"/>
                          <a:cs typeface="Arial" panose="020B0604020202020204" pitchFamily="34" charset="0"/>
                        </a:rPr>
                        <a:t>3</a:t>
                      </a:r>
                    </a:p>
                  </a:txBody>
                  <a:tcPr marL="91437" marR="91437" marT="45757" marB="45757" anchor="ctr"/>
                </a:tc>
                <a:tc>
                  <a:txBody>
                    <a:bodyPr/>
                    <a:lstStyle/>
                    <a:p>
                      <a:r>
                        <a:rPr lang="en-US" sz="1800">
                          <a:latin typeface="Arial" panose="020B0604020202020204" pitchFamily="34" charset="0"/>
                          <a:cs typeface="Arial" panose="020B0604020202020204" pitchFamily="34" charset="0"/>
                        </a:rPr>
                        <a:t>3</a:t>
                      </a:r>
                    </a:p>
                  </a:txBody>
                  <a:tcPr marL="91437" marR="91437" marT="45757" marB="45757" anchor="ctr"/>
                </a:tc>
                <a:tc>
                  <a:txBody>
                    <a:bodyPr/>
                    <a:lstStyle/>
                    <a:p>
                      <a:r>
                        <a:rPr lang="en-US" sz="1800">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7</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extLst>
                  <a:ext uri="{0D108BD9-81ED-4DB2-BD59-A6C34878D82A}">
                    <a16:rowId xmlns:a16="http://schemas.microsoft.com/office/drawing/2014/main" val="10002"/>
                  </a:ext>
                </a:extLst>
              </a:tr>
              <a:tr h="386552">
                <a:tc>
                  <a:txBody>
                    <a:bodyPr/>
                    <a:lstStyle/>
                    <a:p>
                      <a:pPr algn="ctr"/>
                      <a:r>
                        <a:rPr lang="en-US" sz="1800" err="1">
                          <a:solidFill>
                            <a:schemeClr val="tx1"/>
                          </a:solidFill>
                          <a:latin typeface="Arial" panose="020B0604020202020204" pitchFamily="34" charset="0"/>
                          <a:cs typeface="Arial" panose="020B0604020202020204" pitchFamily="34" charset="0"/>
                        </a:rPr>
                        <a:t>P1</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extLst>
                  <a:ext uri="{0D108BD9-81ED-4DB2-BD59-A6C34878D82A}">
                    <a16:rowId xmlns:a16="http://schemas.microsoft.com/office/drawing/2014/main" val="10003"/>
                  </a:ext>
                </a:extLst>
              </a:tr>
              <a:tr h="386552">
                <a:tc>
                  <a:txBody>
                    <a:bodyPr/>
                    <a:lstStyle/>
                    <a:p>
                      <a:pPr algn="ctr"/>
                      <a:r>
                        <a:rPr lang="en-US" sz="1800" err="1">
                          <a:solidFill>
                            <a:schemeClr val="tx1"/>
                          </a:solidFill>
                          <a:latin typeface="Arial" panose="020B0604020202020204" pitchFamily="34" charset="0"/>
                          <a:cs typeface="Arial" panose="020B0604020202020204" pitchFamily="34" charset="0"/>
                        </a:rPr>
                        <a:t>P2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9</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6</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extLst>
                  <a:ext uri="{0D108BD9-81ED-4DB2-BD59-A6C34878D82A}">
                    <a16:rowId xmlns:a16="http://schemas.microsoft.com/office/drawing/2014/main" val="10004"/>
                  </a:ext>
                </a:extLst>
              </a:tr>
              <a:tr h="386552">
                <a:tc>
                  <a:txBody>
                    <a:bodyPr/>
                    <a:lstStyle/>
                    <a:p>
                      <a:pPr algn="ctr"/>
                      <a:r>
                        <a:rPr lang="en-US" sz="1800">
                          <a:solidFill>
                            <a:schemeClr val="tx1"/>
                          </a:solidFill>
                          <a:latin typeface="Arial" panose="020B0604020202020204" pitchFamily="34" charset="0"/>
                          <a:cs typeface="Arial" panose="020B0604020202020204" pitchFamily="34" charset="0"/>
                        </a:rPr>
                        <a:t>P3</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extLst>
                  <a:ext uri="{0D108BD9-81ED-4DB2-BD59-A6C34878D82A}">
                    <a16:rowId xmlns:a16="http://schemas.microsoft.com/office/drawing/2014/main" val="10005"/>
                  </a:ext>
                </a:extLst>
              </a:tr>
              <a:tr h="386552">
                <a:tc>
                  <a:txBody>
                    <a:bodyPr/>
                    <a:lstStyle/>
                    <a:p>
                      <a:pPr algn="ctr"/>
                      <a:r>
                        <a:rPr lang="en-US" sz="1800">
                          <a:solidFill>
                            <a:schemeClr val="tx1"/>
                          </a:solidFill>
                          <a:latin typeface="Arial" panose="020B0604020202020204" pitchFamily="34" charset="0"/>
                          <a:cs typeface="Arial" panose="020B0604020202020204" pitchFamily="34" charset="0"/>
                        </a:rPr>
                        <a:t>P4</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1</a:t>
                      </a:r>
                    </a:p>
                  </a:txBody>
                  <a:tcPr marL="91437" marR="91437" marT="45757" marB="45757"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1938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Giải</a:t>
            </a:r>
            <a:r>
              <a:rPr lang="en-US" altLang="ja-JP" dirty="0"/>
              <a:t> </a:t>
            </a:r>
            <a:r>
              <a:rPr lang="en-US" altLang="ja-JP" dirty="0" err="1"/>
              <a:t>thuật</a:t>
            </a:r>
            <a:r>
              <a:rPr lang="en-US" altLang="ja-JP" dirty="0"/>
              <a:t> Banker - </a:t>
            </a:r>
            <a:r>
              <a:rPr lang="en-US" altLang="ja-JP" dirty="0" err="1"/>
              <a:t>Ví</a:t>
            </a:r>
            <a:r>
              <a:rPr lang="en-US" altLang="ja-JP" dirty="0"/>
              <a:t> </a:t>
            </a:r>
            <a:r>
              <a:rPr lang="en-US" altLang="ja-JP" dirty="0" err="1"/>
              <a:t>dụ</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vi-VN" altLang="ja-JP" sz="2600" dirty="0"/>
              <a:t>5 tiến trình P0,…,P4</a:t>
            </a:r>
          </a:p>
          <a:p>
            <a:r>
              <a:rPr lang="vi-VN" altLang="ja-JP" sz="2600" dirty="0"/>
              <a:t>3 loại tài nguyên: </a:t>
            </a:r>
          </a:p>
          <a:p>
            <a:pPr lvl="1">
              <a:buSzPct val="90000"/>
            </a:pPr>
            <a:r>
              <a:rPr lang="vi-VN" altLang="ja-JP" dirty="0"/>
              <a:t>A (10 thực thể), B (5 thực thể), C (7 thực thể)</a:t>
            </a:r>
          </a:p>
          <a:p>
            <a:r>
              <a:rPr lang="vi-VN" altLang="ja-JP" sz="2600" dirty="0"/>
              <a:t>Sơ đồ cấp phát trong hệ thống tại thời điểm T0</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45</a:t>
            </a:fld>
            <a:endParaRPr lang="en-VN" dirty="0"/>
          </a:p>
        </p:txBody>
      </p:sp>
      <p:graphicFrame>
        <p:nvGraphicFramePr>
          <p:cNvPr id="7" name="Table 6">
            <a:extLst>
              <a:ext uri="{FF2B5EF4-FFF2-40B4-BE49-F238E27FC236}">
                <a16:creationId xmlns:a16="http://schemas.microsoft.com/office/drawing/2014/main" id="{EC924517-BAF2-AD09-4A0D-B2F32ADFCE96}"/>
              </a:ext>
            </a:extLst>
          </p:cNvPr>
          <p:cNvGraphicFramePr>
            <a:graphicFrameLocks noGrp="1"/>
          </p:cNvGraphicFramePr>
          <p:nvPr>
            <p:extLst>
              <p:ext uri="{D42A27DB-BD31-4B8C-83A1-F6EECF244321}">
                <p14:modId xmlns:p14="http://schemas.microsoft.com/office/powerpoint/2010/main" val="1187331385"/>
              </p:ext>
            </p:extLst>
          </p:nvPr>
        </p:nvGraphicFramePr>
        <p:xfrm>
          <a:off x="946988" y="3546230"/>
          <a:ext cx="10102215" cy="2929392"/>
        </p:xfrm>
        <a:graphic>
          <a:graphicData uri="http://schemas.openxmlformats.org/drawingml/2006/table">
            <a:tbl>
              <a:tblPr firstRow="1" bandRow="1">
                <a:tableStyleId>{5C22544A-7EE6-4342-B048-85BDC9FD1C3A}</a:tableStyleId>
              </a:tblPr>
              <a:tblGrid>
                <a:gridCol w="1871307">
                  <a:extLst>
                    <a:ext uri="{9D8B030D-6E8A-4147-A177-3AD203B41FA5}">
                      <a16:colId xmlns:a16="http://schemas.microsoft.com/office/drawing/2014/main" val="20000"/>
                    </a:ext>
                  </a:extLst>
                </a:gridCol>
                <a:gridCol w="623768">
                  <a:extLst>
                    <a:ext uri="{9D8B030D-6E8A-4147-A177-3AD203B41FA5}">
                      <a16:colId xmlns:a16="http://schemas.microsoft.com/office/drawing/2014/main" val="20001"/>
                    </a:ext>
                  </a:extLst>
                </a:gridCol>
                <a:gridCol w="623768">
                  <a:extLst>
                    <a:ext uri="{9D8B030D-6E8A-4147-A177-3AD203B41FA5}">
                      <a16:colId xmlns:a16="http://schemas.microsoft.com/office/drawing/2014/main" val="20002"/>
                    </a:ext>
                  </a:extLst>
                </a:gridCol>
                <a:gridCol w="623768">
                  <a:extLst>
                    <a:ext uri="{9D8B030D-6E8A-4147-A177-3AD203B41FA5}">
                      <a16:colId xmlns:a16="http://schemas.microsoft.com/office/drawing/2014/main" val="20003"/>
                    </a:ext>
                  </a:extLst>
                </a:gridCol>
                <a:gridCol w="623768">
                  <a:extLst>
                    <a:ext uri="{9D8B030D-6E8A-4147-A177-3AD203B41FA5}">
                      <a16:colId xmlns:a16="http://schemas.microsoft.com/office/drawing/2014/main" val="20004"/>
                    </a:ext>
                  </a:extLst>
                </a:gridCol>
                <a:gridCol w="623768">
                  <a:extLst>
                    <a:ext uri="{9D8B030D-6E8A-4147-A177-3AD203B41FA5}">
                      <a16:colId xmlns:a16="http://schemas.microsoft.com/office/drawing/2014/main" val="20005"/>
                    </a:ext>
                  </a:extLst>
                </a:gridCol>
                <a:gridCol w="623768">
                  <a:extLst>
                    <a:ext uri="{9D8B030D-6E8A-4147-A177-3AD203B41FA5}">
                      <a16:colId xmlns:a16="http://schemas.microsoft.com/office/drawing/2014/main" val="20006"/>
                    </a:ext>
                  </a:extLst>
                </a:gridCol>
                <a:gridCol w="623768">
                  <a:extLst>
                    <a:ext uri="{9D8B030D-6E8A-4147-A177-3AD203B41FA5}">
                      <a16:colId xmlns:a16="http://schemas.microsoft.com/office/drawing/2014/main" val="20007"/>
                    </a:ext>
                  </a:extLst>
                </a:gridCol>
                <a:gridCol w="623768">
                  <a:extLst>
                    <a:ext uri="{9D8B030D-6E8A-4147-A177-3AD203B41FA5}">
                      <a16:colId xmlns:a16="http://schemas.microsoft.com/office/drawing/2014/main" val="20008"/>
                    </a:ext>
                  </a:extLst>
                </a:gridCol>
                <a:gridCol w="623768">
                  <a:extLst>
                    <a:ext uri="{9D8B030D-6E8A-4147-A177-3AD203B41FA5}">
                      <a16:colId xmlns:a16="http://schemas.microsoft.com/office/drawing/2014/main" val="20009"/>
                    </a:ext>
                  </a:extLst>
                </a:gridCol>
                <a:gridCol w="420025">
                  <a:extLst>
                    <a:ext uri="{9D8B030D-6E8A-4147-A177-3AD203B41FA5}">
                      <a16:colId xmlns:a16="http://schemas.microsoft.com/office/drawing/2014/main" val="20010"/>
                    </a:ext>
                  </a:extLst>
                </a:gridCol>
                <a:gridCol w="589504">
                  <a:extLst>
                    <a:ext uri="{9D8B030D-6E8A-4147-A177-3AD203B41FA5}">
                      <a16:colId xmlns:a16="http://schemas.microsoft.com/office/drawing/2014/main" val="20011"/>
                    </a:ext>
                  </a:extLst>
                </a:gridCol>
                <a:gridCol w="668104">
                  <a:extLst>
                    <a:ext uri="{9D8B030D-6E8A-4147-A177-3AD203B41FA5}">
                      <a16:colId xmlns:a16="http://schemas.microsoft.com/office/drawing/2014/main" val="20012"/>
                    </a:ext>
                  </a:extLst>
                </a:gridCol>
                <a:gridCol w="939363">
                  <a:extLst>
                    <a:ext uri="{9D8B030D-6E8A-4147-A177-3AD203B41FA5}">
                      <a16:colId xmlns:a16="http://schemas.microsoft.com/office/drawing/2014/main" val="3362320633"/>
                    </a:ext>
                  </a:extLst>
                </a:gridCol>
              </a:tblGrid>
              <a:tr h="538241">
                <a:tc>
                  <a:txBody>
                    <a:bodyPr/>
                    <a:lstStyle/>
                    <a:p>
                      <a:pPr algn="ctr"/>
                      <a:endParaRPr lang="en-US" sz="1600">
                        <a:latin typeface="Arial" panose="020B0604020202020204" pitchFamily="34" charset="0"/>
                        <a:cs typeface="Arial" panose="020B0604020202020204" pitchFamily="34" charset="0"/>
                      </a:endParaRPr>
                    </a:p>
                  </a:txBody>
                  <a:tcPr marL="91437" marR="91437" marT="45757" marB="45757" anchor="ctr"/>
                </a:tc>
                <a:tc gridSpan="3">
                  <a:txBody>
                    <a:bodyPr/>
                    <a:lstStyle/>
                    <a:p>
                      <a:pPr algn="ctr"/>
                      <a:r>
                        <a:rPr lang="en-US" sz="1600" dirty="0">
                          <a:solidFill>
                            <a:schemeClr val="bg1"/>
                          </a:solidFill>
                          <a:latin typeface="Arial" panose="020B0604020202020204" pitchFamily="34" charset="0"/>
                          <a:cs typeface="Arial" panose="020B0604020202020204" pitchFamily="34" charset="0"/>
                        </a:rPr>
                        <a:t>Allocation</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600">
                          <a:solidFill>
                            <a:schemeClr val="bg1"/>
                          </a:solidFill>
                          <a:latin typeface="Arial" panose="020B0604020202020204" pitchFamily="34" charset="0"/>
                          <a:cs typeface="Arial" panose="020B0604020202020204" pitchFamily="34" charset="0"/>
                        </a:rPr>
                        <a:t>Max</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600">
                          <a:solidFill>
                            <a:schemeClr val="bg1"/>
                          </a:solidFill>
                          <a:latin typeface="Arial" panose="020B0604020202020204" pitchFamily="34" charset="0"/>
                          <a:cs typeface="Arial" panose="020B0604020202020204" pitchFamily="34" charset="0"/>
                        </a:rPr>
                        <a:t>Work</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600" dirty="0">
                          <a:solidFill>
                            <a:schemeClr val="bg1"/>
                          </a:solidFill>
                          <a:latin typeface="Arial" panose="020B0604020202020204" pitchFamily="34" charset="0"/>
                          <a:cs typeface="Arial" panose="020B0604020202020204" pitchFamily="34" charset="0"/>
                        </a:rPr>
                        <a:t>Need</a:t>
                      </a:r>
                    </a:p>
                  </a:txBody>
                  <a:tcPr marL="91437" marR="91437" marT="45757" marB="45757" anchor="ctr"/>
                </a:tc>
                <a:tc hMerge="1">
                  <a:txBody>
                    <a:bodyPr/>
                    <a:lstStyle/>
                    <a:p>
                      <a:endParaRPr lang="en-US"/>
                    </a:p>
                  </a:txBody>
                  <a:tcPr/>
                </a:tc>
                <a:tc hMerge="1">
                  <a:txBody>
                    <a:bodyPr/>
                    <a:lstStyle/>
                    <a:p>
                      <a:endParaRPr lang="en-US"/>
                    </a:p>
                  </a:txBody>
                  <a:tcPr/>
                </a:tc>
                <a:tc>
                  <a:txBody>
                    <a:bodyPr/>
                    <a:lstStyle/>
                    <a:p>
                      <a:pPr algn="ctr"/>
                      <a:r>
                        <a:rPr lang="en-US" sz="1600" dirty="0">
                          <a:solidFill>
                            <a:schemeClr val="bg1"/>
                          </a:solidFill>
                          <a:latin typeface="Arial" panose="020B0604020202020204" pitchFamily="34" charset="0"/>
                          <a:cs typeface="Arial" panose="020B0604020202020204" pitchFamily="34" charset="0"/>
                        </a:rPr>
                        <a:t>Finish</a:t>
                      </a:r>
                    </a:p>
                  </a:txBody>
                  <a:tcPr marL="91437" marR="91437" marT="45757" marB="45757" anchor="ctr"/>
                </a:tc>
                <a:extLst>
                  <a:ext uri="{0D108BD9-81ED-4DB2-BD59-A6C34878D82A}">
                    <a16:rowId xmlns:a16="http://schemas.microsoft.com/office/drawing/2014/main" val="10000"/>
                  </a:ext>
                </a:extLst>
              </a:tr>
              <a:tr h="341593">
                <a:tc>
                  <a:txBody>
                    <a:bodyPr/>
                    <a:lstStyle/>
                    <a:p>
                      <a:pPr algn="ctr"/>
                      <a:endParaRPr lang="en-US" sz="1600" dirty="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600" dirty="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600" dirty="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extLst>
                  <a:ext uri="{0D108BD9-81ED-4DB2-BD59-A6C34878D82A}">
                    <a16:rowId xmlns:a16="http://schemas.microsoft.com/office/drawing/2014/main" val="10001"/>
                  </a:ext>
                </a:extLst>
              </a:tr>
              <a:tr h="341593">
                <a:tc>
                  <a:txBody>
                    <a:bodyPr/>
                    <a:lstStyle/>
                    <a:p>
                      <a:pPr algn="ctr"/>
                      <a:r>
                        <a:rPr lang="en-US" sz="1600" err="1">
                          <a:solidFill>
                            <a:schemeClr val="tx1"/>
                          </a:solidFill>
                          <a:latin typeface="Arial" panose="020B0604020202020204" pitchFamily="34" charset="0"/>
                          <a:cs typeface="Arial" panose="020B0604020202020204" pitchFamily="34" charset="0"/>
                        </a:rPr>
                        <a:t>P0</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7</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5</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r>
                        <a:rPr lang="en-US" sz="1600">
                          <a:latin typeface="Arial" panose="020B0604020202020204" pitchFamily="34" charset="0"/>
                          <a:cs typeface="Arial" panose="020B0604020202020204" pitchFamily="34" charset="0"/>
                        </a:rPr>
                        <a:t>3</a:t>
                      </a:r>
                    </a:p>
                  </a:txBody>
                  <a:tcPr marL="91437" marR="91437" marT="45757" marB="45757" anchor="ctr"/>
                </a:tc>
                <a:tc>
                  <a:txBody>
                    <a:bodyPr/>
                    <a:lstStyle/>
                    <a:p>
                      <a:r>
                        <a:rPr lang="en-US" sz="1600">
                          <a:latin typeface="Arial" panose="020B0604020202020204" pitchFamily="34" charset="0"/>
                          <a:cs typeface="Arial" panose="020B0604020202020204" pitchFamily="34" charset="0"/>
                        </a:rPr>
                        <a:t>3</a:t>
                      </a:r>
                    </a:p>
                  </a:txBody>
                  <a:tcPr marL="91437" marR="91437" marT="45757" marB="45757" anchor="ctr"/>
                </a:tc>
                <a:tc>
                  <a:txBody>
                    <a:bodyPr/>
                    <a:lstStyle/>
                    <a:p>
                      <a:r>
                        <a:rPr lang="en-US" sz="1600">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7</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extLst>
                  <a:ext uri="{0D108BD9-81ED-4DB2-BD59-A6C34878D82A}">
                    <a16:rowId xmlns:a16="http://schemas.microsoft.com/office/drawing/2014/main" val="10002"/>
                  </a:ext>
                </a:extLst>
              </a:tr>
              <a:tr h="341593">
                <a:tc>
                  <a:txBody>
                    <a:bodyPr/>
                    <a:lstStyle/>
                    <a:p>
                      <a:pPr algn="ctr"/>
                      <a:r>
                        <a:rPr lang="en-US" sz="1600" err="1">
                          <a:solidFill>
                            <a:schemeClr val="tx1"/>
                          </a:solidFill>
                          <a:latin typeface="Arial" panose="020B0604020202020204" pitchFamily="34" charset="0"/>
                          <a:cs typeface="Arial" panose="020B0604020202020204" pitchFamily="34" charset="0"/>
                        </a:rPr>
                        <a:t>P1</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endParaRPr lang="en-US" sz="16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6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60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extLst>
                  <a:ext uri="{0D108BD9-81ED-4DB2-BD59-A6C34878D82A}">
                    <a16:rowId xmlns:a16="http://schemas.microsoft.com/office/drawing/2014/main" val="10003"/>
                  </a:ext>
                </a:extLst>
              </a:tr>
              <a:tr h="341593">
                <a:tc>
                  <a:txBody>
                    <a:bodyPr/>
                    <a:lstStyle/>
                    <a:p>
                      <a:pPr algn="ctr"/>
                      <a:r>
                        <a:rPr lang="en-US" sz="1600" err="1">
                          <a:solidFill>
                            <a:schemeClr val="tx1"/>
                          </a:solidFill>
                          <a:latin typeface="Arial" panose="020B0604020202020204" pitchFamily="34" charset="0"/>
                          <a:cs typeface="Arial" panose="020B0604020202020204" pitchFamily="34" charset="0"/>
                        </a:rPr>
                        <a:t>P2</a:t>
                      </a: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9</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6</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extLst>
                  <a:ext uri="{0D108BD9-81ED-4DB2-BD59-A6C34878D82A}">
                    <a16:rowId xmlns:a16="http://schemas.microsoft.com/office/drawing/2014/main" val="10004"/>
                  </a:ext>
                </a:extLst>
              </a:tr>
              <a:tr h="341593">
                <a:tc>
                  <a:txBody>
                    <a:bodyPr/>
                    <a:lstStyle/>
                    <a:p>
                      <a:pPr algn="ctr"/>
                      <a:r>
                        <a:rPr lang="en-US" sz="1600">
                          <a:solidFill>
                            <a:schemeClr val="tx1"/>
                          </a:solidFill>
                          <a:latin typeface="Arial" panose="020B0604020202020204" pitchFamily="34" charset="0"/>
                          <a:cs typeface="Arial" panose="020B0604020202020204" pitchFamily="34" charset="0"/>
                        </a:rPr>
                        <a:t>P3</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extLst>
                  <a:ext uri="{0D108BD9-81ED-4DB2-BD59-A6C34878D82A}">
                    <a16:rowId xmlns:a16="http://schemas.microsoft.com/office/drawing/2014/main" val="10005"/>
                  </a:ext>
                </a:extLst>
              </a:tr>
              <a:tr h="341593">
                <a:tc>
                  <a:txBody>
                    <a:bodyPr/>
                    <a:lstStyle/>
                    <a:p>
                      <a:pPr algn="ctr"/>
                      <a:r>
                        <a:rPr lang="en-US" sz="1600">
                          <a:solidFill>
                            <a:schemeClr val="tx1"/>
                          </a:solidFill>
                          <a:latin typeface="Arial" panose="020B0604020202020204" pitchFamily="34" charset="0"/>
                          <a:cs typeface="Arial" panose="020B0604020202020204" pitchFamily="34" charset="0"/>
                        </a:rPr>
                        <a:t>P4</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6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600" dirty="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extLst>
                  <a:ext uri="{0D108BD9-81ED-4DB2-BD59-A6C34878D82A}">
                    <a16:rowId xmlns:a16="http://schemas.microsoft.com/office/drawing/2014/main" val="10006"/>
                  </a:ext>
                </a:extLst>
              </a:tr>
              <a:tr h="341593">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600" dirty="0">
                        <a:solidFill>
                          <a:schemeClr val="tx1"/>
                        </a:solidFill>
                        <a:latin typeface="Arial" panose="020B0604020202020204" pitchFamily="34" charset="0"/>
                        <a:cs typeface="Arial" panose="020B0604020202020204" pitchFamily="34" charset="0"/>
                      </a:endParaRPr>
                    </a:p>
                  </a:txBody>
                  <a:tcPr marL="91437" marR="91437" marT="45757" marB="45757" anchor="ctr"/>
                </a:tc>
                <a:extLst>
                  <a:ext uri="{0D108BD9-81ED-4DB2-BD59-A6C34878D82A}">
                    <a16:rowId xmlns:a16="http://schemas.microsoft.com/office/drawing/2014/main" val="792497192"/>
                  </a:ext>
                </a:extLst>
              </a:tr>
            </a:tbl>
          </a:graphicData>
        </a:graphic>
      </p:graphicFrame>
    </p:spTree>
    <p:extLst>
      <p:ext uri="{BB962C8B-B14F-4D97-AF65-F5344CB8AC3E}">
        <p14:creationId xmlns:p14="http://schemas.microsoft.com/office/powerpoint/2010/main" val="254860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lstStyle/>
          <a:p>
            <a:r>
              <a:rPr lang="en-US" altLang="ja-JP" sz="4000" dirty="0" err="1"/>
              <a:t>Giải</a:t>
            </a:r>
            <a:r>
              <a:rPr lang="en-US" altLang="ja-JP" sz="4000" dirty="0"/>
              <a:t> </a:t>
            </a:r>
            <a:r>
              <a:rPr lang="en-US" altLang="ja-JP" sz="4000" dirty="0" err="1"/>
              <a:t>thuật</a:t>
            </a:r>
            <a:r>
              <a:rPr lang="en-US" altLang="ja-JP" sz="4000" dirty="0"/>
              <a:t> </a:t>
            </a:r>
            <a:r>
              <a:rPr lang="en-US" altLang="ja-JP" sz="4000" dirty="0" err="1"/>
              <a:t>yêu</a:t>
            </a:r>
            <a:r>
              <a:rPr lang="en-US" altLang="ja-JP" sz="4000" dirty="0"/>
              <a:t> </a:t>
            </a:r>
            <a:r>
              <a:rPr lang="en-US" altLang="ja-JP" sz="4000" dirty="0" err="1"/>
              <a:t>cầu</a:t>
            </a:r>
            <a:r>
              <a:rPr lang="en-US" altLang="ja-JP" sz="4000" dirty="0"/>
              <a:t> </a:t>
            </a:r>
            <a:r>
              <a:rPr lang="en-US" altLang="ja-JP" sz="4000" dirty="0" err="1"/>
              <a:t>tài</a:t>
            </a:r>
            <a:r>
              <a:rPr lang="en-US" altLang="ja-JP" sz="4000" dirty="0"/>
              <a:t> </a:t>
            </a:r>
            <a:r>
              <a:rPr lang="en-US" altLang="ja-JP" sz="4000" dirty="0" err="1"/>
              <a:t>nguyên</a:t>
            </a:r>
            <a:r>
              <a:rPr lang="en-US" altLang="ja-JP" sz="4000" dirty="0"/>
              <a:t> </a:t>
            </a:r>
            <a:r>
              <a:rPr lang="en-US" altLang="ja-JP" sz="4000" dirty="0" err="1"/>
              <a:t>cho</a:t>
            </a:r>
            <a:r>
              <a:rPr lang="en-US" altLang="ja-JP" sz="4000" dirty="0"/>
              <a:t> </a:t>
            </a:r>
            <a:r>
              <a:rPr lang="en-US" altLang="ja-JP" sz="4000" dirty="0" err="1"/>
              <a:t>tiến</a:t>
            </a:r>
            <a:r>
              <a:rPr lang="en-US" altLang="ja-JP" sz="4000" dirty="0"/>
              <a:t> </a:t>
            </a:r>
            <a:r>
              <a:rPr lang="en-US" altLang="ja-JP" sz="4000" dirty="0" err="1"/>
              <a:t>trình</a:t>
            </a:r>
            <a:r>
              <a:rPr lang="en-US" altLang="ja-JP" sz="4000" dirty="0"/>
              <a:t> Pi</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fontScale="85000" lnSpcReduction="20000"/>
          </a:bodyPr>
          <a:lstStyle/>
          <a:p>
            <a:pPr marL="328613" indent="-328613" defTabSz="560388">
              <a:spcBef>
                <a:spcPts val="400"/>
              </a:spcBef>
              <a:buNone/>
            </a:pPr>
            <a:r>
              <a:rPr lang="en-US" altLang="en-US" sz="2600" i="1" dirty="0" err="1">
                <a:solidFill>
                  <a:srgbClr val="0000FF"/>
                </a:solidFill>
                <a:sym typeface="Arial" panose="020B0604020202020204" pitchFamily="34" charset="0"/>
              </a:rPr>
              <a:t>Request</a:t>
            </a:r>
            <a:r>
              <a:rPr lang="en-US" altLang="en-US" sz="2600" i="1" baseline="-26000" dirty="0" err="1">
                <a:solidFill>
                  <a:srgbClr val="0000FF"/>
                </a:solidFill>
                <a:sym typeface="Arial" panose="020B0604020202020204" pitchFamily="34" charset="0"/>
              </a:rPr>
              <a:t>i</a:t>
            </a:r>
            <a:r>
              <a:rPr lang="en-US" altLang="en-US" sz="2600" dirty="0">
                <a:sym typeface="Arial" panose="020B0604020202020204" pitchFamily="34" charset="0"/>
              </a:rPr>
              <a:t> là request vector </a:t>
            </a:r>
            <a:r>
              <a:rPr lang="en-US" altLang="en-US" sz="2600" dirty="0" err="1">
                <a:sym typeface="Arial" panose="020B0604020202020204" pitchFamily="34" charset="0"/>
              </a:rPr>
              <a:t>của</a:t>
            </a:r>
            <a:r>
              <a:rPr lang="en-US" altLang="en-US" sz="2600" dirty="0">
                <a:sym typeface="Arial" panose="020B0604020202020204" pitchFamily="34" charset="0"/>
              </a:rPr>
              <a:t> process </a:t>
            </a:r>
            <a:r>
              <a:rPr lang="en-US" altLang="en-US" sz="2600" i="1" dirty="0">
                <a:sym typeface="Arial" panose="020B0604020202020204" pitchFamily="34" charset="0"/>
              </a:rPr>
              <a:t>P</a:t>
            </a:r>
            <a:r>
              <a:rPr lang="en-US" altLang="en-US" sz="2600" i="1" baseline="-26000" dirty="0">
                <a:sym typeface="Arial" panose="020B0604020202020204" pitchFamily="34" charset="0"/>
              </a:rPr>
              <a:t>i</a:t>
            </a:r>
            <a:r>
              <a:rPr lang="en-US" altLang="en-US" sz="2600" dirty="0">
                <a:sym typeface="Arial" panose="020B0604020202020204" pitchFamily="34" charset="0"/>
              </a:rPr>
              <a:t> .  </a:t>
            </a:r>
          </a:p>
          <a:p>
            <a:pPr marL="328613" indent="-328613" defTabSz="560388">
              <a:spcBef>
                <a:spcPts val="400"/>
              </a:spcBef>
              <a:buNone/>
            </a:pP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r>
              <a:rPr lang="en-US" altLang="en-US" sz="2600" dirty="0">
                <a:sym typeface="Arial" panose="020B0604020202020204" pitchFamily="34" charset="0"/>
              </a:rPr>
              <a:t> [</a:t>
            </a:r>
            <a:r>
              <a:rPr lang="en-US" altLang="en-US" sz="2600" i="1" dirty="0">
                <a:sym typeface="Arial" panose="020B0604020202020204" pitchFamily="34" charset="0"/>
              </a:rPr>
              <a:t>j</a:t>
            </a:r>
            <a:r>
              <a:rPr lang="en-US" altLang="en-US" sz="2600" dirty="0">
                <a:sym typeface="Arial" panose="020B0604020202020204" pitchFamily="34" charset="0"/>
              </a:rPr>
              <a:t>] = </a:t>
            </a:r>
            <a:r>
              <a:rPr lang="en-US" altLang="en-US" sz="2600" i="1" dirty="0">
                <a:sym typeface="Arial" panose="020B0604020202020204" pitchFamily="34" charset="0"/>
              </a:rPr>
              <a:t>k</a:t>
            </a:r>
            <a:r>
              <a:rPr lang="en-US" altLang="en-US" sz="2600" dirty="0">
                <a:sym typeface="Arial" panose="020B0604020202020204" pitchFamily="34" charset="0"/>
              </a:rPr>
              <a:t> </a:t>
            </a:r>
            <a:r>
              <a:rPr lang="en-US" altLang="en-US" sz="2600" dirty="0">
                <a:sym typeface="Wingdings" panose="05000000000000000000" pitchFamily="2" charset="2"/>
              </a:rPr>
              <a:t> </a:t>
            </a:r>
            <a:r>
              <a:rPr lang="en-US" altLang="en-US" sz="2600" i="1" dirty="0">
                <a:sym typeface="Arial" panose="020B0604020202020204" pitchFamily="34" charset="0"/>
              </a:rPr>
              <a:t>P</a:t>
            </a:r>
            <a:r>
              <a:rPr lang="en-US" altLang="en-US" sz="2600" i="1" baseline="-26000" dirty="0">
                <a:sym typeface="Arial" panose="020B0604020202020204" pitchFamily="34" charset="0"/>
              </a:rPr>
              <a:t>i </a:t>
            </a:r>
            <a:r>
              <a:rPr lang="en-US" altLang="en-US" sz="2600" baseline="-26000" dirty="0">
                <a:sym typeface="Arial" panose="020B0604020202020204" pitchFamily="34" charset="0"/>
              </a:rPr>
              <a:t> </a:t>
            </a:r>
            <a:r>
              <a:rPr lang="en-US" altLang="en-US" sz="2600" dirty="0" err="1">
                <a:sym typeface="Arial" panose="020B0604020202020204" pitchFamily="34" charset="0"/>
              </a:rPr>
              <a:t>cần</a:t>
            </a:r>
            <a:r>
              <a:rPr lang="en-US" altLang="en-US" sz="2600" dirty="0">
                <a:sym typeface="Arial" panose="020B0604020202020204" pitchFamily="34" charset="0"/>
              </a:rPr>
              <a:t> </a:t>
            </a:r>
            <a:r>
              <a:rPr lang="en-US" altLang="en-US" sz="2600" i="1" dirty="0">
                <a:sym typeface="Arial" panose="020B0604020202020204" pitchFamily="34" charset="0"/>
              </a:rPr>
              <a:t>k</a:t>
            </a:r>
            <a:r>
              <a:rPr lang="en-US" altLang="en-US" sz="2600" dirty="0">
                <a:sym typeface="Arial" panose="020B0604020202020204" pitchFamily="34" charset="0"/>
              </a:rPr>
              <a:t> instance </a:t>
            </a:r>
            <a:r>
              <a:rPr lang="en-US" altLang="en-US" sz="2600" dirty="0" err="1">
                <a:sym typeface="Arial" panose="020B0604020202020204" pitchFamily="34" charset="0"/>
              </a:rPr>
              <a:t>của</a:t>
            </a:r>
            <a:r>
              <a:rPr lang="en-US" altLang="en-US" sz="2600" dirty="0">
                <a:sym typeface="Arial" panose="020B0604020202020204" pitchFamily="34" charset="0"/>
              </a:rPr>
              <a:t> </a:t>
            </a:r>
            <a:r>
              <a:rPr lang="en-US" altLang="en-US" sz="2600" dirty="0" err="1">
                <a:sym typeface="Arial" panose="020B0604020202020204" pitchFamily="34" charset="0"/>
              </a:rPr>
              <a:t>tài</a:t>
            </a:r>
            <a:r>
              <a:rPr lang="en-US" altLang="en-US" sz="2600" dirty="0">
                <a:sym typeface="Arial" panose="020B0604020202020204" pitchFamily="34" charset="0"/>
              </a:rPr>
              <a:t> </a:t>
            </a:r>
            <a:r>
              <a:rPr lang="en-US" altLang="en-US" sz="2600" dirty="0" err="1">
                <a:sym typeface="Arial" panose="020B0604020202020204" pitchFamily="34" charset="0"/>
              </a:rPr>
              <a:t>nguyên</a:t>
            </a:r>
            <a:r>
              <a:rPr lang="en-US" altLang="en-US" sz="2600" dirty="0">
                <a:sym typeface="Arial" panose="020B0604020202020204" pitchFamily="34" charset="0"/>
              </a:rPr>
              <a:t> </a:t>
            </a:r>
            <a:r>
              <a:rPr lang="en-US" altLang="en-US" sz="2600" i="1" dirty="0" err="1">
                <a:sym typeface="Arial" panose="020B0604020202020204" pitchFamily="34" charset="0"/>
              </a:rPr>
              <a:t>R</a:t>
            </a:r>
            <a:r>
              <a:rPr lang="en-US" altLang="en-US" sz="2600" i="1" baseline="-26000" dirty="0" err="1">
                <a:sym typeface="Arial" panose="020B0604020202020204" pitchFamily="34" charset="0"/>
              </a:rPr>
              <a:t>j</a:t>
            </a:r>
            <a:r>
              <a:rPr lang="en-US" altLang="en-US" sz="2600" dirty="0">
                <a:sym typeface="Arial" panose="020B0604020202020204" pitchFamily="34" charset="0"/>
              </a:rPr>
              <a:t> .</a:t>
            </a:r>
          </a:p>
          <a:p>
            <a:pPr marL="328613" indent="-328613" defTabSz="560388">
              <a:spcBef>
                <a:spcPts val="400"/>
              </a:spcBef>
              <a:buNone/>
            </a:pPr>
            <a:r>
              <a:rPr lang="en-US" altLang="en-US" sz="2600" dirty="0">
                <a:solidFill>
                  <a:srgbClr val="0000FF"/>
                </a:solidFill>
                <a:sym typeface="Arial" panose="020B0604020202020204" pitchFamily="34" charset="0"/>
              </a:rPr>
              <a:t>1.</a:t>
            </a:r>
            <a:r>
              <a:rPr lang="en-US" altLang="en-US" sz="2600" dirty="0">
                <a:sym typeface="Arial" panose="020B0604020202020204" pitchFamily="34" charset="0"/>
              </a:rPr>
              <a:t> </a:t>
            </a:r>
            <a:r>
              <a:rPr lang="en-US" altLang="en-US" sz="2600" dirty="0" err="1">
                <a:sym typeface="Arial" panose="020B0604020202020204" pitchFamily="34" charset="0"/>
              </a:rPr>
              <a:t>Nếu</a:t>
            </a:r>
            <a:r>
              <a:rPr lang="en-US" altLang="en-US" sz="2600" dirty="0">
                <a:sym typeface="Arial" panose="020B0604020202020204" pitchFamily="34" charset="0"/>
              </a:rPr>
              <a:t> </a:t>
            </a: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r>
              <a:rPr lang="en-US" altLang="en-US" sz="2600" dirty="0">
                <a:sym typeface="Arial" panose="020B0604020202020204" pitchFamily="34" charset="0"/>
              </a:rPr>
              <a:t> ≤</a:t>
            </a:r>
            <a:r>
              <a:rPr lang="en-US" altLang="en-US" sz="2600" dirty="0">
                <a:sym typeface="Symbol" panose="05050102010706020507" pitchFamily="18" charset="2"/>
              </a:rPr>
              <a:t> </a:t>
            </a:r>
            <a:r>
              <a:rPr lang="en-US" altLang="en-US" sz="2600" dirty="0" err="1">
                <a:sym typeface="Arial" panose="020B0604020202020204" pitchFamily="34" charset="0"/>
              </a:rPr>
              <a:t>Need</a:t>
            </a:r>
            <a:r>
              <a:rPr lang="en-US" altLang="en-US" sz="2600" i="1" baseline="-26000" dirty="0" err="1">
                <a:sym typeface="Arial" panose="020B0604020202020204" pitchFamily="34" charset="0"/>
              </a:rPr>
              <a:t>i</a:t>
            </a:r>
            <a:r>
              <a:rPr lang="en-US" altLang="en-US" sz="2600" dirty="0">
                <a:sym typeface="Arial" panose="020B0604020202020204" pitchFamily="34" charset="0"/>
              </a:rPr>
              <a:t> </a:t>
            </a:r>
            <a:r>
              <a:rPr lang="en-US" altLang="en-US" sz="2600" dirty="0" err="1">
                <a:sym typeface="Arial" panose="020B0604020202020204" pitchFamily="34" charset="0"/>
              </a:rPr>
              <a:t>thì</a:t>
            </a:r>
            <a:r>
              <a:rPr lang="en-US" altLang="en-US" sz="2600" dirty="0">
                <a:sym typeface="Arial" panose="020B0604020202020204" pitchFamily="34" charset="0"/>
              </a:rPr>
              <a:t> </a:t>
            </a:r>
            <a:r>
              <a:rPr lang="en-US" altLang="en-US" sz="2600" dirty="0" err="1">
                <a:sym typeface="Arial" panose="020B0604020202020204" pitchFamily="34" charset="0"/>
              </a:rPr>
              <a:t>đến</a:t>
            </a:r>
            <a:r>
              <a:rPr lang="en-US" altLang="en-US" sz="2600" dirty="0">
                <a:sym typeface="Arial" panose="020B0604020202020204" pitchFamily="34" charset="0"/>
              </a:rPr>
              <a:t> </a:t>
            </a:r>
            <a:r>
              <a:rPr lang="en-US" altLang="en-US" sz="2600" dirty="0" err="1">
                <a:sym typeface="Arial" panose="020B0604020202020204" pitchFamily="34" charset="0"/>
              </a:rPr>
              <a:t>bước</a:t>
            </a:r>
            <a:r>
              <a:rPr lang="en-US" altLang="en-US" sz="2600" dirty="0">
                <a:sym typeface="Arial" panose="020B0604020202020204" pitchFamily="34" charset="0"/>
              </a:rPr>
              <a:t> 2. </a:t>
            </a:r>
            <a:r>
              <a:rPr lang="en-US" altLang="en-US" sz="2600" dirty="0" err="1">
                <a:sym typeface="Arial" panose="020B0604020202020204" pitchFamily="34" charset="0"/>
              </a:rPr>
              <a:t>Nếu</a:t>
            </a:r>
            <a:r>
              <a:rPr lang="en-US" altLang="en-US" sz="2600" dirty="0">
                <a:sym typeface="Arial" panose="020B0604020202020204" pitchFamily="34" charset="0"/>
              </a:rPr>
              <a:t> </a:t>
            </a:r>
            <a:r>
              <a:rPr lang="en-US" altLang="en-US" sz="2600" dirty="0" err="1">
                <a:sym typeface="Arial" panose="020B0604020202020204" pitchFamily="34" charset="0"/>
              </a:rPr>
              <a:t>không</a:t>
            </a:r>
            <a:r>
              <a:rPr lang="en-US" altLang="en-US" sz="2600" dirty="0">
                <a:sym typeface="Arial" panose="020B0604020202020204" pitchFamily="34" charset="0"/>
              </a:rPr>
              <a:t>, </a:t>
            </a:r>
            <a:r>
              <a:rPr lang="en-US" altLang="en-US" sz="2600" dirty="0" err="1">
                <a:sym typeface="Arial" panose="020B0604020202020204" pitchFamily="34" charset="0"/>
              </a:rPr>
              <a:t>báo</a:t>
            </a:r>
            <a:r>
              <a:rPr lang="en-US" altLang="en-US" sz="2600" dirty="0">
                <a:sym typeface="Arial" panose="020B0604020202020204" pitchFamily="34" charset="0"/>
              </a:rPr>
              <a:t> </a:t>
            </a:r>
            <a:r>
              <a:rPr lang="en-US" altLang="en-US" sz="2600" dirty="0" err="1">
                <a:sym typeface="Arial" panose="020B0604020202020204" pitchFamily="34" charset="0"/>
              </a:rPr>
              <a:t>lỗi</a:t>
            </a:r>
            <a:r>
              <a:rPr lang="en-US" altLang="en-US" sz="2600" dirty="0">
                <a:sym typeface="Arial" panose="020B0604020202020204" pitchFamily="34" charset="0"/>
              </a:rPr>
              <a:t> vì </a:t>
            </a:r>
            <a:r>
              <a:rPr lang="en-US" altLang="en-US" sz="2600" dirty="0" err="1">
                <a:sym typeface="Arial" panose="020B0604020202020204" pitchFamily="34" charset="0"/>
              </a:rPr>
              <a:t>tiến</a:t>
            </a:r>
            <a:r>
              <a:rPr lang="en-US" altLang="en-US" sz="2600" dirty="0">
                <a:sym typeface="Arial" panose="020B0604020202020204" pitchFamily="34" charset="0"/>
              </a:rPr>
              <a:t> </a:t>
            </a:r>
            <a:r>
              <a:rPr lang="en-US" altLang="en-US" sz="2600" dirty="0" err="1">
                <a:sym typeface="Arial" panose="020B0604020202020204" pitchFamily="34" charset="0"/>
              </a:rPr>
              <a:t>trình</a:t>
            </a:r>
            <a:r>
              <a:rPr lang="en-US" altLang="en-US" sz="2600" dirty="0">
                <a:sym typeface="Arial" panose="020B0604020202020204" pitchFamily="34" charset="0"/>
              </a:rPr>
              <a:t> </a:t>
            </a:r>
            <a:r>
              <a:rPr lang="en-US" altLang="en-US" sz="2600" dirty="0" err="1">
                <a:sym typeface="Arial" panose="020B0604020202020204" pitchFamily="34" charset="0"/>
              </a:rPr>
              <a:t>đã</a:t>
            </a:r>
            <a:r>
              <a:rPr lang="en-US" altLang="en-US" sz="2600" dirty="0">
                <a:sym typeface="Arial" panose="020B0604020202020204" pitchFamily="34" charset="0"/>
              </a:rPr>
              <a:t> </a:t>
            </a:r>
            <a:r>
              <a:rPr lang="en-US" altLang="en-US" sz="2600" dirty="0" err="1">
                <a:sym typeface="Arial" panose="020B0604020202020204" pitchFamily="34" charset="0"/>
              </a:rPr>
              <a:t>vượt</a:t>
            </a:r>
            <a:r>
              <a:rPr lang="en-US" altLang="en-US" sz="2600" dirty="0">
                <a:sym typeface="Arial" panose="020B0604020202020204" pitchFamily="34" charset="0"/>
              </a:rPr>
              <a:t> </a:t>
            </a:r>
            <a:r>
              <a:rPr lang="en-US" altLang="en-US" sz="2600" dirty="0" err="1">
                <a:sym typeface="Arial" panose="020B0604020202020204" pitchFamily="34" charset="0"/>
              </a:rPr>
              <a:t>yêu</a:t>
            </a:r>
            <a:r>
              <a:rPr lang="en-US" altLang="en-US" sz="2600" dirty="0">
                <a:sym typeface="Arial" panose="020B0604020202020204" pitchFamily="34" charset="0"/>
              </a:rPr>
              <a:t> </a:t>
            </a:r>
            <a:r>
              <a:rPr lang="en-US" altLang="en-US" sz="2600" dirty="0" err="1">
                <a:sym typeface="Arial" panose="020B0604020202020204" pitchFamily="34" charset="0"/>
              </a:rPr>
              <a:t>cầu</a:t>
            </a:r>
            <a:r>
              <a:rPr lang="en-US" altLang="en-US" sz="2600" dirty="0">
                <a:sym typeface="Arial" panose="020B0604020202020204" pitchFamily="34" charset="0"/>
              </a:rPr>
              <a:t> </a:t>
            </a:r>
            <a:r>
              <a:rPr lang="en-US" altLang="en-US" sz="2600" dirty="0" err="1">
                <a:sym typeface="Arial" panose="020B0604020202020204" pitchFamily="34" charset="0"/>
              </a:rPr>
              <a:t>tối</a:t>
            </a:r>
            <a:r>
              <a:rPr lang="en-US" altLang="en-US" sz="2600" dirty="0">
                <a:sym typeface="Arial" panose="020B0604020202020204" pitchFamily="34" charset="0"/>
              </a:rPr>
              <a:t> </a:t>
            </a:r>
            <a:r>
              <a:rPr lang="en-US" altLang="en-US" sz="2600" dirty="0" err="1">
                <a:sym typeface="Arial" panose="020B0604020202020204" pitchFamily="34" charset="0"/>
              </a:rPr>
              <a:t>đa</a:t>
            </a:r>
            <a:r>
              <a:rPr lang="en-US" altLang="en-US" sz="2600" dirty="0">
                <a:sym typeface="Arial" panose="020B0604020202020204" pitchFamily="34" charset="0"/>
              </a:rPr>
              <a:t>.</a:t>
            </a:r>
          </a:p>
          <a:p>
            <a:pPr marL="328613" indent="-328613" defTabSz="560388">
              <a:spcBef>
                <a:spcPts val="400"/>
              </a:spcBef>
              <a:buNone/>
            </a:pPr>
            <a:r>
              <a:rPr lang="en-US" altLang="en-US" sz="2600" dirty="0">
                <a:solidFill>
                  <a:srgbClr val="0000FF"/>
                </a:solidFill>
                <a:sym typeface="Arial" panose="020B0604020202020204" pitchFamily="34" charset="0"/>
              </a:rPr>
              <a:t>2.</a:t>
            </a:r>
            <a:r>
              <a:rPr lang="en-US" altLang="en-US" sz="2600" dirty="0">
                <a:sym typeface="Arial" panose="020B0604020202020204" pitchFamily="34" charset="0"/>
              </a:rPr>
              <a:t> </a:t>
            </a:r>
            <a:r>
              <a:rPr lang="en-US" altLang="en-US" sz="2600" dirty="0" err="1">
                <a:sym typeface="Arial" panose="020B0604020202020204" pitchFamily="34" charset="0"/>
              </a:rPr>
              <a:t>Nếu</a:t>
            </a:r>
            <a:r>
              <a:rPr lang="en-US" altLang="en-US" sz="2600" dirty="0">
                <a:sym typeface="Arial" panose="020B0604020202020204" pitchFamily="34" charset="0"/>
              </a:rPr>
              <a:t> </a:t>
            </a: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r>
              <a:rPr lang="en-US" altLang="en-US" sz="2600" i="1" dirty="0">
                <a:sym typeface="Arial" panose="020B0604020202020204" pitchFamily="34" charset="0"/>
              </a:rPr>
              <a:t> </a:t>
            </a:r>
            <a:r>
              <a:rPr lang="en-US" altLang="en-US" sz="2600" dirty="0">
                <a:sym typeface="Arial" panose="020B0604020202020204" pitchFamily="34" charset="0"/>
              </a:rPr>
              <a:t>≤</a:t>
            </a:r>
            <a:r>
              <a:rPr lang="en-US" altLang="en-US" sz="2600" dirty="0">
                <a:sym typeface="Symbol" panose="05050102010706020507" pitchFamily="18" charset="2"/>
              </a:rPr>
              <a:t> </a:t>
            </a:r>
            <a:r>
              <a:rPr lang="en-US" altLang="en-US" sz="2600" dirty="0">
                <a:sym typeface="Arial" panose="020B0604020202020204" pitchFamily="34" charset="0"/>
              </a:rPr>
              <a:t>Available </a:t>
            </a:r>
            <a:r>
              <a:rPr lang="en-US" altLang="en-US" sz="2600" dirty="0" err="1">
                <a:sym typeface="Arial" panose="020B0604020202020204" pitchFamily="34" charset="0"/>
              </a:rPr>
              <a:t>thì</a:t>
            </a:r>
            <a:r>
              <a:rPr lang="en-US" altLang="en-US" sz="2600" dirty="0">
                <a:sym typeface="Arial" panose="020B0604020202020204" pitchFamily="34" charset="0"/>
              </a:rPr>
              <a:t> qua </a:t>
            </a:r>
            <a:r>
              <a:rPr lang="en-US" altLang="en-US" sz="2600" dirty="0" err="1">
                <a:sym typeface="Arial" panose="020B0604020202020204" pitchFamily="34" charset="0"/>
              </a:rPr>
              <a:t>bước</a:t>
            </a:r>
            <a:r>
              <a:rPr lang="en-US" altLang="en-US" sz="2600" dirty="0">
                <a:sym typeface="Arial" panose="020B0604020202020204" pitchFamily="34" charset="0"/>
              </a:rPr>
              <a:t> 3. </a:t>
            </a:r>
            <a:r>
              <a:rPr lang="en-US" altLang="en-US" sz="2600" dirty="0" err="1">
                <a:sym typeface="Arial" panose="020B0604020202020204" pitchFamily="34" charset="0"/>
              </a:rPr>
              <a:t>Nếu</a:t>
            </a:r>
            <a:r>
              <a:rPr lang="en-US" altLang="en-US" sz="2600" dirty="0">
                <a:sym typeface="Arial" panose="020B0604020202020204" pitchFamily="34" charset="0"/>
              </a:rPr>
              <a:t> </a:t>
            </a:r>
            <a:r>
              <a:rPr lang="en-US" altLang="en-US" sz="2600" dirty="0" err="1">
                <a:sym typeface="Arial" panose="020B0604020202020204" pitchFamily="34" charset="0"/>
              </a:rPr>
              <a:t>không</a:t>
            </a:r>
            <a:r>
              <a:rPr lang="en-US" altLang="en-US" sz="2600" dirty="0">
                <a:sym typeface="Arial" panose="020B0604020202020204" pitchFamily="34" charset="0"/>
              </a:rPr>
              <a:t>, </a:t>
            </a:r>
            <a:r>
              <a:rPr lang="en-US" altLang="en-US" sz="2600" i="1" dirty="0">
                <a:sym typeface="Arial" panose="020B0604020202020204" pitchFamily="34" charset="0"/>
              </a:rPr>
              <a:t>P</a:t>
            </a:r>
            <a:r>
              <a:rPr lang="en-US" altLang="en-US" sz="2600" i="1" baseline="-26000" dirty="0">
                <a:sym typeface="Arial" panose="020B0604020202020204" pitchFamily="34" charset="0"/>
              </a:rPr>
              <a:t>i</a:t>
            </a:r>
            <a:r>
              <a:rPr lang="en-US" altLang="en-US" sz="2600" i="1" dirty="0">
                <a:sym typeface="Arial" panose="020B0604020202020204" pitchFamily="34" charset="0"/>
              </a:rPr>
              <a:t> </a:t>
            </a:r>
            <a:r>
              <a:rPr lang="en-US" altLang="en-US" sz="2600" dirty="0">
                <a:sym typeface="Arial" panose="020B0604020202020204" pitchFamily="34" charset="0"/>
              </a:rPr>
              <a:t> </a:t>
            </a:r>
            <a:r>
              <a:rPr lang="en-US" altLang="en-US" sz="2600" dirty="0" err="1">
                <a:sym typeface="Arial" panose="020B0604020202020204" pitchFamily="34" charset="0"/>
              </a:rPr>
              <a:t>phải</a:t>
            </a:r>
            <a:r>
              <a:rPr lang="en-US" altLang="en-US" sz="2600" dirty="0">
                <a:sym typeface="Arial" panose="020B0604020202020204" pitchFamily="34" charset="0"/>
              </a:rPr>
              <a:t> </a:t>
            </a:r>
            <a:r>
              <a:rPr lang="en-US" altLang="en-US" sz="2600" dirty="0" err="1">
                <a:sym typeface="Arial" panose="020B0604020202020204" pitchFamily="34" charset="0"/>
              </a:rPr>
              <a:t>chờ</a:t>
            </a:r>
            <a:r>
              <a:rPr lang="en-US" altLang="en-US" sz="2600" dirty="0">
                <a:sym typeface="Arial" panose="020B0604020202020204" pitchFamily="34" charset="0"/>
              </a:rPr>
              <a:t> vì </a:t>
            </a:r>
            <a:r>
              <a:rPr lang="en-US" altLang="en-US" sz="2600" dirty="0" err="1">
                <a:sym typeface="Arial" panose="020B0604020202020204" pitchFamily="34" charset="0"/>
              </a:rPr>
              <a:t>tài</a:t>
            </a:r>
            <a:r>
              <a:rPr lang="en-US" altLang="en-US" sz="2600" dirty="0">
                <a:sym typeface="Arial" panose="020B0604020202020204" pitchFamily="34" charset="0"/>
              </a:rPr>
              <a:t> </a:t>
            </a:r>
            <a:r>
              <a:rPr lang="en-US" altLang="en-US" sz="2600" dirty="0" err="1">
                <a:sym typeface="Arial" panose="020B0604020202020204" pitchFamily="34" charset="0"/>
              </a:rPr>
              <a:t>nguyên</a:t>
            </a:r>
            <a:r>
              <a:rPr lang="en-US" altLang="en-US" sz="2600" dirty="0">
                <a:sym typeface="Arial" panose="020B0604020202020204" pitchFamily="34" charset="0"/>
              </a:rPr>
              <a:t> </a:t>
            </a:r>
            <a:r>
              <a:rPr lang="en-US" altLang="en-US" sz="2600" dirty="0" err="1">
                <a:sym typeface="Arial" panose="020B0604020202020204" pitchFamily="34" charset="0"/>
              </a:rPr>
              <a:t>không</a:t>
            </a:r>
            <a:r>
              <a:rPr lang="en-US" altLang="en-US" sz="2600" dirty="0">
                <a:sym typeface="Arial" panose="020B0604020202020204" pitchFamily="34" charset="0"/>
              </a:rPr>
              <a:t> </a:t>
            </a:r>
            <a:r>
              <a:rPr lang="en-US" altLang="en-US" sz="2600" dirty="0" err="1">
                <a:sym typeface="Arial" panose="020B0604020202020204" pitchFamily="34" charset="0"/>
              </a:rPr>
              <a:t>còn</a:t>
            </a:r>
            <a:r>
              <a:rPr lang="en-US" altLang="en-US" sz="2600" dirty="0">
                <a:sym typeface="Arial" panose="020B0604020202020204" pitchFamily="34" charset="0"/>
              </a:rPr>
              <a:t> </a:t>
            </a:r>
            <a:r>
              <a:rPr lang="en-US" altLang="en-US" sz="2600" dirty="0" err="1">
                <a:sym typeface="Arial" panose="020B0604020202020204" pitchFamily="34" charset="0"/>
              </a:rPr>
              <a:t>đủ</a:t>
            </a:r>
            <a:r>
              <a:rPr lang="en-US" altLang="en-US" sz="2600" dirty="0">
                <a:sym typeface="Arial" panose="020B0604020202020204" pitchFamily="34" charset="0"/>
              </a:rPr>
              <a:t> </a:t>
            </a:r>
            <a:r>
              <a:rPr lang="en-US" altLang="en-US" sz="2600" dirty="0" err="1">
                <a:sym typeface="Arial" panose="020B0604020202020204" pitchFamily="34" charset="0"/>
              </a:rPr>
              <a:t>đê</a:t>
            </a:r>
            <a:r>
              <a:rPr lang="en-US" altLang="en-US" sz="2600" dirty="0">
                <a:sym typeface="Arial" panose="020B0604020202020204" pitchFamily="34" charset="0"/>
              </a:rPr>
              <a:t>̉ </a:t>
            </a:r>
            <a:r>
              <a:rPr lang="en-US" altLang="en-US" sz="2600" dirty="0" err="1">
                <a:sym typeface="Arial" panose="020B0604020202020204" pitchFamily="34" charset="0"/>
              </a:rPr>
              <a:t>cấp</a:t>
            </a:r>
            <a:r>
              <a:rPr lang="en-US" altLang="en-US" sz="2600" dirty="0">
                <a:sym typeface="Arial" panose="020B0604020202020204" pitchFamily="34" charset="0"/>
              </a:rPr>
              <a:t> </a:t>
            </a:r>
            <a:r>
              <a:rPr lang="en-US" altLang="en-US" sz="2600" dirty="0" err="1">
                <a:sym typeface="Arial" panose="020B0604020202020204" pitchFamily="34" charset="0"/>
              </a:rPr>
              <a:t>phát</a:t>
            </a:r>
            <a:r>
              <a:rPr lang="en-US" altLang="en-US" sz="2600" dirty="0">
                <a:sym typeface="Arial" panose="020B0604020202020204" pitchFamily="34" charset="0"/>
              </a:rPr>
              <a:t>.</a:t>
            </a:r>
          </a:p>
          <a:p>
            <a:pPr marL="328613" indent="-328613" defTabSz="560388">
              <a:spcBef>
                <a:spcPts val="400"/>
              </a:spcBef>
              <a:buNone/>
            </a:pPr>
            <a:r>
              <a:rPr lang="en-US" altLang="en-US" sz="2600" dirty="0">
                <a:solidFill>
                  <a:srgbClr val="0000FF"/>
                </a:solidFill>
                <a:sym typeface="Arial" panose="020B0604020202020204" pitchFamily="34" charset="0"/>
              </a:rPr>
              <a:t>3.</a:t>
            </a:r>
            <a:r>
              <a:rPr lang="en-US" altLang="en-US" sz="2600" dirty="0">
                <a:sym typeface="Arial" panose="020B0604020202020204" pitchFamily="34" charset="0"/>
              </a:rPr>
              <a:t> </a:t>
            </a:r>
            <a:r>
              <a:rPr lang="en-US" altLang="en-US" sz="2600" u="sng" dirty="0">
                <a:sym typeface="Arial" panose="020B0604020202020204" pitchFamily="34" charset="0"/>
              </a:rPr>
              <a:t>Giả </a:t>
            </a:r>
            <a:r>
              <a:rPr lang="en-US" altLang="en-US" sz="2600" u="sng" dirty="0" err="1">
                <a:sym typeface="Arial" panose="020B0604020202020204" pitchFamily="34" charset="0"/>
              </a:rPr>
              <a:t>định</a:t>
            </a:r>
            <a:r>
              <a:rPr lang="en-US" altLang="en-US" sz="2600" dirty="0">
                <a:sym typeface="Arial" panose="020B0604020202020204" pitchFamily="34" charset="0"/>
              </a:rPr>
              <a:t> </a:t>
            </a:r>
            <a:r>
              <a:rPr lang="en-US" altLang="en-US" sz="2600" dirty="0" err="1">
                <a:sym typeface="Arial" panose="020B0604020202020204" pitchFamily="34" charset="0"/>
              </a:rPr>
              <a:t>cấp</a:t>
            </a:r>
            <a:r>
              <a:rPr lang="en-US" altLang="en-US" sz="2600" dirty="0">
                <a:sym typeface="Arial" panose="020B0604020202020204" pitchFamily="34" charset="0"/>
              </a:rPr>
              <a:t> </a:t>
            </a:r>
            <a:r>
              <a:rPr lang="en-US" altLang="en-US" sz="2600" dirty="0" err="1">
                <a:sym typeface="Arial" panose="020B0604020202020204" pitchFamily="34" charset="0"/>
              </a:rPr>
              <a:t>phát</a:t>
            </a:r>
            <a:r>
              <a:rPr lang="en-US" altLang="en-US" sz="2600" dirty="0">
                <a:sym typeface="Arial" panose="020B0604020202020204" pitchFamily="34" charset="0"/>
              </a:rPr>
              <a:t> </a:t>
            </a:r>
            <a:r>
              <a:rPr lang="en-US" altLang="en-US" sz="2600" dirty="0" err="1">
                <a:sym typeface="Arial" panose="020B0604020202020204" pitchFamily="34" charset="0"/>
              </a:rPr>
              <a:t>tài</a:t>
            </a:r>
            <a:r>
              <a:rPr lang="en-US" altLang="en-US" sz="2600" dirty="0">
                <a:sym typeface="Arial" panose="020B0604020202020204" pitchFamily="34" charset="0"/>
              </a:rPr>
              <a:t> </a:t>
            </a:r>
            <a:r>
              <a:rPr lang="en-US" altLang="en-US" sz="2600" dirty="0" err="1">
                <a:sym typeface="Arial" panose="020B0604020202020204" pitchFamily="34" charset="0"/>
              </a:rPr>
              <a:t>nguyên</a:t>
            </a:r>
            <a:r>
              <a:rPr lang="en-US" altLang="en-US" sz="2600" dirty="0">
                <a:sym typeface="Arial" panose="020B0604020202020204" pitchFamily="34" charset="0"/>
              </a:rPr>
              <a:t> </a:t>
            </a:r>
            <a:r>
              <a:rPr lang="en-US" altLang="en-US" sz="2600" dirty="0" err="1">
                <a:sym typeface="Arial" panose="020B0604020202020204" pitchFamily="34" charset="0"/>
              </a:rPr>
              <a:t>đáp</a:t>
            </a:r>
            <a:r>
              <a:rPr lang="en-US" altLang="en-US" sz="2600" dirty="0">
                <a:sym typeface="Arial" panose="020B0604020202020204" pitchFamily="34" charset="0"/>
              </a:rPr>
              <a:t> </a:t>
            </a:r>
            <a:r>
              <a:rPr lang="en-US" altLang="en-US" sz="2600" dirty="0" err="1">
                <a:sym typeface="Arial" panose="020B0604020202020204" pitchFamily="34" charset="0"/>
              </a:rPr>
              <a:t>ứng</a:t>
            </a:r>
            <a:r>
              <a:rPr lang="en-US" altLang="en-US" sz="2600" dirty="0">
                <a:sym typeface="Arial" panose="020B0604020202020204" pitchFamily="34" charset="0"/>
              </a:rPr>
              <a:t> </a:t>
            </a:r>
            <a:r>
              <a:rPr lang="en-US" altLang="en-US" sz="2600" dirty="0" err="1">
                <a:sym typeface="Arial" panose="020B0604020202020204" pitchFamily="34" charset="0"/>
              </a:rPr>
              <a:t>yêu</a:t>
            </a:r>
            <a:r>
              <a:rPr lang="en-US" altLang="en-US" sz="2600" dirty="0">
                <a:sym typeface="Arial" panose="020B0604020202020204" pitchFamily="34" charset="0"/>
              </a:rPr>
              <a:t> </a:t>
            </a:r>
            <a:r>
              <a:rPr lang="en-US" altLang="en-US" sz="2600" dirty="0" err="1">
                <a:sym typeface="Arial" panose="020B0604020202020204" pitchFamily="34" charset="0"/>
              </a:rPr>
              <a:t>cầu</a:t>
            </a:r>
            <a:r>
              <a:rPr lang="en-US" altLang="en-US" sz="2600" dirty="0">
                <a:sym typeface="Arial" panose="020B0604020202020204" pitchFamily="34" charset="0"/>
              </a:rPr>
              <a:t> </a:t>
            </a:r>
            <a:r>
              <a:rPr lang="en-US" altLang="en-US" sz="2600" dirty="0" err="1">
                <a:sym typeface="Arial" panose="020B0604020202020204" pitchFamily="34" charset="0"/>
              </a:rPr>
              <a:t>của</a:t>
            </a:r>
            <a:r>
              <a:rPr lang="en-US" altLang="en-US" sz="2600" dirty="0">
                <a:sym typeface="Arial" panose="020B0604020202020204" pitchFamily="34" charset="0"/>
              </a:rPr>
              <a:t> </a:t>
            </a:r>
            <a:r>
              <a:rPr lang="en-US" altLang="en-US" sz="2600" i="1" dirty="0">
                <a:sym typeface="Arial" panose="020B0604020202020204" pitchFamily="34" charset="0"/>
              </a:rPr>
              <a:t>P</a:t>
            </a:r>
            <a:r>
              <a:rPr lang="en-US" altLang="en-US" sz="2600" i="1" baseline="-26000" dirty="0">
                <a:sym typeface="Arial" panose="020B0604020202020204" pitchFamily="34" charset="0"/>
              </a:rPr>
              <a:t>i</a:t>
            </a:r>
            <a:r>
              <a:rPr lang="en-US" altLang="en-US" sz="2600" dirty="0">
                <a:sym typeface="Arial" panose="020B0604020202020204" pitchFamily="34" charset="0"/>
              </a:rPr>
              <a:t>  </a:t>
            </a:r>
            <a:r>
              <a:rPr lang="en-US" altLang="en-US" sz="2600" dirty="0" err="1">
                <a:sym typeface="Arial" panose="020B0604020202020204" pitchFamily="34" charset="0"/>
              </a:rPr>
              <a:t>bằng</a:t>
            </a:r>
            <a:r>
              <a:rPr lang="en-US" altLang="en-US" sz="2600" dirty="0">
                <a:sym typeface="Arial" panose="020B0604020202020204" pitchFamily="34" charset="0"/>
              </a:rPr>
              <a:t> </a:t>
            </a:r>
            <a:r>
              <a:rPr lang="en-US" altLang="en-US" sz="2600" dirty="0" err="1">
                <a:sym typeface="Arial" panose="020B0604020202020204" pitchFamily="34" charset="0"/>
              </a:rPr>
              <a:t>cách</a:t>
            </a:r>
            <a:r>
              <a:rPr lang="en-US" altLang="en-US" sz="2600" dirty="0">
                <a:sym typeface="Arial" panose="020B0604020202020204" pitchFamily="34" charset="0"/>
              </a:rPr>
              <a:t> </a:t>
            </a:r>
            <a:r>
              <a:rPr lang="en-US" altLang="en-US" sz="2600" dirty="0" err="1">
                <a:sym typeface="Arial" panose="020B0604020202020204" pitchFamily="34" charset="0"/>
              </a:rPr>
              <a:t>cập</a:t>
            </a:r>
            <a:r>
              <a:rPr lang="en-US" altLang="en-US" sz="2600" dirty="0">
                <a:sym typeface="Arial" panose="020B0604020202020204" pitchFamily="34" charset="0"/>
              </a:rPr>
              <a:t> </a:t>
            </a:r>
            <a:r>
              <a:rPr lang="en-US" altLang="en-US" sz="2600" dirty="0" err="1">
                <a:sym typeface="Arial" panose="020B0604020202020204" pitchFamily="34" charset="0"/>
              </a:rPr>
              <a:t>nhật</a:t>
            </a:r>
            <a:r>
              <a:rPr lang="en-US" altLang="en-US" sz="2600" dirty="0">
                <a:sym typeface="Arial" panose="020B0604020202020204" pitchFamily="34" charset="0"/>
              </a:rPr>
              <a:t> </a:t>
            </a:r>
            <a:r>
              <a:rPr lang="en-US" altLang="en-US" sz="2600" dirty="0" err="1">
                <a:sym typeface="Arial" panose="020B0604020202020204" pitchFamily="34" charset="0"/>
              </a:rPr>
              <a:t>trạng</a:t>
            </a:r>
            <a:r>
              <a:rPr lang="en-US" altLang="en-US" sz="2600" dirty="0">
                <a:sym typeface="Arial" panose="020B0604020202020204" pitchFamily="34" charset="0"/>
              </a:rPr>
              <a:t> </a:t>
            </a:r>
            <a:r>
              <a:rPr lang="en-US" altLang="en-US" sz="2600" dirty="0" err="1">
                <a:sym typeface="Arial" panose="020B0604020202020204" pitchFamily="34" charset="0"/>
              </a:rPr>
              <a:t>thái</a:t>
            </a:r>
            <a:r>
              <a:rPr lang="en-US" altLang="en-US" sz="2600" dirty="0">
                <a:sym typeface="Arial" panose="020B0604020202020204" pitchFamily="34" charset="0"/>
              </a:rPr>
              <a:t> </a:t>
            </a:r>
            <a:r>
              <a:rPr lang="en-US" altLang="en-US" sz="2600" dirty="0" err="1">
                <a:sym typeface="Arial" panose="020B0604020202020204" pitchFamily="34" charset="0"/>
              </a:rPr>
              <a:t>hê</a:t>
            </a:r>
            <a:r>
              <a:rPr lang="en-US" altLang="en-US" sz="2600" dirty="0">
                <a:sym typeface="Arial" panose="020B0604020202020204" pitchFamily="34" charset="0"/>
              </a:rPr>
              <a:t>̣ </a:t>
            </a:r>
            <a:r>
              <a:rPr lang="en-US" altLang="en-US" sz="2600" dirty="0" err="1">
                <a:sym typeface="Arial" panose="020B0604020202020204" pitchFamily="34" charset="0"/>
              </a:rPr>
              <a:t>thống</a:t>
            </a:r>
            <a:r>
              <a:rPr lang="en-US" altLang="en-US" sz="2600" dirty="0">
                <a:sym typeface="Arial" panose="020B0604020202020204" pitchFamily="34" charset="0"/>
              </a:rPr>
              <a:t> </a:t>
            </a:r>
            <a:r>
              <a:rPr lang="en-US" altLang="en-US" sz="2600" dirty="0" err="1">
                <a:sym typeface="Arial" panose="020B0604020202020204" pitchFamily="34" charset="0"/>
              </a:rPr>
              <a:t>như</a:t>
            </a:r>
            <a:r>
              <a:rPr lang="en-US" altLang="en-US" sz="2600" dirty="0">
                <a:sym typeface="Arial" panose="020B0604020202020204" pitchFamily="34" charset="0"/>
              </a:rPr>
              <a:t> </a:t>
            </a:r>
            <a:r>
              <a:rPr lang="en-US" altLang="en-US" sz="2600" dirty="0" err="1">
                <a:sym typeface="Arial" panose="020B0604020202020204" pitchFamily="34" charset="0"/>
              </a:rPr>
              <a:t>sau</a:t>
            </a:r>
            <a:r>
              <a:rPr lang="en-US" altLang="en-US" sz="2600" dirty="0">
                <a:sym typeface="Arial" panose="020B0604020202020204" pitchFamily="34" charset="0"/>
              </a:rPr>
              <a:t>:</a:t>
            </a:r>
          </a:p>
          <a:p>
            <a:pPr marL="219075" lvl="2" indent="633413" defTabSz="560388">
              <a:spcBef>
                <a:spcPts val="300"/>
              </a:spcBef>
              <a:buNone/>
            </a:pPr>
            <a:r>
              <a:rPr lang="en-US" altLang="en-US" sz="2600" dirty="0">
                <a:sym typeface="Arial" panose="020B0604020202020204" pitchFamily="34" charset="0"/>
              </a:rPr>
              <a:t>Available   = Available – </a:t>
            </a: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endParaRPr lang="en-US" altLang="en-US" sz="2600" i="1" dirty="0">
              <a:sym typeface="Arial" panose="020B0604020202020204" pitchFamily="34" charset="0"/>
            </a:endParaRPr>
          </a:p>
          <a:p>
            <a:pPr marL="219075" lvl="2" indent="633413" defTabSz="560388">
              <a:spcBef>
                <a:spcPts val="300"/>
              </a:spcBef>
              <a:buNone/>
            </a:pPr>
            <a:r>
              <a:rPr lang="en-US" altLang="en-US" sz="2600" dirty="0" err="1">
                <a:sym typeface="Arial" panose="020B0604020202020204" pitchFamily="34" charset="0"/>
              </a:rPr>
              <a:t>Allocation</a:t>
            </a:r>
            <a:r>
              <a:rPr lang="en-US" altLang="en-US" sz="2600" i="1" baseline="-26000" dirty="0" err="1">
                <a:sym typeface="Arial" panose="020B0604020202020204" pitchFamily="34" charset="0"/>
              </a:rPr>
              <a:t>i</a:t>
            </a:r>
            <a:r>
              <a:rPr lang="en-US" altLang="en-US" sz="2600" dirty="0">
                <a:sym typeface="Arial" panose="020B0604020202020204" pitchFamily="34" charset="0"/>
              </a:rPr>
              <a:t> = </a:t>
            </a:r>
            <a:r>
              <a:rPr lang="en-US" altLang="en-US" sz="2600" dirty="0" err="1">
                <a:sym typeface="Arial" panose="020B0604020202020204" pitchFamily="34" charset="0"/>
              </a:rPr>
              <a:t>Allocation</a:t>
            </a:r>
            <a:r>
              <a:rPr lang="en-US" altLang="en-US" sz="2600" i="1" baseline="-26000" dirty="0" err="1">
                <a:sym typeface="Arial" panose="020B0604020202020204" pitchFamily="34" charset="0"/>
              </a:rPr>
              <a:t>i</a:t>
            </a:r>
            <a:r>
              <a:rPr lang="en-US" altLang="en-US" sz="2600" dirty="0">
                <a:sym typeface="Arial" panose="020B0604020202020204" pitchFamily="34" charset="0"/>
              </a:rPr>
              <a:t> + </a:t>
            </a: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endParaRPr lang="en-US" altLang="en-US" sz="2600" i="1" dirty="0">
              <a:sym typeface="Arial" panose="020B0604020202020204" pitchFamily="34" charset="0"/>
            </a:endParaRPr>
          </a:p>
          <a:p>
            <a:pPr marL="219075" lvl="2" indent="633413" defTabSz="560388">
              <a:spcBef>
                <a:spcPts val="300"/>
              </a:spcBef>
              <a:buNone/>
            </a:pPr>
            <a:r>
              <a:rPr lang="en-US" altLang="en-US" sz="2600" dirty="0" err="1">
                <a:sym typeface="Arial" panose="020B0604020202020204" pitchFamily="34" charset="0"/>
              </a:rPr>
              <a:t>Need</a:t>
            </a:r>
            <a:r>
              <a:rPr lang="en-US" altLang="en-US" sz="2600" i="1" baseline="-26000" dirty="0" err="1">
                <a:sym typeface="Arial" panose="020B0604020202020204" pitchFamily="34" charset="0"/>
              </a:rPr>
              <a:t>i</a:t>
            </a:r>
            <a:r>
              <a:rPr lang="en-US" altLang="en-US" sz="2600" dirty="0">
                <a:sym typeface="Arial" panose="020B0604020202020204" pitchFamily="34" charset="0"/>
              </a:rPr>
              <a:t>        = </a:t>
            </a:r>
            <a:r>
              <a:rPr lang="en-US" altLang="en-US" sz="2600" dirty="0" err="1">
                <a:sym typeface="Arial" panose="020B0604020202020204" pitchFamily="34" charset="0"/>
              </a:rPr>
              <a:t>Need</a:t>
            </a:r>
            <a:r>
              <a:rPr lang="en-US" altLang="en-US" sz="2600" i="1" baseline="-26000" dirty="0" err="1">
                <a:sym typeface="Arial" panose="020B0604020202020204" pitchFamily="34" charset="0"/>
              </a:rPr>
              <a:t>i</a:t>
            </a:r>
            <a:r>
              <a:rPr lang="en-US" altLang="en-US" sz="2600" dirty="0">
                <a:sym typeface="Arial" panose="020B0604020202020204" pitchFamily="34" charset="0"/>
              </a:rPr>
              <a:t> – </a:t>
            </a:r>
            <a:r>
              <a:rPr lang="en-US" altLang="en-US" sz="2600" dirty="0" err="1">
                <a:sym typeface="Arial" panose="020B0604020202020204" pitchFamily="34" charset="0"/>
              </a:rPr>
              <a:t>Request</a:t>
            </a:r>
            <a:r>
              <a:rPr lang="en-US" altLang="en-US" sz="2600" i="1" baseline="-26000" dirty="0" err="1">
                <a:sym typeface="Arial" panose="020B0604020202020204" pitchFamily="34" charset="0"/>
              </a:rPr>
              <a:t>i</a:t>
            </a:r>
            <a:endParaRPr lang="en-US" altLang="en-US" sz="2600" i="1" baseline="-26000" dirty="0">
              <a:sym typeface="Arial" panose="020B0604020202020204" pitchFamily="34" charset="0"/>
            </a:endParaRP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Tree>
    <p:extLst>
      <p:ext uri="{BB962C8B-B14F-4D97-AF65-F5344CB8AC3E}">
        <p14:creationId xmlns:p14="http://schemas.microsoft.com/office/powerpoint/2010/main" val="22752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lstStyle/>
          <a:p>
            <a:r>
              <a:rPr lang="en-US" altLang="ja-JP" sz="4000" dirty="0" err="1"/>
              <a:t>Giải</a:t>
            </a:r>
            <a:r>
              <a:rPr lang="en-US" altLang="ja-JP" sz="4000" dirty="0"/>
              <a:t> </a:t>
            </a:r>
            <a:r>
              <a:rPr lang="en-US" altLang="ja-JP" sz="4000" dirty="0" err="1"/>
              <a:t>thuật</a:t>
            </a:r>
            <a:r>
              <a:rPr lang="en-US" altLang="ja-JP" sz="4000" dirty="0"/>
              <a:t> </a:t>
            </a:r>
            <a:r>
              <a:rPr lang="en-US" altLang="ja-JP" sz="4000" dirty="0" err="1"/>
              <a:t>yêu</a:t>
            </a:r>
            <a:r>
              <a:rPr lang="en-US" altLang="ja-JP" sz="4000" dirty="0"/>
              <a:t> </a:t>
            </a:r>
            <a:r>
              <a:rPr lang="en-US" altLang="ja-JP" sz="4000" dirty="0" err="1"/>
              <a:t>cầu</a:t>
            </a:r>
            <a:r>
              <a:rPr lang="en-US" altLang="ja-JP" sz="4000" dirty="0"/>
              <a:t> </a:t>
            </a:r>
            <a:r>
              <a:rPr lang="en-US" altLang="ja-JP" sz="4000" dirty="0" err="1"/>
              <a:t>tài</a:t>
            </a:r>
            <a:r>
              <a:rPr lang="en-US" altLang="ja-JP" sz="4000" dirty="0"/>
              <a:t> </a:t>
            </a:r>
            <a:r>
              <a:rPr lang="en-US" altLang="ja-JP" sz="4000" dirty="0" err="1"/>
              <a:t>nguyên</a:t>
            </a:r>
            <a:r>
              <a:rPr lang="en-US" altLang="ja-JP" sz="4000" dirty="0"/>
              <a:t> </a:t>
            </a:r>
            <a:r>
              <a:rPr lang="en-US" altLang="ja-JP" sz="4000" dirty="0" err="1"/>
              <a:t>cho</a:t>
            </a:r>
            <a:r>
              <a:rPr lang="en-US" altLang="ja-JP" sz="4000" dirty="0"/>
              <a:t> </a:t>
            </a:r>
            <a:r>
              <a:rPr lang="en-US" altLang="ja-JP" sz="4000" dirty="0" err="1"/>
              <a:t>tiến</a:t>
            </a:r>
            <a:r>
              <a:rPr lang="en-US" altLang="ja-JP" sz="4000" dirty="0"/>
              <a:t> </a:t>
            </a:r>
            <a:r>
              <a:rPr lang="en-US" altLang="ja-JP" sz="4000" dirty="0" err="1"/>
              <a:t>trình</a:t>
            </a:r>
            <a:r>
              <a:rPr lang="en-US" altLang="ja-JP" sz="4000" dirty="0"/>
              <a:t> Pi</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en-US" altLang="en-US" dirty="0" err="1"/>
              <a:t>Áp</a:t>
            </a:r>
            <a:r>
              <a:rPr lang="en-US" altLang="en-US" dirty="0"/>
              <a:t> </a:t>
            </a:r>
            <a:r>
              <a:rPr lang="en-US" altLang="en-US" dirty="0" err="1"/>
              <a:t>dụng</a:t>
            </a:r>
            <a:r>
              <a:rPr lang="en-US" altLang="en-US" dirty="0"/>
              <a:t> </a:t>
            </a:r>
            <a:r>
              <a:rPr lang="en-US" altLang="en-US" dirty="0" err="1"/>
              <a:t>giải</a:t>
            </a:r>
            <a:r>
              <a:rPr lang="en-US" altLang="en-US" dirty="0"/>
              <a:t> </a:t>
            </a:r>
            <a:r>
              <a:rPr lang="en-US" altLang="en-US" dirty="0" err="1"/>
              <a:t>thuật</a:t>
            </a:r>
            <a:r>
              <a:rPr lang="en-US" altLang="en-US" dirty="0"/>
              <a:t> </a:t>
            </a:r>
            <a:r>
              <a:rPr lang="en-US" altLang="en-US" dirty="0" err="1"/>
              <a:t>kiểm</a:t>
            </a:r>
            <a:r>
              <a:rPr lang="en-US" altLang="en-US" dirty="0"/>
              <a:t> </a:t>
            </a:r>
            <a:r>
              <a:rPr lang="en-US" altLang="en-US" dirty="0" err="1"/>
              <a:t>tra</a:t>
            </a:r>
            <a:r>
              <a:rPr lang="en-US" altLang="en-US" dirty="0"/>
              <a:t> </a:t>
            </a:r>
            <a:r>
              <a:rPr lang="en-US" altLang="en-US" dirty="0" err="1"/>
              <a:t>trạng</a:t>
            </a:r>
            <a:r>
              <a:rPr lang="en-US" altLang="en-US" dirty="0"/>
              <a:t> </a:t>
            </a:r>
            <a:r>
              <a:rPr lang="en-US" altLang="en-US" dirty="0" err="1"/>
              <a:t>thái</a:t>
            </a:r>
            <a:r>
              <a:rPr lang="en-US" altLang="en-US" dirty="0"/>
              <a:t> an </a:t>
            </a:r>
            <a:r>
              <a:rPr lang="en-US" altLang="en-US" dirty="0" err="1"/>
              <a:t>toàn</a:t>
            </a:r>
            <a:r>
              <a:rPr lang="en-US" altLang="en-US" dirty="0"/>
              <a:t> </a:t>
            </a:r>
            <a:r>
              <a:rPr lang="en-US" altLang="en-US" dirty="0" err="1"/>
              <a:t>lên</a:t>
            </a:r>
            <a:r>
              <a:rPr lang="en-US" altLang="en-US" dirty="0"/>
              <a:t> </a:t>
            </a:r>
            <a:r>
              <a:rPr lang="en-US" altLang="en-US" dirty="0" err="1"/>
              <a:t>trạng</a:t>
            </a:r>
            <a:r>
              <a:rPr lang="en-US" altLang="en-US" dirty="0"/>
              <a:t> </a:t>
            </a:r>
            <a:r>
              <a:rPr lang="en-US" altLang="en-US" dirty="0" err="1"/>
              <a:t>thái</a:t>
            </a:r>
            <a:r>
              <a:rPr lang="en-US" altLang="en-US" dirty="0"/>
              <a:t> </a:t>
            </a:r>
            <a:r>
              <a:rPr lang="en-US" altLang="en-US" dirty="0" err="1"/>
              <a:t>trên</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mới</a:t>
            </a:r>
            <a:r>
              <a:rPr lang="en-US" altLang="en-US" dirty="0"/>
              <a:t>:</a:t>
            </a:r>
          </a:p>
          <a:p>
            <a:pPr lvl="1"/>
            <a:r>
              <a:rPr lang="en-US" altLang="en-US" sz="2800" dirty="0" err="1"/>
              <a:t>Nếu</a:t>
            </a:r>
            <a:r>
              <a:rPr lang="en-US" altLang="en-US" sz="2800" dirty="0"/>
              <a:t> </a:t>
            </a:r>
            <a:r>
              <a:rPr lang="en-US" altLang="en-US" sz="2800" dirty="0" err="1"/>
              <a:t>trạng</a:t>
            </a:r>
            <a:r>
              <a:rPr lang="en-US" altLang="en-US" sz="2800" dirty="0"/>
              <a:t> </a:t>
            </a:r>
            <a:r>
              <a:rPr lang="en-US" altLang="en-US" sz="2800" dirty="0" err="1"/>
              <a:t>thái</a:t>
            </a:r>
            <a:r>
              <a:rPr lang="en-US" altLang="en-US" sz="2800" dirty="0"/>
              <a:t> </a:t>
            </a:r>
            <a:r>
              <a:rPr lang="en-US" altLang="en-US" sz="2800" dirty="0" err="1"/>
              <a:t>là</a:t>
            </a:r>
            <a:r>
              <a:rPr lang="en-US" altLang="en-US" sz="2800" dirty="0"/>
              <a:t> safe </a:t>
            </a:r>
            <a:r>
              <a:rPr lang="en-US" altLang="en-US" sz="2800" dirty="0" err="1"/>
              <a:t>thì</a:t>
            </a:r>
            <a:r>
              <a:rPr lang="en-US" altLang="en-US" sz="2800" dirty="0"/>
              <a:t> </a:t>
            </a:r>
            <a:r>
              <a:rPr lang="en-US" altLang="en-US" sz="2800" dirty="0" err="1"/>
              <a:t>tài</a:t>
            </a:r>
            <a:r>
              <a:rPr lang="en-US" altLang="en-US" sz="2800" dirty="0"/>
              <a:t> </a:t>
            </a:r>
            <a:r>
              <a:rPr lang="en-US" altLang="en-US" sz="2800" dirty="0" err="1"/>
              <a:t>nguyên</a:t>
            </a:r>
            <a:r>
              <a:rPr lang="en-US" altLang="en-US" sz="2800" dirty="0"/>
              <a:t> </a:t>
            </a:r>
            <a:r>
              <a:rPr lang="en-US" altLang="en-US" sz="2800" dirty="0" err="1"/>
              <a:t>được</a:t>
            </a:r>
            <a:r>
              <a:rPr lang="en-US" altLang="en-US" sz="2800" dirty="0"/>
              <a:t> </a:t>
            </a:r>
            <a:r>
              <a:rPr lang="en-US" altLang="en-US" sz="2800" dirty="0" err="1"/>
              <a:t>cấp</a:t>
            </a:r>
            <a:r>
              <a:rPr lang="en-US" altLang="en-US" sz="2800" dirty="0"/>
              <a:t> </a:t>
            </a:r>
            <a:r>
              <a:rPr lang="en-US" altLang="en-US" sz="2800" dirty="0" err="1"/>
              <a:t>thực</a:t>
            </a:r>
            <a:r>
              <a:rPr lang="en-US" altLang="en-US" sz="2800" dirty="0"/>
              <a:t> </a:t>
            </a:r>
            <a:r>
              <a:rPr lang="en-US" altLang="en-US" sz="2800" dirty="0" err="1"/>
              <a:t>sự</a:t>
            </a:r>
            <a:r>
              <a:rPr lang="en-US" altLang="en-US" sz="2800" dirty="0"/>
              <a:t> </a:t>
            </a:r>
            <a:r>
              <a:rPr lang="en-US" altLang="en-US" sz="2800" dirty="0" err="1"/>
              <a:t>cho</a:t>
            </a:r>
            <a:r>
              <a:rPr lang="en-US" altLang="en-US" sz="2800" dirty="0"/>
              <a:t> P</a:t>
            </a:r>
            <a:r>
              <a:rPr lang="en-US" altLang="en-US" sz="2800" i="1" baseline="-25000" dirty="0"/>
              <a:t>i</a:t>
            </a:r>
          </a:p>
          <a:p>
            <a:pPr lvl="1"/>
            <a:r>
              <a:rPr lang="en-US" altLang="en-US" sz="2800" dirty="0" err="1"/>
              <a:t>Nếu</a:t>
            </a:r>
            <a:r>
              <a:rPr lang="en-US" altLang="en-US" sz="2800" dirty="0"/>
              <a:t> </a:t>
            </a:r>
            <a:r>
              <a:rPr lang="en-US" altLang="en-US" sz="2800" dirty="0" err="1"/>
              <a:t>trạng</a:t>
            </a:r>
            <a:r>
              <a:rPr lang="en-US" altLang="en-US" sz="2800" dirty="0"/>
              <a:t> </a:t>
            </a:r>
            <a:r>
              <a:rPr lang="en-US" altLang="en-US" sz="2800" dirty="0" err="1"/>
              <a:t>thái</a:t>
            </a:r>
            <a:r>
              <a:rPr lang="en-US" altLang="en-US" sz="2800" dirty="0"/>
              <a:t> </a:t>
            </a:r>
            <a:r>
              <a:rPr lang="en-US" altLang="en-US" sz="2800" dirty="0" err="1"/>
              <a:t>là</a:t>
            </a:r>
            <a:r>
              <a:rPr lang="en-US" altLang="en-US" sz="2800" dirty="0"/>
              <a:t> unsafe </a:t>
            </a:r>
            <a:r>
              <a:rPr lang="en-US" altLang="en-US" sz="2800" dirty="0" err="1"/>
              <a:t>thì</a:t>
            </a:r>
            <a:r>
              <a:rPr lang="en-US" altLang="en-US" sz="2800" dirty="0"/>
              <a:t> P</a:t>
            </a:r>
            <a:r>
              <a:rPr lang="en-US" altLang="en-US" sz="2800" i="1" baseline="-25000" dirty="0"/>
              <a:t>i</a:t>
            </a:r>
            <a:r>
              <a:rPr lang="en-US" altLang="en-US" sz="2800" dirty="0"/>
              <a:t> </a:t>
            </a:r>
            <a:r>
              <a:rPr lang="en-US" altLang="en-US" sz="2800" dirty="0" err="1"/>
              <a:t>phải</a:t>
            </a:r>
            <a:r>
              <a:rPr lang="en-US" altLang="en-US" sz="2800" dirty="0"/>
              <a:t> </a:t>
            </a:r>
            <a:r>
              <a:rPr lang="en-US" altLang="en-US" sz="2800" dirty="0" err="1"/>
              <a:t>đợi</a:t>
            </a:r>
            <a:r>
              <a:rPr lang="en-US" altLang="en-US" sz="2800" dirty="0"/>
              <a:t> </a:t>
            </a:r>
            <a:r>
              <a:rPr lang="en-US" altLang="en-US" sz="2800" dirty="0" err="1"/>
              <a:t>và</a:t>
            </a:r>
            <a:r>
              <a:rPr lang="en-US" altLang="en-US" sz="2800" dirty="0"/>
              <a:t> </a:t>
            </a:r>
            <a:r>
              <a:rPr lang="en-US" altLang="en-US" sz="2800" dirty="0" err="1"/>
              <a:t>phục</a:t>
            </a:r>
            <a:r>
              <a:rPr lang="en-US" altLang="en-US" sz="2800" dirty="0"/>
              <a:t> </a:t>
            </a:r>
            <a:r>
              <a:rPr lang="en-US" altLang="en-US" sz="2800" dirty="0" err="1"/>
              <a:t>hồi</a:t>
            </a:r>
            <a:r>
              <a:rPr lang="en-US" altLang="en-US" sz="2800" dirty="0"/>
              <a:t> </a:t>
            </a:r>
            <a:r>
              <a:rPr lang="en-US" altLang="en-US" sz="2800" dirty="0" err="1"/>
              <a:t>trạng</a:t>
            </a:r>
            <a:r>
              <a:rPr lang="en-US" altLang="en-US" sz="2800" dirty="0"/>
              <a:t> </a:t>
            </a:r>
            <a:r>
              <a:rPr lang="en-US" altLang="en-US" sz="2800" dirty="0" err="1"/>
              <a:t>thái</a:t>
            </a:r>
            <a:endParaRPr lang="en-US" altLang="en-US" sz="2800" dirty="0"/>
          </a:p>
          <a:p>
            <a:pPr lvl="1">
              <a:buFont typeface="Monotype Sorts" charset="2"/>
              <a:buNone/>
            </a:pPr>
            <a:r>
              <a:rPr lang="en-US" altLang="en-US" sz="2800" dirty="0">
                <a:sym typeface="Arial" panose="020B0604020202020204" pitchFamily="34" charset="0"/>
              </a:rPr>
              <a:t>   		</a:t>
            </a:r>
            <a:r>
              <a:rPr lang="en-US" altLang="en-US" sz="2500" dirty="0">
                <a:sym typeface="Arial" panose="020B0604020202020204" pitchFamily="34" charset="0"/>
              </a:rPr>
              <a:t>Available   = Available + </a:t>
            </a:r>
            <a:r>
              <a:rPr lang="en-US" altLang="en-US" sz="2500" dirty="0" err="1">
                <a:sym typeface="Arial" panose="020B0604020202020204" pitchFamily="34" charset="0"/>
              </a:rPr>
              <a:t>Request</a:t>
            </a:r>
            <a:r>
              <a:rPr lang="en-US" altLang="en-US" sz="2500" i="1" baseline="-26000" dirty="0" err="1">
                <a:sym typeface="Arial" panose="020B0604020202020204" pitchFamily="34" charset="0"/>
              </a:rPr>
              <a:t>i</a:t>
            </a:r>
            <a:endParaRPr lang="en-US" altLang="en-US" sz="2500" i="1" dirty="0">
              <a:sym typeface="Arial" panose="020B0604020202020204" pitchFamily="34" charset="0"/>
            </a:endParaRPr>
          </a:p>
          <a:p>
            <a:pPr marL="219075" lvl="2" indent="633413">
              <a:spcBef>
                <a:spcPts val="300"/>
              </a:spcBef>
              <a:buNone/>
            </a:pPr>
            <a:r>
              <a:rPr lang="en-US" altLang="en-US" sz="2500" dirty="0">
                <a:sym typeface="Arial" panose="020B0604020202020204" pitchFamily="34" charset="0"/>
              </a:rPr>
              <a:t>		</a:t>
            </a:r>
            <a:r>
              <a:rPr lang="en-US" altLang="en-US" sz="2500" dirty="0" err="1">
                <a:sym typeface="Arial" panose="020B0604020202020204" pitchFamily="34" charset="0"/>
              </a:rPr>
              <a:t>Allocation</a:t>
            </a:r>
            <a:r>
              <a:rPr lang="en-US" altLang="en-US" sz="2500" i="1" baseline="-25000" dirty="0" err="1">
                <a:sym typeface="Arial" panose="020B0604020202020204" pitchFamily="34" charset="0"/>
              </a:rPr>
              <a:t>i</a:t>
            </a:r>
            <a:r>
              <a:rPr lang="en-US" altLang="en-US" sz="2500" dirty="0">
                <a:sym typeface="Arial" panose="020B0604020202020204" pitchFamily="34" charset="0"/>
              </a:rPr>
              <a:t> = </a:t>
            </a:r>
            <a:r>
              <a:rPr lang="en-US" altLang="en-US" sz="2500" dirty="0" err="1">
                <a:sym typeface="Arial" panose="020B0604020202020204" pitchFamily="34" charset="0"/>
              </a:rPr>
              <a:t>Allocation</a:t>
            </a:r>
            <a:r>
              <a:rPr lang="en-US" altLang="en-US" sz="2500" i="1" baseline="-25000" dirty="0" err="1">
                <a:sym typeface="Arial" panose="020B0604020202020204" pitchFamily="34" charset="0"/>
              </a:rPr>
              <a:t>i</a:t>
            </a:r>
            <a:r>
              <a:rPr lang="en-US" altLang="en-US" sz="2500" dirty="0">
                <a:sym typeface="Arial" panose="020B0604020202020204" pitchFamily="34" charset="0"/>
              </a:rPr>
              <a:t> - </a:t>
            </a:r>
            <a:r>
              <a:rPr lang="en-US" altLang="en-US" sz="2500" dirty="0" err="1">
                <a:sym typeface="Arial" panose="020B0604020202020204" pitchFamily="34" charset="0"/>
              </a:rPr>
              <a:t>Request</a:t>
            </a:r>
            <a:r>
              <a:rPr lang="en-US" altLang="en-US" sz="2500" i="1" baseline="-25000" dirty="0" err="1">
                <a:sym typeface="Arial" panose="020B0604020202020204" pitchFamily="34" charset="0"/>
              </a:rPr>
              <a:t>i</a:t>
            </a:r>
            <a:endParaRPr lang="en-US" altLang="en-US" sz="2500" i="1" baseline="-25000" dirty="0">
              <a:sym typeface="Arial" panose="020B0604020202020204" pitchFamily="34" charset="0"/>
            </a:endParaRPr>
          </a:p>
          <a:p>
            <a:pPr marL="219075" lvl="2" indent="633413">
              <a:spcBef>
                <a:spcPts val="300"/>
              </a:spcBef>
              <a:buNone/>
            </a:pPr>
            <a:r>
              <a:rPr lang="en-US" altLang="en-US" sz="2500" dirty="0">
                <a:sym typeface="Arial" panose="020B0604020202020204" pitchFamily="34" charset="0"/>
              </a:rPr>
              <a:t>	    	</a:t>
            </a:r>
            <a:r>
              <a:rPr lang="en-US" altLang="en-US" sz="2500" dirty="0" err="1">
                <a:sym typeface="Arial" panose="020B0604020202020204" pitchFamily="34" charset="0"/>
              </a:rPr>
              <a:t>Need</a:t>
            </a:r>
            <a:r>
              <a:rPr lang="en-US" altLang="en-US" sz="2500" i="1" baseline="-25000" dirty="0" err="1">
                <a:sym typeface="Arial" panose="020B0604020202020204" pitchFamily="34" charset="0"/>
              </a:rPr>
              <a:t>i</a:t>
            </a:r>
            <a:r>
              <a:rPr lang="en-US" altLang="en-US" sz="2500" dirty="0">
                <a:sym typeface="Arial" panose="020B0604020202020204" pitchFamily="34" charset="0"/>
              </a:rPr>
              <a:t>        = </a:t>
            </a:r>
            <a:r>
              <a:rPr lang="en-US" altLang="en-US" sz="2500" dirty="0" err="1">
                <a:sym typeface="Arial" panose="020B0604020202020204" pitchFamily="34" charset="0"/>
              </a:rPr>
              <a:t>Need</a:t>
            </a:r>
            <a:r>
              <a:rPr lang="en-US" altLang="en-US" sz="2500" i="1" baseline="-25000" dirty="0" err="1">
                <a:sym typeface="Arial" panose="020B0604020202020204" pitchFamily="34" charset="0"/>
              </a:rPr>
              <a:t>i</a:t>
            </a:r>
            <a:r>
              <a:rPr lang="en-US" altLang="en-US" sz="2500" dirty="0">
                <a:sym typeface="Arial" panose="020B0604020202020204" pitchFamily="34" charset="0"/>
              </a:rPr>
              <a:t> + </a:t>
            </a:r>
            <a:r>
              <a:rPr lang="en-US" altLang="en-US" sz="2500" dirty="0" err="1">
                <a:sym typeface="Arial" panose="020B0604020202020204" pitchFamily="34" charset="0"/>
              </a:rPr>
              <a:t>Request</a:t>
            </a:r>
            <a:r>
              <a:rPr lang="en-US" altLang="en-US" sz="2500" i="1" baseline="-25000" dirty="0" err="1">
                <a:sym typeface="Arial" panose="020B0604020202020204" pitchFamily="34" charset="0"/>
              </a:rPr>
              <a:t>i</a:t>
            </a:r>
            <a:endParaRPr lang="en-US" altLang="en-US" sz="2500" i="1" baseline="-25000" dirty="0">
              <a:sym typeface="Arial" panose="020B0604020202020204" pitchFamily="34" charset="0"/>
            </a:endParaRP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47</a:t>
            </a:fld>
            <a:endParaRPr lang="en-VN" dirty="0"/>
          </a:p>
        </p:txBody>
      </p:sp>
    </p:spTree>
    <p:extLst>
      <p:ext uri="{BB962C8B-B14F-4D97-AF65-F5344CB8AC3E}">
        <p14:creationId xmlns:p14="http://schemas.microsoft.com/office/powerpoint/2010/main" val="42833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a:t>Ví dụ: P1 yêu cầu (1, 0, 2)</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defRPr/>
            </a:pPr>
            <a:r>
              <a:rPr lang="en-US" sz="2400"/>
              <a:t>Kiểm tra Request 1 ≤  Need 1: (1, 0, 2) ≤ (1, 1, 2) =&gt; Đúng</a:t>
            </a:r>
          </a:p>
          <a:p>
            <a:pPr>
              <a:lnSpc>
                <a:spcPct val="150000"/>
              </a:lnSpc>
              <a:defRPr/>
            </a:pPr>
            <a:r>
              <a:rPr lang="en-US" sz="2400"/>
              <a:t>Kiểm tra Request 1 ≤ Available: (1, 0, 2) ≤ (3, 3, 2) =&gt; Đúng</a:t>
            </a:r>
          </a:p>
          <a:p>
            <a:pPr>
              <a:lnSpc>
                <a:spcPct val="150000"/>
              </a:lnSpc>
              <a:defRPr/>
            </a:pPr>
            <a:r>
              <a:rPr lang="en-US" altLang="en-US" sz="2400" u="sng">
                <a:sym typeface="Arial" panose="020B0604020202020204" pitchFamily="34" charset="0"/>
              </a:rPr>
              <a:t>Giả định</a:t>
            </a:r>
            <a:r>
              <a:rPr lang="en-US" altLang="en-US" sz="2400">
                <a:sym typeface="Arial" panose="020B0604020202020204" pitchFamily="34" charset="0"/>
              </a:rPr>
              <a:t> cấp phát tài nguyên đáp ứng yêu cầu của </a:t>
            </a:r>
            <a:r>
              <a:rPr lang="en-US" altLang="en-US" sz="2400" i="1">
                <a:sym typeface="Arial" panose="020B0604020202020204" pitchFamily="34" charset="0"/>
              </a:rPr>
              <a:t>P</a:t>
            </a:r>
            <a:r>
              <a:rPr lang="en-US" altLang="en-US" sz="2400" i="1" baseline="-26000">
                <a:sym typeface="Arial" panose="020B0604020202020204" pitchFamily="34" charset="0"/>
              </a:rPr>
              <a:t>1</a:t>
            </a:r>
            <a:endParaRPr lang="en-US" sz="2400"/>
          </a:p>
          <a:p>
            <a:endParaRPr lang="vi-VN" altLang="ja-JP" sz="26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48</a:t>
            </a:fld>
            <a:endParaRPr lang="en-VN" dirty="0"/>
          </a:p>
        </p:txBody>
      </p:sp>
      <p:graphicFrame>
        <p:nvGraphicFramePr>
          <p:cNvPr id="7" name="Table 6">
            <a:extLst>
              <a:ext uri="{FF2B5EF4-FFF2-40B4-BE49-F238E27FC236}">
                <a16:creationId xmlns:a16="http://schemas.microsoft.com/office/drawing/2014/main" id="{EC924517-BAF2-AD09-4A0D-B2F32ADFCE96}"/>
              </a:ext>
            </a:extLst>
          </p:cNvPr>
          <p:cNvGraphicFramePr>
            <a:graphicFrameLocks noGrp="1"/>
          </p:cNvGraphicFramePr>
          <p:nvPr>
            <p:extLst>
              <p:ext uri="{D42A27DB-BD31-4B8C-83A1-F6EECF244321}">
                <p14:modId xmlns:p14="http://schemas.microsoft.com/office/powerpoint/2010/main" val="398760882"/>
              </p:ext>
            </p:extLst>
          </p:nvPr>
        </p:nvGraphicFramePr>
        <p:xfrm>
          <a:off x="995161" y="3314586"/>
          <a:ext cx="9931924" cy="2786422"/>
        </p:xfrm>
        <a:graphic>
          <a:graphicData uri="http://schemas.openxmlformats.org/drawingml/2006/table">
            <a:tbl>
              <a:tblPr firstRow="1" bandRow="1">
                <a:tableStyleId>{5C22544A-7EE6-4342-B048-85BDC9FD1C3A}</a:tableStyleId>
              </a:tblPr>
              <a:tblGrid>
                <a:gridCol w="2063467">
                  <a:extLst>
                    <a:ext uri="{9D8B030D-6E8A-4147-A177-3AD203B41FA5}">
                      <a16:colId xmlns:a16="http://schemas.microsoft.com/office/drawing/2014/main" val="20000"/>
                    </a:ext>
                  </a:extLst>
                </a:gridCol>
                <a:gridCol w="687822">
                  <a:extLst>
                    <a:ext uri="{9D8B030D-6E8A-4147-A177-3AD203B41FA5}">
                      <a16:colId xmlns:a16="http://schemas.microsoft.com/office/drawing/2014/main" val="20001"/>
                    </a:ext>
                  </a:extLst>
                </a:gridCol>
                <a:gridCol w="687822">
                  <a:extLst>
                    <a:ext uri="{9D8B030D-6E8A-4147-A177-3AD203B41FA5}">
                      <a16:colId xmlns:a16="http://schemas.microsoft.com/office/drawing/2014/main" val="20002"/>
                    </a:ext>
                  </a:extLst>
                </a:gridCol>
                <a:gridCol w="687822">
                  <a:extLst>
                    <a:ext uri="{9D8B030D-6E8A-4147-A177-3AD203B41FA5}">
                      <a16:colId xmlns:a16="http://schemas.microsoft.com/office/drawing/2014/main" val="20003"/>
                    </a:ext>
                  </a:extLst>
                </a:gridCol>
                <a:gridCol w="687822">
                  <a:extLst>
                    <a:ext uri="{9D8B030D-6E8A-4147-A177-3AD203B41FA5}">
                      <a16:colId xmlns:a16="http://schemas.microsoft.com/office/drawing/2014/main" val="20004"/>
                    </a:ext>
                  </a:extLst>
                </a:gridCol>
                <a:gridCol w="687822">
                  <a:extLst>
                    <a:ext uri="{9D8B030D-6E8A-4147-A177-3AD203B41FA5}">
                      <a16:colId xmlns:a16="http://schemas.microsoft.com/office/drawing/2014/main" val="20005"/>
                    </a:ext>
                  </a:extLst>
                </a:gridCol>
                <a:gridCol w="687822">
                  <a:extLst>
                    <a:ext uri="{9D8B030D-6E8A-4147-A177-3AD203B41FA5}">
                      <a16:colId xmlns:a16="http://schemas.microsoft.com/office/drawing/2014/main" val="20006"/>
                    </a:ext>
                  </a:extLst>
                </a:gridCol>
                <a:gridCol w="687822">
                  <a:extLst>
                    <a:ext uri="{9D8B030D-6E8A-4147-A177-3AD203B41FA5}">
                      <a16:colId xmlns:a16="http://schemas.microsoft.com/office/drawing/2014/main" val="20007"/>
                    </a:ext>
                  </a:extLst>
                </a:gridCol>
                <a:gridCol w="687822">
                  <a:extLst>
                    <a:ext uri="{9D8B030D-6E8A-4147-A177-3AD203B41FA5}">
                      <a16:colId xmlns:a16="http://schemas.microsoft.com/office/drawing/2014/main" val="20008"/>
                    </a:ext>
                  </a:extLst>
                </a:gridCol>
                <a:gridCol w="514216">
                  <a:extLst>
                    <a:ext uri="{9D8B030D-6E8A-4147-A177-3AD203B41FA5}">
                      <a16:colId xmlns:a16="http://schemas.microsoft.com/office/drawing/2014/main" val="20009"/>
                    </a:ext>
                  </a:extLst>
                </a:gridCol>
                <a:gridCol w="579120">
                  <a:extLst>
                    <a:ext uri="{9D8B030D-6E8A-4147-A177-3AD203B41FA5}">
                      <a16:colId xmlns:a16="http://schemas.microsoft.com/office/drawing/2014/main" val="20010"/>
                    </a:ext>
                  </a:extLst>
                </a:gridCol>
                <a:gridCol w="556260">
                  <a:extLst>
                    <a:ext uri="{9D8B030D-6E8A-4147-A177-3AD203B41FA5}">
                      <a16:colId xmlns:a16="http://schemas.microsoft.com/office/drawing/2014/main" val="20011"/>
                    </a:ext>
                  </a:extLst>
                </a:gridCol>
                <a:gridCol w="716285">
                  <a:extLst>
                    <a:ext uri="{9D8B030D-6E8A-4147-A177-3AD203B41FA5}">
                      <a16:colId xmlns:a16="http://schemas.microsoft.com/office/drawing/2014/main" val="20012"/>
                    </a:ext>
                  </a:extLst>
                </a:gridCol>
              </a:tblGrid>
              <a:tr h="348141">
                <a:tc>
                  <a:txBody>
                    <a:bodyPr/>
                    <a:lstStyle/>
                    <a:p>
                      <a:pPr algn="ctr"/>
                      <a:endParaRPr lang="en-US" sz="1800">
                        <a:latin typeface="Arial" panose="020B0604020202020204" pitchFamily="34" charset="0"/>
                        <a:cs typeface="Arial" panose="020B0604020202020204" pitchFamily="34" charset="0"/>
                      </a:endParaRPr>
                    </a:p>
                  </a:txBody>
                  <a:tcPr marL="91437" marR="91437" marT="45757" marB="45757" anchor="ctr"/>
                </a:tc>
                <a:tc gridSpan="3">
                  <a:txBody>
                    <a:bodyPr/>
                    <a:lstStyle/>
                    <a:p>
                      <a:pPr algn="ctr"/>
                      <a:r>
                        <a:rPr lang="en-US" sz="1800" dirty="0">
                          <a:solidFill>
                            <a:schemeClr val="bg1"/>
                          </a:solidFill>
                          <a:latin typeface="Arial" panose="020B0604020202020204" pitchFamily="34" charset="0"/>
                          <a:cs typeface="Arial" panose="020B0604020202020204" pitchFamily="34" charset="0"/>
                        </a:rPr>
                        <a:t>Allocation</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Max</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Available</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dirty="0">
                          <a:solidFill>
                            <a:schemeClr val="bg1"/>
                          </a:solidFill>
                          <a:latin typeface="Arial" panose="020B0604020202020204" pitchFamily="34" charset="0"/>
                          <a:cs typeface="Arial" panose="020B0604020202020204" pitchFamily="34" charset="0"/>
                        </a:rPr>
                        <a:t>Need</a:t>
                      </a:r>
                    </a:p>
                  </a:txBody>
                  <a:tcPr marL="91437" marR="91437" marT="45757" marB="457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6552">
                <a:tc>
                  <a:txBody>
                    <a:bodyPr/>
                    <a:lstStyle/>
                    <a:p>
                      <a:pPr algn="ctr"/>
                      <a:endParaRPr lang="en-US" sz="1800" dirty="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A</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B</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C</a:t>
                      </a:r>
                    </a:p>
                  </a:txBody>
                  <a:tcPr marL="91437" marR="91437" marT="45757" marB="45757" anchor="ctr"/>
                </a:tc>
                <a:extLst>
                  <a:ext uri="{0D108BD9-81ED-4DB2-BD59-A6C34878D82A}">
                    <a16:rowId xmlns:a16="http://schemas.microsoft.com/office/drawing/2014/main" val="10001"/>
                  </a:ext>
                </a:extLst>
              </a:tr>
              <a:tr h="386552">
                <a:tc>
                  <a:txBody>
                    <a:bodyPr/>
                    <a:lstStyle/>
                    <a:p>
                      <a:pPr algn="ctr"/>
                      <a:r>
                        <a:rPr lang="en-US" sz="1800" err="1">
                          <a:solidFill>
                            <a:schemeClr val="tx1"/>
                          </a:solidFill>
                          <a:latin typeface="Arial" panose="020B0604020202020204" pitchFamily="34" charset="0"/>
                          <a:cs typeface="Arial" panose="020B0604020202020204" pitchFamily="34" charset="0"/>
                        </a:rPr>
                        <a:t>P0</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7</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5</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r>
                        <a:rPr lang="en-US" sz="1800">
                          <a:highlight>
                            <a:srgbClr val="FFFF00"/>
                          </a:highlight>
                          <a:latin typeface="Arial" panose="020B0604020202020204" pitchFamily="34" charset="0"/>
                          <a:cs typeface="Arial" panose="020B0604020202020204" pitchFamily="34" charset="0"/>
                        </a:rPr>
                        <a:t>3</a:t>
                      </a:r>
                    </a:p>
                  </a:txBody>
                  <a:tcPr marL="91437" marR="91437" marT="45757" marB="45757" anchor="ctr"/>
                </a:tc>
                <a:tc>
                  <a:txBody>
                    <a:bodyPr/>
                    <a:lstStyle/>
                    <a:p>
                      <a:r>
                        <a:rPr lang="en-US" sz="1800">
                          <a:highlight>
                            <a:srgbClr val="FFFF00"/>
                          </a:highlight>
                          <a:latin typeface="Arial" panose="020B0604020202020204" pitchFamily="34" charset="0"/>
                          <a:cs typeface="Arial" panose="020B0604020202020204" pitchFamily="34" charset="0"/>
                        </a:rPr>
                        <a:t>3</a:t>
                      </a:r>
                    </a:p>
                  </a:txBody>
                  <a:tcPr marL="91437" marR="91437" marT="45757" marB="45757" anchor="ctr"/>
                </a:tc>
                <a:tc>
                  <a:txBody>
                    <a:bodyPr/>
                    <a:lstStyle/>
                    <a:p>
                      <a:r>
                        <a:rPr lang="en-US" sz="1800">
                          <a:highlight>
                            <a:srgbClr val="FFFF00"/>
                          </a:highlight>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7</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extLst>
                  <a:ext uri="{0D108BD9-81ED-4DB2-BD59-A6C34878D82A}">
                    <a16:rowId xmlns:a16="http://schemas.microsoft.com/office/drawing/2014/main" val="10002"/>
                  </a:ext>
                </a:extLst>
              </a:tr>
              <a:tr h="386552">
                <a:tc>
                  <a:txBody>
                    <a:bodyPr/>
                    <a:lstStyle/>
                    <a:p>
                      <a:pPr algn="ctr"/>
                      <a:r>
                        <a:rPr lang="en-US" sz="1800" err="1">
                          <a:solidFill>
                            <a:schemeClr val="tx1"/>
                          </a:solidFill>
                          <a:latin typeface="Arial" panose="020B0604020202020204" pitchFamily="34" charset="0"/>
                          <a:cs typeface="Arial" panose="020B0604020202020204" pitchFamily="34" charset="0"/>
                        </a:rPr>
                        <a:t>P1</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endParaRPr lang="en-US" sz="1800">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highlight>
                            <a:srgbClr val="FFFF00"/>
                          </a:highlight>
                          <a:latin typeface="Arial" panose="020B0604020202020204" pitchFamily="34" charset="0"/>
                          <a:cs typeface="Arial" panose="020B0604020202020204" pitchFamily="34" charset="0"/>
                        </a:rPr>
                        <a:t>2</a:t>
                      </a:r>
                    </a:p>
                  </a:txBody>
                  <a:tcPr marL="91437" marR="91437" marT="45757" marB="45757" anchor="ctr"/>
                </a:tc>
                <a:extLst>
                  <a:ext uri="{0D108BD9-81ED-4DB2-BD59-A6C34878D82A}">
                    <a16:rowId xmlns:a16="http://schemas.microsoft.com/office/drawing/2014/main" val="10003"/>
                  </a:ext>
                </a:extLst>
              </a:tr>
              <a:tr h="487828">
                <a:tc>
                  <a:txBody>
                    <a:bodyPr/>
                    <a:lstStyle/>
                    <a:p>
                      <a:pPr algn="ctr"/>
                      <a:r>
                        <a:rPr lang="en-US" sz="1800" err="1">
                          <a:solidFill>
                            <a:schemeClr val="tx1"/>
                          </a:solidFill>
                          <a:latin typeface="Arial" panose="020B0604020202020204" pitchFamily="34" charset="0"/>
                          <a:cs typeface="Arial" panose="020B0604020202020204" pitchFamily="34" charset="0"/>
                        </a:rPr>
                        <a:t>P2</a:t>
                      </a: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9</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6</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extLst>
                  <a:ext uri="{0D108BD9-81ED-4DB2-BD59-A6C34878D82A}">
                    <a16:rowId xmlns:a16="http://schemas.microsoft.com/office/drawing/2014/main" val="10004"/>
                  </a:ext>
                </a:extLst>
              </a:tr>
              <a:tr h="386552">
                <a:tc>
                  <a:txBody>
                    <a:bodyPr/>
                    <a:lstStyle/>
                    <a:p>
                      <a:pPr algn="ctr"/>
                      <a:r>
                        <a:rPr lang="en-US" sz="1800">
                          <a:solidFill>
                            <a:schemeClr val="tx1"/>
                          </a:solidFill>
                          <a:latin typeface="Arial" panose="020B0604020202020204" pitchFamily="34" charset="0"/>
                          <a:cs typeface="Arial" panose="020B0604020202020204" pitchFamily="34" charset="0"/>
                        </a:rPr>
                        <a:t>P3</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1</a:t>
                      </a:r>
                    </a:p>
                  </a:txBody>
                  <a:tcPr marL="91437" marR="91437" marT="45757" marB="45757" anchor="ctr"/>
                </a:tc>
                <a:extLst>
                  <a:ext uri="{0D108BD9-81ED-4DB2-BD59-A6C34878D82A}">
                    <a16:rowId xmlns:a16="http://schemas.microsoft.com/office/drawing/2014/main" val="10005"/>
                  </a:ext>
                </a:extLst>
              </a:tr>
              <a:tr h="386552">
                <a:tc>
                  <a:txBody>
                    <a:bodyPr/>
                    <a:lstStyle/>
                    <a:p>
                      <a:pPr algn="ctr"/>
                      <a:r>
                        <a:rPr lang="en-US" sz="1800">
                          <a:solidFill>
                            <a:schemeClr val="tx1"/>
                          </a:solidFill>
                          <a:latin typeface="Arial" panose="020B0604020202020204" pitchFamily="34" charset="0"/>
                          <a:cs typeface="Arial" panose="020B0604020202020204" pitchFamily="34" charset="0"/>
                        </a:rPr>
                        <a:t>P4</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0</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2</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endParaRPr lang="en-US" sz="1800">
                        <a:solidFill>
                          <a:schemeClr val="tx1"/>
                        </a:solidFill>
                        <a:latin typeface="Arial" panose="020B0604020202020204" pitchFamily="34" charset="0"/>
                        <a:cs typeface="Arial" panose="020B0604020202020204" pitchFamily="34" charset="0"/>
                      </a:endParaRP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4</a:t>
                      </a:r>
                    </a:p>
                  </a:txBody>
                  <a:tcPr marL="91437" marR="91437" marT="45757" marB="45757" anchor="ctr"/>
                </a:tc>
                <a:tc>
                  <a:txBody>
                    <a:bodyPr/>
                    <a:lstStyle/>
                    <a:p>
                      <a:pPr algn="ctr"/>
                      <a:r>
                        <a:rPr lang="en-US" sz="1800">
                          <a:solidFill>
                            <a:schemeClr val="tx1"/>
                          </a:solidFill>
                          <a:latin typeface="Arial" panose="020B0604020202020204" pitchFamily="34" charset="0"/>
                          <a:cs typeface="Arial" panose="020B0604020202020204" pitchFamily="34" charset="0"/>
                        </a:rPr>
                        <a:t>3</a:t>
                      </a:r>
                    </a:p>
                  </a:txBody>
                  <a:tcPr marL="91437" marR="91437" marT="45757" marB="45757" anchor="ctr"/>
                </a:tc>
                <a:tc>
                  <a:txBody>
                    <a:bodyPr/>
                    <a:lstStyle/>
                    <a:p>
                      <a:pPr algn="ctr"/>
                      <a:r>
                        <a:rPr lang="en-US" sz="1800" dirty="0">
                          <a:solidFill>
                            <a:schemeClr val="tx1"/>
                          </a:solidFill>
                          <a:latin typeface="Arial" panose="020B0604020202020204" pitchFamily="34" charset="0"/>
                          <a:cs typeface="Arial" panose="020B0604020202020204" pitchFamily="34" charset="0"/>
                        </a:rPr>
                        <a:t>1</a:t>
                      </a:r>
                    </a:p>
                  </a:txBody>
                  <a:tcPr marL="91437" marR="91437" marT="45757" marB="45757"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9456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Ví</a:t>
            </a:r>
            <a:r>
              <a:rPr lang="en-US" altLang="ja-JP" dirty="0"/>
              <a:t> </a:t>
            </a:r>
            <a:r>
              <a:rPr lang="en-US" altLang="ja-JP" dirty="0" err="1"/>
              <a:t>dụ</a:t>
            </a:r>
            <a:r>
              <a:rPr lang="en-US" altLang="ja-JP" dirty="0"/>
              <a:t>: P1 </a:t>
            </a:r>
            <a:r>
              <a:rPr lang="en-US" altLang="ja-JP" dirty="0" err="1"/>
              <a:t>yêu</a:t>
            </a:r>
            <a:r>
              <a:rPr lang="en-US" altLang="ja-JP" dirty="0"/>
              <a:t> </a:t>
            </a:r>
            <a:r>
              <a:rPr lang="en-US" altLang="ja-JP" dirty="0" err="1"/>
              <a:t>cầu</a:t>
            </a:r>
            <a:r>
              <a:rPr lang="en-US" altLang="ja-JP" dirty="0"/>
              <a:t> (1, 0, 2)</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5124892"/>
            <a:ext cx="10579654" cy="1086614"/>
          </a:xfrm>
        </p:spPr>
        <p:txBody>
          <a:bodyPr>
            <a:normAutofit lnSpcReduction="10000"/>
          </a:bodyPr>
          <a:lstStyle/>
          <a:p>
            <a:pPr>
              <a:lnSpc>
                <a:spcPct val="150000"/>
              </a:lnSpc>
              <a:defRPr/>
            </a:pPr>
            <a:r>
              <a:rPr lang="en-US" sz="2400" dirty="0" err="1"/>
              <a:t>Trạng</a:t>
            </a:r>
            <a:r>
              <a:rPr lang="en-US" sz="2400" dirty="0"/>
              <a:t> </a:t>
            </a:r>
            <a:r>
              <a:rPr lang="en-US" sz="2400" dirty="0" err="1"/>
              <a:t>thái</a:t>
            </a:r>
            <a:r>
              <a:rPr lang="en-US" sz="2400" dirty="0"/>
              <a:t> </a:t>
            </a:r>
            <a:r>
              <a:rPr lang="en-US" sz="2400" dirty="0" err="1"/>
              <a:t>mới</a:t>
            </a:r>
            <a:r>
              <a:rPr lang="en-US" sz="2400" dirty="0"/>
              <a:t> </a:t>
            </a:r>
            <a:r>
              <a:rPr lang="en-US" sz="2400" dirty="0" err="1"/>
              <a:t>là</a:t>
            </a:r>
            <a:r>
              <a:rPr lang="en-US" sz="2400" dirty="0"/>
              <a:t> safe (</a:t>
            </a:r>
            <a:r>
              <a:rPr lang="en-US" sz="2400" dirty="0" err="1"/>
              <a:t>chuỗi</a:t>
            </a:r>
            <a:r>
              <a:rPr lang="en-US" sz="2400" dirty="0"/>
              <a:t> an </a:t>
            </a:r>
            <a:r>
              <a:rPr lang="en-US" sz="2400" dirty="0" err="1"/>
              <a:t>toàn</a:t>
            </a:r>
            <a:r>
              <a:rPr lang="en-US" sz="2400" dirty="0"/>
              <a:t> </a:t>
            </a:r>
            <a:r>
              <a:rPr lang="en-US" sz="2400" dirty="0" err="1"/>
              <a:t>là</a:t>
            </a:r>
            <a:r>
              <a:rPr lang="en-US" sz="2400" dirty="0"/>
              <a:t> &lt;P1, P3, P4, P0, P2&gt; </a:t>
            </a:r>
            <a:r>
              <a:rPr lang="en-US" sz="2400" dirty="0" err="1"/>
              <a:t>vậy</a:t>
            </a:r>
            <a:r>
              <a:rPr lang="en-US" sz="2400" dirty="0"/>
              <a:t> </a:t>
            </a:r>
            <a:r>
              <a:rPr lang="en-US" sz="2400" dirty="0" err="1"/>
              <a:t>có</a:t>
            </a:r>
            <a:r>
              <a:rPr lang="en-US" sz="2400" dirty="0"/>
              <a:t> </a:t>
            </a:r>
            <a:r>
              <a:rPr lang="en-US" sz="2400" dirty="0" err="1"/>
              <a:t>thể</a:t>
            </a:r>
            <a:r>
              <a:rPr lang="en-US" sz="2400" dirty="0"/>
              <a:t> </a:t>
            </a:r>
            <a:r>
              <a:rPr lang="en-US" sz="2400" dirty="0" err="1"/>
              <a:t>cấp</a:t>
            </a:r>
            <a:r>
              <a:rPr lang="en-US" sz="2400" dirty="0"/>
              <a:t> </a:t>
            </a:r>
            <a:r>
              <a:rPr lang="en-US" sz="2400" dirty="0" err="1"/>
              <a:t>phát</a:t>
            </a:r>
            <a:r>
              <a:rPr lang="en-US" sz="2400" dirty="0"/>
              <a:t> </a:t>
            </a:r>
            <a:r>
              <a:rPr lang="en-US" sz="2400" dirty="0" err="1"/>
              <a:t>tài</a:t>
            </a:r>
            <a:r>
              <a:rPr lang="en-US" sz="2400" dirty="0"/>
              <a:t> </a:t>
            </a:r>
            <a:r>
              <a:rPr lang="en-US" sz="2400" dirty="0" err="1"/>
              <a:t>nguyên</a:t>
            </a:r>
            <a:r>
              <a:rPr lang="en-US" sz="2400" dirty="0"/>
              <a:t> </a:t>
            </a:r>
            <a:r>
              <a:rPr lang="en-US" sz="2400" dirty="0" err="1"/>
              <a:t>cho</a:t>
            </a:r>
            <a:r>
              <a:rPr lang="en-US" sz="2400" dirty="0"/>
              <a:t> P1</a:t>
            </a:r>
            <a:endParaRPr lang="en-US" sz="2400" baseline="-250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49</a:t>
            </a:fld>
            <a:endParaRPr lang="en-VN" dirty="0"/>
          </a:p>
        </p:txBody>
      </p:sp>
      <p:pic>
        <p:nvPicPr>
          <p:cNvPr id="6" name="Picture 8">
            <a:extLst>
              <a:ext uri="{FF2B5EF4-FFF2-40B4-BE49-F238E27FC236}">
                <a16:creationId xmlns:a16="http://schemas.microsoft.com/office/drawing/2014/main" id="{F46917D2-0DF0-AF98-FB51-F9817FCE6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903" y="1960035"/>
            <a:ext cx="6870633" cy="313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79136860-1EA5-F84B-503D-D94890005D2B}"/>
              </a:ext>
            </a:extLst>
          </p:cNvPr>
          <p:cNvSpPr txBox="1"/>
          <p:nvPr/>
        </p:nvSpPr>
        <p:spPr>
          <a:xfrm>
            <a:off x="774145" y="1083528"/>
            <a:ext cx="6099048" cy="577850"/>
          </a:xfrm>
          <a:prstGeom prst="rect">
            <a:avLst/>
          </a:prstGeom>
          <a:noFill/>
        </p:spPr>
        <p:txBody>
          <a:bodyPr wrap="square">
            <a:spAutoFit/>
          </a:bodyPr>
          <a:lstStyle/>
          <a:p>
            <a:pPr marL="228600" indent="-228600" algn="just">
              <a:lnSpc>
                <a:spcPct val="150000"/>
              </a:lnSpc>
              <a:spcBef>
                <a:spcPts val="300"/>
              </a:spcBef>
              <a:spcAft>
                <a:spcPts val="300"/>
              </a:spcAft>
              <a:buFont typeface="Arial" panose="020B0604020202020204" pitchFamily="34" charset="0"/>
              <a:buChar char="•"/>
              <a:defRPr/>
            </a:pPr>
            <a:r>
              <a:rPr lang="en-US" sz="2400" dirty="0" err="1">
                <a:latin typeface="Arial" panose="020B0604020202020204" pitchFamily="34" charset="0"/>
                <a:cs typeface="Arial" panose="020B0604020202020204" pitchFamily="34" charset="0"/>
              </a:rPr>
              <a:t>Trạng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mới</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020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kumimoji="1" lang="en-US" altLang="ja-JP" dirty="0"/>
              <a:t>6.1.1. </a:t>
            </a:r>
            <a:r>
              <a:rPr kumimoji="1" lang="en-US" altLang="ja-JP" dirty="0" err="1"/>
              <a:t>Vấn</a:t>
            </a:r>
            <a:r>
              <a:rPr kumimoji="1" lang="en-US" altLang="ja-JP" dirty="0"/>
              <a:t> </a:t>
            </a:r>
            <a:r>
              <a:rPr kumimoji="1" lang="en-US" altLang="ja-JP" dirty="0" err="1"/>
              <a:t>đề</a:t>
            </a:r>
            <a:r>
              <a:rPr kumimoji="1" lang="en-US" altLang="ja-JP" dirty="0"/>
              <a:t> deadlock</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a:t>
            </a:fld>
            <a:endParaRPr lang="en-VN" dirty="0"/>
          </a:p>
        </p:txBody>
      </p:sp>
      <p:pic>
        <p:nvPicPr>
          <p:cNvPr id="1028" name="Picture 4" descr="Introduction of Deadlock in Operating System - GeeksforGeeks">
            <a:extLst>
              <a:ext uri="{FF2B5EF4-FFF2-40B4-BE49-F238E27FC236}">
                <a16:creationId xmlns:a16="http://schemas.microsoft.com/office/drawing/2014/main" id="{3815B297-7298-3557-A597-0A872834D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108" y="1927123"/>
            <a:ext cx="5286375" cy="3667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ip: Giao thông thất thủ tại ngã tư Xuân La - Võ Chí Công với góc máy trên cao - Hình 1">
            <a:extLst>
              <a:ext uri="{FF2B5EF4-FFF2-40B4-BE49-F238E27FC236}">
                <a16:creationId xmlns:a16="http://schemas.microsoft.com/office/drawing/2014/main" id="{CF142394-B241-1D3D-B980-1CEEDD858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493" y="1398485"/>
            <a:ext cx="47244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640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Ví</a:t>
            </a:r>
            <a:r>
              <a:rPr lang="en-US" altLang="ja-JP" dirty="0"/>
              <a:t> </a:t>
            </a:r>
            <a:r>
              <a:rPr lang="en-US" altLang="ja-JP" dirty="0" err="1"/>
              <a:t>dụ</a:t>
            </a:r>
            <a:r>
              <a:rPr lang="en-US" altLang="ja-JP" dirty="0"/>
              <a:t>: </a:t>
            </a:r>
            <a:r>
              <a:rPr lang="en-US" altLang="en-US" dirty="0"/>
              <a:t>P4 </a:t>
            </a:r>
            <a:r>
              <a:rPr lang="en-US" altLang="en-US" dirty="0" err="1"/>
              <a:t>yêu</a:t>
            </a:r>
            <a:r>
              <a:rPr lang="en-US" altLang="en-US" dirty="0"/>
              <a:t> </a:t>
            </a:r>
            <a:r>
              <a:rPr lang="en-US" altLang="en-US" dirty="0" err="1"/>
              <a:t>cầu</a:t>
            </a:r>
            <a:r>
              <a:rPr lang="en-US" altLang="en-US" dirty="0"/>
              <a:t> (3, 3, 0)</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1233825"/>
            <a:ext cx="10579654" cy="1975720"/>
          </a:xfrm>
        </p:spPr>
        <p:txBody>
          <a:bodyPr>
            <a:normAutofit/>
          </a:bodyPr>
          <a:lstStyle/>
          <a:p>
            <a:pPr>
              <a:lnSpc>
                <a:spcPct val="150000"/>
              </a:lnSpc>
              <a:defRPr/>
            </a:pPr>
            <a:r>
              <a:rPr lang="en-US" sz="2400" dirty="0" err="1"/>
              <a:t>Kiểm</a:t>
            </a:r>
            <a:r>
              <a:rPr lang="en-US" sz="2400" dirty="0"/>
              <a:t> </a:t>
            </a:r>
            <a:r>
              <a:rPr lang="en-US" sz="2400" dirty="0" err="1"/>
              <a:t>tra</a:t>
            </a:r>
            <a:r>
              <a:rPr lang="en-US" sz="2400" dirty="0"/>
              <a:t> Request 4 ≤ Available:</a:t>
            </a:r>
          </a:p>
          <a:p>
            <a:pPr lvl="1">
              <a:lnSpc>
                <a:spcPct val="150000"/>
              </a:lnSpc>
              <a:defRPr/>
            </a:pPr>
            <a:r>
              <a:rPr lang="en-US" dirty="0"/>
              <a:t>(3, 3, 0) ≤ (3, 3, 2) =&gt; </a:t>
            </a:r>
            <a:r>
              <a:rPr lang="en-US" dirty="0" err="1"/>
              <a:t>Đúng</a:t>
            </a:r>
            <a:endParaRPr lang="en-US" dirty="0"/>
          </a:p>
          <a:p>
            <a:pPr>
              <a:lnSpc>
                <a:spcPct val="150000"/>
              </a:lnSpc>
              <a:defRPr/>
            </a:pPr>
            <a:r>
              <a:rPr lang="en-US" sz="2400" dirty="0" err="1"/>
              <a:t>Trạng</a:t>
            </a:r>
            <a:r>
              <a:rPr lang="en-US" sz="2400" dirty="0"/>
              <a:t> </a:t>
            </a:r>
            <a:r>
              <a:rPr lang="en-US" sz="2400" dirty="0" err="1"/>
              <a:t>thái</a:t>
            </a:r>
            <a:r>
              <a:rPr lang="en-US" sz="2400" dirty="0"/>
              <a:t> </a:t>
            </a:r>
            <a:r>
              <a:rPr lang="en-US" sz="2400" dirty="0" err="1"/>
              <a:t>mới</a:t>
            </a:r>
            <a:endParaRPr lang="vi-VN" sz="24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50</a:t>
            </a:fld>
            <a:endParaRPr lang="en-VN" dirty="0"/>
          </a:p>
        </p:txBody>
      </p:sp>
      <p:graphicFrame>
        <p:nvGraphicFramePr>
          <p:cNvPr id="7" name="Group 5">
            <a:extLst>
              <a:ext uri="{FF2B5EF4-FFF2-40B4-BE49-F238E27FC236}">
                <a16:creationId xmlns:a16="http://schemas.microsoft.com/office/drawing/2014/main" id="{943A40C1-2B1F-5457-63DE-F3DC8BDE83AB}"/>
              </a:ext>
            </a:extLst>
          </p:cNvPr>
          <p:cNvGraphicFramePr>
            <a:graphicFrameLocks noGrp="1"/>
          </p:cNvGraphicFramePr>
          <p:nvPr>
            <p:extLst>
              <p:ext uri="{D42A27DB-BD31-4B8C-83A1-F6EECF244321}">
                <p14:modId xmlns:p14="http://schemas.microsoft.com/office/powerpoint/2010/main" val="3718173631"/>
              </p:ext>
            </p:extLst>
          </p:nvPr>
        </p:nvGraphicFramePr>
        <p:xfrm>
          <a:off x="4480525" y="2593340"/>
          <a:ext cx="6472283" cy="3030832"/>
        </p:xfrm>
        <a:graphic>
          <a:graphicData uri="http://schemas.openxmlformats.org/drawingml/2006/table">
            <a:tbl>
              <a:tblPr/>
              <a:tblGrid>
                <a:gridCol w="671492">
                  <a:extLst>
                    <a:ext uri="{9D8B030D-6E8A-4147-A177-3AD203B41FA5}">
                      <a16:colId xmlns:a16="http://schemas.microsoft.com/office/drawing/2014/main" val="20000"/>
                    </a:ext>
                  </a:extLst>
                </a:gridCol>
                <a:gridCol w="681742">
                  <a:extLst>
                    <a:ext uri="{9D8B030D-6E8A-4147-A177-3AD203B41FA5}">
                      <a16:colId xmlns:a16="http://schemas.microsoft.com/office/drawing/2014/main" val="20001"/>
                    </a:ext>
                  </a:extLst>
                </a:gridCol>
                <a:gridCol w="630484">
                  <a:extLst>
                    <a:ext uri="{9D8B030D-6E8A-4147-A177-3AD203B41FA5}">
                      <a16:colId xmlns:a16="http://schemas.microsoft.com/office/drawing/2014/main" val="20002"/>
                    </a:ext>
                  </a:extLst>
                </a:gridCol>
                <a:gridCol w="721041">
                  <a:extLst>
                    <a:ext uri="{9D8B030D-6E8A-4147-A177-3AD203B41FA5}">
                      <a16:colId xmlns:a16="http://schemas.microsoft.com/office/drawing/2014/main" val="20003"/>
                    </a:ext>
                  </a:extLst>
                </a:gridCol>
                <a:gridCol w="683451">
                  <a:extLst>
                    <a:ext uri="{9D8B030D-6E8A-4147-A177-3AD203B41FA5}">
                      <a16:colId xmlns:a16="http://schemas.microsoft.com/office/drawing/2014/main" val="20004"/>
                    </a:ext>
                  </a:extLst>
                </a:gridCol>
                <a:gridCol w="589476">
                  <a:extLst>
                    <a:ext uri="{9D8B030D-6E8A-4147-A177-3AD203B41FA5}">
                      <a16:colId xmlns:a16="http://schemas.microsoft.com/office/drawing/2014/main" val="20005"/>
                    </a:ext>
                  </a:extLst>
                </a:gridCol>
                <a:gridCol w="604854">
                  <a:extLst>
                    <a:ext uri="{9D8B030D-6E8A-4147-A177-3AD203B41FA5}">
                      <a16:colId xmlns:a16="http://schemas.microsoft.com/office/drawing/2014/main" val="20006"/>
                    </a:ext>
                  </a:extLst>
                </a:gridCol>
                <a:gridCol w="656113">
                  <a:extLst>
                    <a:ext uri="{9D8B030D-6E8A-4147-A177-3AD203B41FA5}">
                      <a16:colId xmlns:a16="http://schemas.microsoft.com/office/drawing/2014/main" val="20007"/>
                    </a:ext>
                  </a:extLst>
                </a:gridCol>
                <a:gridCol w="538219">
                  <a:extLst>
                    <a:ext uri="{9D8B030D-6E8A-4147-A177-3AD203B41FA5}">
                      <a16:colId xmlns:a16="http://schemas.microsoft.com/office/drawing/2014/main" val="20008"/>
                    </a:ext>
                  </a:extLst>
                </a:gridCol>
                <a:gridCol w="695411">
                  <a:extLst>
                    <a:ext uri="{9D8B030D-6E8A-4147-A177-3AD203B41FA5}">
                      <a16:colId xmlns:a16="http://schemas.microsoft.com/office/drawing/2014/main" val="20009"/>
                    </a:ext>
                  </a:extLst>
                </a:gridCol>
              </a:tblGrid>
              <a:tr h="432976">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Allocation</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96156" marR="96156" marT="48078" marB="48078"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Need</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96156" marR="96156" marT="48078" marB="48078"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Available</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96156" marR="96156" marT="48078" marB="48078"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2976">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A</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VNI-Helve" pitchFamily="2" charset="0"/>
                          <a:cs typeface="Times New Roman" pitchFamily="18" charset="0"/>
                          <a:sym typeface="VNI-Helve" pitchFamily="2" charset="0"/>
                        </a:rPr>
                        <a:t>B</a:t>
                      </a:r>
                      <a:endParaRPr kumimoji="0" lang="en-US" sz="1900" b="0" i="0" u="none" strike="noStrike" cap="none" normalizeH="0" baseline="0" dirty="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C</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A</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B</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C</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A</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B</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C</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432976">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1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7</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4</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32976">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1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32976">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1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2</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6</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432976">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1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3</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432976">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1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4</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VNI-Helve" pitchFamily="2" charset="0"/>
                          <a:cs typeface="Times New Roman" pitchFamily="18" charset="0"/>
                          <a:sym typeface="VNI-Helve" pitchFamily="2" charset="0"/>
                        </a:rPr>
                        <a:t>3</a:t>
                      </a:r>
                      <a:endParaRPr kumimoji="0" lang="en-US" sz="1900" b="0" i="0" u="none" strike="noStrike" cap="none" normalizeH="0" baseline="0" dirty="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VNI-Helve" pitchFamily="2" charset="0"/>
                          <a:cs typeface="Times New Roman" pitchFamily="18" charset="0"/>
                          <a:sym typeface="VNI-Helve" pitchFamily="2" charset="0"/>
                        </a:rPr>
                        <a:t>3</a:t>
                      </a:r>
                      <a:endParaRPr kumimoji="0" lang="en-US" sz="1900" b="0" i="0" u="none" strike="noStrike" cap="none" normalizeH="0" baseline="0" dirty="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900" b="0" i="0" u="none" strike="noStrike" cap="none" normalizeH="0" baseline="0" dirty="0">
                        <a:ln>
                          <a:noFill/>
                        </a:ln>
                        <a:solidFill>
                          <a:srgbClr val="000000"/>
                        </a:solidFill>
                        <a:effectLst/>
                        <a:latin typeface="+mn-lt" charset="0"/>
                        <a:cs typeface="Times New Roman" pitchFamily="18" charset="0"/>
                        <a:sym typeface="Times New Roman" pitchFamily="18" charset="0"/>
                      </a:endParaRPr>
                    </a:p>
                  </a:txBody>
                  <a:tcPr marL="48056" marR="48056" marT="48051" marB="48051"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 name="TextBox 7">
            <a:extLst>
              <a:ext uri="{FF2B5EF4-FFF2-40B4-BE49-F238E27FC236}">
                <a16:creationId xmlns:a16="http://schemas.microsoft.com/office/drawing/2014/main" id="{26479D6A-3E8F-45B8-B745-153B517031C4}"/>
              </a:ext>
            </a:extLst>
          </p:cNvPr>
          <p:cNvSpPr txBox="1"/>
          <p:nvPr/>
        </p:nvSpPr>
        <p:spPr>
          <a:xfrm>
            <a:off x="774145" y="5695973"/>
            <a:ext cx="9861198" cy="577850"/>
          </a:xfrm>
          <a:prstGeom prst="rect">
            <a:avLst/>
          </a:prstGeom>
          <a:noFill/>
        </p:spPr>
        <p:txBody>
          <a:bodyPr wrap="square">
            <a:spAutoFit/>
          </a:bodyPr>
          <a:lstStyle/>
          <a:p>
            <a:pPr marL="342900" indent="-342900">
              <a:lnSpc>
                <a:spcPct val="150000"/>
              </a:lnSpc>
              <a:buFont typeface="Arial" panose="020B0604020202020204" pitchFamily="34" charset="0"/>
              <a:buChar char="•"/>
              <a:defRPr/>
            </a:pPr>
            <a:r>
              <a:rPr lang="en-US" sz="2400" dirty="0" err="1">
                <a:latin typeface="Arial" panose="020B0604020202020204" pitchFamily="34" charset="0"/>
                <a:cs typeface="Arial" panose="020B0604020202020204" pitchFamily="34" charset="0"/>
              </a:rPr>
              <a:t>Trạng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unsafe </a:t>
            </a:r>
            <a:r>
              <a:rPr lang="en-US" sz="2400" dirty="0" err="1">
                <a:latin typeface="Arial" panose="020B0604020202020204" pitchFamily="34" charset="0"/>
                <a:cs typeface="Arial" panose="020B0604020202020204" pitchFamily="34" charset="0"/>
              </a:rPr>
              <a:t>vậy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P4</a:t>
            </a:r>
          </a:p>
        </p:txBody>
      </p:sp>
    </p:spTree>
    <p:extLst>
      <p:ext uri="{BB962C8B-B14F-4D97-AF65-F5344CB8AC3E}">
        <p14:creationId xmlns:p14="http://schemas.microsoft.com/office/powerpoint/2010/main" val="15464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51</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fontScale="77500" lnSpcReduction="20000"/>
          </a:bodyPr>
          <a:lstStyle/>
          <a:p>
            <a:r>
              <a:rPr lang="vi-VN" altLang="ja-JP" dirty="0"/>
              <a:t>Các phương pháp giải quyết deadlock</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altLang="ja-JP" dirty="0"/>
              <a:t>6.3.3. </a:t>
            </a:r>
            <a:r>
              <a:rPr lang="en-US" altLang="ja-JP" dirty="0" err="1"/>
              <a:t>Phát</a:t>
            </a:r>
            <a:r>
              <a:rPr lang="en-US" altLang="ja-JP" dirty="0"/>
              <a:t> </a:t>
            </a:r>
            <a:r>
              <a:rPr lang="en-US" altLang="ja-JP" dirty="0" err="1"/>
              <a:t>hiện</a:t>
            </a:r>
            <a:r>
              <a:rPr lang="en-US" altLang="ja-JP" dirty="0"/>
              <a:t> deadlock</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03.</a:t>
            </a:r>
          </a:p>
        </p:txBody>
      </p:sp>
    </p:spTree>
    <p:extLst>
      <p:ext uri="{BB962C8B-B14F-4D97-AF65-F5344CB8AC3E}">
        <p14:creationId xmlns:p14="http://schemas.microsoft.com/office/powerpoint/2010/main" val="38497599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6.3.3. </a:t>
            </a:r>
            <a:r>
              <a:rPr lang="en-US" altLang="ja-JP" dirty="0" err="1"/>
              <a:t>Phát</a:t>
            </a:r>
            <a:r>
              <a:rPr lang="en-US" altLang="ja-JP" dirty="0"/>
              <a:t> </a:t>
            </a:r>
            <a:r>
              <a:rPr lang="en-US" altLang="ja-JP" dirty="0" err="1"/>
              <a:t>hiện</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200000"/>
              </a:lnSpc>
            </a:pPr>
            <a:r>
              <a:rPr lang="vi-VN" altLang="ja-JP" sz="2600" dirty="0"/>
              <a:t>Chấp nhận xảy ra deadlock trong hệ thống</a:t>
            </a:r>
          </a:p>
          <a:p>
            <a:pPr>
              <a:lnSpc>
                <a:spcPct val="200000"/>
              </a:lnSpc>
            </a:pPr>
            <a:r>
              <a:rPr lang="vi-VN" altLang="ja-JP" sz="2600" dirty="0"/>
              <a:t>Giải thuật phát hiện deadlock</a:t>
            </a:r>
          </a:p>
          <a:p>
            <a:pPr>
              <a:lnSpc>
                <a:spcPct val="200000"/>
              </a:lnSpc>
            </a:pPr>
            <a:r>
              <a:rPr lang="vi-VN" altLang="ja-JP" sz="2600" dirty="0"/>
              <a:t>Cơ chế phục hồi</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Tree>
    <p:extLst>
      <p:ext uri="{BB962C8B-B14F-4D97-AF65-F5344CB8AC3E}">
        <p14:creationId xmlns:p14="http://schemas.microsoft.com/office/powerpoint/2010/main" val="15562287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6.3.3. </a:t>
            </a:r>
            <a:r>
              <a:rPr lang="en-US" altLang="ja-JP" dirty="0" err="1"/>
              <a:t>Phát</a:t>
            </a:r>
            <a:r>
              <a:rPr lang="en-US" altLang="ja-JP" dirty="0"/>
              <a:t> </a:t>
            </a:r>
            <a:r>
              <a:rPr lang="en-US" altLang="ja-JP" dirty="0" err="1"/>
              <a:t>hiện</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1747189"/>
            <a:ext cx="10579654" cy="4635323"/>
          </a:xfrm>
        </p:spPr>
        <p:txBody>
          <a:bodyPr>
            <a:normAutofit/>
          </a:bodyPr>
          <a:lstStyle/>
          <a:p>
            <a:r>
              <a:rPr lang="vi-VN" altLang="ja-JP" sz="2600" dirty="0"/>
              <a:t>Sử dụng wait-for graph</a:t>
            </a:r>
          </a:p>
          <a:p>
            <a:pPr lvl="1">
              <a:buSzPct val="90000"/>
            </a:pPr>
            <a:r>
              <a:rPr lang="vi-VN" altLang="ja-JP" dirty="0"/>
              <a:t>Các Node là các tiến trình</a:t>
            </a:r>
          </a:p>
          <a:p>
            <a:pPr lvl="1">
              <a:buSzPct val="90000"/>
            </a:pPr>
            <a:r>
              <a:rPr lang="vi-VN" altLang="ja-JP" dirty="0"/>
              <a:t>P</a:t>
            </a:r>
            <a:r>
              <a:rPr lang="vi-VN" altLang="ja-JP" baseline="-25000" dirty="0"/>
              <a:t>i</a:t>
            </a:r>
            <a:r>
              <a:rPr lang="vi-VN" altLang="ja-JP" dirty="0"/>
              <a:t> </a:t>
            </a:r>
            <a:r>
              <a:rPr lang="en-US" altLang="en-US" sz="2400" dirty="0"/>
              <a:t>→</a:t>
            </a:r>
            <a:r>
              <a:rPr lang="vi-VN" altLang="ja-JP" dirty="0"/>
              <a:t> P</a:t>
            </a:r>
            <a:r>
              <a:rPr lang="vi-VN" altLang="ja-JP" baseline="-25000" dirty="0"/>
              <a:t>j</a:t>
            </a:r>
            <a:r>
              <a:rPr lang="vi-VN" altLang="ja-JP" dirty="0"/>
              <a:t> nếu P</a:t>
            </a:r>
            <a:r>
              <a:rPr lang="vi-VN" altLang="ja-JP" baseline="-25000" dirty="0"/>
              <a:t>i</a:t>
            </a:r>
            <a:r>
              <a:rPr lang="vi-VN" altLang="ja-JP" dirty="0"/>
              <a:t> chờ tài nguyên từ P</a:t>
            </a:r>
            <a:r>
              <a:rPr lang="vi-VN" altLang="ja-JP" baseline="-25000" dirty="0"/>
              <a:t>j</a:t>
            </a:r>
            <a:endParaRPr lang="en-US" altLang="ja-JP" baseline="-25000" dirty="0"/>
          </a:p>
          <a:p>
            <a:pPr>
              <a:buSzPct val="90000"/>
            </a:pPr>
            <a:r>
              <a:rPr lang="vi-VN" altLang="ja-JP" sz="2600" dirty="0"/>
              <a:t>Mỗi giải thuật kiểm tra có tồn tại chu trình trong wait-for graph hay không sẽ được gọi định kỳ. Nếu có chu trình thì tồn tại deadlock</a:t>
            </a:r>
            <a:r>
              <a:rPr lang="en-US" altLang="ja-JP" sz="2600" dirty="0"/>
              <a:t>.</a:t>
            </a:r>
            <a:endParaRPr lang="vi-VN" altLang="ja-JP" sz="2600" dirty="0"/>
          </a:p>
          <a:p>
            <a:pPr>
              <a:buSzPct val="90000"/>
            </a:pPr>
            <a:r>
              <a:rPr lang="vi-VN" altLang="ja-JP" sz="2600" dirty="0"/>
              <a:t>Giải thuật phát hiện chu trình có thời gian chạy là O(n</a:t>
            </a:r>
            <a:r>
              <a:rPr lang="vi-VN" altLang="ja-JP" sz="2600" baseline="30000" dirty="0"/>
              <a:t>2</a:t>
            </a:r>
            <a:r>
              <a:rPr lang="vi-VN" altLang="ja-JP" sz="2600" dirty="0"/>
              <a:t>), với n là số đỉnh của graph</a:t>
            </a:r>
            <a:r>
              <a:rPr lang="en-US" altLang="ja-JP" sz="2600" dirty="0"/>
              <a:t>.</a:t>
            </a:r>
            <a:endParaRPr lang="vi-VN" altLang="ja-JP" sz="26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53</a:t>
            </a:fld>
            <a:endParaRPr lang="en-VN" dirty="0"/>
          </a:p>
        </p:txBody>
      </p:sp>
      <p:sp>
        <p:nvSpPr>
          <p:cNvPr id="6" name="TextBox 5">
            <a:extLst>
              <a:ext uri="{FF2B5EF4-FFF2-40B4-BE49-F238E27FC236}">
                <a16:creationId xmlns:a16="http://schemas.microsoft.com/office/drawing/2014/main" id="{5A2FAA17-0F36-5E89-6209-9719CC9F4DF9}"/>
              </a:ext>
            </a:extLst>
          </p:cNvPr>
          <p:cNvSpPr txBox="1"/>
          <p:nvPr/>
        </p:nvSpPr>
        <p:spPr>
          <a:xfrm>
            <a:off x="838200" y="1102968"/>
            <a:ext cx="6577583" cy="551113"/>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US" altLang="en-US" sz="2600" dirty="0" err="1"/>
              <a:t>Mỗi</a:t>
            </a:r>
            <a:r>
              <a:rPr lang="en-US" altLang="en-US" sz="2600" dirty="0"/>
              <a:t> </a:t>
            </a:r>
            <a:r>
              <a:rPr lang="en-US" altLang="en-US" sz="2600" dirty="0" err="1"/>
              <a:t>loại</a:t>
            </a:r>
            <a:r>
              <a:rPr lang="en-US" altLang="en-US" sz="2600" dirty="0"/>
              <a:t> </a:t>
            </a:r>
            <a:r>
              <a:rPr lang="en-US" altLang="en-US" sz="2600" dirty="0" err="1"/>
              <a:t>tài</a:t>
            </a:r>
            <a:r>
              <a:rPr lang="en-US" altLang="en-US" sz="2600" dirty="0"/>
              <a:t> </a:t>
            </a:r>
            <a:r>
              <a:rPr lang="en-US" altLang="en-US" sz="2600" dirty="0" err="1"/>
              <a:t>nguyên</a:t>
            </a:r>
            <a:r>
              <a:rPr lang="en-US" altLang="en-US" sz="2600" dirty="0"/>
              <a:t> </a:t>
            </a:r>
            <a:r>
              <a:rPr lang="en-US" altLang="en-US" sz="2600" dirty="0" err="1"/>
              <a:t>chỉ</a:t>
            </a:r>
            <a:r>
              <a:rPr lang="en-US" altLang="en-US" sz="2600" dirty="0"/>
              <a:t> </a:t>
            </a:r>
            <a:r>
              <a:rPr lang="en-US" altLang="en-US" sz="2600" dirty="0" err="1"/>
              <a:t>có</a:t>
            </a:r>
            <a:r>
              <a:rPr lang="en-US" altLang="en-US" sz="2600" dirty="0"/>
              <a:t> </a:t>
            </a:r>
            <a:r>
              <a:rPr lang="en-US" altLang="en-US" sz="2600" dirty="0" err="1"/>
              <a:t>một</a:t>
            </a:r>
            <a:r>
              <a:rPr lang="en-US" altLang="en-US" sz="2600" dirty="0"/>
              <a:t> </a:t>
            </a:r>
            <a:r>
              <a:rPr lang="en-US" altLang="en-US" sz="2600" dirty="0" err="1"/>
              <a:t>thực</a:t>
            </a:r>
            <a:r>
              <a:rPr lang="en-US" altLang="en-US" sz="2600" dirty="0"/>
              <a:t> </a:t>
            </a:r>
            <a:r>
              <a:rPr lang="en-US" altLang="en-US" sz="2600" dirty="0" err="1"/>
              <a:t>thể</a:t>
            </a:r>
            <a:endParaRPr lang="en-VN"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066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6.3.3. </a:t>
            </a:r>
            <a:r>
              <a:rPr lang="en-US" altLang="ja-JP" dirty="0" err="1"/>
              <a:t>Phát</a:t>
            </a:r>
            <a:r>
              <a:rPr lang="en-US" altLang="ja-JP" dirty="0"/>
              <a:t> </a:t>
            </a:r>
            <a:r>
              <a:rPr lang="en-US" altLang="ja-JP" dirty="0" err="1"/>
              <a:t>hiện</a:t>
            </a:r>
            <a:r>
              <a:rPr lang="en-US" altLang="ja-JP" dirty="0"/>
              <a:t> deadlock</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54</a:t>
            </a:fld>
            <a:endParaRPr lang="en-VN" dirty="0"/>
          </a:p>
        </p:txBody>
      </p:sp>
      <p:sp>
        <p:nvSpPr>
          <p:cNvPr id="3" name="Rectangle 3">
            <a:extLst>
              <a:ext uri="{FF2B5EF4-FFF2-40B4-BE49-F238E27FC236}">
                <a16:creationId xmlns:a16="http://schemas.microsoft.com/office/drawing/2014/main" id="{8113D858-F458-99B4-B87B-C9F1092E0FC9}"/>
              </a:ext>
            </a:extLst>
          </p:cNvPr>
          <p:cNvSpPr>
            <a:spLocks/>
          </p:cNvSpPr>
          <p:nvPr/>
        </p:nvSpPr>
        <p:spPr bwMode="auto">
          <a:xfrm>
            <a:off x="2910341" y="6028609"/>
            <a:ext cx="2770187"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lnSpc>
                <a:spcPct val="104000"/>
              </a:lnSpc>
              <a:spcBef>
                <a:spcPts val="1000"/>
              </a:spcBef>
              <a:buClrTx/>
              <a:buSzPct val="70000"/>
              <a:buFontTx/>
              <a:buNone/>
            </a:pPr>
            <a:r>
              <a:rPr kumimoji="0" lang="en-US" altLang="en-US">
                <a:latin typeface="Arial" panose="020B0604020202020204" pitchFamily="34" charset="0"/>
                <a:cs typeface="Arial" panose="020B0604020202020204" pitchFamily="34" charset="0"/>
                <a:sym typeface="Arial" panose="020B0604020202020204" pitchFamily="34" charset="0"/>
              </a:rPr>
              <a:t>Resource-Allocation Graph</a:t>
            </a:r>
          </a:p>
        </p:txBody>
      </p:sp>
      <p:sp>
        <p:nvSpPr>
          <p:cNvPr id="6" name="Rectangle 4">
            <a:extLst>
              <a:ext uri="{FF2B5EF4-FFF2-40B4-BE49-F238E27FC236}">
                <a16:creationId xmlns:a16="http://schemas.microsoft.com/office/drawing/2014/main" id="{326D918F-5C99-3BFC-1F19-126E98269C13}"/>
              </a:ext>
            </a:extLst>
          </p:cNvPr>
          <p:cNvSpPr>
            <a:spLocks/>
          </p:cNvSpPr>
          <p:nvPr/>
        </p:nvSpPr>
        <p:spPr bwMode="auto">
          <a:xfrm>
            <a:off x="6236153" y="6028609"/>
            <a:ext cx="2989263"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lnSpc>
                <a:spcPct val="104000"/>
              </a:lnSpc>
              <a:spcBef>
                <a:spcPts val="1000"/>
              </a:spcBef>
              <a:buClrTx/>
              <a:buSzPct val="70000"/>
              <a:buFontTx/>
              <a:buNone/>
            </a:pPr>
            <a:r>
              <a:rPr kumimoji="0" lang="en-US" altLang="en-US">
                <a:latin typeface="Arial" panose="020B0604020202020204" pitchFamily="34" charset="0"/>
                <a:cs typeface="Arial" panose="020B0604020202020204" pitchFamily="34" charset="0"/>
                <a:sym typeface="Arial" panose="020B0604020202020204" pitchFamily="34" charset="0"/>
              </a:rPr>
              <a:t>Corresponding wait-for graph</a:t>
            </a:r>
          </a:p>
        </p:txBody>
      </p:sp>
      <p:pic>
        <p:nvPicPr>
          <p:cNvPr id="7" name="Picture 5" descr="image.png">
            <a:extLst>
              <a:ext uri="{FF2B5EF4-FFF2-40B4-BE49-F238E27FC236}">
                <a16:creationId xmlns:a16="http://schemas.microsoft.com/office/drawing/2014/main" id="{1A3E80FE-763F-48C9-6A77-30E40FDAE6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6853" y="2082084"/>
            <a:ext cx="5807075" cy="376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7">
            <a:extLst>
              <a:ext uri="{FF2B5EF4-FFF2-40B4-BE49-F238E27FC236}">
                <a16:creationId xmlns:a16="http://schemas.microsoft.com/office/drawing/2014/main" id="{2EF5192A-A018-89C8-A074-F06B791196EC}"/>
              </a:ext>
            </a:extLst>
          </p:cNvPr>
          <p:cNvSpPr txBox="1"/>
          <p:nvPr/>
        </p:nvSpPr>
        <p:spPr>
          <a:xfrm>
            <a:off x="838200" y="1102968"/>
            <a:ext cx="7574280" cy="551113"/>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vi-VN" altLang="ja-JP" sz="2600" dirty="0"/>
              <a:t>Sơ đồ cấp phát tài nguyên và sơ đồ wait-for</a:t>
            </a:r>
            <a:endParaRPr lang="en-VN"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01260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6.3.3. </a:t>
            </a:r>
            <a:r>
              <a:rPr lang="en-US" altLang="ja-JP" dirty="0" err="1"/>
              <a:t>Phát</a:t>
            </a:r>
            <a:r>
              <a:rPr lang="en-US" altLang="ja-JP" dirty="0"/>
              <a:t> </a:t>
            </a:r>
            <a:r>
              <a:rPr lang="en-US" altLang="ja-JP" dirty="0" err="1"/>
              <a:t>hiện</a:t>
            </a:r>
            <a:r>
              <a:rPr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1847088"/>
            <a:ext cx="10579654" cy="4329875"/>
          </a:xfrm>
        </p:spPr>
        <p:txBody>
          <a:bodyPr>
            <a:normAutofit/>
          </a:bodyPr>
          <a:lstStyle/>
          <a:p>
            <a:pPr>
              <a:buSzPct val="90000"/>
            </a:pPr>
            <a:r>
              <a:rPr lang="en-US" altLang="en-US" sz="2800" dirty="0" err="1"/>
              <a:t>Gọi</a:t>
            </a:r>
            <a:r>
              <a:rPr lang="en-US" altLang="en-US" sz="2800" dirty="0"/>
              <a:t> </a:t>
            </a:r>
            <a:r>
              <a:rPr lang="vi-VN" altLang="en-US" sz="2800" dirty="0"/>
              <a:t>n: số tiến trình; m: số loại tài nguyên </a:t>
            </a:r>
            <a:endParaRPr lang="en-US" altLang="ja-JP" sz="2600" dirty="0"/>
          </a:p>
          <a:p>
            <a:pPr>
              <a:buSzPct val="90000"/>
            </a:pPr>
            <a:r>
              <a:rPr lang="vi-VN" altLang="ja-JP" sz="2600" dirty="0"/>
              <a:t>Available: vector độ dài m chỉ số instance sẵn sàng của mỗi loại tài nguyên </a:t>
            </a:r>
          </a:p>
          <a:p>
            <a:pPr>
              <a:buSzPct val="90000"/>
            </a:pPr>
            <a:r>
              <a:rPr lang="vi-VN" altLang="ja-JP" sz="2600" dirty="0"/>
              <a:t>Allocation: ma trận n × m định nghĩa số instance của mỗi loại tài nguyên đã cấp phát cho mỗi tiến trình</a:t>
            </a:r>
          </a:p>
          <a:p>
            <a:pPr>
              <a:buSzPct val="90000"/>
            </a:pPr>
            <a:r>
              <a:rPr lang="vi-VN" altLang="ja-JP" sz="2600" dirty="0"/>
              <a:t>Request: ma trận n × m chỉ định yêu cầu hiện tại của mỗi tiến trình.</a:t>
            </a:r>
          </a:p>
          <a:p>
            <a:pPr lvl="1">
              <a:buSzPct val="90000"/>
            </a:pPr>
            <a:r>
              <a:rPr lang="vi-VN" altLang="ja-JP" dirty="0"/>
              <a:t>Request [i,j] = k ⇔ Pi đang yêu cầu thêm k instance của Rj</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55</a:t>
            </a:fld>
            <a:endParaRPr lang="en-VN" dirty="0"/>
          </a:p>
        </p:txBody>
      </p:sp>
      <p:sp>
        <p:nvSpPr>
          <p:cNvPr id="6" name="TextBox 5">
            <a:extLst>
              <a:ext uri="{FF2B5EF4-FFF2-40B4-BE49-F238E27FC236}">
                <a16:creationId xmlns:a16="http://schemas.microsoft.com/office/drawing/2014/main" id="{BBAC0E23-4683-E985-4EA1-E78E8E92442F}"/>
              </a:ext>
            </a:extLst>
          </p:cNvPr>
          <p:cNvSpPr txBox="1"/>
          <p:nvPr/>
        </p:nvSpPr>
        <p:spPr>
          <a:xfrm>
            <a:off x="838200" y="1102968"/>
            <a:ext cx="7574280" cy="551113"/>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US" altLang="en-US" sz="2600" dirty="0" err="1"/>
              <a:t>Mỗi</a:t>
            </a:r>
            <a:r>
              <a:rPr lang="en-US" altLang="en-US" sz="2600" dirty="0"/>
              <a:t> </a:t>
            </a:r>
            <a:r>
              <a:rPr lang="en-US" altLang="en-US" sz="2600" dirty="0" err="1"/>
              <a:t>loại</a:t>
            </a:r>
            <a:r>
              <a:rPr lang="en-US" altLang="en-US" sz="2600" dirty="0"/>
              <a:t> </a:t>
            </a:r>
            <a:r>
              <a:rPr lang="en-US" altLang="en-US" sz="2600" dirty="0" err="1"/>
              <a:t>tài</a:t>
            </a:r>
            <a:r>
              <a:rPr lang="en-US" altLang="en-US" sz="2600" dirty="0"/>
              <a:t> </a:t>
            </a:r>
            <a:r>
              <a:rPr lang="en-US" altLang="en-US" sz="2600" dirty="0" err="1"/>
              <a:t>nguyên</a:t>
            </a:r>
            <a:r>
              <a:rPr lang="en-US" altLang="en-US" sz="2600" dirty="0"/>
              <a:t> </a:t>
            </a:r>
            <a:r>
              <a:rPr lang="en-US" altLang="en-US" sz="2600" dirty="0" err="1"/>
              <a:t>có</a:t>
            </a:r>
            <a:r>
              <a:rPr lang="en-US" altLang="en-US" sz="2600" dirty="0"/>
              <a:t> </a:t>
            </a:r>
            <a:r>
              <a:rPr lang="en-US" altLang="en-US" sz="2600" dirty="0" err="1"/>
              <a:t>nhiều</a:t>
            </a:r>
            <a:r>
              <a:rPr lang="en-US" altLang="en-US" sz="2600" dirty="0"/>
              <a:t> </a:t>
            </a:r>
            <a:r>
              <a:rPr lang="en-US" altLang="en-US" sz="2600" dirty="0" err="1"/>
              <a:t>thực</a:t>
            </a:r>
            <a:r>
              <a:rPr lang="en-US" altLang="en-US" sz="2600" dirty="0"/>
              <a:t> </a:t>
            </a:r>
            <a:r>
              <a:rPr lang="en-US" altLang="en-US" sz="2600" dirty="0" err="1"/>
              <a:t>thể</a:t>
            </a:r>
            <a:endParaRPr lang="en-VN"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672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en-US" dirty="0"/>
              <a:t>6.3.3.1. </a:t>
            </a:r>
            <a:r>
              <a:rPr lang="en-US" altLang="en-US" dirty="0" err="1"/>
              <a:t>Giải</a:t>
            </a:r>
            <a:r>
              <a:rPr lang="en-US" altLang="en-US" dirty="0"/>
              <a:t> </a:t>
            </a:r>
            <a:r>
              <a:rPr lang="en-US" altLang="en-US" dirty="0" err="1"/>
              <a:t>thuật</a:t>
            </a:r>
            <a:r>
              <a:rPr lang="en-US" altLang="en-US" dirty="0"/>
              <a:t> </a:t>
            </a:r>
            <a:r>
              <a:rPr lang="en-US" altLang="en-US" dirty="0" err="1"/>
              <a:t>phát</a:t>
            </a:r>
            <a:r>
              <a:rPr lang="en-US" altLang="en-US" dirty="0"/>
              <a:t> </a:t>
            </a:r>
            <a:r>
              <a:rPr lang="en-US" altLang="en-US" dirty="0" err="1"/>
              <a:t>hiện</a:t>
            </a:r>
            <a:r>
              <a:rPr lang="en-US" altLang="en-US"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marL="327025" indent="-327025" defTabSz="584200">
              <a:lnSpc>
                <a:spcPct val="110000"/>
              </a:lnSpc>
              <a:spcBef>
                <a:spcPts val="500"/>
              </a:spcBef>
              <a:buNone/>
            </a:pPr>
            <a:r>
              <a:rPr lang="en-US" altLang="en-US" sz="2400" dirty="0">
                <a:solidFill>
                  <a:srgbClr val="0000FF"/>
                </a:solidFill>
                <a:sym typeface="Arial" panose="020B0604020202020204" pitchFamily="34" charset="0"/>
              </a:rPr>
              <a:t>1.</a:t>
            </a:r>
            <a:r>
              <a:rPr lang="en-US" altLang="en-US" sz="2400" dirty="0">
                <a:sym typeface="Arial" panose="020B0604020202020204" pitchFamily="34" charset="0"/>
              </a:rPr>
              <a:t> </a:t>
            </a:r>
            <a:r>
              <a:rPr lang="en-US" altLang="en-US" sz="2400" dirty="0" err="1">
                <a:sym typeface="Arial" panose="020B0604020202020204" pitchFamily="34" charset="0"/>
              </a:rPr>
              <a:t>Gọi</a:t>
            </a:r>
            <a:r>
              <a:rPr lang="en-US" altLang="en-US" sz="2400" dirty="0">
                <a:sym typeface="Arial" panose="020B0604020202020204" pitchFamily="34" charset="0"/>
              </a:rPr>
              <a:t> </a:t>
            </a:r>
            <a:r>
              <a:rPr lang="en-US" altLang="en-US" sz="2400" i="1" dirty="0">
                <a:solidFill>
                  <a:srgbClr val="0000FF"/>
                </a:solidFill>
                <a:sym typeface="Arial" panose="020B0604020202020204" pitchFamily="34" charset="0"/>
              </a:rPr>
              <a:t>Work</a:t>
            </a:r>
            <a:r>
              <a:rPr lang="en-US" altLang="en-US" sz="2400" dirty="0">
                <a:sym typeface="Arial" panose="020B0604020202020204" pitchFamily="34" charset="0"/>
              </a:rPr>
              <a:t> </a:t>
            </a:r>
            <a:r>
              <a:rPr lang="en-US" altLang="en-US" sz="2400" dirty="0" err="1">
                <a:sym typeface="Arial" panose="020B0604020202020204" pitchFamily="34" charset="0"/>
              </a:rPr>
              <a:t>và</a:t>
            </a:r>
            <a:r>
              <a:rPr lang="en-US" altLang="en-US" sz="2400" dirty="0">
                <a:sym typeface="Arial" panose="020B0604020202020204" pitchFamily="34" charset="0"/>
              </a:rPr>
              <a:t> </a:t>
            </a:r>
            <a:r>
              <a:rPr lang="en-US" altLang="en-US" sz="2400" i="1" dirty="0">
                <a:solidFill>
                  <a:srgbClr val="0000FF"/>
                </a:solidFill>
                <a:sym typeface="Arial" panose="020B0604020202020204" pitchFamily="34" charset="0"/>
              </a:rPr>
              <a:t>Finish</a:t>
            </a:r>
            <a:r>
              <a:rPr lang="en-US" altLang="en-US" sz="2400" dirty="0">
                <a:sym typeface="Arial" panose="020B0604020202020204" pitchFamily="34" charset="0"/>
              </a:rPr>
              <a:t> là vector </a:t>
            </a:r>
            <a:r>
              <a:rPr lang="en-US" altLang="en-US" sz="2400" dirty="0" err="1">
                <a:sym typeface="Arial" panose="020B0604020202020204" pitchFamily="34" charset="0"/>
              </a:rPr>
              <a:t>kích</a:t>
            </a:r>
            <a:r>
              <a:rPr lang="en-US" altLang="en-US" sz="2400" dirty="0">
                <a:sym typeface="Arial" panose="020B0604020202020204" pitchFamily="34" charset="0"/>
              </a:rPr>
              <a:t> </a:t>
            </a:r>
            <a:r>
              <a:rPr lang="en-US" altLang="en-US" sz="2400" dirty="0" err="1">
                <a:sym typeface="Arial" panose="020B0604020202020204" pitchFamily="34" charset="0"/>
              </a:rPr>
              <a:t>thước</a:t>
            </a:r>
            <a:r>
              <a:rPr lang="en-US" altLang="en-US" sz="2400" dirty="0">
                <a:sym typeface="Arial" panose="020B0604020202020204" pitchFamily="34" charset="0"/>
              </a:rPr>
              <a:t> </a:t>
            </a:r>
            <a:r>
              <a:rPr lang="en-US" altLang="en-US" sz="2400" i="1" dirty="0">
                <a:sym typeface="Arial" panose="020B0604020202020204" pitchFamily="34" charset="0"/>
              </a:rPr>
              <a:t>m</a:t>
            </a:r>
            <a:r>
              <a:rPr lang="en-US" altLang="en-US" sz="2400" dirty="0">
                <a:sym typeface="Arial" panose="020B0604020202020204" pitchFamily="34" charset="0"/>
              </a:rPr>
              <a:t> </a:t>
            </a:r>
            <a:r>
              <a:rPr lang="en-US" altLang="en-US" sz="2400" dirty="0" err="1">
                <a:sym typeface="Arial" panose="020B0604020202020204" pitchFamily="34" charset="0"/>
              </a:rPr>
              <a:t>và</a:t>
            </a:r>
            <a:r>
              <a:rPr lang="en-US" altLang="en-US" sz="2400" dirty="0">
                <a:sym typeface="Arial" panose="020B0604020202020204" pitchFamily="34" charset="0"/>
              </a:rPr>
              <a:t> </a:t>
            </a:r>
            <a:r>
              <a:rPr lang="en-US" altLang="en-US" sz="2400" i="1" dirty="0">
                <a:sym typeface="Arial" panose="020B0604020202020204" pitchFamily="34" charset="0"/>
              </a:rPr>
              <a:t>n</a:t>
            </a:r>
            <a:r>
              <a:rPr lang="en-US" altLang="en-US" sz="2400" dirty="0">
                <a:sym typeface="Arial" panose="020B0604020202020204" pitchFamily="34" charset="0"/>
              </a:rPr>
              <a:t>. </a:t>
            </a:r>
            <a:r>
              <a:rPr lang="en-US" altLang="en-US" sz="2400" dirty="0" err="1">
                <a:sym typeface="Arial" panose="020B0604020202020204" pitchFamily="34" charset="0"/>
              </a:rPr>
              <a:t>Khởi</a:t>
            </a:r>
            <a:r>
              <a:rPr lang="en-US" altLang="en-US" sz="2400" dirty="0">
                <a:sym typeface="Arial" panose="020B0604020202020204" pitchFamily="34" charset="0"/>
              </a:rPr>
              <a:t> </a:t>
            </a:r>
            <a:r>
              <a:rPr lang="en-US" altLang="en-US" sz="2400" dirty="0" err="1">
                <a:sym typeface="Arial" panose="020B0604020202020204" pitchFamily="34" charset="0"/>
              </a:rPr>
              <a:t>tạo</a:t>
            </a:r>
            <a:r>
              <a:rPr lang="en-US" altLang="en-US" sz="2400" dirty="0">
                <a:sym typeface="Arial" panose="020B0604020202020204" pitchFamily="34" charset="0"/>
              </a:rPr>
              <a:t>:</a:t>
            </a:r>
          </a:p>
          <a:p>
            <a:pPr marL="644525" lvl="1" indent="-200025" defTabSz="584200">
              <a:lnSpc>
                <a:spcPct val="110000"/>
              </a:lnSpc>
              <a:spcBef>
                <a:spcPts val="400"/>
              </a:spcBef>
              <a:buSzPct val="100000"/>
              <a:buFontTx/>
              <a:buAutoNum type="alphaLcPeriod"/>
            </a:pPr>
            <a:r>
              <a:rPr lang="en-US" altLang="en-US" dirty="0">
                <a:sym typeface="Arial" panose="020B0604020202020204" pitchFamily="34" charset="0"/>
              </a:rPr>
              <a:t>	Work = Available</a:t>
            </a:r>
          </a:p>
          <a:p>
            <a:pPr marL="644525" lvl="1" indent="-200025" defTabSz="584200">
              <a:lnSpc>
                <a:spcPct val="110000"/>
              </a:lnSpc>
              <a:spcBef>
                <a:spcPts val="400"/>
              </a:spcBef>
              <a:buSzPct val="100000"/>
              <a:buFontTx/>
              <a:buAutoNum type="alphaLcPeriod"/>
            </a:pPr>
            <a:r>
              <a:rPr lang="en-US" altLang="en-US" dirty="0">
                <a:sym typeface="Arial" panose="020B0604020202020204" pitchFamily="34" charset="0"/>
              </a:rPr>
              <a:t>	For </a:t>
            </a:r>
            <a:r>
              <a:rPr lang="en-US" altLang="en-US" dirty="0" err="1">
                <a:sym typeface="Arial" panose="020B0604020202020204" pitchFamily="34" charset="0"/>
              </a:rPr>
              <a:t>i</a:t>
            </a:r>
            <a:r>
              <a:rPr lang="en-US" altLang="en-US" dirty="0">
                <a:sym typeface="Arial" panose="020B0604020202020204" pitchFamily="34" charset="0"/>
              </a:rPr>
              <a:t> = 1, 2,…, n, </a:t>
            </a:r>
            <a:r>
              <a:rPr lang="en-US" altLang="en-US" dirty="0" err="1">
                <a:sym typeface="Arial" panose="020B0604020202020204" pitchFamily="34" charset="0"/>
              </a:rPr>
              <a:t>nếu</a:t>
            </a:r>
            <a:r>
              <a:rPr lang="en-US" altLang="en-US" dirty="0">
                <a:sym typeface="Arial" panose="020B0604020202020204" pitchFamily="34" charset="0"/>
              </a:rPr>
              <a:t> </a:t>
            </a:r>
            <a:r>
              <a:rPr lang="en-US" altLang="en-US" dirty="0" err="1">
                <a:sym typeface="Arial" panose="020B0604020202020204" pitchFamily="34" charset="0"/>
              </a:rPr>
              <a:t>Allocation</a:t>
            </a:r>
            <a:r>
              <a:rPr lang="en-US" altLang="en-US" baseline="-25000" dirty="0" err="1">
                <a:sym typeface="Arial" panose="020B0604020202020204" pitchFamily="34" charset="0"/>
              </a:rPr>
              <a:t>i</a:t>
            </a:r>
            <a:r>
              <a:rPr lang="en-US" altLang="en-US" dirty="0">
                <a:sym typeface="Arial" panose="020B0604020202020204" pitchFamily="34" charset="0"/>
              </a:rPr>
              <a:t> </a:t>
            </a:r>
            <a:r>
              <a:rPr lang="en-US" altLang="en-US" dirty="0">
                <a:sym typeface="Symbol" panose="05050102010706020507" pitchFamily="18" charset="2"/>
              </a:rPr>
              <a:t>≠ </a:t>
            </a:r>
            <a:r>
              <a:rPr lang="en-US" altLang="en-US" dirty="0">
                <a:sym typeface="Arial" panose="020B0604020202020204" pitchFamily="34" charset="0"/>
              </a:rPr>
              <a:t>0 </a:t>
            </a:r>
            <a:r>
              <a:rPr lang="en-US" altLang="en-US" dirty="0" err="1">
                <a:sym typeface="Arial" panose="020B0604020202020204" pitchFamily="34" charset="0"/>
              </a:rPr>
              <a:t>thi</a:t>
            </a:r>
            <a:r>
              <a:rPr lang="en-US" altLang="en-US" dirty="0">
                <a:sym typeface="Arial" panose="020B0604020202020204" pitchFamily="34" charset="0"/>
              </a:rPr>
              <a:t>̀ Finish[ </a:t>
            </a:r>
            <a:r>
              <a:rPr lang="en-US" altLang="en-US" i="1" dirty="0" err="1">
                <a:sym typeface="Arial" panose="020B0604020202020204" pitchFamily="34" charset="0"/>
              </a:rPr>
              <a:t>i</a:t>
            </a:r>
            <a:r>
              <a:rPr lang="en-US" altLang="en-US" dirty="0">
                <a:sym typeface="Arial" panose="020B0604020202020204" pitchFamily="34" charset="0"/>
              </a:rPr>
              <a:t> ]  := false</a:t>
            </a:r>
          </a:p>
          <a:p>
            <a:pPr marL="644525" lvl="1" indent="-200025" defTabSz="584200">
              <a:lnSpc>
                <a:spcPct val="110000"/>
              </a:lnSpc>
              <a:spcBef>
                <a:spcPts val="400"/>
              </a:spcBef>
              <a:buNone/>
            </a:pPr>
            <a:r>
              <a:rPr lang="en-US" altLang="en-US" dirty="0">
                <a:sym typeface="Arial" panose="020B0604020202020204" pitchFamily="34" charset="0"/>
              </a:rPr>
              <a:t>				</a:t>
            </a:r>
            <a:r>
              <a:rPr lang="en-US" altLang="en-US" dirty="0" err="1">
                <a:sym typeface="Arial" panose="020B0604020202020204" pitchFamily="34" charset="0"/>
              </a:rPr>
              <a:t>còn</a:t>
            </a:r>
            <a:r>
              <a:rPr lang="en-US" altLang="en-US" dirty="0">
                <a:sym typeface="Arial" panose="020B0604020202020204" pitchFamily="34" charset="0"/>
              </a:rPr>
              <a:t> </a:t>
            </a:r>
            <a:r>
              <a:rPr lang="en-US" altLang="en-US" dirty="0" err="1">
                <a:sym typeface="Arial" panose="020B0604020202020204" pitchFamily="34" charset="0"/>
              </a:rPr>
              <a:t>không</a:t>
            </a:r>
            <a:r>
              <a:rPr lang="en-US" altLang="en-US" dirty="0">
                <a:sym typeface="Arial" panose="020B0604020202020204" pitchFamily="34" charset="0"/>
              </a:rPr>
              <a:t> </a:t>
            </a:r>
            <a:r>
              <a:rPr lang="en-US" altLang="en-US" dirty="0" err="1">
                <a:sym typeface="Arial" panose="020B0604020202020204" pitchFamily="34" charset="0"/>
              </a:rPr>
              <a:t>thi</a:t>
            </a:r>
            <a:r>
              <a:rPr lang="en-US" altLang="en-US" dirty="0">
                <a:sym typeface="Arial" panose="020B0604020202020204" pitchFamily="34" charset="0"/>
              </a:rPr>
              <a:t>̀ Finish[ </a:t>
            </a:r>
            <a:r>
              <a:rPr lang="en-US" altLang="en-US" i="1" dirty="0" err="1">
                <a:sym typeface="Arial" panose="020B0604020202020204" pitchFamily="34" charset="0"/>
              </a:rPr>
              <a:t>i</a:t>
            </a:r>
            <a:r>
              <a:rPr lang="en-US" altLang="en-US" dirty="0">
                <a:sym typeface="Arial" panose="020B0604020202020204" pitchFamily="34" charset="0"/>
              </a:rPr>
              <a:t> ]  := true	</a:t>
            </a:r>
          </a:p>
          <a:p>
            <a:pPr marL="327025" indent="-327025" defTabSz="584200">
              <a:lnSpc>
                <a:spcPct val="110000"/>
              </a:lnSpc>
              <a:spcBef>
                <a:spcPts val="500"/>
              </a:spcBef>
              <a:buNone/>
            </a:pPr>
            <a:r>
              <a:rPr lang="en-US" altLang="en-US" sz="2400" dirty="0">
                <a:solidFill>
                  <a:srgbClr val="0000FF"/>
                </a:solidFill>
                <a:sym typeface="Arial" panose="020B0604020202020204" pitchFamily="34" charset="0"/>
              </a:rPr>
              <a:t>2.</a:t>
            </a:r>
            <a:r>
              <a:rPr lang="en-US" altLang="en-US" sz="2400" dirty="0">
                <a:sym typeface="Arial" panose="020B0604020202020204" pitchFamily="34" charset="0"/>
              </a:rPr>
              <a:t> </a:t>
            </a:r>
            <a:r>
              <a:rPr lang="en-US" altLang="en-US" sz="2400" dirty="0" err="1">
                <a:sym typeface="Arial" panose="020B0604020202020204" pitchFamily="34" charset="0"/>
              </a:rPr>
              <a:t>Tìm</a:t>
            </a:r>
            <a:r>
              <a:rPr lang="en-US" altLang="en-US" sz="2400" dirty="0">
                <a:sym typeface="Arial" panose="020B0604020202020204" pitchFamily="34" charset="0"/>
              </a:rPr>
              <a:t> </a:t>
            </a:r>
            <a:r>
              <a:rPr lang="en-US" altLang="en-US" sz="2400" i="1" dirty="0" err="1">
                <a:sym typeface="Arial" panose="020B0604020202020204" pitchFamily="34" charset="0"/>
              </a:rPr>
              <a:t>i</a:t>
            </a:r>
            <a:r>
              <a:rPr lang="en-US" altLang="en-US" sz="2400" dirty="0">
                <a:sym typeface="Arial" panose="020B0604020202020204" pitchFamily="34" charset="0"/>
              </a:rPr>
              <a:t> </a:t>
            </a:r>
            <a:r>
              <a:rPr lang="en-US" altLang="en-US" sz="2400" dirty="0" err="1">
                <a:sym typeface="Arial" panose="020B0604020202020204" pitchFamily="34" charset="0"/>
              </a:rPr>
              <a:t>thỏa</a:t>
            </a:r>
            <a:r>
              <a:rPr lang="en-US" altLang="en-US" sz="2400" dirty="0">
                <a:sym typeface="Arial" panose="020B0604020202020204" pitchFamily="34" charset="0"/>
              </a:rPr>
              <a:t> </a:t>
            </a:r>
            <a:r>
              <a:rPr lang="en-US" altLang="en-US" sz="2400" dirty="0" err="1">
                <a:sym typeface="Arial" panose="020B0604020202020204" pitchFamily="34" charset="0"/>
              </a:rPr>
              <a:t>mãn</a:t>
            </a:r>
            <a:r>
              <a:rPr lang="en-US" altLang="en-US" sz="2400" dirty="0">
                <a:sym typeface="Arial" panose="020B0604020202020204" pitchFamily="34" charset="0"/>
              </a:rPr>
              <a:t>:</a:t>
            </a:r>
          </a:p>
          <a:p>
            <a:pPr marL="644525" lvl="1" indent="-200025" defTabSz="584200">
              <a:lnSpc>
                <a:spcPct val="110000"/>
              </a:lnSpc>
              <a:spcBef>
                <a:spcPts val="400"/>
              </a:spcBef>
              <a:buSzPct val="100000"/>
              <a:buFontTx/>
              <a:buAutoNum type="alphaLcPeriod"/>
            </a:pPr>
            <a:r>
              <a:rPr lang="en-US" altLang="en-US" dirty="0">
                <a:sym typeface="Arial" panose="020B0604020202020204" pitchFamily="34" charset="0"/>
              </a:rPr>
              <a:t>	Finish[ </a:t>
            </a:r>
            <a:r>
              <a:rPr lang="en-US" altLang="en-US" i="1" dirty="0" err="1">
                <a:sym typeface="Arial" panose="020B0604020202020204" pitchFamily="34" charset="0"/>
              </a:rPr>
              <a:t>i</a:t>
            </a:r>
            <a:r>
              <a:rPr lang="en-US" altLang="en-US" dirty="0">
                <a:sym typeface="Arial" panose="020B0604020202020204" pitchFamily="34" charset="0"/>
              </a:rPr>
              <a:t> ]   = false </a:t>
            </a:r>
          </a:p>
          <a:p>
            <a:pPr marL="644525" lvl="1" indent="-200025" defTabSz="584200">
              <a:lnSpc>
                <a:spcPct val="110000"/>
              </a:lnSpc>
              <a:spcBef>
                <a:spcPts val="400"/>
              </a:spcBef>
              <a:buSzPct val="100000"/>
              <a:buFontTx/>
              <a:buAutoNum type="alphaLcPeriod"/>
            </a:pPr>
            <a:r>
              <a:rPr lang="en-US" altLang="en-US" dirty="0">
                <a:sym typeface="Arial" panose="020B0604020202020204" pitchFamily="34" charset="0"/>
              </a:rPr>
              <a:t>	</a:t>
            </a:r>
            <a:r>
              <a:rPr lang="en-US" altLang="en-US" dirty="0" err="1">
                <a:sym typeface="Arial" panose="020B0604020202020204" pitchFamily="34" charset="0"/>
              </a:rPr>
              <a:t>Request</a:t>
            </a:r>
            <a:r>
              <a:rPr lang="en-US" altLang="en-US" i="1" baseline="-25000" dirty="0" err="1">
                <a:sym typeface="Arial" panose="020B0604020202020204" pitchFamily="34" charset="0"/>
              </a:rPr>
              <a:t>i</a:t>
            </a:r>
            <a:r>
              <a:rPr lang="en-US" altLang="en-US" dirty="0">
                <a:sym typeface="Arial" panose="020B0604020202020204" pitchFamily="34" charset="0"/>
              </a:rPr>
              <a:t>    </a:t>
            </a:r>
            <a:r>
              <a:rPr lang="en-US" altLang="en-US" dirty="0">
                <a:sym typeface="Symbol" panose="05050102010706020507" pitchFamily="18" charset="2"/>
              </a:rPr>
              <a:t>≤ </a:t>
            </a:r>
            <a:r>
              <a:rPr lang="en-US" altLang="en-US" dirty="0">
                <a:sym typeface="Arial" panose="020B0604020202020204" pitchFamily="34" charset="0"/>
              </a:rPr>
              <a:t>Work</a:t>
            </a:r>
          </a:p>
          <a:p>
            <a:pPr marL="0" indent="0" defTabSz="584200">
              <a:lnSpc>
                <a:spcPct val="110000"/>
              </a:lnSpc>
              <a:spcBef>
                <a:spcPts val="500"/>
              </a:spcBef>
              <a:buSzPct val="60000"/>
              <a:buNone/>
            </a:pPr>
            <a:r>
              <a:rPr lang="en-US" altLang="en-US" sz="2400" dirty="0" err="1">
                <a:sym typeface="Arial" panose="020B0604020202020204" pitchFamily="34" charset="0"/>
              </a:rPr>
              <a:t>Nếu</a:t>
            </a:r>
            <a:r>
              <a:rPr lang="en-US" altLang="en-US" sz="2400" dirty="0">
                <a:sym typeface="Arial" panose="020B0604020202020204" pitchFamily="34" charset="0"/>
              </a:rPr>
              <a:t> </a:t>
            </a:r>
            <a:r>
              <a:rPr lang="en-US" altLang="en-US" sz="2400" dirty="0" err="1">
                <a:sym typeface="Arial" panose="020B0604020202020204" pitchFamily="34" charset="0"/>
              </a:rPr>
              <a:t>không</a:t>
            </a:r>
            <a:r>
              <a:rPr lang="en-US" altLang="en-US" sz="2400" dirty="0">
                <a:sym typeface="Arial" panose="020B0604020202020204" pitchFamily="34" charset="0"/>
              </a:rPr>
              <a:t> </a:t>
            </a:r>
            <a:r>
              <a:rPr lang="en-US" altLang="en-US" sz="2400" dirty="0" err="1">
                <a:sym typeface="Arial" panose="020B0604020202020204" pitchFamily="34" charset="0"/>
              </a:rPr>
              <a:t>tồn</a:t>
            </a:r>
            <a:r>
              <a:rPr lang="en-US" altLang="en-US" sz="2400" dirty="0">
                <a:sym typeface="Arial" panose="020B0604020202020204" pitchFamily="34" charset="0"/>
              </a:rPr>
              <a:t> </a:t>
            </a:r>
            <a:r>
              <a:rPr lang="en-US" altLang="en-US" sz="2400" dirty="0" err="1">
                <a:sym typeface="Arial" panose="020B0604020202020204" pitchFamily="34" charset="0"/>
              </a:rPr>
              <a:t>tại</a:t>
            </a:r>
            <a:r>
              <a:rPr lang="en-US" altLang="en-US" sz="2400" dirty="0">
                <a:sym typeface="Arial" panose="020B0604020202020204" pitchFamily="34" charset="0"/>
              </a:rPr>
              <a:t> </a:t>
            </a:r>
            <a:r>
              <a:rPr lang="en-US" altLang="en-US" sz="2400" i="1" dirty="0" err="1">
                <a:sym typeface="Arial" panose="020B0604020202020204" pitchFamily="34" charset="0"/>
              </a:rPr>
              <a:t>i</a:t>
            </a:r>
            <a:r>
              <a:rPr lang="en-US" altLang="en-US" sz="2400" dirty="0">
                <a:sym typeface="Arial" panose="020B0604020202020204" pitchFamily="34" charset="0"/>
              </a:rPr>
              <a:t> </a:t>
            </a:r>
            <a:r>
              <a:rPr lang="en-US" altLang="en-US" sz="2400" dirty="0" err="1">
                <a:sym typeface="Arial" panose="020B0604020202020204" pitchFamily="34" charset="0"/>
              </a:rPr>
              <a:t>như</a:t>
            </a:r>
            <a:r>
              <a:rPr lang="en-US" altLang="en-US" sz="2400" dirty="0">
                <a:sym typeface="Arial" panose="020B0604020202020204" pitchFamily="34" charset="0"/>
              </a:rPr>
              <a:t> </a:t>
            </a:r>
            <a:r>
              <a:rPr lang="en-US" altLang="en-US" sz="2400" dirty="0" err="1">
                <a:sym typeface="Arial" panose="020B0604020202020204" pitchFamily="34" charset="0"/>
              </a:rPr>
              <a:t>vậy</a:t>
            </a:r>
            <a:r>
              <a:rPr lang="en-US" altLang="en-US" sz="2400" dirty="0">
                <a:sym typeface="Arial" panose="020B0604020202020204" pitchFamily="34" charset="0"/>
              </a:rPr>
              <a:t>, </a:t>
            </a:r>
            <a:r>
              <a:rPr lang="en-US" altLang="en-US" sz="2400" dirty="0" err="1">
                <a:sym typeface="Arial" panose="020B0604020202020204" pitchFamily="34" charset="0"/>
              </a:rPr>
              <a:t>đến</a:t>
            </a:r>
            <a:r>
              <a:rPr lang="en-US" altLang="en-US" sz="2400" dirty="0">
                <a:sym typeface="Arial" panose="020B0604020202020204" pitchFamily="34" charset="0"/>
              </a:rPr>
              <a:t> </a:t>
            </a:r>
            <a:r>
              <a:rPr lang="en-US" altLang="en-US" sz="2400" dirty="0" err="1">
                <a:sym typeface="Arial" panose="020B0604020202020204" pitchFamily="34" charset="0"/>
              </a:rPr>
              <a:t>bước</a:t>
            </a:r>
            <a:r>
              <a:rPr lang="en-US" altLang="en-US" sz="2400" dirty="0">
                <a:sym typeface="Arial" panose="020B0604020202020204" pitchFamily="34" charset="0"/>
              </a:rPr>
              <a:t> 4.</a:t>
            </a:r>
            <a:endParaRPr lang="en-US" altLang="en-US" sz="24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56</a:t>
            </a:fld>
            <a:endParaRPr lang="en-VN" dirty="0"/>
          </a:p>
        </p:txBody>
      </p:sp>
    </p:spTree>
    <p:extLst>
      <p:ext uri="{BB962C8B-B14F-4D97-AF65-F5344CB8AC3E}">
        <p14:creationId xmlns:p14="http://schemas.microsoft.com/office/powerpoint/2010/main" val="298870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en-US" dirty="0"/>
              <a:t>6.3.3.1. </a:t>
            </a:r>
            <a:r>
              <a:rPr lang="en-US" altLang="en-US" dirty="0" err="1"/>
              <a:t>Giải</a:t>
            </a:r>
            <a:r>
              <a:rPr lang="en-US" altLang="en-US" dirty="0"/>
              <a:t> </a:t>
            </a:r>
            <a:r>
              <a:rPr lang="en-US" altLang="en-US" dirty="0" err="1"/>
              <a:t>thuật</a:t>
            </a:r>
            <a:r>
              <a:rPr lang="en-US" altLang="en-US" dirty="0"/>
              <a:t> </a:t>
            </a:r>
            <a:r>
              <a:rPr lang="en-US" altLang="en-US" dirty="0" err="1"/>
              <a:t>phát</a:t>
            </a:r>
            <a:r>
              <a:rPr lang="en-US" altLang="en-US" dirty="0"/>
              <a:t> </a:t>
            </a:r>
            <a:r>
              <a:rPr lang="en-US" altLang="en-US" dirty="0" err="1"/>
              <a:t>hiện</a:t>
            </a:r>
            <a:r>
              <a:rPr lang="en-US" altLang="en-US"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marL="333375" indent="-333375" algn="l" defTabSz="584200">
              <a:lnSpc>
                <a:spcPct val="110000"/>
              </a:lnSpc>
              <a:spcBef>
                <a:spcPts val="1100"/>
              </a:spcBef>
              <a:buNone/>
              <a:defRPr/>
            </a:pPr>
            <a:r>
              <a:rPr lang="en-US" sz="2400" dirty="0">
                <a:solidFill>
                  <a:srgbClr val="0000FF"/>
                </a:solidFill>
              </a:rPr>
              <a:t>3.</a:t>
            </a:r>
            <a:r>
              <a:rPr lang="en-US" sz="2400" dirty="0"/>
              <a:t> Work = Work + </a:t>
            </a:r>
            <a:r>
              <a:rPr lang="en-US" sz="2400" dirty="0" err="1"/>
              <a:t>Allocation</a:t>
            </a:r>
            <a:r>
              <a:rPr lang="en-US" sz="2400" i="1" baseline="-28000" dirty="0" err="1"/>
              <a:t>i</a:t>
            </a:r>
            <a:br>
              <a:rPr lang="en-US" sz="2400" i="1" baseline="-28000" dirty="0"/>
            </a:br>
            <a:r>
              <a:rPr lang="en-US" sz="2400" dirty="0"/>
              <a:t>Finish[ </a:t>
            </a:r>
            <a:r>
              <a:rPr lang="en-US" sz="2400" i="1" dirty="0" err="1"/>
              <a:t>i</a:t>
            </a:r>
            <a:r>
              <a:rPr lang="en-US" sz="2400" dirty="0"/>
              <a:t> ] = </a:t>
            </a:r>
            <a:r>
              <a:rPr lang="en-US" sz="2400" dirty="0">
                <a:solidFill>
                  <a:srgbClr val="3333CC"/>
                </a:solidFill>
              </a:rPr>
              <a:t>true</a:t>
            </a:r>
            <a:br>
              <a:rPr lang="en-US" sz="2400" dirty="0">
                <a:solidFill>
                  <a:srgbClr val="3333CC"/>
                </a:solidFill>
              </a:rPr>
            </a:br>
            <a:r>
              <a:rPr lang="en-US" sz="2400" dirty="0"/>
              <a:t>quay </a:t>
            </a:r>
            <a:r>
              <a:rPr lang="en-US" sz="2400" dirty="0" err="1"/>
              <a:t>vê</a:t>
            </a:r>
            <a:r>
              <a:rPr lang="en-US" sz="2400" dirty="0"/>
              <a:t>̀ </a:t>
            </a:r>
            <a:r>
              <a:rPr lang="en-US" sz="2400" dirty="0" err="1"/>
              <a:t>bước</a:t>
            </a:r>
            <a:r>
              <a:rPr lang="en-US" sz="2400" dirty="0"/>
              <a:t> 2.</a:t>
            </a:r>
          </a:p>
          <a:p>
            <a:pPr marL="333375" indent="-333375" defTabSz="584200">
              <a:lnSpc>
                <a:spcPct val="110000"/>
              </a:lnSpc>
              <a:spcBef>
                <a:spcPts val="1100"/>
              </a:spcBef>
              <a:buNone/>
              <a:defRPr/>
            </a:pPr>
            <a:endParaRPr lang="en-US" sz="1000" dirty="0"/>
          </a:p>
          <a:p>
            <a:pPr marL="333375" indent="-333375" defTabSz="584200">
              <a:lnSpc>
                <a:spcPct val="110000"/>
              </a:lnSpc>
              <a:spcBef>
                <a:spcPts val="1100"/>
              </a:spcBef>
              <a:buNone/>
              <a:defRPr/>
            </a:pPr>
            <a:r>
              <a:rPr lang="en-US" sz="2400" dirty="0">
                <a:solidFill>
                  <a:srgbClr val="3333CC"/>
                </a:solidFill>
              </a:rPr>
              <a:t>4</a:t>
            </a:r>
            <a:r>
              <a:rPr lang="en-US" sz="2400" dirty="0"/>
              <a:t>. </a:t>
            </a:r>
            <a:r>
              <a:rPr lang="en-US" sz="2400" dirty="0" err="1"/>
              <a:t>Nếu</a:t>
            </a:r>
            <a:r>
              <a:rPr lang="en-US" sz="2400" dirty="0"/>
              <a:t> Finish[ </a:t>
            </a:r>
            <a:r>
              <a:rPr lang="en-US" sz="2400" i="1" dirty="0" err="1"/>
              <a:t>i</a:t>
            </a:r>
            <a:r>
              <a:rPr lang="en-US" sz="2400" dirty="0"/>
              <a:t> ] = </a:t>
            </a:r>
            <a:r>
              <a:rPr lang="en-US" sz="2400" dirty="0">
                <a:solidFill>
                  <a:srgbClr val="3333CC"/>
                </a:solidFill>
              </a:rPr>
              <a:t>false</a:t>
            </a:r>
            <a:r>
              <a:rPr lang="en-US" sz="2400" dirty="0"/>
              <a:t>, </a:t>
            </a:r>
            <a:r>
              <a:rPr lang="en-US" sz="2400" dirty="0" err="1"/>
              <a:t>với</a:t>
            </a:r>
            <a:r>
              <a:rPr lang="en-US" sz="2400" dirty="0"/>
              <a:t> </a:t>
            </a:r>
            <a:r>
              <a:rPr lang="en-US" sz="2400" dirty="0" err="1"/>
              <a:t>một</a:t>
            </a:r>
            <a:r>
              <a:rPr lang="en-US" sz="2400" dirty="0"/>
              <a:t> </a:t>
            </a:r>
            <a:r>
              <a:rPr lang="en-US" sz="2400" dirty="0" err="1"/>
              <a:t>sô</a:t>
            </a:r>
            <a:r>
              <a:rPr lang="en-US" sz="2400" dirty="0"/>
              <a:t>́ </a:t>
            </a:r>
            <a:r>
              <a:rPr lang="en-US" sz="2400" i="1" dirty="0" err="1"/>
              <a:t>i</a:t>
            </a:r>
            <a:r>
              <a:rPr lang="en-US" sz="2400" dirty="0"/>
              <a:t> = 1,…, </a:t>
            </a:r>
            <a:r>
              <a:rPr lang="en-US" sz="2400" i="1" dirty="0"/>
              <a:t>n</a:t>
            </a:r>
            <a:r>
              <a:rPr lang="en-US" sz="2400" dirty="0"/>
              <a:t>, </a:t>
            </a:r>
            <a:r>
              <a:rPr lang="en-US" sz="2400" dirty="0" err="1"/>
              <a:t>thì</a:t>
            </a:r>
            <a:r>
              <a:rPr lang="en-US" sz="2400" dirty="0"/>
              <a:t> </a:t>
            </a:r>
            <a:r>
              <a:rPr lang="en-US" sz="2400" dirty="0" err="1"/>
              <a:t>hê</a:t>
            </a:r>
            <a:r>
              <a:rPr lang="en-US" sz="2400" dirty="0"/>
              <a:t>̣ </a:t>
            </a:r>
            <a:r>
              <a:rPr lang="en-US" sz="2400" dirty="0" err="1"/>
              <a:t>thống</a:t>
            </a:r>
            <a:r>
              <a:rPr lang="en-US" sz="2400" dirty="0"/>
              <a:t> </a:t>
            </a:r>
            <a:r>
              <a:rPr lang="en-US" sz="2400" dirty="0" err="1"/>
              <a:t>đang</a:t>
            </a:r>
            <a:r>
              <a:rPr lang="en-US" sz="2400" dirty="0"/>
              <a:t> ở </a:t>
            </a:r>
            <a:r>
              <a:rPr lang="en-US" sz="2400" dirty="0" err="1"/>
              <a:t>trạng</a:t>
            </a:r>
            <a:r>
              <a:rPr lang="en-US" sz="2400" dirty="0"/>
              <a:t> </a:t>
            </a:r>
            <a:r>
              <a:rPr lang="en-US" sz="2400" dirty="0" err="1"/>
              <a:t>thái</a:t>
            </a:r>
            <a:r>
              <a:rPr lang="en-US" sz="2400" dirty="0"/>
              <a:t> </a:t>
            </a:r>
            <a:r>
              <a:rPr lang="en-US" sz="2400" dirty="0">
                <a:solidFill>
                  <a:srgbClr val="FF0000"/>
                </a:solidFill>
              </a:rPr>
              <a:t>deadlock</a:t>
            </a:r>
            <a:r>
              <a:rPr lang="en-US" sz="2400" dirty="0"/>
              <a:t>. </a:t>
            </a:r>
            <a:r>
              <a:rPr lang="en-US" sz="2400" dirty="0" err="1"/>
              <a:t>Hơn</a:t>
            </a:r>
            <a:r>
              <a:rPr lang="en-US" sz="2400" dirty="0"/>
              <a:t> </a:t>
            </a:r>
            <a:r>
              <a:rPr lang="en-US" sz="2400" dirty="0" err="1"/>
              <a:t>thế</a:t>
            </a:r>
            <a:r>
              <a:rPr lang="en-US" sz="2400" dirty="0"/>
              <a:t> </a:t>
            </a:r>
            <a:r>
              <a:rPr lang="en-US" sz="2400" dirty="0" err="1"/>
              <a:t>nữa</a:t>
            </a:r>
            <a:r>
              <a:rPr lang="en-US" sz="2400" dirty="0"/>
              <a:t>, Finish[ </a:t>
            </a:r>
            <a:r>
              <a:rPr lang="en-US" sz="2400" i="1" dirty="0" err="1"/>
              <a:t>i</a:t>
            </a:r>
            <a:r>
              <a:rPr lang="en-US" sz="2400" dirty="0"/>
              <a:t> ] = false </a:t>
            </a:r>
            <a:r>
              <a:rPr lang="en-US" sz="2400" dirty="0" err="1"/>
              <a:t>thì</a:t>
            </a:r>
            <a:r>
              <a:rPr lang="en-US" sz="2400" dirty="0"/>
              <a:t> </a:t>
            </a:r>
            <a:r>
              <a:rPr lang="en-US" sz="2400" i="1" dirty="0"/>
              <a:t>P</a:t>
            </a:r>
            <a:r>
              <a:rPr lang="en-US" sz="2400" i="1" baseline="-28000" dirty="0"/>
              <a:t>i</a:t>
            </a:r>
            <a:r>
              <a:rPr lang="en-US" sz="2400" dirty="0"/>
              <a:t> bị deadlocked.</a:t>
            </a:r>
          </a:p>
          <a:p>
            <a:pPr marL="333375" indent="-333375" defTabSz="584200">
              <a:lnSpc>
                <a:spcPct val="110000"/>
              </a:lnSpc>
              <a:spcBef>
                <a:spcPts val="1100"/>
              </a:spcBef>
              <a:buSzPct val="60000"/>
              <a:buFont typeface="Times New Roman" pitchFamily="18" charset="0"/>
              <a:buAutoNum type="arabicPeriod" startAt="4"/>
              <a:defRPr/>
            </a:pPr>
            <a:endParaRPr lang="en-US" sz="2400" dirty="0"/>
          </a:p>
          <a:p>
            <a:pPr marL="333375" indent="-333375" defTabSz="584200">
              <a:spcBef>
                <a:spcPct val="0"/>
              </a:spcBef>
              <a:buNone/>
              <a:defRPr/>
            </a:pPr>
            <a:r>
              <a:rPr lang="en-US" sz="2400" dirty="0"/>
              <a:t>	</a:t>
            </a:r>
            <a:r>
              <a:rPr lang="en-US" sz="2400" dirty="0" err="1"/>
              <a:t>Thời</a:t>
            </a:r>
            <a:r>
              <a:rPr lang="en-US" sz="2400" dirty="0"/>
              <a:t> </a:t>
            </a:r>
            <a:r>
              <a:rPr lang="en-US" sz="2400" dirty="0" err="1"/>
              <a:t>gian</a:t>
            </a:r>
            <a:r>
              <a:rPr lang="en-US" sz="2400" dirty="0"/>
              <a:t> </a:t>
            </a:r>
            <a:r>
              <a:rPr lang="en-US" sz="2400" dirty="0" err="1"/>
              <a:t>chạy</a:t>
            </a:r>
            <a:r>
              <a:rPr lang="en-US" sz="2400" dirty="0"/>
              <a:t> </a:t>
            </a:r>
            <a:r>
              <a:rPr lang="en-US" sz="2400" dirty="0" err="1"/>
              <a:t>của</a:t>
            </a:r>
            <a:r>
              <a:rPr lang="en-US" sz="2400" dirty="0"/>
              <a:t> </a:t>
            </a:r>
            <a:r>
              <a:rPr lang="en-US" sz="2400" dirty="0" err="1"/>
              <a:t>giải</a:t>
            </a:r>
            <a:r>
              <a:rPr lang="en-US" sz="2400" dirty="0"/>
              <a:t> </a:t>
            </a:r>
            <a:r>
              <a:rPr lang="en-US" sz="2400" dirty="0" err="1"/>
              <a:t>thuật</a:t>
            </a:r>
            <a:r>
              <a:rPr lang="en-US" sz="2400" dirty="0"/>
              <a:t> </a:t>
            </a:r>
            <a:r>
              <a:rPr lang="en-US" sz="2400" i="1" dirty="0">
                <a:sym typeface="Arial" pitchFamily="34" charset="0"/>
              </a:rPr>
              <a:t>O</a:t>
            </a:r>
            <a:r>
              <a:rPr lang="en-US" sz="2400" dirty="0"/>
              <a:t>(</a:t>
            </a:r>
            <a:r>
              <a:rPr lang="en-US" sz="2400" i="1" dirty="0"/>
              <a:t>m</a:t>
            </a:r>
            <a:r>
              <a:rPr lang="en-US" sz="2400" dirty="0"/>
              <a:t>·</a:t>
            </a:r>
            <a:r>
              <a:rPr lang="en-US" sz="2400" i="1" dirty="0"/>
              <a:t>n</a:t>
            </a:r>
            <a:r>
              <a:rPr lang="en-US" sz="2400" baseline="30000" dirty="0"/>
              <a:t>2</a:t>
            </a:r>
            <a:r>
              <a:rPr lang="en-US" sz="2400" dirty="0"/>
              <a:t>).</a:t>
            </a:r>
            <a:endParaRPr lang="en-US" sz="18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57</a:t>
            </a:fld>
            <a:endParaRPr lang="en-VN" dirty="0"/>
          </a:p>
        </p:txBody>
      </p:sp>
    </p:spTree>
    <p:extLst>
      <p:ext uri="{BB962C8B-B14F-4D97-AF65-F5344CB8AC3E}">
        <p14:creationId xmlns:p14="http://schemas.microsoft.com/office/powerpoint/2010/main" val="334893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en-US" dirty="0"/>
              <a:t>6.3.3.1. </a:t>
            </a:r>
            <a:r>
              <a:rPr lang="en-US" altLang="en-US" dirty="0" err="1"/>
              <a:t>Giải</a:t>
            </a:r>
            <a:r>
              <a:rPr lang="en-US" altLang="en-US" dirty="0"/>
              <a:t> </a:t>
            </a:r>
            <a:r>
              <a:rPr lang="en-US" altLang="en-US" dirty="0" err="1"/>
              <a:t>thuật</a:t>
            </a:r>
            <a:r>
              <a:rPr lang="en-US" altLang="en-US" dirty="0"/>
              <a:t> </a:t>
            </a:r>
            <a:r>
              <a:rPr lang="en-US" altLang="en-US" dirty="0" err="1"/>
              <a:t>phát</a:t>
            </a:r>
            <a:r>
              <a:rPr lang="en-US" altLang="en-US" dirty="0"/>
              <a:t> </a:t>
            </a:r>
            <a:r>
              <a:rPr lang="en-US" altLang="en-US" dirty="0" err="1"/>
              <a:t>hiện</a:t>
            </a:r>
            <a:r>
              <a:rPr lang="en-US" altLang="en-US" dirty="0"/>
              <a:t> deadlock - </a:t>
            </a:r>
            <a:r>
              <a:rPr lang="en-US" altLang="en-US" dirty="0" err="1"/>
              <a:t>Ví</a:t>
            </a:r>
            <a:r>
              <a:rPr lang="en-US" altLang="en-US" dirty="0"/>
              <a:t> </a:t>
            </a:r>
            <a:r>
              <a:rPr lang="en-US" altLang="en-US" dirty="0" err="1"/>
              <a:t>dụ</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vi-VN" altLang="ja-JP" sz="2600" dirty="0"/>
              <a:t>5 quá trình P0 ,…, P4 3 loại tài nguyên: </a:t>
            </a:r>
          </a:p>
          <a:p>
            <a:pPr lvl="1"/>
            <a:r>
              <a:rPr lang="vi-VN" altLang="ja-JP" sz="2400" dirty="0"/>
              <a:t>	</a:t>
            </a:r>
            <a:r>
              <a:rPr lang="vi-VN" altLang="ja-JP" dirty="0"/>
              <a:t>A (7 instance), B (2 instance), C (6 instance).</a:t>
            </a:r>
          </a:p>
          <a:p>
            <a:r>
              <a:rPr lang="vi-VN" altLang="ja-JP" sz="2600" dirty="0"/>
              <a:t>Tại thời điểm T0</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58</a:t>
            </a:fld>
            <a:endParaRPr lang="en-VN" dirty="0"/>
          </a:p>
        </p:txBody>
      </p:sp>
      <p:graphicFrame>
        <p:nvGraphicFramePr>
          <p:cNvPr id="6" name="Table 5">
            <a:extLst>
              <a:ext uri="{FF2B5EF4-FFF2-40B4-BE49-F238E27FC236}">
                <a16:creationId xmlns:a16="http://schemas.microsoft.com/office/drawing/2014/main" id="{4C27A9F0-7A8E-74DA-DD93-6C6A87C96F15}"/>
              </a:ext>
            </a:extLst>
          </p:cNvPr>
          <p:cNvGraphicFramePr>
            <a:graphicFrameLocks noGrp="1"/>
          </p:cNvGraphicFramePr>
          <p:nvPr>
            <p:extLst>
              <p:ext uri="{D42A27DB-BD31-4B8C-83A1-F6EECF244321}">
                <p14:modId xmlns:p14="http://schemas.microsoft.com/office/powerpoint/2010/main" val="3820553413"/>
              </p:ext>
            </p:extLst>
          </p:nvPr>
        </p:nvGraphicFramePr>
        <p:xfrm>
          <a:off x="3116852" y="3045097"/>
          <a:ext cx="6567489" cy="2843211"/>
        </p:xfrm>
        <a:graphic>
          <a:graphicData uri="http://schemas.openxmlformats.org/drawingml/2006/table">
            <a:tbl>
              <a:tblPr firstRow="1" bandRow="1">
                <a:tableStyleId>{5C22544A-7EE6-4342-B048-85BDC9FD1C3A}</a:tableStyleId>
              </a:tblPr>
              <a:tblGrid>
                <a:gridCol w="1641870">
                  <a:extLst>
                    <a:ext uri="{9D8B030D-6E8A-4147-A177-3AD203B41FA5}">
                      <a16:colId xmlns:a16="http://schemas.microsoft.com/office/drawing/2014/main" val="20000"/>
                    </a:ext>
                  </a:extLst>
                </a:gridCol>
                <a:gridCol w="547291">
                  <a:extLst>
                    <a:ext uri="{9D8B030D-6E8A-4147-A177-3AD203B41FA5}">
                      <a16:colId xmlns:a16="http://schemas.microsoft.com/office/drawing/2014/main" val="20001"/>
                    </a:ext>
                  </a:extLst>
                </a:gridCol>
                <a:gridCol w="547291">
                  <a:extLst>
                    <a:ext uri="{9D8B030D-6E8A-4147-A177-3AD203B41FA5}">
                      <a16:colId xmlns:a16="http://schemas.microsoft.com/office/drawing/2014/main" val="20002"/>
                    </a:ext>
                  </a:extLst>
                </a:gridCol>
                <a:gridCol w="547291">
                  <a:extLst>
                    <a:ext uri="{9D8B030D-6E8A-4147-A177-3AD203B41FA5}">
                      <a16:colId xmlns:a16="http://schemas.microsoft.com/office/drawing/2014/main" val="20003"/>
                    </a:ext>
                  </a:extLst>
                </a:gridCol>
                <a:gridCol w="547291">
                  <a:extLst>
                    <a:ext uri="{9D8B030D-6E8A-4147-A177-3AD203B41FA5}">
                      <a16:colId xmlns:a16="http://schemas.microsoft.com/office/drawing/2014/main" val="20004"/>
                    </a:ext>
                  </a:extLst>
                </a:gridCol>
                <a:gridCol w="547291">
                  <a:extLst>
                    <a:ext uri="{9D8B030D-6E8A-4147-A177-3AD203B41FA5}">
                      <a16:colId xmlns:a16="http://schemas.microsoft.com/office/drawing/2014/main" val="20005"/>
                    </a:ext>
                  </a:extLst>
                </a:gridCol>
                <a:gridCol w="547291">
                  <a:extLst>
                    <a:ext uri="{9D8B030D-6E8A-4147-A177-3AD203B41FA5}">
                      <a16:colId xmlns:a16="http://schemas.microsoft.com/office/drawing/2014/main" val="20006"/>
                    </a:ext>
                  </a:extLst>
                </a:gridCol>
                <a:gridCol w="547291">
                  <a:extLst>
                    <a:ext uri="{9D8B030D-6E8A-4147-A177-3AD203B41FA5}">
                      <a16:colId xmlns:a16="http://schemas.microsoft.com/office/drawing/2014/main" val="20007"/>
                    </a:ext>
                  </a:extLst>
                </a:gridCol>
                <a:gridCol w="547291">
                  <a:extLst>
                    <a:ext uri="{9D8B030D-6E8A-4147-A177-3AD203B41FA5}">
                      <a16:colId xmlns:a16="http://schemas.microsoft.com/office/drawing/2014/main" val="20008"/>
                    </a:ext>
                  </a:extLst>
                </a:gridCol>
                <a:gridCol w="547291">
                  <a:extLst>
                    <a:ext uri="{9D8B030D-6E8A-4147-A177-3AD203B41FA5}">
                      <a16:colId xmlns:a16="http://schemas.microsoft.com/office/drawing/2014/main" val="20009"/>
                    </a:ext>
                  </a:extLst>
                </a:gridCol>
              </a:tblGrid>
              <a:tr h="406173">
                <a:tc>
                  <a:txBody>
                    <a:bodyPr/>
                    <a:lstStyle/>
                    <a:p>
                      <a:pPr algn="ctr"/>
                      <a:endParaRPr lang="en-US" sz="2000">
                        <a:latin typeface="Arial" panose="020B0604020202020204" pitchFamily="34" charset="0"/>
                        <a:cs typeface="Arial" panose="020B0604020202020204" pitchFamily="34" charset="0"/>
                      </a:endParaRPr>
                    </a:p>
                  </a:txBody>
                  <a:tcPr marL="91424" marR="91424" marT="45746" marB="45746" anchor="ctr"/>
                </a:tc>
                <a:tc gridSpan="3">
                  <a:txBody>
                    <a:bodyPr/>
                    <a:lstStyle/>
                    <a:p>
                      <a:pPr algn="ctr"/>
                      <a:r>
                        <a:rPr lang="en-US" sz="2000" dirty="0">
                          <a:solidFill>
                            <a:schemeClr val="bg1"/>
                          </a:solidFill>
                          <a:latin typeface="Arial" panose="020B0604020202020204" pitchFamily="34" charset="0"/>
                          <a:cs typeface="Arial" panose="020B0604020202020204" pitchFamily="34" charset="0"/>
                        </a:rPr>
                        <a:t>Allocation</a:t>
                      </a:r>
                    </a:p>
                  </a:txBody>
                  <a:tcPr marL="91424" marR="91424" marT="45746" marB="45746" anchor="ctr"/>
                </a:tc>
                <a:tc hMerge="1">
                  <a:txBody>
                    <a:bodyPr/>
                    <a:lstStyle/>
                    <a:p>
                      <a:endParaRPr lang="en-US"/>
                    </a:p>
                  </a:txBody>
                  <a:tcPr/>
                </a:tc>
                <a:tc hMerge="1">
                  <a:txBody>
                    <a:bodyPr/>
                    <a:lstStyle/>
                    <a:p>
                      <a:endParaRPr lang="en-US"/>
                    </a:p>
                  </a:txBody>
                  <a:tcPr/>
                </a:tc>
                <a:tc gridSpan="3">
                  <a:txBody>
                    <a:bodyPr/>
                    <a:lstStyle/>
                    <a:p>
                      <a:pPr algn="ctr"/>
                      <a:r>
                        <a:rPr lang="en-US" sz="2000">
                          <a:solidFill>
                            <a:schemeClr val="bg1"/>
                          </a:solidFill>
                          <a:latin typeface="Arial" panose="020B0604020202020204" pitchFamily="34" charset="0"/>
                          <a:cs typeface="Arial" panose="020B0604020202020204" pitchFamily="34" charset="0"/>
                        </a:rPr>
                        <a:t>Request</a:t>
                      </a:r>
                    </a:p>
                  </a:txBody>
                  <a:tcPr marL="91424" marR="91424" marT="45746" marB="45746" anchor="ctr"/>
                </a:tc>
                <a:tc hMerge="1">
                  <a:txBody>
                    <a:bodyPr/>
                    <a:lstStyle/>
                    <a:p>
                      <a:endParaRPr lang="en-US"/>
                    </a:p>
                  </a:txBody>
                  <a:tcPr/>
                </a:tc>
                <a:tc hMerge="1">
                  <a:txBody>
                    <a:bodyPr/>
                    <a:lstStyle/>
                    <a:p>
                      <a:endParaRPr lang="en-US"/>
                    </a:p>
                  </a:txBody>
                  <a:tcPr/>
                </a:tc>
                <a:tc gridSpan="3">
                  <a:txBody>
                    <a:bodyPr/>
                    <a:lstStyle/>
                    <a:p>
                      <a:pPr algn="ctr"/>
                      <a:r>
                        <a:rPr lang="en-US" sz="2000" dirty="0">
                          <a:solidFill>
                            <a:schemeClr val="bg1"/>
                          </a:solidFill>
                          <a:latin typeface="Arial" panose="020B0604020202020204" pitchFamily="34" charset="0"/>
                          <a:cs typeface="Arial" panose="020B0604020202020204" pitchFamily="34" charset="0"/>
                        </a:rPr>
                        <a:t>Available</a:t>
                      </a:r>
                    </a:p>
                  </a:txBody>
                  <a:tcPr marL="91424" marR="91424" marT="45746" marB="45746"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6173">
                <a:tc>
                  <a:txBody>
                    <a:bodyPr/>
                    <a:lstStyle/>
                    <a:p>
                      <a:pPr algn="ctr"/>
                      <a:endParaRPr lang="en-US" sz="2000">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B</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B</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B</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p>
                  </a:txBody>
                  <a:tcPr marL="91424" marR="91424" marT="45746" marB="45746" anchor="ctr"/>
                </a:tc>
                <a:extLst>
                  <a:ext uri="{0D108BD9-81ED-4DB2-BD59-A6C34878D82A}">
                    <a16:rowId xmlns:a16="http://schemas.microsoft.com/office/drawing/2014/main" val="10001"/>
                  </a:ext>
                </a:extLst>
              </a:tr>
              <a:tr h="406173">
                <a:tc>
                  <a:txBody>
                    <a:bodyPr/>
                    <a:lstStyle/>
                    <a:p>
                      <a:pPr algn="ctr"/>
                      <a:r>
                        <a:rPr lang="en-US" sz="2000" err="1">
                          <a:latin typeface="Arial" panose="020B0604020202020204" pitchFamily="34" charset="0"/>
                          <a:cs typeface="Arial" panose="020B0604020202020204" pitchFamily="34" charset="0"/>
                        </a:rPr>
                        <a:t>P0</a:t>
                      </a:r>
                      <a:endParaRPr lang="en-US" sz="2000">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extLst>
                  <a:ext uri="{0D108BD9-81ED-4DB2-BD59-A6C34878D82A}">
                    <a16:rowId xmlns:a16="http://schemas.microsoft.com/office/drawing/2014/main" val="10002"/>
                  </a:ext>
                </a:extLst>
              </a:tr>
              <a:tr h="406173">
                <a:tc>
                  <a:txBody>
                    <a:bodyPr/>
                    <a:lstStyle/>
                    <a:p>
                      <a:pPr algn="ctr"/>
                      <a:r>
                        <a:rPr lang="en-US" sz="2000" err="1">
                          <a:latin typeface="Arial" panose="020B0604020202020204" pitchFamily="34" charset="0"/>
                          <a:cs typeface="Arial" panose="020B0604020202020204" pitchFamily="34" charset="0"/>
                        </a:rPr>
                        <a:t>P1</a:t>
                      </a:r>
                      <a:endParaRPr lang="en-US" sz="2000">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extLst>
                  <a:ext uri="{0D108BD9-81ED-4DB2-BD59-A6C34878D82A}">
                    <a16:rowId xmlns:a16="http://schemas.microsoft.com/office/drawing/2014/main" val="10003"/>
                  </a:ext>
                </a:extLst>
              </a:tr>
              <a:tr h="406173">
                <a:tc>
                  <a:txBody>
                    <a:bodyPr/>
                    <a:lstStyle/>
                    <a:p>
                      <a:pPr algn="ctr"/>
                      <a:r>
                        <a:rPr lang="en-US" sz="2000" err="1">
                          <a:latin typeface="Arial" panose="020B0604020202020204" pitchFamily="34" charset="0"/>
                          <a:cs typeface="Arial" panose="020B0604020202020204" pitchFamily="34" charset="0"/>
                        </a:rPr>
                        <a:t>P2</a:t>
                      </a:r>
                      <a:endParaRPr lang="en-US" sz="2000">
                        <a:latin typeface="Arial" panose="020B0604020202020204" pitchFamily="34" charset="0"/>
                        <a:cs typeface="Arial" panose="020B0604020202020204" pitchFamily="34" charset="0"/>
                      </a:endParaRP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3</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3</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extLst>
                  <a:ext uri="{0D108BD9-81ED-4DB2-BD59-A6C34878D82A}">
                    <a16:rowId xmlns:a16="http://schemas.microsoft.com/office/drawing/2014/main" val="10004"/>
                  </a:ext>
                </a:extLst>
              </a:tr>
              <a:tr h="406173">
                <a:tc>
                  <a:txBody>
                    <a:bodyPr/>
                    <a:lstStyle/>
                    <a:p>
                      <a:pPr algn="ctr"/>
                      <a:r>
                        <a:rPr lang="en-US" sz="2000">
                          <a:latin typeface="Arial" panose="020B0604020202020204" pitchFamily="34" charset="0"/>
                          <a:cs typeface="Arial" panose="020B0604020202020204" pitchFamily="34" charset="0"/>
                        </a:rPr>
                        <a:t>P3</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extLst>
                  <a:ext uri="{0D108BD9-81ED-4DB2-BD59-A6C34878D82A}">
                    <a16:rowId xmlns:a16="http://schemas.microsoft.com/office/drawing/2014/main" val="10005"/>
                  </a:ext>
                </a:extLst>
              </a:tr>
              <a:tr h="406173">
                <a:tc>
                  <a:txBody>
                    <a:bodyPr/>
                    <a:lstStyle/>
                    <a:p>
                      <a:pPr algn="ctr"/>
                      <a:r>
                        <a:rPr lang="en-US" sz="2000">
                          <a:latin typeface="Arial" panose="020B0604020202020204" pitchFamily="34" charset="0"/>
                          <a:cs typeface="Arial" panose="020B0604020202020204" pitchFamily="34" charset="0"/>
                        </a:rPr>
                        <a:t>P4</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24" marR="91424"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24" marR="91424"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24" marR="91424" marT="45746" marB="45746" anchor="ctr"/>
                </a:tc>
                <a:tc>
                  <a:txBody>
                    <a:bodyPr/>
                    <a:lstStyle/>
                    <a:p>
                      <a:pPr algn="ctr"/>
                      <a:endParaRPr lang="en-US" sz="2000" dirty="0">
                        <a:solidFill>
                          <a:schemeClr val="tx1"/>
                        </a:solidFill>
                        <a:latin typeface="Arial" panose="020B0604020202020204" pitchFamily="34" charset="0"/>
                        <a:cs typeface="Arial" panose="020B0604020202020204" pitchFamily="34" charset="0"/>
                      </a:endParaRPr>
                    </a:p>
                  </a:txBody>
                  <a:tcPr marL="91424" marR="91424" marT="45746" marB="45746" anchor="ctr"/>
                </a:tc>
                <a:extLst>
                  <a:ext uri="{0D108BD9-81ED-4DB2-BD59-A6C34878D82A}">
                    <a16:rowId xmlns:a16="http://schemas.microsoft.com/office/drawing/2014/main" val="10006"/>
                  </a:ext>
                </a:extLst>
              </a:tr>
            </a:tbl>
          </a:graphicData>
        </a:graphic>
      </p:graphicFrame>
      <p:sp>
        <p:nvSpPr>
          <p:cNvPr id="7" name="Rectangle 215">
            <a:extLst>
              <a:ext uri="{FF2B5EF4-FFF2-40B4-BE49-F238E27FC236}">
                <a16:creationId xmlns:a16="http://schemas.microsoft.com/office/drawing/2014/main" id="{90A83550-FF6F-8506-34DF-2970A45A802E}"/>
              </a:ext>
            </a:extLst>
          </p:cNvPr>
          <p:cNvSpPr>
            <a:spLocks/>
          </p:cNvSpPr>
          <p:nvPr/>
        </p:nvSpPr>
        <p:spPr bwMode="auto">
          <a:xfrm>
            <a:off x="2262777" y="6004102"/>
            <a:ext cx="827563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20000"/>
              </a:lnSpc>
              <a:spcBef>
                <a:spcPts val="400"/>
              </a:spcBef>
              <a:buClrTx/>
              <a:buSzTx/>
              <a:buFontTx/>
              <a:buNone/>
            </a:pPr>
            <a:r>
              <a:rPr kumimoji="0" lang="en-US" altLang="en-US" sz="2000" dirty="0" err="1">
                <a:latin typeface="Arial" panose="020B0604020202020204" pitchFamily="34" charset="0"/>
                <a:cs typeface="Arial" panose="020B0604020202020204" pitchFamily="34" charset="0"/>
                <a:sym typeface="Arial" panose="020B0604020202020204" pitchFamily="34" charset="0"/>
              </a:rPr>
              <a:t>Chuỗi</a:t>
            </a:r>
            <a:r>
              <a:rPr kumimoji="0" lang="en-US" altLang="en-US" sz="2000" dirty="0">
                <a:latin typeface="Arial" panose="020B0604020202020204" pitchFamily="34" charset="0"/>
                <a:cs typeface="Arial" panose="020B0604020202020204" pitchFamily="34" charset="0"/>
                <a:sym typeface="Arial" panose="020B0604020202020204" pitchFamily="34" charset="0"/>
              </a:rPr>
              <a:t> &lt;</a:t>
            </a:r>
            <a:r>
              <a:rPr kumimoji="0" lang="en-US" altLang="en-US" sz="2000" i="1" dirty="0">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dirty="0">
                <a:latin typeface="Arial" panose="020B0604020202020204" pitchFamily="34" charset="0"/>
                <a:cs typeface="Arial" panose="020B0604020202020204" pitchFamily="34" charset="0"/>
                <a:sym typeface="Arial" panose="020B0604020202020204" pitchFamily="34" charset="0"/>
              </a:rPr>
              <a:t>0</a:t>
            </a:r>
            <a:r>
              <a:rPr kumimoji="0" lang="en-US" altLang="en-US" sz="2000"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dirty="0">
                <a:latin typeface="Arial" panose="020B0604020202020204" pitchFamily="34" charset="0"/>
                <a:cs typeface="Arial" panose="020B0604020202020204" pitchFamily="34" charset="0"/>
                <a:sym typeface="Arial" panose="020B0604020202020204" pitchFamily="34" charset="0"/>
              </a:rPr>
              <a:t>2</a:t>
            </a:r>
            <a:r>
              <a:rPr kumimoji="0" lang="en-US" altLang="en-US" sz="2000"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dirty="0">
                <a:latin typeface="Arial" panose="020B0604020202020204" pitchFamily="34" charset="0"/>
                <a:cs typeface="Arial" panose="020B0604020202020204" pitchFamily="34" charset="0"/>
                <a:sym typeface="Arial" panose="020B0604020202020204" pitchFamily="34" charset="0"/>
              </a:rPr>
              <a:t>3</a:t>
            </a:r>
            <a:r>
              <a:rPr kumimoji="0" lang="en-US" altLang="en-US" sz="2000"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dirty="0">
                <a:latin typeface="Arial" panose="020B0604020202020204" pitchFamily="34" charset="0"/>
                <a:cs typeface="Arial" panose="020B0604020202020204" pitchFamily="34" charset="0"/>
                <a:sym typeface="Arial" panose="020B0604020202020204" pitchFamily="34" charset="0"/>
              </a:rPr>
              <a:t>1</a:t>
            </a:r>
            <a:r>
              <a:rPr kumimoji="0" lang="en-US" altLang="en-US" sz="2000"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dirty="0">
                <a:latin typeface="Arial" panose="020B0604020202020204" pitchFamily="34" charset="0"/>
                <a:cs typeface="Arial" panose="020B0604020202020204" pitchFamily="34" charset="0"/>
                <a:sym typeface="Arial" panose="020B0604020202020204" pitchFamily="34" charset="0"/>
              </a:rPr>
              <a:t>4</a:t>
            </a:r>
            <a:r>
              <a:rPr kumimoji="0" lang="en-US" altLang="en-US" sz="2000" dirty="0">
                <a:latin typeface="Arial" panose="020B0604020202020204" pitchFamily="34" charset="0"/>
                <a:cs typeface="Arial" panose="020B0604020202020204" pitchFamily="34" charset="0"/>
                <a:sym typeface="Arial" panose="020B0604020202020204" pitchFamily="34" charset="0"/>
              </a:rPr>
              <a:t>&gt; sẽ </a:t>
            </a:r>
            <a:r>
              <a:rPr kumimoji="0" lang="en-US" altLang="en-US" sz="2000" dirty="0" err="1">
                <a:latin typeface="Arial" panose="020B0604020202020204" pitchFamily="34" charset="0"/>
                <a:cs typeface="Arial" panose="020B0604020202020204" pitchFamily="34" charset="0"/>
                <a:sym typeface="Arial" panose="020B0604020202020204" pitchFamily="34" charset="0"/>
              </a:rPr>
              <a:t>cho</a:t>
            </a:r>
            <a:r>
              <a:rPr kumimoji="0" lang="en-US" altLang="en-US" sz="2000" dirty="0">
                <a:latin typeface="Arial" panose="020B0604020202020204" pitchFamily="34" charset="0"/>
                <a:cs typeface="Arial" panose="020B0604020202020204" pitchFamily="34" charset="0"/>
                <a:sym typeface="Arial" panose="020B0604020202020204" pitchFamily="34" charset="0"/>
              </a:rPr>
              <a:t> </a:t>
            </a:r>
            <a:r>
              <a:rPr kumimoji="0" lang="en-US" altLang="en-US" sz="2000" dirty="0" err="1">
                <a:latin typeface="Arial" panose="020B0604020202020204" pitchFamily="34" charset="0"/>
                <a:cs typeface="Arial" panose="020B0604020202020204" pitchFamily="34" charset="0"/>
                <a:sym typeface="Arial" panose="020B0604020202020204" pitchFamily="34" charset="0"/>
              </a:rPr>
              <a:t>kết</a:t>
            </a:r>
            <a:r>
              <a:rPr kumimoji="0" lang="en-US" altLang="en-US" sz="2000" dirty="0">
                <a:latin typeface="Arial" panose="020B0604020202020204" pitchFamily="34" charset="0"/>
                <a:cs typeface="Arial" panose="020B0604020202020204" pitchFamily="34" charset="0"/>
                <a:sym typeface="Arial" panose="020B0604020202020204" pitchFamily="34" charset="0"/>
              </a:rPr>
              <a:t> quả Finish[</a:t>
            </a:r>
            <a:r>
              <a:rPr kumimoji="0" lang="en-US" altLang="en-US" sz="2000" i="1"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err="1">
                <a:latin typeface="Arial" panose="020B0604020202020204" pitchFamily="34" charset="0"/>
                <a:cs typeface="Arial" panose="020B0604020202020204" pitchFamily="34" charset="0"/>
                <a:sym typeface="Arial" panose="020B0604020202020204" pitchFamily="34" charset="0"/>
              </a:rPr>
              <a:t>i</a:t>
            </a:r>
            <a:r>
              <a:rPr kumimoji="0" lang="en-US" altLang="en-US" sz="2000" i="1" dirty="0">
                <a:latin typeface="Arial" panose="020B0604020202020204" pitchFamily="34" charset="0"/>
                <a:cs typeface="Arial" panose="020B0604020202020204" pitchFamily="34" charset="0"/>
                <a:sym typeface="Arial" panose="020B0604020202020204" pitchFamily="34" charset="0"/>
              </a:rPr>
              <a:t> </a:t>
            </a:r>
            <a:r>
              <a:rPr kumimoji="0" lang="en-US" altLang="en-US" sz="2000" dirty="0">
                <a:latin typeface="Arial" panose="020B0604020202020204" pitchFamily="34" charset="0"/>
                <a:cs typeface="Arial" panose="020B0604020202020204" pitchFamily="34" charset="0"/>
                <a:sym typeface="Arial" panose="020B0604020202020204" pitchFamily="34" charset="0"/>
              </a:rPr>
              <a:t>] = true,</a:t>
            </a:r>
            <a:r>
              <a:rPr kumimoji="0" lang="en-US" altLang="en-US" sz="2000" i="1" dirty="0">
                <a:latin typeface="Arial" panose="020B0604020202020204" pitchFamily="34" charset="0"/>
                <a:cs typeface="Arial" panose="020B0604020202020204" pitchFamily="34" charset="0"/>
                <a:sym typeface="Arial" panose="020B0604020202020204" pitchFamily="34" charset="0"/>
              </a:rPr>
              <a:t> </a:t>
            </a:r>
            <a:r>
              <a:rPr kumimoji="0" lang="en-US" altLang="en-US" sz="2000" i="1" dirty="0" err="1">
                <a:latin typeface="Arial" panose="020B0604020202020204" pitchFamily="34" charset="0"/>
                <a:cs typeface="Arial" panose="020B0604020202020204" pitchFamily="34" charset="0"/>
                <a:sym typeface="Arial" panose="020B0604020202020204" pitchFamily="34" charset="0"/>
              </a:rPr>
              <a:t>i</a:t>
            </a:r>
            <a:r>
              <a:rPr kumimoji="0" lang="en-US" altLang="en-US" sz="2000" i="1" dirty="0">
                <a:latin typeface="Arial" panose="020B0604020202020204" pitchFamily="34" charset="0"/>
                <a:cs typeface="Arial" panose="020B0604020202020204" pitchFamily="34" charset="0"/>
                <a:sym typeface="Arial" panose="020B0604020202020204" pitchFamily="34" charset="0"/>
              </a:rPr>
              <a:t> </a:t>
            </a:r>
            <a:r>
              <a:rPr kumimoji="0" lang="en-US" altLang="en-US" sz="2000" dirty="0">
                <a:latin typeface="Arial" panose="020B0604020202020204" pitchFamily="34" charset="0"/>
                <a:cs typeface="Arial" panose="020B0604020202020204" pitchFamily="34" charset="0"/>
                <a:sym typeface="Arial" panose="020B0604020202020204" pitchFamily="34" charset="0"/>
              </a:rPr>
              <a:t>= 1,…, </a:t>
            </a:r>
            <a:r>
              <a:rPr kumimoji="0" lang="en-US" altLang="en-US" sz="2000" i="1" dirty="0">
                <a:latin typeface="Arial" panose="020B0604020202020204" pitchFamily="34" charset="0"/>
                <a:cs typeface="Arial" panose="020B0604020202020204" pitchFamily="34" charset="0"/>
                <a:sym typeface="Arial" panose="020B0604020202020204" pitchFamily="34" charset="0"/>
              </a:rPr>
              <a:t>n</a:t>
            </a:r>
            <a:endParaRPr kumimoji="0" lang="en-US" altLang="en-US" dirty="0">
              <a:latin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3438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en-US" dirty="0"/>
              <a:t>6.3.3.1. </a:t>
            </a:r>
            <a:r>
              <a:rPr lang="en-US" altLang="en-US" dirty="0" err="1"/>
              <a:t>Giải</a:t>
            </a:r>
            <a:r>
              <a:rPr lang="en-US" altLang="en-US" dirty="0"/>
              <a:t> </a:t>
            </a:r>
            <a:r>
              <a:rPr lang="en-US" altLang="en-US" dirty="0" err="1"/>
              <a:t>thuật</a:t>
            </a:r>
            <a:r>
              <a:rPr lang="en-US" altLang="en-US" dirty="0"/>
              <a:t> </a:t>
            </a:r>
            <a:r>
              <a:rPr lang="en-US" altLang="en-US" dirty="0" err="1"/>
              <a:t>phát</a:t>
            </a:r>
            <a:r>
              <a:rPr lang="en-US" altLang="en-US" dirty="0"/>
              <a:t> </a:t>
            </a:r>
            <a:r>
              <a:rPr lang="en-US" altLang="en-US" dirty="0" err="1"/>
              <a:t>hiện</a:t>
            </a:r>
            <a:r>
              <a:rPr lang="en-US" altLang="en-US" dirty="0"/>
              <a:t> deadlock - </a:t>
            </a:r>
            <a:r>
              <a:rPr lang="en-US" altLang="en-US" dirty="0" err="1"/>
              <a:t>Ví</a:t>
            </a:r>
            <a:r>
              <a:rPr lang="en-US" altLang="en-US" dirty="0"/>
              <a:t> </a:t>
            </a:r>
            <a:r>
              <a:rPr lang="en-US" altLang="en-US" dirty="0" err="1"/>
              <a:t>dụ</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vi-VN" altLang="ja-JP" sz="2600" dirty="0"/>
              <a:t>P2 yêu cầu thêm một instance của C. Ma trận Request như sau:</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59</a:t>
            </a:fld>
            <a:endParaRPr lang="en-VN" dirty="0"/>
          </a:p>
        </p:txBody>
      </p:sp>
      <p:graphicFrame>
        <p:nvGraphicFramePr>
          <p:cNvPr id="6" name="Table 5">
            <a:extLst>
              <a:ext uri="{FF2B5EF4-FFF2-40B4-BE49-F238E27FC236}">
                <a16:creationId xmlns:a16="http://schemas.microsoft.com/office/drawing/2014/main" id="{85A76704-B8A9-35AA-D81F-B0181C1D790E}"/>
              </a:ext>
            </a:extLst>
          </p:cNvPr>
          <p:cNvGraphicFramePr>
            <a:graphicFrameLocks noGrp="1"/>
          </p:cNvGraphicFramePr>
          <p:nvPr>
            <p:extLst>
              <p:ext uri="{D42A27DB-BD31-4B8C-83A1-F6EECF244321}">
                <p14:modId xmlns:p14="http://schemas.microsoft.com/office/powerpoint/2010/main" val="2933143644"/>
              </p:ext>
            </p:extLst>
          </p:nvPr>
        </p:nvGraphicFramePr>
        <p:xfrm>
          <a:off x="3116059" y="2151168"/>
          <a:ext cx="6569076" cy="2843211"/>
        </p:xfrm>
        <a:graphic>
          <a:graphicData uri="http://schemas.openxmlformats.org/drawingml/2006/table">
            <a:tbl>
              <a:tblPr firstRow="1" bandRow="1">
                <a:tableStyleId>{5C22544A-7EE6-4342-B048-85BDC9FD1C3A}</a:tableStyleId>
              </a:tblPr>
              <a:tblGrid>
                <a:gridCol w="1642269">
                  <a:extLst>
                    <a:ext uri="{9D8B030D-6E8A-4147-A177-3AD203B41FA5}">
                      <a16:colId xmlns:a16="http://schemas.microsoft.com/office/drawing/2014/main" val="20000"/>
                    </a:ext>
                  </a:extLst>
                </a:gridCol>
                <a:gridCol w="547423">
                  <a:extLst>
                    <a:ext uri="{9D8B030D-6E8A-4147-A177-3AD203B41FA5}">
                      <a16:colId xmlns:a16="http://schemas.microsoft.com/office/drawing/2014/main" val="20001"/>
                    </a:ext>
                  </a:extLst>
                </a:gridCol>
                <a:gridCol w="547423">
                  <a:extLst>
                    <a:ext uri="{9D8B030D-6E8A-4147-A177-3AD203B41FA5}">
                      <a16:colId xmlns:a16="http://schemas.microsoft.com/office/drawing/2014/main" val="20002"/>
                    </a:ext>
                  </a:extLst>
                </a:gridCol>
                <a:gridCol w="547423">
                  <a:extLst>
                    <a:ext uri="{9D8B030D-6E8A-4147-A177-3AD203B41FA5}">
                      <a16:colId xmlns:a16="http://schemas.microsoft.com/office/drawing/2014/main" val="20003"/>
                    </a:ext>
                  </a:extLst>
                </a:gridCol>
                <a:gridCol w="547423">
                  <a:extLst>
                    <a:ext uri="{9D8B030D-6E8A-4147-A177-3AD203B41FA5}">
                      <a16:colId xmlns:a16="http://schemas.microsoft.com/office/drawing/2014/main" val="20004"/>
                    </a:ext>
                  </a:extLst>
                </a:gridCol>
                <a:gridCol w="547423">
                  <a:extLst>
                    <a:ext uri="{9D8B030D-6E8A-4147-A177-3AD203B41FA5}">
                      <a16:colId xmlns:a16="http://schemas.microsoft.com/office/drawing/2014/main" val="20005"/>
                    </a:ext>
                  </a:extLst>
                </a:gridCol>
                <a:gridCol w="547423">
                  <a:extLst>
                    <a:ext uri="{9D8B030D-6E8A-4147-A177-3AD203B41FA5}">
                      <a16:colId xmlns:a16="http://schemas.microsoft.com/office/drawing/2014/main" val="20006"/>
                    </a:ext>
                  </a:extLst>
                </a:gridCol>
                <a:gridCol w="547423">
                  <a:extLst>
                    <a:ext uri="{9D8B030D-6E8A-4147-A177-3AD203B41FA5}">
                      <a16:colId xmlns:a16="http://schemas.microsoft.com/office/drawing/2014/main" val="20007"/>
                    </a:ext>
                  </a:extLst>
                </a:gridCol>
                <a:gridCol w="547423">
                  <a:extLst>
                    <a:ext uri="{9D8B030D-6E8A-4147-A177-3AD203B41FA5}">
                      <a16:colId xmlns:a16="http://schemas.microsoft.com/office/drawing/2014/main" val="20008"/>
                    </a:ext>
                  </a:extLst>
                </a:gridCol>
                <a:gridCol w="547423">
                  <a:extLst>
                    <a:ext uri="{9D8B030D-6E8A-4147-A177-3AD203B41FA5}">
                      <a16:colId xmlns:a16="http://schemas.microsoft.com/office/drawing/2014/main" val="20009"/>
                    </a:ext>
                  </a:extLst>
                </a:gridCol>
              </a:tblGrid>
              <a:tr h="406173">
                <a:tc>
                  <a:txBody>
                    <a:bodyPr/>
                    <a:lstStyle/>
                    <a:p>
                      <a:pPr algn="ctr"/>
                      <a:endParaRPr lang="en-US" sz="2000">
                        <a:latin typeface="Arial" panose="020B0604020202020204" pitchFamily="34" charset="0"/>
                        <a:cs typeface="Arial" panose="020B0604020202020204" pitchFamily="34" charset="0"/>
                      </a:endParaRPr>
                    </a:p>
                  </a:txBody>
                  <a:tcPr marL="91446" marR="91446" marT="45746" marB="45746" anchor="ctr"/>
                </a:tc>
                <a:tc gridSpan="3">
                  <a:txBody>
                    <a:bodyPr/>
                    <a:lstStyle/>
                    <a:p>
                      <a:pPr algn="ctr"/>
                      <a:r>
                        <a:rPr lang="en-US" sz="2000" dirty="0">
                          <a:solidFill>
                            <a:schemeClr val="bg1"/>
                          </a:solidFill>
                          <a:latin typeface="Arial" panose="020B0604020202020204" pitchFamily="34" charset="0"/>
                          <a:cs typeface="Arial" panose="020B0604020202020204" pitchFamily="34" charset="0"/>
                        </a:rPr>
                        <a:t>Allocation</a:t>
                      </a:r>
                    </a:p>
                  </a:txBody>
                  <a:tcPr marL="91446" marR="91446" marT="45746" marB="45746" anchor="ctr"/>
                </a:tc>
                <a:tc hMerge="1">
                  <a:txBody>
                    <a:bodyPr/>
                    <a:lstStyle/>
                    <a:p>
                      <a:endParaRPr lang="en-US"/>
                    </a:p>
                  </a:txBody>
                  <a:tcPr/>
                </a:tc>
                <a:tc hMerge="1">
                  <a:txBody>
                    <a:bodyPr/>
                    <a:lstStyle/>
                    <a:p>
                      <a:endParaRPr lang="en-US"/>
                    </a:p>
                  </a:txBody>
                  <a:tcPr/>
                </a:tc>
                <a:tc gridSpan="3">
                  <a:txBody>
                    <a:bodyPr/>
                    <a:lstStyle/>
                    <a:p>
                      <a:pPr algn="ctr"/>
                      <a:r>
                        <a:rPr lang="en-US" sz="2000" dirty="0">
                          <a:solidFill>
                            <a:schemeClr val="bg1"/>
                          </a:solidFill>
                          <a:latin typeface="Arial" panose="020B0604020202020204" pitchFamily="34" charset="0"/>
                          <a:cs typeface="Arial" panose="020B0604020202020204" pitchFamily="34" charset="0"/>
                        </a:rPr>
                        <a:t>Request</a:t>
                      </a:r>
                    </a:p>
                  </a:txBody>
                  <a:tcPr marL="91446" marR="91446" marT="45746" marB="45746" anchor="ctr"/>
                </a:tc>
                <a:tc hMerge="1">
                  <a:txBody>
                    <a:bodyPr/>
                    <a:lstStyle/>
                    <a:p>
                      <a:endParaRPr lang="en-US"/>
                    </a:p>
                  </a:txBody>
                  <a:tcPr/>
                </a:tc>
                <a:tc hMerge="1">
                  <a:txBody>
                    <a:bodyPr/>
                    <a:lstStyle/>
                    <a:p>
                      <a:endParaRPr lang="en-US"/>
                    </a:p>
                  </a:txBody>
                  <a:tcPr/>
                </a:tc>
                <a:tc gridSpan="3">
                  <a:txBody>
                    <a:bodyPr/>
                    <a:lstStyle/>
                    <a:p>
                      <a:pPr algn="ctr"/>
                      <a:r>
                        <a:rPr lang="en-US" sz="2000" dirty="0">
                          <a:solidFill>
                            <a:schemeClr val="bg1"/>
                          </a:solidFill>
                          <a:latin typeface="Arial" panose="020B0604020202020204" pitchFamily="34" charset="0"/>
                          <a:cs typeface="Arial" panose="020B0604020202020204" pitchFamily="34" charset="0"/>
                        </a:rPr>
                        <a:t>Available</a:t>
                      </a:r>
                    </a:p>
                  </a:txBody>
                  <a:tcPr marL="91446" marR="91446" marT="45746" marB="45746"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6173">
                <a:tc>
                  <a:txBody>
                    <a:bodyPr/>
                    <a:lstStyle/>
                    <a:p>
                      <a:pPr algn="ctr"/>
                      <a:endParaRPr lang="en-US" sz="2000">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p>
                  </a:txBody>
                  <a:tcPr marL="91446" marR="91446"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B</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B</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A</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B</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C</a:t>
                      </a:r>
                    </a:p>
                  </a:txBody>
                  <a:tcPr marL="91446" marR="91446" marT="45746" marB="45746" anchor="ctr"/>
                </a:tc>
                <a:extLst>
                  <a:ext uri="{0D108BD9-81ED-4DB2-BD59-A6C34878D82A}">
                    <a16:rowId xmlns:a16="http://schemas.microsoft.com/office/drawing/2014/main" val="10001"/>
                  </a:ext>
                </a:extLst>
              </a:tr>
              <a:tr h="406173">
                <a:tc>
                  <a:txBody>
                    <a:bodyPr/>
                    <a:lstStyle/>
                    <a:p>
                      <a:pPr algn="ctr"/>
                      <a:r>
                        <a:rPr lang="en-US" sz="2000" err="1">
                          <a:latin typeface="Arial" panose="020B0604020202020204" pitchFamily="34" charset="0"/>
                          <a:cs typeface="Arial" panose="020B0604020202020204" pitchFamily="34" charset="0"/>
                        </a:rPr>
                        <a:t>P0</a:t>
                      </a:r>
                      <a:endParaRPr lang="en-US" sz="2000">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extLst>
                  <a:ext uri="{0D108BD9-81ED-4DB2-BD59-A6C34878D82A}">
                    <a16:rowId xmlns:a16="http://schemas.microsoft.com/office/drawing/2014/main" val="10002"/>
                  </a:ext>
                </a:extLst>
              </a:tr>
              <a:tr h="406173">
                <a:tc>
                  <a:txBody>
                    <a:bodyPr/>
                    <a:lstStyle/>
                    <a:p>
                      <a:pPr algn="ctr"/>
                      <a:r>
                        <a:rPr lang="en-US" sz="2000" err="1">
                          <a:latin typeface="Arial" panose="020B0604020202020204" pitchFamily="34" charset="0"/>
                          <a:cs typeface="Arial" panose="020B0604020202020204" pitchFamily="34" charset="0"/>
                        </a:rPr>
                        <a:t>P1</a:t>
                      </a:r>
                      <a:endParaRPr lang="en-US" sz="2000">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2</a:t>
                      </a:r>
                    </a:p>
                  </a:txBody>
                  <a:tcPr marL="91446" marR="91446"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dirty="0">
                          <a:solidFill>
                            <a:schemeClr val="tx1"/>
                          </a:solidFill>
                          <a:latin typeface="Arial" panose="020B0604020202020204" pitchFamily="34" charset="0"/>
                          <a:cs typeface="Arial" panose="020B0604020202020204" pitchFamily="34" charset="0"/>
                        </a:rPr>
                        <a:t>2</a:t>
                      </a:r>
                    </a:p>
                  </a:txBody>
                  <a:tcPr marL="91446" marR="91446" marT="45746" marB="45746" anchor="ctr"/>
                </a:tc>
                <a:tc>
                  <a:txBody>
                    <a:bodyPr/>
                    <a:lstStyle/>
                    <a:p>
                      <a:pPr algn="ctr"/>
                      <a:endParaRPr lang="en-US" sz="2000" dirty="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extLst>
                  <a:ext uri="{0D108BD9-81ED-4DB2-BD59-A6C34878D82A}">
                    <a16:rowId xmlns:a16="http://schemas.microsoft.com/office/drawing/2014/main" val="10003"/>
                  </a:ext>
                </a:extLst>
              </a:tr>
              <a:tr h="406173">
                <a:tc>
                  <a:txBody>
                    <a:bodyPr/>
                    <a:lstStyle/>
                    <a:p>
                      <a:pPr algn="ctr"/>
                      <a:r>
                        <a:rPr lang="en-US" sz="2000" err="1">
                          <a:latin typeface="Arial" panose="020B0604020202020204" pitchFamily="34" charset="0"/>
                          <a:cs typeface="Arial" panose="020B0604020202020204" pitchFamily="34" charset="0"/>
                        </a:rPr>
                        <a:t>P2</a:t>
                      </a:r>
                      <a:endParaRPr lang="en-US" sz="2000">
                        <a:latin typeface="Arial" panose="020B0604020202020204" pitchFamily="34" charset="0"/>
                        <a:cs typeface="Arial" panose="020B0604020202020204" pitchFamily="34" charset="0"/>
                      </a:endParaRP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3</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3</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extLst>
                  <a:ext uri="{0D108BD9-81ED-4DB2-BD59-A6C34878D82A}">
                    <a16:rowId xmlns:a16="http://schemas.microsoft.com/office/drawing/2014/main" val="10004"/>
                  </a:ext>
                </a:extLst>
              </a:tr>
              <a:tr h="406173">
                <a:tc>
                  <a:txBody>
                    <a:bodyPr/>
                    <a:lstStyle/>
                    <a:p>
                      <a:pPr algn="ctr"/>
                      <a:r>
                        <a:rPr lang="en-US" sz="2000">
                          <a:latin typeface="Arial" panose="020B0604020202020204" pitchFamily="34" charset="0"/>
                          <a:cs typeface="Arial" panose="020B0604020202020204" pitchFamily="34" charset="0"/>
                        </a:rPr>
                        <a:t>P3</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1</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extLst>
                  <a:ext uri="{0D108BD9-81ED-4DB2-BD59-A6C34878D82A}">
                    <a16:rowId xmlns:a16="http://schemas.microsoft.com/office/drawing/2014/main" val="10005"/>
                  </a:ext>
                </a:extLst>
              </a:tr>
              <a:tr h="406173">
                <a:tc>
                  <a:txBody>
                    <a:bodyPr/>
                    <a:lstStyle/>
                    <a:p>
                      <a:pPr algn="ctr"/>
                      <a:r>
                        <a:rPr lang="en-US" sz="2000">
                          <a:latin typeface="Arial" panose="020B0604020202020204" pitchFamily="34" charset="0"/>
                          <a:cs typeface="Arial" panose="020B0604020202020204" pitchFamily="34" charset="0"/>
                        </a:rPr>
                        <a:t>P4</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0</a:t>
                      </a:r>
                    </a:p>
                  </a:txBody>
                  <a:tcPr marL="91446" marR="91446" marT="45746" marB="45746" anchor="ctr"/>
                </a:tc>
                <a:tc>
                  <a:txBody>
                    <a:bodyPr/>
                    <a:lstStyle/>
                    <a:p>
                      <a:pPr algn="ctr"/>
                      <a:r>
                        <a:rPr lang="en-US" sz="2000">
                          <a:solidFill>
                            <a:schemeClr val="tx1"/>
                          </a:solidFill>
                          <a:latin typeface="Arial" panose="020B0604020202020204" pitchFamily="34" charset="0"/>
                          <a:cs typeface="Arial" panose="020B0604020202020204" pitchFamily="34" charset="0"/>
                        </a:rPr>
                        <a:t>2</a:t>
                      </a: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a:solidFill>
                          <a:schemeClr val="tx1"/>
                        </a:solidFill>
                        <a:latin typeface="Arial" panose="020B0604020202020204" pitchFamily="34" charset="0"/>
                        <a:cs typeface="Arial" panose="020B0604020202020204" pitchFamily="34" charset="0"/>
                      </a:endParaRPr>
                    </a:p>
                  </a:txBody>
                  <a:tcPr marL="91446" marR="91446" marT="45746" marB="45746" anchor="ctr"/>
                </a:tc>
                <a:tc>
                  <a:txBody>
                    <a:bodyPr/>
                    <a:lstStyle/>
                    <a:p>
                      <a:pPr algn="ctr"/>
                      <a:endParaRPr lang="en-US" sz="2000" dirty="0">
                        <a:solidFill>
                          <a:schemeClr val="tx1"/>
                        </a:solidFill>
                        <a:latin typeface="Arial" panose="020B0604020202020204" pitchFamily="34" charset="0"/>
                        <a:cs typeface="Arial" panose="020B0604020202020204" pitchFamily="34" charset="0"/>
                      </a:endParaRPr>
                    </a:p>
                  </a:txBody>
                  <a:tcPr marL="91446" marR="91446" marT="45746" marB="45746"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18691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kumimoji="1" lang="en-US" altLang="ja-JP" dirty="0"/>
              <a:t>6.1.1. </a:t>
            </a:r>
            <a:r>
              <a:rPr kumimoji="1" lang="en-US" altLang="ja-JP" dirty="0" err="1"/>
              <a:t>Vấn</a:t>
            </a:r>
            <a:r>
              <a:rPr kumimoji="1" lang="en-US" altLang="ja-JP" dirty="0"/>
              <a:t> </a:t>
            </a:r>
            <a:r>
              <a:rPr kumimoji="1" lang="en-US" altLang="ja-JP" dirty="0" err="1"/>
              <a:t>đề</a:t>
            </a:r>
            <a:r>
              <a:rPr kumimoji="1" lang="en-US" altLang="ja-JP" dirty="0"/>
              <a:t> deadlock</a:t>
            </a:r>
            <a:endParaRPr lang="en-VN" dirty="0"/>
          </a:p>
        </p:txBody>
      </p:sp>
      <p:sp>
        <p:nvSpPr>
          <p:cNvPr id="9" name="Content Placeholder 8">
            <a:extLst>
              <a:ext uri="{FF2B5EF4-FFF2-40B4-BE49-F238E27FC236}">
                <a16:creationId xmlns:a16="http://schemas.microsoft.com/office/drawing/2014/main" id="{BBF82D36-65AE-D157-E719-CBBCCB07E07D}"/>
              </a:ext>
            </a:extLst>
          </p:cNvPr>
          <p:cNvSpPr>
            <a:spLocks noGrp="1"/>
          </p:cNvSpPr>
          <p:nvPr>
            <p:ph idx="1"/>
          </p:nvPr>
        </p:nvSpPr>
        <p:spPr/>
        <p:txBody>
          <a:bodyPr>
            <a:normAutofit fontScale="85000" lnSpcReduction="20000"/>
          </a:bodyPr>
          <a:lstStyle/>
          <a:p>
            <a:r>
              <a:rPr lang="vi-VN" dirty="0"/>
              <a:t>Gọi S và Q là hai biến semaphore được khởi tạo </a:t>
            </a:r>
            <a:r>
              <a:rPr lang="en-US" dirty="0" err="1"/>
              <a:t>S.v</a:t>
            </a:r>
            <a:r>
              <a:rPr lang="en-US" dirty="0"/>
              <a:t> = </a:t>
            </a:r>
            <a:r>
              <a:rPr lang="en-US" dirty="0" err="1"/>
              <a:t>Q.v</a:t>
            </a:r>
            <a:r>
              <a:rPr lang="en-US" dirty="0"/>
              <a:t> </a:t>
            </a:r>
            <a:r>
              <a:rPr lang="vi-VN" dirty="0"/>
              <a:t>= 1</a:t>
            </a:r>
          </a:p>
          <a:p>
            <a:pPr marL="0" indent="0">
              <a:buNone/>
            </a:pPr>
            <a:r>
              <a:rPr lang="vi-VN" dirty="0"/>
              <a:t>		P0			P1</a:t>
            </a:r>
          </a:p>
          <a:p>
            <a:pPr marL="0" indent="0">
              <a:buNone/>
            </a:pPr>
            <a:r>
              <a:rPr lang="vi-VN" dirty="0"/>
              <a:t>		wait(S);</a:t>
            </a:r>
            <a:r>
              <a:rPr lang="en-US" dirty="0"/>
              <a:t> (</a:t>
            </a:r>
            <a:r>
              <a:rPr lang="en-US" dirty="0" err="1"/>
              <a:t>S.v</a:t>
            </a:r>
            <a:r>
              <a:rPr lang="en-US" dirty="0"/>
              <a:t>=0)</a:t>
            </a:r>
            <a:r>
              <a:rPr lang="vi-VN" dirty="0"/>
              <a:t>	wait(Q);</a:t>
            </a:r>
            <a:r>
              <a:rPr lang="en-US" dirty="0"/>
              <a:t> (</a:t>
            </a:r>
            <a:r>
              <a:rPr lang="en-US" dirty="0" err="1"/>
              <a:t>Q.v</a:t>
            </a:r>
            <a:r>
              <a:rPr lang="en-US" dirty="0"/>
              <a:t>=0)</a:t>
            </a:r>
            <a:endParaRPr lang="vi-VN" dirty="0"/>
          </a:p>
          <a:p>
            <a:pPr marL="0" indent="0">
              <a:buNone/>
            </a:pPr>
            <a:r>
              <a:rPr lang="vi-VN" dirty="0"/>
              <a:t>		wait(Q);</a:t>
            </a:r>
            <a:r>
              <a:rPr lang="en-US" dirty="0"/>
              <a:t> (</a:t>
            </a:r>
            <a:r>
              <a:rPr lang="en-US" dirty="0" err="1"/>
              <a:t>Q.v</a:t>
            </a:r>
            <a:r>
              <a:rPr lang="en-US" dirty="0"/>
              <a:t>=-1)</a:t>
            </a:r>
            <a:r>
              <a:rPr lang="vi-VN" dirty="0"/>
              <a:t>	wait(S);</a:t>
            </a:r>
            <a:r>
              <a:rPr lang="en-US" dirty="0"/>
              <a:t> (</a:t>
            </a:r>
            <a:r>
              <a:rPr lang="en-US" dirty="0" err="1"/>
              <a:t>S.v</a:t>
            </a:r>
            <a:r>
              <a:rPr lang="en-US" dirty="0"/>
              <a:t>=-1)</a:t>
            </a:r>
            <a:r>
              <a:rPr lang="vi-VN" dirty="0"/>
              <a:t> </a:t>
            </a:r>
          </a:p>
          <a:p>
            <a:pPr marL="0" indent="0">
              <a:buNone/>
            </a:pPr>
            <a:r>
              <a:rPr lang="vi-VN" dirty="0"/>
              <a:t>		     </a:t>
            </a:r>
          </a:p>
          <a:p>
            <a:pPr marL="0" indent="0">
              <a:buNone/>
            </a:pPr>
            <a:r>
              <a:rPr lang="vi-VN" dirty="0"/>
              <a:t>		signal(S);		signal(Q);</a:t>
            </a:r>
          </a:p>
          <a:p>
            <a:pPr marL="0" indent="0">
              <a:buNone/>
            </a:pPr>
            <a:r>
              <a:rPr lang="vi-VN" dirty="0"/>
              <a:t>		signal(Q);		signal(S);</a:t>
            </a:r>
          </a:p>
          <a:p>
            <a:r>
              <a:rPr lang="en-US" dirty="0" err="1"/>
              <a:t>Giả</a:t>
            </a:r>
            <a:r>
              <a:rPr lang="en-US" dirty="0"/>
              <a:t> </a:t>
            </a:r>
            <a:r>
              <a:rPr lang="en-US" dirty="0" err="1"/>
              <a:t>sử</a:t>
            </a:r>
            <a:r>
              <a:rPr lang="en-US" dirty="0"/>
              <a:t> HĐH </a:t>
            </a:r>
            <a:r>
              <a:rPr lang="en-US" dirty="0" err="1"/>
              <a:t>sử</a:t>
            </a:r>
            <a:r>
              <a:rPr lang="en-US" dirty="0"/>
              <a:t> </a:t>
            </a:r>
            <a:r>
              <a:rPr lang="en-US" dirty="0" err="1"/>
              <a:t>dụng</a:t>
            </a:r>
            <a:r>
              <a:rPr lang="en-US" dirty="0"/>
              <a:t> </a:t>
            </a:r>
            <a:r>
              <a:rPr lang="en-US" dirty="0" err="1"/>
              <a:t>giải</a:t>
            </a:r>
            <a:r>
              <a:rPr lang="en-US" dirty="0"/>
              <a:t> </a:t>
            </a:r>
            <a:r>
              <a:rPr lang="en-US" dirty="0" err="1"/>
              <a:t>thuật</a:t>
            </a:r>
            <a:r>
              <a:rPr lang="en-US" dirty="0"/>
              <a:t> RR </a:t>
            </a:r>
            <a:r>
              <a:rPr lang="en-US" dirty="0" err="1"/>
              <a:t>và</a:t>
            </a:r>
            <a:r>
              <a:rPr lang="en-US" dirty="0"/>
              <a:t> quantum time </a:t>
            </a:r>
            <a:r>
              <a:rPr lang="en-US" dirty="0" err="1"/>
              <a:t>bằng</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hàm</a:t>
            </a:r>
            <a:r>
              <a:rPr lang="en-US" dirty="0"/>
              <a:t> wait(), </a:t>
            </a:r>
            <a:r>
              <a:rPr lang="en-US" dirty="0" err="1"/>
              <a:t>khi</a:t>
            </a:r>
            <a:r>
              <a:rPr lang="en-US" dirty="0"/>
              <a:t> </a:t>
            </a:r>
            <a:r>
              <a:rPr lang="en-US" dirty="0" err="1"/>
              <a:t>đó</a:t>
            </a:r>
            <a:r>
              <a:rPr lang="en-US" dirty="0"/>
              <a:t> </a:t>
            </a:r>
            <a:r>
              <a:rPr lang="vi-VN" dirty="0"/>
              <a:t>P0 thực thi wait(S), rồi P1 thực thi wait(Q), rồi P0 thực thi wait(Q) bị blocked, P1 thực thi wait(S) bị blocked.</a:t>
            </a:r>
          </a:p>
          <a:p>
            <a:endParaRPr lang="en-US"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Tree>
    <p:extLst>
      <p:ext uri="{BB962C8B-B14F-4D97-AF65-F5344CB8AC3E}">
        <p14:creationId xmlns:p14="http://schemas.microsoft.com/office/powerpoint/2010/main" val="89492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 calcmode="lin" valueType="num">
                                      <p:cBhvr additive="base">
                                        <p:cTn id="2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en-US" dirty="0"/>
              <a:t>6.3.3.2. </a:t>
            </a:r>
            <a:r>
              <a:rPr lang="en-US" altLang="en-US" dirty="0" err="1"/>
              <a:t>Phục</a:t>
            </a:r>
            <a:r>
              <a:rPr lang="en-US" altLang="en-US" dirty="0"/>
              <a:t> </a:t>
            </a:r>
            <a:r>
              <a:rPr lang="en-US" altLang="en-US" dirty="0" err="1"/>
              <a:t>hồi</a:t>
            </a:r>
            <a:r>
              <a:rPr lang="en-US" altLang="en-US"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pPr>
            <a:r>
              <a:rPr lang="vi-VN" altLang="en-US" sz="2400" dirty="0"/>
              <a:t>Khi deadlock xảy ra, để phục hồi</a:t>
            </a:r>
            <a:r>
              <a:rPr lang="en-US" altLang="en-US" sz="2400" dirty="0"/>
              <a:t>:</a:t>
            </a:r>
            <a:endParaRPr lang="vi-VN" altLang="en-US" sz="2400" dirty="0"/>
          </a:p>
          <a:p>
            <a:pPr lvl="1">
              <a:lnSpc>
                <a:spcPct val="150000"/>
              </a:lnSpc>
            </a:pPr>
            <a:r>
              <a:rPr lang="vi-VN" altLang="en-US" dirty="0"/>
              <a:t>Báo người vận hành</a:t>
            </a:r>
          </a:p>
          <a:p>
            <a:pPr lvl="1">
              <a:lnSpc>
                <a:spcPct val="150000"/>
              </a:lnSpc>
            </a:pPr>
            <a:r>
              <a:rPr lang="vi-VN" altLang="en-US" dirty="0"/>
              <a:t>Hệ thống tự động phục hồi bằng cách bẻ gãy chu trình deadlock:</a:t>
            </a:r>
          </a:p>
          <a:p>
            <a:pPr lvl="2">
              <a:lnSpc>
                <a:spcPct val="150000"/>
              </a:lnSpc>
            </a:pPr>
            <a:r>
              <a:rPr lang="vi-VN" altLang="en-US" sz="2200" dirty="0"/>
              <a:t>Chấm dứt một hay nhiều tiến trình</a:t>
            </a:r>
          </a:p>
          <a:p>
            <a:pPr lvl="2">
              <a:lnSpc>
                <a:spcPct val="150000"/>
              </a:lnSpc>
            </a:pPr>
            <a:r>
              <a:rPr lang="vi-VN" altLang="en-US" sz="2200" dirty="0"/>
              <a:t>Lấy lại tài nguyên từ một hay nhiều tiến trình</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60</a:t>
            </a:fld>
            <a:endParaRPr lang="en-VN" dirty="0"/>
          </a:p>
        </p:txBody>
      </p:sp>
    </p:spTree>
    <p:extLst>
      <p:ext uri="{BB962C8B-B14F-4D97-AF65-F5344CB8AC3E}">
        <p14:creationId xmlns:p14="http://schemas.microsoft.com/office/powerpoint/2010/main" val="205884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en-US" dirty="0"/>
              <a:t>6.3.3.2. </a:t>
            </a:r>
            <a:r>
              <a:rPr lang="en-US" altLang="en-US" dirty="0" err="1"/>
              <a:t>Phục</a:t>
            </a:r>
            <a:r>
              <a:rPr lang="en-US" altLang="en-US" dirty="0"/>
              <a:t> </a:t>
            </a:r>
            <a:r>
              <a:rPr lang="en-US" altLang="en-US" dirty="0" err="1"/>
              <a:t>hồi</a:t>
            </a:r>
            <a:r>
              <a:rPr lang="en-US" altLang="en-US"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1938528"/>
            <a:ext cx="10579654" cy="4380079"/>
          </a:xfrm>
        </p:spPr>
        <p:txBody>
          <a:bodyPr>
            <a:normAutofit fontScale="77500" lnSpcReduction="20000"/>
          </a:bodyPr>
          <a:lstStyle/>
          <a:p>
            <a:r>
              <a:rPr lang="vi-VN" altLang="en-US" sz="3100" dirty="0"/>
              <a:t>Chấm dứt lần lượt từng tiến trình cho đến khi không còn deadlock</a:t>
            </a:r>
          </a:p>
          <a:p>
            <a:pPr lvl="1"/>
            <a:r>
              <a:rPr lang="vi-VN" altLang="en-US" sz="2800" dirty="0"/>
              <a:t>Sử dụng giải thuật phát hiện deadlock để xác định còn deadlock hay không</a:t>
            </a:r>
          </a:p>
          <a:p>
            <a:r>
              <a:rPr lang="vi-VN" altLang="en-US" sz="3100" dirty="0"/>
              <a:t>Dựa trên yếu tố nào để chấm dứt?</a:t>
            </a:r>
          </a:p>
          <a:p>
            <a:pPr lvl="1"/>
            <a:r>
              <a:rPr lang="vi-VN" altLang="en-US" sz="2800" dirty="0"/>
              <a:t>Độ ưu tiên của tiến trình</a:t>
            </a:r>
          </a:p>
          <a:p>
            <a:pPr lvl="1"/>
            <a:r>
              <a:rPr lang="vi-VN" altLang="en-US" sz="2800" dirty="0"/>
              <a:t>Thời gian đã thực thi của tiến trình và thời gian còn lại</a:t>
            </a:r>
          </a:p>
          <a:p>
            <a:pPr lvl="1"/>
            <a:r>
              <a:rPr lang="vi-VN" altLang="en-US" sz="2800" dirty="0"/>
              <a:t>Loại tài nguyên mà tiến trình đã sử dụng</a:t>
            </a:r>
          </a:p>
          <a:p>
            <a:pPr lvl="1"/>
            <a:r>
              <a:rPr lang="vi-VN" altLang="en-US" sz="2800" dirty="0"/>
              <a:t>Tài nguyên mà tiến trình cần thêm để hoàn tất công việc</a:t>
            </a:r>
          </a:p>
          <a:p>
            <a:pPr lvl="1"/>
            <a:r>
              <a:rPr lang="vi-VN" altLang="en-US" sz="2800" dirty="0"/>
              <a:t>Số lượng tiến trình cần được chấm dứt</a:t>
            </a:r>
          </a:p>
          <a:p>
            <a:pPr lvl="1"/>
            <a:r>
              <a:rPr lang="vi-VN" altLang="en-US" sz="2800" dirty="0"/>
              <a:t>Tiến trình là interactive hay batch</a:t>
            </a:r>
            <a:endParaRPr lang="en-US" altLang="en-US" sz="28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61</a:t>
            </a:fld>
            <a:endParaRPr lang="en-VN" dirty="0"/>
          </a:p>
        </p:txBody>
      </p:sp>
      <p:sp>
        <p:nvSpPr>
          <p:cNvPr id="7" name="TextBox 6">
            <a:extLst>
              <a:ext uri="{FF2B5EF4-FFF2-40B4-BE49-F238E27FC236}">
                <a16:creationId xmlns:a16="http://schemas.microsoft.com/office/drawing/2014/main" id="{465A669C-1062-444D-D638-16FAF75ED7F7}"/>
              </a:ext>
            </a:extLst>
          </p:cNvPr>
          <p:cNvSpPr txBox="1"/>
          <p:nvPr/>
        </p:nvSpPr>
        <p:spPr>
          <a:xfrm>
            <a:off x="926986" y="1123850"/>
            <a:ext cx="6151908" cy="528350"/>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2600" b="1">
                <a:solidFill>
                  <a:schemeClr val="bg1"/>
                </a:solidFill>
                <a:latin typeface="Arial" panose="020B0604020202020204" pitchFamily="34" charset="0"/>
                <a:cs typeface="Arial" panose="020B0604020202020204" pitchFamily="34" charset="0"/>
              </a:defRPr>
            </a:lvl1pPr>
          </a:lstStyle>
          <a:p>
            <a:r>
              <a:rPr lang="vi-VN" altLang="en-US" dirty="0"/>
              <a:t>Chấm dứt tiến trình bị deadlock</a:t>
            </a:r>
          </a:p>
        </p:txBody>
      </p:sp>
    </p:spTree>
    <p:extLst>
      <p:ext uri="{BB962C8B-B14F-4D97-AF65-F5344CB8AC3E}">
        <p14:creationId xmlns:p14="http://schemas.microsoft.com/office/powerpoint/2010/main" val="345133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en-US" dirty="0"/>
              <a:t>6.3.3.2. </a:t>
            </a:r>
            <a:r>
              <a:rPr lang="en-US" altLang="en-US" dirty="0" err="1"/>
              <a:t>Phục</a:t>
            </a:r>
            <a:r>
              <a:rPr lang="en-US" altLang="en-US" dirty="0"/>
              <a:t> </a:t>
            </a:r>
            <a:r>
              <a:rPr lang="en-US" altLang="en-US" dirty="0" err="1"/>
              <a:t>hồi</a:t>
            </a:r>
            <a:r>
              <a:rPr lang="en-US" altLang="en-US"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1975104"/>
            <a:ext cx="10579654" cy="4201859"/>
          </a:xfrm>
        </p:spPr>
        <p:txBody>
          <a:bodyPr>
            <a:normAutofit/>
          </a:bodyPr>
          <a:lstStyle/>
          <a:p>
            <a:r>
              <a:rPr lang="vi-VN" altLang="en-US" sz="2400" dirty="0"/>
              <a:t>Lấy lại tài nguyên từ một </a:t>
            </a:r>
            <a:r>
              <a:rPr lang="en-US" altLang="en-US" sz="2400" dirty="0" err="1"/>
              <a:t>tiến</a:t>
            </a:r>
            <a:r>
              <a:rPr lang="en-US" altLang="en-US" sz="2400" dirty="0"/>
              <a:t> </a:t>
            </a:r>
            <a:r>
              <a:rPr lang="en-US" altLang="en-US" sz="2400" dirty="0" err="1"/>
              <a:t>trình</a:t>
            </a:r>
            <a:r>
              <a:rPr lang="vi-VN" altLang="en-US" sz="2400" dirty="0"/>
              <a:t>, cấp phát cho </a:t>
            </a:r>
            <a:r>
              <a:rPr lang="en-US" altLang="en-US" sz="2400" dirty="0" err="1"/>
              <a:t>tiến</a:t>
            </a:r>
            <a:r>
              <a:rPr lang="en-US" altLang="en-US" sz="2400" dirty="0"/>
              <a:t> </a:t>
            </a:r>
            <a:r>
              <a:rPr lang="en-US" altLang="en-US" sz="2400" dirty="0" err="1"/>
              <a:t>trình</a:t>
            </a:r>
            <a:r>
              <a:rPr lang="vi-VN" altLang="en-US" sz="2400" dirty="0"/>
              <a:t> khác cho đến khi không còn deadlock nữa.</a:t>
            </a:r>
          </a:p>
          <a:p>
            <a:r>
              <a:rPr lang="vi-VN" altLang="en-US" sz="2400" b="1" dirty="0">
                <a:gradFill>
                  <a:gsLst>
                    <a:gs pos="0">
                      <a:srgbClr val="00C6FF"/>
                    </a:gs>
                    <a:gs pos="100000">
                      <a:srgbClr val="0072FF"/>
                    </a:gs>
                  </a:gsLst>
                  <a:lin ang="2700000" scaled="1"/>
                </a:gradFill>
              </a:rPr>
              <a:t>Chọn “nạn nhân” </a:t>
            </a:r>
            <a:r>
              <a:rPr lang="vi-VN" altLang="en-US" sz="2400" dirty="0"/>
              <a:t>để tối thiểu chi phí (có thể dựa trên số tài nguyên sở hữu, thời gian CPU đã tiêu tốn,...)</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62</a:t>
            </a:fld>
            <a:endParaRPr lang="en-VN" dirty="0"/>
          </a:p>
        </p:txBody>
      </p:sp>
      <p:sp>
        <p:nvSpPr>
          <p:cNvPr id="6" name="TextBox 5">
            <a:extLst>
              <a:ext uri="{FF2B5EF4-FFF2-40B4-BE49-F238E27FC236}">
                <a16:creationId xmlns:a16="http://schemas.microsoft.com/office/drawing/2014/main" id="{41DBBE55-7BB8-E2FE-263B-85FD41A86F29}"/>
              </a:ext>
            </a:extLst>
          </p:cNvPr>
          <p:cNvSpPr txBox="1"/>
          <p:nvPr/>
        </p:nvSpPr>
        <p:spPr>
          <a:xfrm>
            <a:off x="838201" y="1134080"/>
            <a:ext cx="6099048" cy="528350"/>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2600" b="1">
                <a:solidFill>
                  <a:schemeClr val="bg1"/>
                </a:solidFill>
                <a:latin typeface="Arial" panose="020B0604020202020204" pitchFamily="34" charset="0"/>
                <a:cs typeface="Arial" panose="020B0604020202020204" pitchFamily="34" charset="0"/>
              </a:defRPr>
            </a:lvl1pPr>
          </a:lstStyle>
          <a:p>
            <a:r>
              <a:rPr lang="en-US" altLang="en-US" dirty="0" err="1"/>
              <a:t>Lấy</a:t>
            </a:r>
            <a:r>
              <a:rPr lang="en-US" altLang="en-US" dirty="0"/>
              <a:t> </a:t>
            </a:r>
            <a:r>
              <a:rPr lang="en-US" altLang="en-US" dirty="0" err="1"/>
              <a:t>tại</a:t>
            </a:r>
            <a:r>
              <a:rPr lang="en-US" altLang="en-US" dirty="0"/>
              <a:t> </a:t>
            </a:r>
            <a:r>
              <a:rPr lang="en-US" altLang="en-US" dirty="0" err="1"/>
              <a:t>tài</a:t>
            </a:r>
            <a:r>
              <a:rPr lang="en-US" altLang="en-US" dirty="0"/>
              <a:t> </a:t>
            </a:r>
            <a:r>
              <a:rPr lang="en-US" altLang="en-US" dirty="0" err="1"/>
              <a:t>nguyên</a:t>
            </a:r>
            <a:endParaRPr lang="vi-VN" altLang="en-US" dirty="0"/>
          </a:p>
        </p:txBody>
      </p:sp>
    </p:spTree>
    <p:extLst>
      <p:ext uri="{BB962C8B-B14F-4D97-AF65-F5344CB8AC3E}">
        <p14:creationId xmlns:p14="http://schemas.microsoft.com/office/powerpoint/2010/main" val="67076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en-US" dirty="0" err="1"/>
              <a:t>Lấy</a:t>
            </a:r>
            <a:r>
              <a:rPr lang="en-US" altLang="en-US" dirty="0"/>
              <a:t> </a:t>
            </a:r>
            <a:r>
              <a:rPr lang="en-US" altLang="en-US" dirty="0" err="1"/>
              <a:t>tại</a:t>
            </a:r>
            <a:r>
              <a:rPr lang="en-US" altLang="en-US" dirty="0"/>
              <a:t> </a:t>
            </a:r>
            <a:r>
              <a:rPr lang="en-US" altLang="en-US" dirty="0" err="1"/>
              <a:t>tài</a:t>
            </a:r>
            <a:r>
              <a:rPr lang="en-US" altLang="en-US" dirty="0"/>
              <a:t> </a:t>
            </a:r>
            <a:r>
              <a:rPr lang="en-US" altLang="en-US" dirty="0" err="1"/>
              <a:t>nguyên</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a:xfrm>
            <a:off x="774145" y="1786650"/>
            <a:ext cx="10579654" cy="4390313"/>
          </a:xfrm>
        </p:spPr>
        <p:txBody>
          <a:bodyPr>
            <a:normAutofit/>
          </a:bodyPr>
          <a:lstStyle/>
          <a:p>
            <a:r>
              <a:rPr lang="vi-VN" altLang="en-US" sz="2400" b="1" dirty="0">
                <a:gradFill>
                  <a:gsLst>
                    <a:gs pos="0">
                      <a:srgbClr val="00C6FF"/>
                    </a:gs>
                    <a:gs pos="100000">
                      <a:srgbClr val="0072FF"/>
                    </a:gs>
                  </a:gsLst>
                  <a:lin ang="2700000" scaled="1"/>
                </a:gradFill>
              </a:rPr>
              <a:t>Trở lại trạng thái trước deadlock (Rollback): </a:t>
            </a:r>
          </a:p>
          <a:p>
            <a:pPr lvl="1"/>
            <a:r>
              <a:rPr lang="vi-VN" altLang="en-US" dirty="0"/>
              <a:t>Rollback </a:t>
            </a:r>
            <a:r>
              <a:rPr lang="en-US" altLang="en-US" dirty="0" err="1"/>
              <a:t>tiến</a:t>
            </a:r>
            <a:r>
              <a:rPr lang="en-US" altLang="en-US" dirty="0"/>
              <a:t> </a:t>
            </a:r>
            <a:r>
              <a:rPr lang="en-US" altLang="en-US" dirty="0" err="1"/>
              <a:t>trình</a:t>
            </a:r>
            <a:r>
              <a:rPr lang="vi-VN" altLang="en-US" dirty="0"/>
              <a:t> bị lấy lại tài nguyên trở về trạng thái safe, tiếp tục </a:t>
            </a:r>
            <a:r>
              <a:rPr lang="en-US" altLang="en-US" dirty="0" err="1"/>
              <a:t>tiến</a:t>
            </a:r>
            <a:r>
              <a:rPr lang="en-US" altLang="en-US" dirty="0"/>
              <a:t> </a:t>
            </a:r>
            <a:r>
              <a:rPr lang="en-US" altLang="en-US" dirty="0" err="1"/>
              <a:t>trình</a:t>
            </a:r>
            <a:r>
              <a:rPr lang="vi-VN" altLang="en-US" dirty="0"/>
              <a:t> từ trạng thái đó. </a:t>
            </a:r>
          </a:p>
          <a:p>
            <a:pPr lvl="1"/>
            <a:r>
              <a:rPr lang="vi-VN" altLang="en-US" dirty="0"/>
              <a:t>Hệ thống cần lưu giữ một số thông tin về trạng thái các </a:t>
            </a:r>
            <a:r>
              <a:rPr lang="en-US" altLang="en-US" dirty="0" err="1"/>
              <a:t>tiến</a:t>
            </a:r>
            <a:r>
              <a:rPr lang="en-US" altLang="en-US" dirty="0"/>
              <a:t> </a:t>
            </a:r>
            <a:r>
              <a:rPr lang="en-US" altLang="en-US" dirty="0" err="1"/>
              <a:t>trình</a:t>
            </a:r>
            <a:r>
              <a:rPr lang="vi-VN" altLang="en-US" dirty="0"/>
              <a:t> đang thực thi.</a:t>
            </a:r>
          </a:p>
          <a:p>
            <a:r>
              <a:rPr lang="vi-VN" altLang="en-US" sz="2400" b="1" dirty="0">
                <a:gradFill>
                  <a:gsLst>
                    <a:gs pos="0">
                      <a:srgbClr val="00C6FF"/>
                    </a:gs>
                    <a:gs pos="100000">
                      <a:srgbClr val="0072FF"/>
                    </a:gs>
                  </a:gsLst>
                  <a:lin ang="2700000" scaled="1"/>
                </a:gradFill>
              </a:rPr>
              <a:t>Đói tài nguyên (Starvation): </a:t>
            </a:r>
            <a:r>
              <a:rPr lang="vi-VN" altLang="en-US" sz="2400" dirty="0"/>
              <a:t>để tránh starvation, phải bảo đảm không có </a:t>
            </a:r>
            <a:r>
              <a:rPr lang="en-US" altLang="en-US" sz="2400" dirty="0" err="1"/>
              <a:t>tiến</a:t>
            </a:r>
            <a:r>
              <a:rPr lang="en-US" altLang="en-US" sz="2400" dirty="0"/>
              <a:t> </a:t>
            </a:r>
            <a:r>
              <a:rPr lang="en-US" altLang="en-US" sz="2400" dirty="0" err="1"/>
              <a:t>trình</a:t>
            </a:r>
            <a:r>
              <a:rPr lang="vi-VN" altLang="en-US" sz="2400" dirty="0"/>
              <a:t> sẽ luôn luôn bị lấy lại tài nguyên mỗi khi deadlock xảy ra.</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63</a:t>
            </a:fld>
            <a:endParaRPr lang="en-VN" dirty="0"/>
          </a:p>
        </p:txBody>
      </p:sp>
      <p:sp>
        <p:nvSpPr>
          <p:cNvPr id="6" name="TextBox 5">
            <a:extLst>
              <a:ext uri="{FF2B5EF4-FFF2-40B4-BE49-F238E27FC236}">
                <a16:creationId xmlns:a16="http://schemas.microsoft.com/office/drawing/2014/main" id="{41DBBE55-7BB8-E2FE-263B-85FD41A86F29}"/>
              </a:ext>
            </a:extLst>
          </p:cNvPr>
          <p:cNvSpPr txBox="1"/>
          <p:nvPr/>
        </p:nvSpPr>
        <p:spPr>
          <a:xfrm>
            <a:off x="838201" y="1134080"/>
            <a:ext cx="6099048" cy="528350"/>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square" rtlCol="0">
            <a:spAutoFit/>
          </a:bodyPr>
          <a:lstStyle>
            <a:defPPr>
              <a:defRPr lang="en-VN"/>
            </a:defPPr>
            <a:lvl1pPr>
              <a:lnSpc>
                <a:spcPct val="120000"/>
              </a:lnSpc>
              <a:spcBef>
                <a:spcPts val="200"/>
              </a:spcBef>
              <a:spcAft>
                <a:spcPts val="200"/>
              </a:spcAft>
              <a:defRPr sz="2600" b="1">
                <a:solidFill>
                  <a:schemeClr val="bg1"/>
                </a:solidFill>
                <a:latin typeface="Arial" panose="020B0604020202020204" pitchFamily="34" charset="0"/>
                <a:cs typeface="Arial" panose="020B0604020202020204" pitchFamily="34" charset="0"/>
              </a:defRPr>
            </a:lvl1pPr>
          </a:lstStyle>
          <a:p>
            <a:r>
              <a:rPr lang="vi-VN" altLang="en-US" dirty="0"/>
              <a:t>Chấm dứt tiến trình bị deadlock</a:t>
            </a:r>
          </a:p>
        </p:txBody>
      </p:sp>
    </p:spTree>
    <p:extLst>
      <p:ext uri="{BB962C8B-B14F-4D97-AF65-F5344CB8AC3E}">
        <p14:creationId xmlns:p14="http://schemas.microsoft.com/office/powerpoint/2010/main" val="7808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dung </a:t>
            </a:r>
            <a:r>
              <a:rPr lang="en-US" altLang="ja-JP" dirty="0" err="1"/>
              <a:t>buổi</a:t>
            </a:r>
            <a:r>
              <a:rPr lang="en-US" altLang="ja-JP" dirty="0"/>
              <a:t> </a:t>
            </a:r>
            <a:r>
              <a:rPr lang="en-US" altLang="ja-JP" dirty="0" err="1"/>
              <a:t>học</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defRPr/>
            </a:pPr>
            <a:r>
              <a:rPr lang="en-US" altLang="en-US" dirty="0" err="1"/>
              <a:t>Vấn</a:t>
            </a:r>
            <a:r>
              <a:rPr lang="en-US" altLang="en-US" dirty="0"/>
              <a:t> </a:t>
            </a:r>
            <a:r>
              <a:rPr lang="en-US" altLang="en-US" dirty="0" err="1"/>
              <a:t>đề</a:t>
            </a:r>
            <a:r>
              <a:rPr lang="en-US" altLang="en-US" dirty="0"/>
              <a:t> deadlock</a:t>
            </a:r>
          </a:p>
          <a:p>
            <a:pPr>
              <a:lnSpc>
                <a:spcPct val="150000"/>
              </a:lnSpc>
              <a:defRPr/>
            </a:pPr>
            <a:r>
              <a:rPr lang="en-US" altLang="en-US" dirty="0" err="1"/>
              <a:t>Mô</a:t>
            </a:r>
            <a:r>
              <a:rPr lang="en-US" altLang="en-US" dirty="0"/>
              <a:t> </a:t>
            </a:r>
            <a:r>
              <a:rPr lang="en-US" altLang="en-US" dirty="0" err="1"/>
              <a:t>hình</a:t>
            </a:r>
            <a:r>
              <a:rPr lang="en-US" altLang="en-US" dirty="0"/>
              <a:t> </a:t>
            </a:r>
            <a:r>
              <a:rPr lang="en-US" altLang="en-US" dirty="0" err="1"/>
              <a:t>hệ</a:t>
            </a:r>
            <a:r>
              <a:rPr lang="en-US" altLang="en-US" dirty="0"/>
              <a:t> </a:t>
            </a:r>
            <a:r>
              <a:rPr lang="en-US" altLang="en-US" dirty="0" err="1"/>
              <a:t>thống</a:t>
            </a:r>
            <a:endParaRPr lang="en-US" altLang="en-US" dirty="0"/>
          </a:p>
          <a:p>
            <a:pPr>
              <a:lnSpc>
                <a:spcPct val="150000"/>
              </a:lnSpc>
              <a:defRPr/>
            </a:pPr>
            <a:r>
              <a:rPr lang="en-US" altLang="en-US" dirty="0" err="1"/>
              <a:t>Các</a:t>
            </a:r>
            <a:r>
              <a:rPr lang="en-US" altLang="en-US" dirty="0"/>
              <a:t> </a:t>
            </a:r>
            <a:r>
              <a:rPr lang="en-US" altLang="en-US" dirty="0" err="1"/>
              <a:t>tính</a:t>
            </a:r>
            <a:r>
              <a:rPr lang="en-US" altLang="en-US" dirty="0"/>
              <a:t> </a:t>
            </a:r>
            <a:r>
              <a:rPr lang="en-US" altLang="en-US" dirty="0" err="1"/>
              <a:t>chất</a:t>
            </a:r>
            <a:r>
              <a:rPr lang="en-US" altLang="en-US" dirty="0"/>
              <a:t> </a:t>
            </a:r>
            <a:r>
              <a:rPr lang="en-US" altLang="en-US" dirty="0" err="1"/>
              <a:t>của</a:t>
            </a:r>
            <a:r>
              <a:rPr lang="en-US" altLang="en-US" dirty="0"/>
              <a:t> deadlock</a:t>
            </a:r>
          </a:p>
          <a:p>
            <a:pPr>
              <a:lnSpc>
                <a:spcPct val="150000"/>
              </a:lnSpc>
              <a:defRPr/>
            </a:pPr>
            <a:r>
              <a:rPr lang="en-US" altLang="en-US" dirty="0" err="1"/>
              <a:t>Phương</a:t>
            </a:r>
            <a:r>
              <a:rPr lang="en-US" altLang="en-US" dirty="0"/>
              <a:t> </a:t>
            </a:r>
            <a:r>
              <a:rPr lang="en-US" altLang="en-US" dirty="0" err="1"/>
              <a:t>pháp</a:t>
            </a:r>
            <a:r>
              <a:rPr lang="en-US" altLang="en-US" dirty="0"/>
              <a:t> </a:t>
            </a:r>
            <a:r>
              <a:rPr lang="en-US" altLang="en-US" dirty="0" err="1"/>
              <a:t>giải</a:t>
            </a:r>
            <a:r>
              <a:rPr lang="en-US" altLang="en-US" dirty="0"/>
              <a:t> </a:t>
            </a:r>
            <a:r>
              <a:rPr lang="en-US" altLang="en-US" dirty="0" err="1"/>
              <a:t>quyết</a:t>
            </a:r>
            <a:r>
              <a:rPr lang="en-US" altLang="en-US" dirty="0"/>
              <a:t> deadlock</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64</a:t>
            </a:fld>
            <a:endParaRPr lang="en-VN" dirty="0"/>
          </a:p>
        </p:txBody>
      </p:sp>
    </p:spTree>
    <p:extLst>
      <p:ext uri="{BB962C8B-B14F-4D97-AF65-F5344CB8AC3E}">
        <p14:creationId xmlns:p14="http://schemas.microsoft.com/office/powerpoint/2010/main" val="21080530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2</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en-US" altLang="en-US" sz="2800" dirty="0" err="1"/>
              <a:t>Tìm</a:t>
            </a:r>
            <a:r>
              <a:rPr lang="en-US" altLang="en-US" sz="2800" dirty="0"/>
              <a:t> Need?</a:t>
            </a:r>
          </a:p>
          <a:p>
            <a:r>
              <a:rPr lang="en-US" altLang="en-US" sz="2800" dirty="0" err="1"/>
              <a:t>Hệ</a:t>
            </a:r>
            <a:r>
              <a:rPr lang="en-US" altLang="en-US" sz="2800" dirty="0"/>
              <a:t> </a:t>
            </a:r>
            <a:r>
              <a:rPr lang="en-US" altLang="en-US" sz="2800" dirty="0" err="1"/>
              <a:t>thống</a:t>
            </a:r>
            <a:r>
              <a:rPr lang="en-US" altLang="en-US" sz="2800" dirty="0"/>
              <a:t> </a:t>
            </a:r>
            <a:r>
              <a:rPr lang="en-US" altLang="en-US" sz="2800" dirty="0" err="1"/>
              <a:t>có</a:t>
            </a:r>
            <a:r>
              <a:rPr lang="en-US" altLang="en-US" sz="2800" dirty="0"/>
              <a:t> an </a:t>
            </a:r>
            <a:r>
              <a:rPr lang="en-US" altLang="en-US" sz="2800" dirty="0" err="1"/>
              <a:t>toàn</a:t>
            </a:r>
            <a:r>
              <a:rPr lang="en-US" altLang="en-US" sz="2800" dirty="0"/>
              <a:t> </a:t>
            </a:r>
            <a:r>
              <a:rPr lang="en-US" altLang="en-US" sz="2800" dirty="0" err="1"/>
              <a:t>không</a:t>
            </a:r>
            <a:r>
              <a:rPr lang="en-US" altLang="en-US" sz="2800" dirty="0"/>
              <a:t>?</a:t>
            </a:r>
          </a:p>
          <a:p>
            <a:r>
              <a:rPr lang="en-US" altLang="en-US" sz="2800" dirty="0" err="1"/>
              <a:t>Nếu</a:t>
            </a:r>
            <a:r>
              <a:rPr lang="en-US" altLang="en-US" sz="2800" dirty="0"/>
              <a:t> P1 </a:t>
            </a:r>
            <a:r>
              <a:rPr lang="en-US" altLang="en-US" sz="2800" dirty="0" err="1"/>
              <a:t>yêu</a:t>
            </a:r>
            <a:r>
              <a:rPr lang="en-US" altLang="en-US" sz="2800" dirty="0"/>
              <a:t> </a:t>
            </a:r>
            <a:r>
              <a:rPr lang="en-US" altLang="en-US" sz="2800" dirty="0" err="1"/>
              <a:t>cầu</a:t>
            </a:r>
            <a:r>
              <a:rPr lang="en-US" altLang="en-US" sz="2800" dirty="0"/>
              <a:t> (0,4,2,0) </a:t>
            </a:r>
            <a:r>
              <a:rPr lang="en-US" altLang="en-US" sz="2800" dirty="0" err="1"/>
              <a:t>thì</a:t>
            </a:r>
            <a:r>
              <a:rPr lang="en-US" altLang="en-US" sz="2800" dirty="0"/>
              <a:t> </a:t>
            </a:r>
            <a:r>
              <a:rPr lang="en-US" altLang="en-US" sz="2800" dirty="0" err="1"/>
              <a:t>có</a:t>
            </a:r>
            <a:r>
              <a:rPr lang="en-US" altLang="en-US" sz="2800" dirty="0"/>
              <a:t> </a:t>
            </a:r>
            <a:r>
              <a:rPr lang="en-US" altLang="en-US" sz="2800" dirty="0" err="1"/>
              <a:t>thể</a:t>
            </a:r>
            <a:r>
              <a:rPr lang="en-US" altLang="en-US" sz="2800" dirty="0"/>
              <a:t> </a:t>
            </a:r>
            <a:r>
              <a:rPr lang="en-US" altLang="en-US" sz="2800" dirty="0" err="1"/>
              <a:t>cấp</a:t>
            </a:r>
            <a:r>
              <a:rPr lang="en-US" altLang="en-US" sz="2800" dirty="0"/>
              <a:t> </a:t>
            </a:r>
            <a:r>
              <a:rPr lang="en-US" altLang="en-US" sz="2800" dirty="0" err="1"/>
              <a:t>phát</a:t>
            </a:r>
            <a:r>
              <a:rPr lang="en-US" altLang="en-US" sz="2800" dirty="0"/>
              <a:t> </a:t>
            </a:r>
            <a:r>
              <a:rPr lang="en-US" altLang="en-US" sz="2800" dirty="0" err="1"/>
              <a:t>cho</a:t>
            </a:r>
            <a:r>
              <a:rPr lang="en-US" altLang="en-US" sz="2800" dirty="0"/>
              <a:t> </a:t>
            </a:r>
            <a:r>
              <a:rPr lang="en-US" altLang="en-US" sz="2800" dirty="0" err="1"/>
              <a:t>nó</a:t>
            </a:r>
            <a:r>
              <a:rPr lang="en-US" altLang="en-US" sz="2800" dirty="0"/>
              <a:t> </a:t>
            </a:r>
            <a:r>
              <a:rPr lang="en-US" altLang="en-US" sz="2800" dirty="0" err="1"/>
              <a:t>ngay</a:t>
            </a:r>
            <a:r>
              <a:rPr lang="en-US" altLang="en-US" sz="2800" dirty="0"/>
              <a:t> </a:t>
            </a:r>
            <a:r>
              <a:rPr lang="en-US" altLang="en-US" sz="2800" dirty="0" err="1"/>
              <a:t>không</a:t>
            </a:r>
            <a:r>
              <a:rPr lang="en-US" altLang="en-US" sz="2800" dirty="0"/>
              <a:t>?</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65</a:t>
            </a:fld>
            <a:endParaRPr lang="en-VN" dirty="0"/>
          </a:p>
        </p:txBody>
      </p:sp>
      <p:pic>
        <p:nvPicPr>
          <p:cNvPr id="6" name="Picture 5">
            <a:extLst>
              <a:ext uri="{FF2B5EF4-FFF2-40B4-BE49-F238E27FC236}">
                <a16:creationId xmlns:a16="http://schemas.microsoft.com/office/drawing/2014/main" id="{711A6966-2ACE-3B3E-E16D-99F09D714AEC}"/>
              </a:ext>
            </a:extLst>
          </p:cNvPr>
          <p:cNvPicPr>
            <a:picLocks noChangeAspect="1"/>
          </p:cNvPicPr>
          <p:nvPr/>
        </p:nvPicPr>
        <p:blipFill>
          <a:blip r:embed="rId2"/>
          <a:stretch>
            <a:fillRect/>
          </a:stretch>
        </p:blipFill>
        <p:spPr>
          <a:xfrm>
            <a:off x="3127137" y="3205163"/>
            <a:ext cx="5937725" cy="2971800"/>
          </a:xfrm>
          <a:prstGeom prst="rect">
            <a:avLst/>
          </a:prstGeom>
        </p:spPr>
      </p:pic>
    </p:spTree>
    <p:extLst>
      <p:ext uri="{BB962C8B-B14F-4D97-AF65-F5344CB8AC3E}">
        <p14:creationId xmlns:p14="http://schemas.microsoft.com/office/powerpoint/2010/main" val="36534497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3</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en-US" altLang="en-US" sz="2800" dirty="0"/>
              <a:t> </a:t>
            </a:r>
            <a:r>
              <a:rPr lang="en-US" altLang="en-US" sz="2800" dirty="0" err="1"/>
              <a:t>Sử</a:t>
            </a:r>
            <a:r>
              <a:rPr lang="en-US" altLang="en-US" sz="2800" dirty="0"/>
              <a:t> </a:t>
            </a:r>
            <a:r>
              <a:rPr lang="en-US" altLang="en-US" sz="2800" dirty="0" err="1"/>
              <a:t>dụng</a:t>
            </a:r>
            <a:r>
              <a:rPr lang="en-US" altLang="en-US" sz="2800" dirty="0"/>
              <a:t> </a:t>
            </a:r>
            <a:r>
              <a:rPr lang="en-US" altLang="en-US" sz="2800" dirty="0" err="1"/>
              <a:t>thuật</a:t>
            </a:r>
            <a:r>
              <a:rPr lang="en-US" altLang="en-US" sz="2800" dirty="0"/>
              <a:t> </a:t>
            </a:r>
            <a:r>
              <a:rPr lang="en-US" altLang="en-US" sz="2800" dirty="0" err="1"/>
              <a:t>toán</a:t>
            </a:r>
            <a:r>
              <a:rPr lang="en-US" altLang="en-US" sz="2800" dirty="0"/>
              <a:t> Banker </a:t>
            </a:r>
            <a:r>
              <a:rPr lang="en-US" altLang="en-US" sz="2800" dirty="0" err="1"/>
              <a:t>xem</a:t>
            </a:r>
            <a:r>
              <a:rPr lang="en-US" altLang="en-US" sz="2800" dirty="0"/>
              <a:t> </a:t>
            </a:r>
            <a:r>
              <a:rPr lang="en-US" altLang="en-US" sz="2800" dirty="0" err="1"/>
              <a:t>các</a:t>
            </a:r>
            <a:r>
              <a:rPr lang="en-US" altLang="en-US" sz="2800" dirty="0"/>
              <a:t> </a:t>
            </a:r>
            <a:r>
              <a:rPr lang="en-US" altLang="en-US" sz="2800" dirty="0" err="1"/>
              <a:t>trạng</a:t>
            </a:r>
            <a:r>
              <a:rPr lang="en-US" altLang="en-US" sz="2800" dirty="0"/>
              <a:t> </a:t>
            </a:r>
            <a:r>
              <a:rPr lang="en-US" altLang="en-US" sz="2800" dirty="0" err="1"/>
              <a:t>thái</a:t>
            </a:r>
            <a:r>
              <a:rPr lang="en-US" altLang="en-US" sz="2800" dirty="0"/>
              <a:t> </a:t>
            </a:r>
            <a:r>
              <a:rPr lang="en-US" altLang="en-US" sz="2800" dirty="0" err="1"/>
              <a:t>sau</a:t>
            </a:r>
            <a:r>
              <a:rPr lang="en-US" altLang="en-US" sz="2800" dirty="0"/>
              <a:t> </a:t>
            </a:r>
            <a:r>
              <a:rPr lang="en-US" altLang="en-US" sz="2800" dirty="0" err="1"/>
              <a:t>có</a:t>
            </a:r>
            <a:r>
              <a:rPr lang="en-US" altLang="en-US" sz="2800" dirty="0"/>
              <a:t> an </a:t>
            </a:r>
            <a:r>
              <a:rPr lang="en-US" altLang="en-US" sz="2800" dirty="0" err="1"/>
              <a:t>toàn</a:t>
            </a:r>
            <a:r>
              <a:rPr lang="en-US" altLang="en-US" sz="2800" dirty="0"/>
              <a:t> hay </a:t>
            </a:r>
            <a:r>
              <a:rPr lang="en-US" altLang="en-US" sz="2800" dirty="0" err="1"/>
              <a:t>không</a:t>
            </a:r>
            <a:r>
              <a:rPr lang="en-US" altLang="en-US" sz="2800" dirty="0"/>
              <a:t>? </a:t>
            </a:r>
            <a:r>
              <a:rPr lang="en-US" altLang="en-US" sz="2800" dirty="0" err="1"/>
              <a:t>Nếu</a:t>
            </a:r>
            <a:r>
              <a:rPr lang="en-US" altLang="en-US" sz="2800" dirty="0"/>
              <a:t> </a:t>
            </a:r>
            <a:r>
              <a:rPr lang="en-US" altLang="en-US" sz="2800" dirty="0" err="1"/>
              <a:t>có</a:t>
            </a:r>
            <a:r>
              <a:rPr lang="en-US" altLang="en-US" sz="2800" dirty="0"/>
              <a:t> </a:t>
            </a:r>
            <a:r>
              <a:rPr lang="en-US" altLang="en-US" sz="2800" dirty="0" err="1"/>
              <a:t>thì</a:t>
            </a:r>
            <a:r>
              <a:rPr lang="en-US" altLang="en-US" sz="2800" dirty="0"/>
              <a:t> </a:t>
            </a:r>
            <a:r>
              <a:rPr lang="en-US" altLang="en-US" sz="2800" dirty="0" err="1"/>
              <a:t>đưa</a:t>
            </a:r>
            <a:r>
              <a:rPr lang="en-US" altLang="en-US" sz="2800" dirty="0"/>
              <a:t> </a:t>
            </a:r>
            <a:r>
              <a:rPr lang="en-US" altLang="en-US" sz="2800" dirty="0" err="1"/>
              <a:t>ra</a:t>
            </a:r>
            <a:r>
              <a:rPr lang="en-US" altLang="en-US" sz="2800" dirty="0"/>
              <a:t> </a:t>
            </a:r>
            <a:r>
              <a:rPr lang="en-US" altLang="en-US" sz="2800" dirty="0" err="1"/>
              <a:t>chuỗi</a:t>
            </a:r>
            <a:r>
              <a:rPr lang="en-US" altLang="en-US" sz="2800" dirty="0"/>
              <a:t> </a:t>
            </a:r>
            <a:r>
              <a:rPr lang="en-US" altLang="en-US" sz="2800" dirty="0" err="1"/>
              <a:t>thực</a:t>
            </a:r>
            <a:r>
              <a:rPr lang="en-US" altLang="en-US" sz="2800" dirty="0"/>
              <a:t> </a:t>
            </a:r>
            <a:r>
              <a:rPr lang="en-US" altLang="en-US" sz="2800" dirty="0" err="1"/>
              <a:t>thi</a:t>
            </a:r>
            <a:r>
              <a:rPr lang="en-US" altLang="en-US" sz="2800" dirty="0"/>
              <a:t> an </a:t>
            </a:r>
            <a:r>
              <a:rPr lang="en-US" altLang="en-US" sz="2800" dirty="0" err="1"/>
              <a:t>toàn</a:t>
            </a:r>
            <a:r>
              <a:rPr lang="en-US" altLang="en-US" sz="2800" dirty="0"/>
              <a:t>, </a:t>
            </a:r>
            <a:r>
              <a:rPr lang="en-US" altLang="en-US" sz="2800" dirty="0" err="1"/>
              <a:t>nếu</a:t>
            </a:r>
            <a:r>
              <a:rPr lang="en-US" altLang="en-US" sz="2800" dirty="0"/>
              <a:t> </a:t>
            </a:r>
            <a:r>
              <a:rPr lang="en-US" altLang="en-US" sz="2800" dirty="0" err="1"/>
              <a:t>không</a:t>
            </a:r>
            <a:r>
              <a:rPr lang="en-US" altLang="en-US" sz="2800" dirty="0"/>
              <a:t> </a:t>
            </a:r>
            <a:r>
              <a:rPr lang="en-US" altLang="en-US" sz="2800" dirty="0" err="1"/>
              <a:t>thì</a:t>
            </a:r>
            <a:r>
              <a:rPr lang="en-US" altLang="en-US" sz="2800" dirty="0"/>
              <a:t> </a:t>
            </a:r>
            <a:r>
              <a:rPr lang="en-US" altLang="en-US" sz="2800" dirty="0" err="1"/>
              <a:t>nêu</a:t>
            </a:r>
            <a:r>
              <a:rPr lang="en-US" altLang="en-US" sz="2800" dirty="0"/>
              <a:t> </a:t>
            </a:r>
            <a:r>
              <a:rPr lang="en-US" altLang="en-US" sz="2800" dirty="0" err="1"/>
              <a:t>rõ</a:t>
            </a:r>
            <a:r>
              <a:rPr lang="en-US" altLang="en-US" sz="2800" dirty="0"/>
              <a:t> </a:t>
            </a:r>
            <a:r>
              <a:rPr lang="en-US" altLang="en-US" sz="2800" dirty="0" err="1"/>
              <a:t>lý</a:t>
            </a:r>
            <a:r>
              <a:rPr lang="en-US" altLang="en-US" sz="2800" dirty="0"/>
              <a:t> do </a:t>
            </a:r>
            <a:r>
              <a:rPr lang="en-US" altLang="en-US" sz="2800" dirty="0" err="1"/>
              <a:t>không</a:t>
            </a:r>
            <a:r>
              <a:rPr lang="en-US" altLang="en-US" sz="2800" dirty="0"/>
              <a:t> an </a:t>
            </a:r>
            <a:r>
              <a:rPr lang="en-US" altLang="en-US" sz="2800" dirty="0" err="1"/>
              <a:t>toàn</a:t>
            </a:r>
            <a:r>
              <a:rPr lang="en-US" altLang="en-US" sz="2800" dirty="0"/>
              <a:t>?</a:t>
            </a:r>
          </a:p>
          <a:p>
            <a:pPr marL="457200" indent="-457200">
              <a:buFont typeface="+mj-lt"/>
              <a:buAutoNum type="alphaLcPeriod"/>
            </a:pPr>
            <a:r>
              <a:rPr lang="en-US" altLang="en-US" sz="2800" b="1" i="1" dirty="0"/>
              <a:t>Available</a:t>
            </a:r>
            <a:r>
              <a:rPr lang="en-US" altLang="en-US" sz="2800" dirty="0"/>
              <a:t> = (0,3,0,1)</a:t>
            </a:r>
          </a:p>
          <a:p>
            <a:pPr marL="457200" indent="-457200">
              <a:buFont typeface="+mj-lt"/>
              <a:buAutoNum type="alphaLcPeriod"/>
            </a:pPr>
            <a:r>
              <a:rPr lang="en-US" altLang="en-US" sz="2800" b="1" i="1" dirty="0"/>
              <a:t>Available</a:t>
            </a:r>
            <a:r>
              <a:rPr lang="en-US" altLang="en-US" sz="2800" dirty="0"/>
              <a:t> = (1,0,0,2)</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66</a:t>
            </a:fld>
            <a:endParaRPr lang="en-VN" dirty="0"/>
          </a:p>
        </p:txBody>
      </p:sp>
      <p:pic>
        <p:nvPicPr>
          <p:cNvPr id="6" name="Picture 5">
            <a:extLst>
              <a:ext uri="{FF2B5EF4-FFF2-40B4-BE49-F238E27FC236}">
                <a16:creationId xmlns:a16="http://schemas.microsoft.com/office/drawing/2014/main" id="{CA57DBD5-969D-1B76-7512-F51D8C829A8D}"/>
              </a:ext>
            </a:extLst>
          </p:cNvPr>
          <p:cNvPicPr>
            <a:picLocks noChangeAspect="1"/>
          </p:cNvPicPr>
          <p:nvPr/>
        </p:nvPicPr>
        <p:blipFill>
          <a:blip r:embed="rId2"/>
          <a:stretch>
            <a:fillRect/>
          </a:stretch>
        </p:blipFill>
        <p:spPr>
          <a:xfrm>
            <a:off x="6633241" y="2699657"/>
            <a:ext cx="4742330" cy="3505200"/>
          </a:xfrm>
          <a:prstGeom prst="rect">
            <a:avLst/>
          </a:prstGeom>
        </p:spPr>
      </p:pic>
    </p:spTree>
    <p:extLst>
      <p:ext uri="{BB962C8B-B14F-4D97-AF65-F5344CB8AC3E}">
        <p14:creationId xmlns:p14="http://schemas.microsoft.com/office/powerpoint/2010/main" val="7183419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4</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r>
              <a:rPr lang="en-US" altLang="en-US" sz="2800" dirty="0"/>
              <a:t> </a:t>
            </a:r>
            <a:r>
              <a:rPr lang="en-US" altLang="en-US" sz="2800" dirty="0" err="1"/>
              <a:t>Trả</a:t>
            </a:r>
            <a:r>
              <a:rPr lang="en-US" altLang="en-US" sz="2800" dirty="0"/>
              <a:t> </a:t>
            </a:r>
            <a:r>
              <a:rPr lang="en-US" altLang="en-US" sz="2800" dirty="0" err="1"/>
              <a:t>lời</a:t>
            </a:r>
            <a:r>
              <a:rPr lang="en-US" altLang="en-US" sz="2800" dirty="0"/>
              <a:t> </a:t>
            </a:r>
            <a:r>
              <a:rPr lang="en-US" altLang="en-US" sz="2800" dirty="0" err="1"/>
              <a:t>các</a:t>
            </a:r>
            <a:r>
              <a:rPr lang="en-US" altLang="en-US" sz="2800" dirty="0"/>
              <a:t> </a:t>
            </a:r>
            <a:r>
              <a:rPr lang="en-US" altLang="en-US" sz="2800" dirty="0" err="1"/>
              <a:t>câu</a:t>
            </a:r>
            <a:r>
              <a:rPr lang="en-US" altLang="en-US" sz="2800" dirty="0"/>
              <a:t> </a:t>
            </a:r>
            <a:r>
              <a:rPr lang="en-US" altLang="en-US" sz="2800" dirty="0" err="1"/>
              <a:t>hỏi</a:t>
            </a:r>
            <a:r>
              <a:rPr lang="en-US" altLang="en-US" sz="2800" dirty="0"/>
              <a:t> </a:t>
            </a:r>
            <a:r>
              <a:rPr lang="en-US" altLang="en-US" sz="2800" dirty="0" err="1"/>
              <a:t>sau</a:t>
            </a:r>
            <a:r>
              <a:rPr lang="en-US" altLang="en-US" sz="2800" dirty="0"/>
              <a:t> </a:t>
            </a:r>
            <a:r>
              <a:rPr lang="en-US" altLang="en-US" sz="2800" dirty="0" err="1"/>
              <a:t>sử</a:t>
            </a:r>
            <a:r>
              <a:rPr lang="en-US" altLang="en-US" sz="2800" dirty="0"/>
              <a:t> </a:t>
            </a:r>
            <a:r>
              <a:rPr lang="en-US" altLang="en-US" sz="2800" dirty="0" err="1"/>
              <a:t>dụng</a:t>
            </a:r>
            <a:r>
              <a:rPr lang="en-US" altLang="en-US" sz="2800" dirty="0"/>
              <a:t> </a:t>
            </a:r>
            <a:r>
              <a:rPr lang="en-US" altLang="en-US" sz="2800" dirty="0" err="1"/>
              <a:t>giải</a:t>
            </a:r>
            <a:r>
              <a:rPr lang="en-US" altLang="en-US" sz="2800" dirty="0"/>
              <a:t> </a:t>
            </a:r>
            <a:r>
              <a:rPr lang="en-US" altLang="en-US" sz="2800" dirty="0" err="1"/>
              <a:t>thuật</a:t>
            </a:r>
            <a:r>
              <a:rPr lang="en-US" altLang="en-US" sz="2800" dirty="0"/>
              <a:t> Banker:</a:t>
            </a:r>
          </a:p>
          <a:p>
            <a:pPr marL="457200" indent="-457200">
              <a:buFont typeface="+mj-lt"/>
              <a:buAutoNum type="alphaLcPeriod"/>
            </a:pPr>
            <a:r>
              <a:rPr lang="en-US" altLang="en-US" sz="2600" dirty="0" err="1"/>
              <a:t>Hệ</a:t>
            </a:r>
            <a:r>
              <a:rPr lang="en-US" altLang="en-US" sz="2600" dirty="0"/>
              <a:t> </a:t>
            </a:r>
            <a:r>
              <a:rPr lang="en-US" altLang="en-US" sz="2600" dirty="0" err="1"/>
              <a:t>thống</a:t>
            </a:r>
            <a:r>
              <a:rPr lang="en-US" altLang="en-US" sz="2600" dirty="0"/>
              <a:t> </a:t>
            </a:r>
            <a:r>
              <a:rPr lang="en-US" altLang="en-US" sz="2600" dirty="0" err="1"/>
              <a:t>có</a:t>
            </a:r>
            <a:r>
              <a:rPr lang="en-US" altLang="en-US" sz="2600" dirty="0"/>
              <a:t> an </a:t>
            </a:r>
            <a:r>
              <a:rPr lang="en-US" altLang="en-US" sz="2600" dirty="0" err="1"/>
              <a:t>toàn</a:t>
            </a:r>
            <a:r>
              <a:rPr lang="en-US" altLang="en-US" sz="2600" dirty="0"/>
              <a:t> </a:t>
            </a:r>
            <a:r>
              <a:rPr lang="en-US" altLang="en-US" sz="2600" dirty="0" err="1"/>
              <a:t>không</a:t>
            </a:r>
            <a:r>
              <a:rPr lang="en-US" altLang="en-US" sz="2600" dirty="0"/>
              <a:t>? </a:t>
            </a:r>
            <a:r>
              <a:rPr lang="en-US" altLang="en-US" sz="2600" dirty="0" err="1"/>
              <a:t>Đưa</a:t>
            </a:r>
            <a:r>
              <a:rPr lang="en-US" altLang="en-US" sz="2600" dirty="0"/>
              <a:t> </a:t>
            </a:r>
            <a:r>
              <a:rPr lang="en-US" altLang="en-US" sz="2600" dirty="0" err="1"/>
              <a:t>ra</a:t>
            </a:r>
            <a:r>
              <a:rPr lang="en-US" altLang="en-US" sz="2600" dirty="0"/>
              <a:t> </a:t>
            </a:r>
            <a:r>
              <a:rPr lang="en-US" altLang="en-US" sz="2600" dirty="0" err="1"/>
              <a:t>chuỗi</a:t>
            </a:r>
            <a:r>
              <a:rPr lang="en-US" altLang="en-US" sz="2600" dirty="0"/>
              <a:t> an </a:t>
            </a:r>
            <a:r>
              <a:rPr lang="en-US" altLang="en-US" sz="2600" dirty="0" err="1"/>
              <a:t>toàn</a:t>
            </a:r>
            <a:r>
              <a:rPr lang="en-US" altLang="en-US" sz="2600" dirty="0"/>
              <a:t> </a:t>
            </a:r>
            <a:r>
              <a:rPr lang="en-US" altLang="en-US" sz="2600" dirty="0" err="1"/>
              <a:t>nếu</a:t>
            </a:r>
            <a:r>
              <a:rPr lang="en-US" altLang="en-US" sz="2600" dirty="0"/>
              <a:t> </a:t>
            </a:r>
            <a:r>
              <a:rPr lang="en-US" altLang="en-US" sz="2600" dirty="0" err="1"/>
              <a:t>có</a:t>
            </a:r>
            <a:r>
              <a:rPr lang="en-US" altLang="en-US" sz="2600" dirty="0"/>
              <a:t>?</a:t>
            </a:r>
          </a:p>
          <a:p>
            <a:pPr marL="457200" indent="-457200">
              <a:buFont typeface="+mj-lt"/>
              <a:buAutoNum type="alphaLcPeriod"/>
            </a:pPr>
            <a:r>
              <a:rPr lang="en-US" altLang="en-US" sz="2600" dirty="0" err="1"/>
              <a:t>Nếu</a:t>
            </a:r>
            <a:r>
              <a:rPr lang="en-US" altLang="en-US" sz="2600" dirty="0"/>
              <a:t> P1 </a:t>
            </a:r>
            <a:r>
              <a:rPr lang="en-US" altLang="en-US" sz="2600" dirty="0" err="1"/>
              <a:t>yêu</a:t>
            </a:r>
            <a:r>
              <a:rPr lang="en-US" altLang="en-US" sz="2600" dirty="0"/>
              <a:t> </a:t>
            </a:r>
            <a:r>
              <a:rPr lang="en-US" altLang="en-US" sz="2600" dirty="0" err="1"/>
              <a:t>cầu</a:t>
            </a:r>
            <a:r>
              <a:rPr lang="en-US" altLang="en-US" sz="2600" dirty="0"/>
              <a:t> (1,1,0,0) </a:t>
            </a:r>
            <a:r>
              <a:rPr lang="en-US" altLang="en-US" sz="2600" dirty="0" err="1"/>
              <a:t>thì</a:t>
            </a:r>
            <a:r>
              <a:rPr lang="en-US" altLang="en-US" sz="2600" dirty="0"/>
              <a:t> </a:t>
            </a:r>
            <a:r>
              <a:rPr lang="en-US" altLang="en-US" sz="2600" dirty="0" err="1"/>
              <a:t>có</a:t>
            </a:r>
            <a:r>
              <a:rPr lang="en-US" altLang="en-US" sz="2600" dirty="0"/>
              <a:t> </a:t>
            </a:r>
            <a:r>
              <a:rPr lang="en-US" altLang="en-US" sz="2600" dirty="0" err="1"/>
              <a:t>thể</a:t>
            </a:r>
            <a:r>
              <a:rPr lang="en-US" altLang="en-US" sz="2600" dirty="0"/>
              <a:t> </a:t>
            </a:r>
            <a:r>
              <a:rPr lang="en-US" altLang="en-US" sz="2600" dirty="0" err="1"/>
              <a:t>cấp</a:t>
            </a:r>
            <a:r>
              <a:rPr lang="en-US" altLang="en-US" sz="2600" dirty="0"/>
              <a:t> </a:t>
            </a:r>
            <a:r>
              <a:rPr lang="en-US" altLang="en-US" sz="2600" dirty="0" err="1"/>
              <a:t>phát</a:t>
            </a:r>
            <a:r>
              <a:rPr lang="en-US" altLang="en-US" sz="2600" dirty="0"/>
              <a:t> </a:t>
            </a:r>
            <a:r>
              <a:rPr lang="en-US" altLang="en-US" sz="2600" dirty="0" err="1"/>
              <a:t>cho</a:t>
            </a:r>
            <a:r>
              <a:rPr lang="en-US" altLang="en-US" sz="2600" dirty="0"/>
              <a:t> </a:t>
            </a:r>
            <a:r>
              <a:rPr lang="en-US" altLang="en-US" sz="2600" dirty="0" err="1"/>
              <a:t>nó</a:t>
            </a:r>
            <a:r>
              <a:rPr lang="en-US" altLang="en-US" sz="2600" dirty="0"/>
              <a:t> </a:t>
            </a:r>
            <a:r>
              <a:rPr lang="en-US" altLang="en-US" sz="2600" dirty="0" err="1"/>
              <a:t>ngay</a:t>
            </a:r>
            <a:r>
              <a:rPr lang="en-US" altLang="en-US" sz="2600" dirty="0"/>
              <a:t> </a:t>
            </a:r>
            <a:r>
              <a:rPr lang="en-US" altLang="en-US" sz="2600" dirty="0" err="1"/>
              <a:t>không</a:t>
            </a:r>
            <a:r>
              <a:rPr lang="en-US" altLang="en-US" sz="2600" dirty="0"/>
              <a:t>?</a:t>
            </a:r>
          </a:p>
          <a:p>
            <a:pPr marL="457200" indent="-457200">
              <a:buFont typeface="+mj-lt"/>
              <a:buAutoNum type="alphaLcPeriod"/>
            </a:pPr>
            <a:r>
              <a:rPr lang="en-US" altLang="en-US" sz="2600" dirty="0" err="1"/>
              <a:t>Nếu</a:t>
            </a:r>
            <a:r>
              <a:rPr lang="en-US" altLang="en-US" sz="2600" dirty="0"/>
              <a:t> P4 </a:t>
            </a:r>
            <a:r>
              <a:rPr lang="en-US" altLang="en-US" sz="2600" dirty="0" err="1"/>
              <a:t>yêu</a:t>
            </a:r>
            <a:r>
              <a:rPr lang="en-US" altLang="en-US" sz="2600" dirty="0"/>
              <a:t> </a:t>
            </a:r>
            <a:r>
              <a:rPr lang="en-US" altLang="en-US" sz="2600" dirty="0" err="1"/>
              <a:t>cầu</a:t>
            </a:r>
            <a:r>
              <a:rPr lang="en-US" altLang="en-US" sz="2600" dirty="0"/>
              <a:t> (0,0,2,0) </a:t>
            </a:r>
            <a:r>
              <a:rPr lang="en-US" altLang="en-US" sz="2600" dirty="0" err="1"/>
              <a:t>thì</a:t>
            </a:r>
            <a:r>
              <a:rPr lang="en-US" altLang="en-US" sz="2600" dirty="0"/>
              <a:t> </a:t>
            </a:r>
            <a:r>
              <a:rPr lang="en-US" altLang="en-US" sz="2600" dirty="0" err="1"/>
              <a:t>có</a:t>
            </a:r>
            <a:r>
              <a:rPr lang="en-US" altLang="en-US" sz="2600" dirty="0"/>
              <a:t> </a:t>
            </a:r>
            <a:r>
              <a:rPr lang="en-US" altLang="en-US" sz="2600" dirty="0" err="1"/>
              <a:t>thể</a:t>
            </a:r>
            <a:r>
              <a:rPr lang="en-US" altLang="en-US" sz="2600" dirty="0"/>
              <a:t> </a:t>
            </a:r>
            <a:r>
              <a:rPr lang="en-US" altLang="en-US" sz="2600" dirty="0" err="1"/>
              <a:t>cấp</a:t>
            </a:r>
            <a:r>
              <a:rPr lang="en-US" altLang="en-US" sz="2600" dirty="0"/>
              <a:t> </a:t>
            </a:r>
            <a:r>
              <a:rPr lang="en-US" altLang="en-US" sz="2600" dirty="0" err="1"/>
              <a:t>phát</a:t>
            </a:r>
            <a:r>
              <a:rPr lang="en-US" altLang="en-US" sz="2600" dirty="0"/>
              <a:t> </a:t>
            </a:r>
            <a:r>
              <a:rPr lang="en-US" altLang="en-US" sz="2600" dirty="0" err="1"/>
              <a:t>cho</a:t>
            </a:r>
            <a:r>
              <a:rPr lang="en-US" altLang="en-US" sz="2600" dirty="0"/>
              <a:t> </a:t>
            </a:r>
            <a:r>
              <a:rPr lang="en-US" altLang="en-US" sz="2600" dirty="0" err="1"/>
              <a:t>nó</a:t>
            </a:r>
            <a:r>
              <a:rPr lang="en-US" altLang="en-US" sz="2600" dirty="0"/>
              <a:t> </a:t>
            </a:r>
            <a:r>
              <a:rPr lang="en-US" altLang="en-US" sz="2600" dirty="0" err="1"/>
              <a:t>ngay</a:t>
            </a:r>
            <a:r>
              <a:rPr lang="en-US" altLang="en-US" sz="2600" dirty="0"/>
              <a:t> </a:t>
            </a:r>
            <a:r>
              <a:rPr lang="en-US" altLang="en-US" sz="2600" dirty="0" err="1"/>
              <a:t>không</a:t>
            </a:r>
            <a:r>
              <a:rPr lang="en-US" altLang="en-US" sz="2600" dirty="0"/>
              <a:t>?</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67</a:t>
            </a:fld>
            <a:endParaRPr lang="en-VN" dirty="0"/>
          </a:p>
        </p:txBody>
      </p:sp>
      <p:pic>
        <p:nvPicPr>
          <p:cNvPr id="6" name="Picture 5">
            <a:extLst>
              <a:ext uri="{FF2B5EF4-FFF2-40B4-BE49-F238E27FC236}">
                <a16:creationId xmlns:a16="http://schemas.microsoft.com/office/drawing/2014/main" id="{F20E6BED-3DDA-30F8-D08F-F8DEB39664A0}"/>
              </a:ext>
            </a:extLst>
          </p:cNvPr>
          <p:cNvPicPr>
            <a:picLocks noChangeAspect="1"/>
          </p:cNvPicPr>
          <p:nvPr/>
        </p:nvPicPr>
        <p:blipFill>
          <a:blip r:embed="rId2"/>
          <a:stretch>
            <a:fillRect/>
          </a:stretch>
        </p:blipFill>
        <p:spPr>
          <a:xfrm>
            <a:off x="3381829" y="3600927"/>
            <a:ext cx="5364286" cy="2800000"/>
          </a:xfrm>
          <a:prstGeom prst="rect">
            <a:avLst/>
          </a:prstGeom>
        </p:spPr>
      </p:pic>
    </p:spTree>
    <p:extLst>
      <p:ext uri="{BB962C8B-B14F-4D97-AF65-F5344CB8AC3E}">
        <p14:creationId xmlns:p14="http://schemas.microsoft.com/office/powerpoint/2010/main" val="16236444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1000C4-9A2E-05A2-1818-684E7F99594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1D8756CC-FF80-6915-444D-795BAF1CD5A1}"/>
              </a:ext>
            </a:extLst>
          </p:cNvPr>
          <p:cNvSpPr>
            <a:spLocks noGrp="1"/>
          </p:cNvSpPr>
          <p:nvPr>
            <p:ph type="sldNum" sz="quarter" idx="12"/>
          </p:nvPr>
        </p:nvSpPr>
        <p:spPr/>
        <p:txBody>
          <a:bodyPr/>
          <a:lstStyle/>
          <a:p>
            <a:fld id="{D8B0B3AC-44A8-D142-AAF6-9A453466E1A4}" type="slidenum">
              <a:rPr lang="en-VN" smtClean="0"/>
              <a:pPr/>
              <a:t>68</a:t>
            </a:fld>
            <a:endParaRPr lang="en-VN" dirty="0"/>
          </a:p>
        </p:txBody>
      </p:sp>
      <p:sp>
        <p:nvSpPr>
          <p:cNvPr id="4" name="Title 1">
            <a:extLst>
              <a:ext uri="{FF2B5EF4-FFF2-40B4-BE49-F238E27FC236}">
                <a16:creationId xmlns:a16="http://schemas.microsoft.com/office/drawing/2014/main" id="{7A14E97F-0DB8-D467-8B0C-A879824FD45F}"/>
              </a:ext>
            </a:extLst>
          </p:cNvPr>
          <p:cNvSpPr txBox="1">
            <a:spLocks/>
          </p:cNvSpPr>
          <p:nvPr/>
        </p:nvSpPr>
        <p:spPr>
          <a:xfrm>
            <a:off x="4684910" y="1918010"/>
            <a:ext cx="4012558" cy="1100921"/>
          </a:xfrm>
          <a:prstGeom prst="rect">
            <a:avLst/>
          </a:prstGeom>
        </p:spPr>
        <p:txBody>
          <a:bodyPr/>
          <a:lst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THẢO LUẬN</a:t>
            </a:r>
          </a:p>
        </p:txBody>
      </p:sp>
      <p:pic>
        <p:nvPicPr>
          <p:cNvPr id="6" name="Graphic 5" descr="Graph and note paper with pencils">
            <a:extLst>
              <a:ext uri="{FF2B5EF4-FFF2-40B4-BE49-F238E27FC236}">
                <a16:creationId xmlns:a16="http://schemas.microsoft.com/office/drawing/2014/main" id="{37435BC3-0DAD-871A-DCE8-7ABE31C112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2400" y="1720780"/>
            <a:ext cx="4267200" cy="4267200"/>
          </a:xfrm>
          <a:prstGeom prst="rect">
            <a:avLst/>
          </a:prstGeom>
        </p:spPr>
      </p:pic>
    </p:spTree>
    <p:extLst>
      <p:ext uri="{BB962C8B-B14F-4D97-AF65-F5344CB8AC3E}">
        <p14:creationId xmlns:p14="http://schemas.microsoft.com/office/powerpoint/2010/main" val="255656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kumimoji="1" lang="en-US" altLang="ja-JP" dirty="0"/>
              <a:t>6.1.1. </a:t>
            </a:r>
            <a:r>
              <a:rPr kumimoji="1" lang="en-US" altLang="ja-JP" dirty="0" err="1"/>
              <a:t>Vấn</a:t>
            </a:r>
            <a:r>
              <a:rPr kumimoji="1" lang="en-US" altLang="ja-JP" dirty="0"/>
              <a:t> </a:t>
            </a:r>
            <a:r>
              <a:rPr kumimoji="1" lang="en-US" altLang="ja-JP" dirty="0" err="1"/>
              <a:t>đề</a:t>
            </a:r>
            <a:r>
              <a:rPr kumimoji="1" lang="en-US" altLang="ja-JP" dirty="0"/>
              <a:t> deadlock</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lstStyle/>
          <a:p>
            <a:pPr>
              <a:spcBef>
                <a:spcPts val="875"/>
              </a:spcBef>
              <a:buFont typeface="Monotype Sorts" charset="2"/>
              <a:buChar char=""/>
            </a:pPr>
            <a:r>
              <a:rPr lang="en-US" altLang="en-US" sz="2600" i="1" u="sng" dirty="0" err="1">
                <a:solidFill>
                  <a:srgbClr val="000000"/>
                </a:solidFill>
              </a:rPr>
              <a:t>Tình</a:t>
            </a:r>
            <a:r>
              <a:rPr lang="en-US" altLang="en-US" sz="2600" i="1" u="sng" dirty="0">
                <a:solidFill>
                  <a:srgbClr val="000000"/>
                </a:solidFill>
              </a:rPr>
              <a:t> </a:t>
            </a:r>
            <a:r>
              <a:rPr lang="en-US" altLang="en-US" sz="2600" i="1" u="sng" dirty="0" err="1">
                <a:solidFill>
                  <a:srgbClr val="000000"/>
                </a:solidFill>
              </a:rPr>
              <a:t>huống</a:t>
            </a:r>
            <a:r>
              <a:rPr lang="en-US" altLang="en-US" sz="2600" i="1" u="sng" dirty="0">
                <a:solidFill>
                  <a:srgbClr val="000000"/>
                </a:solidFill>
              </a:rPr>
              <a:t>: </a:t>
            </a:r>
            <a:r>
              <a:rPr lang="en-US" altLang="en-US" sz="2600" dirty="0" err="1">
                <a:solidFill>
                  <a:srgbClr val="000000"/>
                </a:solidFill>
              </a:rPr>
              <a:t>Một</a:t>
            </a:r>
            <a:r>
              <a:rPr lang="en-US" altLang="en-US" sz="2600" dirty="0">
                <a:solidFill>
                  <a:srgbClr val="000000"/>
                </a:solidFill>
              </a:rPr>
              <a:t> </a:t>
            </a:r>
            <a:r>
              <a:rPr lang="en-US" altLang="en-US" sz="2600" dirty="0" err="1">
                <a:solidFill>
                  <a:srgbClr val="000000"/>
                </a:solidFill>
              </a:rPr>
              <a:t>tập</a:t>
            </a:r>
            <a:r>
              <a:rPr lang="en-US" altLang="en-US" sz="2600" dirty="0">
                <a:solidFill>
                  <a:srgbClr val="000000"/>
                </a:solidFill>
              </a:rPr>
              <a:t> </a:t>
            </a:r>
            <a:r>
              <a:rPr lang="en-US" altLang="en-US" sz="2600" dirty="0" err="1">
                <a:solidFill>
                  <a:srgbClr val="000000"/>
                </a:solidFill>
              </a:rPr>
              <a:t>các</a:t>
            </a:r>
            <a:r>
              <a:rPr lang="en-US" altLang="en-US" sz="2600" dirty="0">
                <a:solidFill>
                  <a:srgbClr val="000000"/>
                </a:solidFill>
              </a:rPr>
              <a:t> </a:t>
            </a:r>
            <a:r>
              <a:rPr lang="en-US" altLang="en-US" sz="2600" dirty="0" err="1">
                <a:solidFill>
                  <a:srgbClr val="000000"/>
                </a:solidFill>
              </a:rPr>
              <a:t>tiến</a:t>
            </a:r>
            <a:r>
              <a:rPr lang="en-US" altLang="en-US" sz="2600" dirty="0">
                <a:solidFill>
                  <a:srgbClr val="000000"/>
                </a:solidFill>
              </a:rPr>
              <a:t> </a:t>
            </a:r>
            <a:r>
              <a:rPr lang="en-US" altLang="en-US" sz="2600" dirty="0" err="1">
                <a:solidFill>
                  <a:srgbClr val="000000"/>
                </a:solidFill>
              </a:rPr>
              <a:t>trình</a:t>
            </a:r>
            <a:r>
              <a:rPr lang="en-US" altLang="en-US" sz="2600" dirty="0">
                <a:solidFill>
                  <a:srgbClr val="000000"/>
                </a:solidFill>
              </a:rPr>
              <a:t> </a:t>
            </a:r>
            <a:r>
              <a:rPr lang="en-US" altLang="en-US" sz="2600" dirty="0" err="1">
                <a:solidFill>
                  <a:srgbClr val="000000"/>
                </a:solidFill>
              </a:rPr>
              <a:t>bị</a:t>
            </a:r>
            <a:r>
              <a:rPr lang="en-US" altLang="en-US" sz="2600" dirty="0">
                <a:solidFill>
                  <a:srgbClr val="000000"/>
                </a:solidFill>
              </a:rPr>
              <a:t> block, </a:t>
            </a:r>
            <a:r>
              <a:rPr lang="en-US" altLang="en-US" sz="2600" dirty="0" err="1">
                <a:solidFill>
                  <a:srgbClr val="000000"/>
                </a:solidFill>
              </a:rPr>
              <a:t>mỗi</a:t>
            </a:r>
            <a:r>
              <a:rPr lang="en-US" altLang="en-US" sz="2600" dirty="0">
                <a:solidFill>
                  <a:srgbClr val="000000"/>
                </a:solidFill>
              </a:rPr>
              <a:t> </a:t>
            </a:r>
            <a:r>
              <a:rPr lang="en-US" altLang="en-US" sz="2600" dirty="0" err="1">
                <a:solidFill>
                  <a:srgbClr val="000000"/>
                </a:solidFill>
              </a:rPr>
              <a:t>tiến</a:t>
            </a:r>
            <a:r>
              <a:rPr lang="en-US" altLang="en-US" sz="2600" dirty="0">
                <a:solidFill>
                  <a:srgbClr val="000000"/>
                </a:solidFill>
              </a:rPr>
              <a:t> </a:t>
            </a:r>
            <a:r>
              <a:rPr lang="en-US" altLang="en-US" sz="2600" dirty="0" err="1">
                <a:solidFill>
                  <a:srgbClr val="000000"/>
                </a:solidFill>
              </a:rPr>
              <a:t>trình</a:t>
            </a:r>
            <a:r>
              <a:rPr lang="en-US" altLang="en-US" sz="2600" dirty="0">
                <a:solidFill>
                  <a:srgbClr val="000000"/>
                </a:solidFill>
              </a:rPr>
              <a:t> </a:t>
            </a:r>
            <a:r>
              <a:rPr lang="en-US" altLang="en-US" sz="2600" dirty="0" err="1">
                <a:solidFill>
                  <a:srgbClr val="000000"/>
                </a:solidFill>
              </a:rPr>
              <a:t>giữ</a:t>
            </a:r>
            <a:r>
              <a:rPr lang="en-US" altLang="en-US" sz="2600" dirty="0">
                <a:solidFill>
                  <a:srgbClr val="000000"/>
                </a:solidFill>
              </a:rPr>
              <a:t> </a:t>
            </a:r>
            <a:r>
              <a:rPr lang="en-US" altLang="en-US" sz="2600" dirty="0" err="1">
                <a:solidFill>
                  <a:srgbClr val="000000"/>
                </a:solidFill>
              </a:rPr>
              <a:t>tài</a:t>
            </a:r>
            <a:r>
              <a:rPr lang="en-US" altLang="en-US" sz="2600" dirty="0">
                <a:solidFill>
                  <a:srgbClr val="000000"/>
                </a:solidFill>
              </a:rPr>
              <a:t> </a:t>
            </a:r>
            <a:r>
              <a:rPr lang="en-US" altLang="en-US" sz="2600" dirty="0" err="1">
                <a:solidFill>
                  <a:srgbClr val="000000"/>
                </a:solidFill>
              </a:rPr>
              <a:t>nguyên</a:t>
            </a:r>
            <a:r>
              <a:rPr lang="en-US" altLang="en-US" sz="2600" dirty="0">
                <a:solidFill>
                  <a:srgbClr val="000000"/>
                </a:solidFill>
              </a:rPr>
              <a:t> </a:t>
            </a:r>
            <a:r>
              <a:rPr lang="en-US" altLang="en-US" sz="2600" dirty="0" err="1">
                <a:solidFill>
                  <a:srgbClr val="000000"/>
                </a:solidFill>
              </a:rPr>
              <a:t>và</a:t>
            </a:r>
            <a:r>
              <a:rPr lang="en-US" altLang="en-US" sz="2600" dirty="0">
                <a:solidFill>
                  <a:srgbClr val="000000"/>
                </a:solidFill>
              </a:rPr>
              <a:t> </a:t>
            </a:r>
            <a:r>
              <a:rPr lang="en-US" altLang="en-US" sz="2600" dirty="0" err="1">
                <a:solidFill>
                  <a:srgbClr val="000000"/>
                </a:solidFill>
              </a:rPr>
              <a:t>đang</a:t>
            </a:r>
            <a:r>
              <a:rPr lang="en-US" altLang="en-US" sz="2600" dirty="0">
                <a:solidFill>
                  <a:srgbClr val="000000"/>
                </a:solidFill>
              </a:rPr>
              <a:t> </a:t>
            </a:r>
            <a:r>
              <a:rPr lang="en-US" altLang="en-US" sz="2600" dirty="0" err="1">
                <a:solidFill>
                  <a:srgbClr val="000000"/>
                </a:solidFill>
              </a:rPr>
              <a:t>chờ</a:t>
            </a:r>
            <a:r>
              <a:rPr lang="en-US" altLang="en-US" sz="2600" dirty="0">
                <a:solidFill>
                  <a:srgbClr val="000000"/>
                </a:solidFill>
              </a:rPr>
              <a:t> </a:t>
            </a:r>
            <a:r>
              <a:rPr lang="en-US" altLang="en-US" sz="2600" dirty="0" err="1">
                <a:solidFill>
                  <a:srgbClr val="000000"/>
                </a:solidFill>
              </a:rPr>
              <a:t>tài</a:t>
            </a:r>
            <a:r>
              <a:rPr lang="en-US" altLang="en-US" sz="2600" dirty="0">
                <a:solidFill>
                  <a:srgbClr val="000000"/>
                </a:solidFill>
              </a:rPr>
              <a:t> </a:t>
            </a:r>
            <a:r>
              <a:rPr lang="en-US" altLang="en-US" sz="2600" dirty="0" err="1">
                <a:solidFill>
                  <a:srgbClr val="000000"/>
                </a:solidFill>
              </a:rPr>
              <a:t>nguyên</a:t>
            </a:r>
            <a:r>
              <a:rPr lang="en-US" altLang="en-US" sz="2600" dirty="0">
                <a:solidFill>
                  <a:srgbClr val="000000"/>
                </a:solidFill>
              </a:rPr>
              <a:t> </a:t>
            </a:r>
            <a:r>
              <a:rPr lang="en-US" altLang="en-US" sz="2600" dirty="0" err="1">
                <a:solidFill>
                  <a:srgbClr val="000000"/>
                </a:solidFill>
              </a:rPr>
              <a:t>mà</a:t>
            </a:r>
            <a:r>
              <a:rPr lang="en-US" altLang="en-US" sz="2600" dirty="0">
                <a:solidFill>
                  <a:srgbClr val="000000"/>
                </a:solidFill>
              </a:rPr>
              <a:t> </a:t>
            </a:r>
            <a:r>
              <a:rPr lang="en-US" altLang="en-US" sz="2600" dirty="0" err="1">
                <a:solidFill>
                  <a:srgbClr val="000000"/>
                </a:solidFill>
              </a:rPr>
              <a:t>tiến</a:t>
            </a:r>
            <a:r>
              <a:rPr lang="en-US" altLang="en-US" sz="2600" dirty="0">
                <a:solidFill>
                  <a:srgbClr val="000000"/>
                </a:solidFill>
              </a:rPr>
              <a:t> </a:t>
            </a:r>
            <a:r>
              <a:rPr lang="en-US" altLang="en-US" sz="2600" dirty="0" err="1">
                <a:solidFill>
                  <a:srgbClr val="000000"/>
                </a:solidFill>
              </a:rPr>
              <a:t>trình</a:t>
            </a:r>
            <a:r>
              <a:rPr lang="en-US" altLang="en-US" sz="2600" dirty="0">
                <a:solidFill>
                  <a:srgbClr val="000000"/>
                </a:solidFill>
              </a:rPr>
              <a:t> </a:t>
            </a:r>
            <a:r>
              <a:rPr lang="en-US" altLang="en-US" sz="2600" dirty="0" err="1">
                <a:solidFill>
                  <a:srgbClr val="000000"/>
                </a:solidFill>
              </a:rPr>
              <a:t>khác</a:t>
            </a:r>
            <a:r>
              <a:rPr lang="en-US" altLang="en-US" sz="2600" dirty="0">
                <a:solidFill>
                  <a:srgbClr val="000000"/>
                </a:solidFill>
              </a:rPr>
              <a:t> </a:t>
            </a:r>
            <a:r>
              <a:rPr lang="en-US" altLang="en-US" sz="2600" dirty="0" err="1">
                <a:solidFill>
                  <a:srgbClr val="000000"/>
                </a:solidFill>
              </a:rPr>
              <a:t>trong</a:t>
            </a:r>
            <a:r>
              <a:rPr lang="en-US" altLang="en-US" sz="2600" dirty="0">
                <a:solidFill>
                  <a:srgbClr val="000000"/>
                </a:solidFill>
              </a:rPr>
              <a:t> </a:t>
            </a:r>
            <a:r>
              <a:rPr lang="en-US" altLang="en-US" sz="2600" dirty="0" err="1">
                <a:solidFill>
                  <a:srgbClr val="000000"/>
                </a:solidFill>
              </a:rPr>
              <a:t>tập</a:t>
            </a:r>
            <a:r>
              <a:rPr lang="en-US" altLang="en-US" sz="2600" dirty="0">
                <a:solidFill>
                  <a:srgbClr val="000000"/>
                </a:solidFill>
              </a:rPr>
              <a:t> </a:t>
            </a:r>
            <a:r>
              <a:rPr lang="en-US" altLang="en-US" sz="2600" dirty="0" err="1">
                <a:solidFill>
                  <a:srgbClr val="000000"/>
                </a:solidFill>
              </a:rPr>
              <a:t>đang</a:t>
            </a:r>
            <a:r>
              <a:rPr lang="en-US" altLang="en-US" sz="2600" dirty="0">
                <a:solidFill>
                  <a:srgbClr val="000000"/>
                </a:solidFill>
              </a:rPr>
              <a:t> </a:t>
            </a:r>
            <a:r>
              <a:rPr lang="en-US" altLang="en-US" sz="2600" dirty="0" err="1">
                <a:solidFill>
                  <a:srgbClr val="000000"/>
                </a:solidFill>
              </a:rPr>
              <a:t>giữ</a:t>
            </a:r>
            <a:endParaRPr lang="vi-VN" altLang="en-US" sz="2600" dirty="0"/>
          </a:p>
          <a:p>
            <a:pPr>
              <a:spcBef>
                <a:spcPts val="875"/>
              </a:spcBef>
              <a:buFont typeface="Monotype Sorts" charset="2"/>
              <a:buChar char=""/>
            </a:pPr>
            <a:r>
              <a:rPr lang="en-US" altLang="en-US" sz="2400" dirty="0" err="1">
                <a:solidFill>
                  <a:srgbClr val="000000"/>
                </a:solidFill>
              </a:rPr>
              <a:t>Ví</a:t>
            </a:r>
            <a:r>
              <a:rPr lang="en-US" altLang="en-US" sz="2400" dirty="0">
                <a:solidFill>
                  <a:srgbClr val="000000"/>
                </a:solidFill>
              </a:rPr>
              <a:t> </a:t>
            </a:r>
            <a:r>
              <a:rPr lang="en-US" altLang="en-US" sz="2400" dirty="0" err="1">
                <a:solidFill>
                  <a:srgbClr val="000000"/>
                </a:solidFill>
              </a:rPr>
              <a:t>dụ</a:t>
            </a:r>
            <a:r>
              <a:rPr lang="en-US" altLang="en-US" sz="2400" dirty="0">
                <a:solidFill>
                  <a:srgbClr val="000000"/>
                </a:solidFill>
              </a:rPr>
              <a:t> 1:</a:t>
            </a:r>
          </a:p>
          <a:p>
            <a:pPr lvl="1">
              <a:buSzPct val="90000"/>
            </a:pPr>
            <a:r>
              <a:rPr lang="en-US" altLang="en-US" dirty="0" err="1"/>
              <a:t>Hệ</a:t>
            </a:r>
            <a:r>
              <a:rPr lang="en-US" altLang="en-US" dirty="0"/>
              <a:t> </a:t>
            </a:r>
            <a:r>
              <a:rPr lang="en-US" altLang="en-US" dirty="0" err="1"/>
              <a:t>thống</a:t>
            </a:r>
            <a:r>
              <a:rPr lang="en-US" altLang="en-US" dirty="0"/>
              <a:t> </a:t>
            </a:r>
            <a:r>
              <a:rPr lang="en-US" altLang="en-US" dirty="0" err="1"/>
              <a:t>có</a:t>
            </a:r>
            <a:r>
              <a:rPr lang="en-US" altLang="en-US" dirty="0"/>
              <a:t> 2 file  </a:t>
            </a:r>
            <a:r>
              <a:rPr lang="en-US" altLang="en-US" dirty="0" err="1"/>
              <a:t>trên</a:t>
            </a:r>
            <a:r>
              <a:rPr lang="en-US" altLang="en-US" dirty="0"/>
              <a:t> </a:t>
            </a:r>
            <a:r>
              <a:rPr lang="en-US" altLang="en-US" dirty="0" err="1"/>
              <a:t>đĩa</a:t>
            </a:r>
            <a:endParaRPr lang="en-US" altLang="en-US" dirty="0"/>
          </a:p>
          <a:p>
            <a:pPr lvl="1">
              <a:buSzPct val="90000"/>
            </a:pPr>
            <a:r>
              <a:rPr lang="en-US" altLang="en-US" dirty="0"/>
              <a:t>P1 </a:t>
            </a:r>
            <a:r>
              <a:rPr lang="en-US" altLang="en-US" dirty="0" err="1"/>
              <a:t>và</a:t>
            </a:r>
            <a:r>
              <a:rPr lang="en-US" altLang="en-US" dirty="0"/>
              <a:t> P2 </a:t>
            </a:r>
            <a:r>
              <a:rPr lang="en-US" altLang="en-US" dirty="0" err="1"/>
              <a:t>mỗi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mở</a:t>
            </a:r>
            <a:r>
              <a:rPr lang="en-US" altLang="en-US" dirty="0"/>
              <a:t> </a:t>
            </a:r>
            <a:r>
              <a:rPr lang="en-US" altLang="en-US" dirty="0" err="1"/>
              <a:t>một</a:t>
            </a:r>
            <a:r>
              <a:rPr lang="en-US" altLang="en-US" dirty="0"/>
              <a:t> file </a:t>
            </a:r>
            <a:r>
              <a:rPr lang="en-US" altLang="en-US" dirty="0" err="1"/>
              <a:t>và</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mở</a:t>
            </a:r>
            <a:r>
              <a:rPr lang="en-US" altLang="en-US" dirty="0"/>
              <a:t> file kia</a:t>
            </a:r>
            <a:endParaRPr lang="vi-VN" altLang="en-US" dirty="0"/>
          </a:p>
          <a:p>
            <a:pPr>
              <a:spcBef>
                <a:spcPts val="875"/>
              </a:spcBef>
              <a:buFont typeface="Monotype Sorts" charset="2"/>
              <a:buChar char=""/>
            </a:pPr>
            <a:r>
              <a:rPr lang="en-US" altLang="en-US" sz="2400" dirty="0" err="1">
                <a:solidFill>
                  <a:srgbClr val="000000"/>
                </a:solidFill>
              </a:rPr>
              <a:t>Ví</a:t>
            </a:r>
            <a:r>
              <a:rPr lang="en-US" altLang="en-US" sz="2400" dirty="0">
                <a:solidFill>
                  <a:srgbClr val="000000"/>
                </a:solidFill>
              </a:rPr>
              <a:t> </a:t>
            </a:r>
            <a:r>
              <a:rPr lang="en-US" altLang="en-US" sz="2400" dirty="0" err="1">
                <a:solidFill>
                  <a:srgbClr val="000000"/>
                </a:solidFill>
              </a:rPr>
              <a:t>dụ</a:t>
            </a:r>
            <a:r>
              <a:rPr lang="en-US" altLang="en-US" sz="2400" dirty="0">
                <a:solidFill>
                  <a:srgbClr val="000000"/>
                </a:solidFill>
              </a:rPr>
              <a:t> 2:</a:t>
            </a:r>
          </a:p>
          <a:p>
            <a:pPr lvl="1">
              <a:buSzPct val="90000"/>
            </a:pPr>
            <a:r>
              <a:rPr lang="en-US" altLang="en-US" dirty="0" err="1"/>
              <a:t>Bài</a:t>
            </a:r>
            <a:r>
              <a:rPr lang="en-US" altLang="en-US" dirty="0"/>
              <a:t> </a:t>
            </a:r>
            <a:r>
              <a:rPr lang="en-US" altLang="en-US" dirty="0" err="1"/>
              <a:t>toán</a:t>
            </a:r>
            <a:r>
              <a:rPr lang="en-US" altLang="en-US" dirty="0"/>
              <a:t> </a:t>
            </a:r>
            <a:r>
              <a:rPr lang="en-US" altLang="en-US" dirty="0" err="1"/>
              <a:t>các</a:t>
            </a:r>
            <a:r>
              <a:rPr lang="en-US" altLang="en-US" dirty="0"/>
              <a:t> </a:t>
            </a:r>
            <a:r>
              <a:rPr lang="en-US" altLang="en-US" dirty="0" err="1"/>
              <a:t>triết</a:t>
            </a:r>
            <a:r>
              <a:rPr lang="en-US" altLang="en-US" dirty="0"/>
              <a:t> </a:t>
            </a:r>
            <a:r>
              <a:rPr lang="en-US" altLang="en-US" dirty="0" err="1"/>
              <a:t>gia</a:t>
            </a:r>
            <a:r>
              <a:rPr lang="en-US" altLang="en-US" dirty="0"/>
              <a:t> </a:t>
            </a:r>
            <a:r>
              <a:rPr lang="en-US" altLang="en-US" dirty="0" err="1"/>
              <a:t>ăn</a:t>
            </a:r>
            <a:r>
              <a:rPr lang="en-US" altLang="en-US" dirty="0"/>
              <a:t> </a:t>
            </a:r>
            <a:r>
              <a:rPr lang="en-US" altLang="en-US" dirty="0" err="1"/>
              <a:t>tối</a:t>
            </a:r>
            <a:endParaRPr lang="en-US" altLang="en-US" dirty="0"/>
          </a:p>
          <a:p>
            <a:pPr lvl="1">
              <a:buSzPct val="90000"/>
            </a:pPr>
            <a:r>
              <a:rPr lang="en-US" altLang="en-US" dirty="0" err="1"/>
              <a:t>Mỗi</a:t>
            </a:r>
            <a:r>
              <a:rPr lang="en-US" altLang="en-US" dirty="0"/>
              <a:t> </a:t>
            </a:r>
            <a:r>
              <a:rPr lang="en-US" altLang="en-US" dirty="0" err="1"/>
              <a:t>người</a:t>
            </a:r>
            <a:r>
              <a:rPr lang="en-US" altLang="en-US" dirty="0"/>
              <a:t> </a:t>
            </a:r>
            <a:r>
              <a:rPr lang="en-US" altLang="en-US" dirty="0" err="1"/>
              <a:t>cầm</a:t>
            </a:r>
            <a:r>
              <a:rPr lang="en-US" altLang="en-US" dirty="0"/>
              <a:t> 1 </a:t>
            </a:r>
            <a:r>
              <a:rPr lang="en-US" altLang="en-US" dirty="0" err="1"/>
              <a:t>chiếc</a:t>
            </a:r>
            <a:r>
              <a:rPr lang="en-US" altLang="en-US" dirty="0"/>
              <a:t> </a:t>
            </a:r>
            <a:r>
              <a:rPr lang="en-US" altLang="en-US" dirty="0" err="1"/>
              <a:t>đũa</a:t>
            </a:r>
            <a:r>
              <a:rPr lang="en-US" altLang="en-US" dirty="0"/>
              <a:t> </a:t>
            </a:r>
            <a:r>
              <a:rPr lang="en-US" altLang="en-US" dirty="0" err="1"/>
              <a:t>và</a:t>
            </a:r>
            <a:r>
              <a:rPr lang="en-US" altLang="en-US" dirty="0"/>
              <a:t> </a:t>
            </a:r>
            <a:r>
              <a:rPr lang="en-US" altLang="en-US" dirty="0" err="1"/>
              <a:t>chờ</a:t>
            </a:r>
            <a:r>
              <a:rPr lang="en-US" altLang="en-US" dirty="0"/>
              <a:t> </a:t>
            </a:r>
            <a:r>
              <a:rPr lang="en-US" altLang="en-US" dirty="0" err="1"/>
              <a:t>chiếc</a:t>
            </a:r>
            <a:r>
              <a:rPr lang="en-US" altLang="en-US" dirty="0"/>
              <a:t> </a:t>
            </a:r>
            <a:r>
              <a:rPr lang="en-US" altLang="en-US" dirty="0" err="1"/>
              <a:t>còn</a:t>
            </a:r>
            <a:r>
              <a:rPr lang="en-US" altLang="en-US" dirty="0"/>
              <a:t> </a:t>
            </a:r>
            <a:r>
              <a:rPr lang="en-US" altLang="en-US" dirty="0" err="1"/>
              <a:t>lại</a:t>
            </a:r>
            <a:endParaRPr lang="vi-VN" altLang="en-US" dirty="0"/>
          </a:p>
          <a:p>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7</a:t>
            </a:fld>
            <a:endParaRPr lang="en-VN" dirty="0"/>
          </a:p>
        </p:txBody>
      </p:sp>
      <p:pic>
        <p:nvPicPr>
          <p:cNvPr id="2054" name="Picture 6">
            <a:extLst>
              <a:ext uri="{FF2B5EF4-FFF2-40B4-BE49-F238E27FC236}">
                <a16:creationId xmlns:a16="http://schemas.microsoft.com/office/drawing/2014/main" id="{1320B04C-58D6-E238-AA40-6755DA8CB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5850" y="3977305"/>
            <a:ext cx="2667000" cy="27670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ntroduction of Deadlock in Operating System - GeeksforGeeks">
            <a:extLst>
              <a:ext uri="{FF2B5EF4-FFF2-40B4-BE49-F238E27FC236}">
                <a16:creationId xmlns:a16="http://schemas.microsoft.com/office/drawing/2014/main" id="{A1CEE8B0-5CDA-450F-411E-95710BD52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4123" y="2282971"/>
            <a:ext cx="2432072" cy="168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18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054"/>
                                        </p:tgtEl>
                                        <p:attrNameLst>
                                          <p:attrName>style.visibility</p:attrName>
                                        </p:attrNameLst>
                                      </p:cBhvr>
                                      <p:to>
                                        <p:strVal val="visible"/>
                                      </p:to>
                                    </p:set>
                                    <p:anim calcmode="lin" valueType="num">
                                      <p:cBhvr additive="base">
                                        <p:cTn id="45" dur="500" fill="hold"/>
                                        <p:tgtEl>
                                          <p:spTgt spid="2054"/>
                                        </p:tgtEl>
                                        <p:attrNameLst>
                                          <p:attrName>ppt_x</p:attrName>
                                        </p:attrNameLst>
                                      </p:cBhvr>
                                      <p:tavLst>
                                        <p:tav tm="0">
                                          <p:val>
                                            <p:strVal val="#ppt_x"/>
                                          </p:val>
                                        </p:tav>
                                        <p:tav tm="100000">
                                          <p:val>
                                            <p:strVal val="#ppt_x"/>
                                          </p:val>
                                        </p:tav>
                                      </p:tavLst>
                                    </p:anim>
                                    <p:anim calcmode="lin" valueType="num">
                                      <p:cBhvr additive="base">
                                        <p:cTn id="46"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r>
              <a:rPr kumimoji="1" lang="en-US" altLang="ja-JP" dirty="0"/>
              <a:t>VẤN ĐỀ DEADLOCK</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dirty="0"/>
              <a:t>6.1.2. Định nghĩa</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01.</a:t>
            </a:r>
          </a:p>
        </p:txBody>
      </p:sp>
    </p:spTree>
    <p:extLst>
      <p:ext uri="{BB962C8B-B14F-4D97-AF65-F5344CB8AC3E}">
        <p14:creationId xmlns:p14="http://schemas.microsoft.com/office/powerpoint/2010/main" val="111517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6.1.2. </a:t>
            </a:r>
            <a:r>
              <a:rPr lang="en-US" altLang="ja-JP" dirty="0" err="1"/>
              <a:t>Định</a:t>
            </a:r>
            <a:r>
              <a:rPr lang="en-US" altLang="ja-JP" dirty="0"/>
              <a:t> </a:t>
            </a:r>
            <a:r>
              <a:rPr lang="en-US" altLang="ja-JP" dirty="0" err="1"/>
              <a:t>nghĩa</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lstStyle/>
          <a:p>
            <a:pPr>
              <a:buSzPct val="90000"/>
            </a:pPr>
            <a:r>
              <a:rPr lang="vi-VN" altLang="en-US" sz="2400" dirty="0"/>
              <a:t>Một tiến trình gọi là deadlock nếu nó đang đợi một sự kiện mà sẽ không bao giờ xảy ra</a:t>
            </a:r>
          </a:p>
          <a:p>
            <a:pPr lvl="1">
              <a:buSzPct val="90000"/>
            </a:pPr>
            <a:r>
              <a:rPr lang="vi-VN" altLang="en-US" sz="2200" dirty="0"/>
              <a:t>Thông thường, có nhiều hơn một tiến trình bị liên quan trong một deadlock</a:t>
            </a:r>
          </a:p>
          <a:p>
            <a:pPr>
              <a:buSzPct val="90000"/>
            </a:pPr>
            <a:r>
              <a:rPr lang="vi-VN" altLang="en-US" sz="2400" dirty="0"/>
              <a:t>Một tiến trình gọi là trì hoãn vô hạn định nếu nó bị trì hoãn một khoảng thời gian dài lặp đi lặp lại trong khi hệ thống đáp ứng cho những tiến trình khác</a:t>
            </a:r>
          </a:p>
          <a:p>
            <a:pPr lvl="1">
              <a:buSzPct val="90000"/>
            </a:pPr>
            <a:r>
              <a:rPr lang="vi-VN" altLang="en-US" sz="2200" dirty="0"/>
              <a:t>Ví dụ: Một tiến trình sẵn sàng để xử lý nhưng nó không bao giờ nhận được CPU</a:t>
            </a:r>
          </a:p>
          <a:p>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extLst>
      <p:ext uri="{BB962C8B-B14F-4D97-AF65-F5344CB8AC3E}">
        <p14:creationId xmlns:p14="http://schemas.microsoft.com/office/powerpoint/2010/main" val="345566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Bai giang so UIT update</Template>
  <TotalTime>1713</TotalTime>
  <Words>5178</Words>
  <Application>Microsoft Office PowerPoint</Application>
  <PresentationFormat>Widescreen</PresentationFormat>
  <Paragraphs>876</Paragraphs>
  <Slides>68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Calibri</vt:lpstr>
      <vt:lpstr>Courier New</vt:lpstr>
      <vt:lpstr>Monotype Sorts</vt:lpstr>
      <vt:lpstr>Times New Roman</vt:lpstr>
      <vt:lpstr>Verdana</vt:lpstr>
      <vt:lpstr>VNI-Helve</vt:lpstr>
      <vt:lpstr>Office Theme</vt:lpstr>
      <vt:lpstr>PowerPoint Presentation</vt:lpstr>
      <vt:lpstr>PowerPoint Presentation</vt:lpstr>
      <vt:lpstr>PowerPoint Presentation</vt:lpstr>
      <vt:lpstr>PowerPoint Presentation</vt:lpstr>
      <vt:lpstr>6.1.1. Vấn đề deadlock</vt:lpstr>
      <vt:lpstr>6.1.1. Vấn đề deadlock</vt:lpstr>
      <vt:lpstr>6.1.1. Vấn đề deadlock</vt:lpstr>
      <vt:lpstr>PowerPoint Presentation</vt:lpstr>
      <vt:lpstr>6.1.2. Định nghĩa</vt:lpstr>
      <vt:lpstr>PowerPoint Presentation</vt:lpstr>
      <vt:lpstr>6.1.3. Điều kiện cần để xảy ra deadlock</vt:lpstr>
      <vt:lpstr>6.1.3. Điều kiện cần để xảy ra deadlock</vt:lpstr>
      <vt:lpstr>PowerPoint Presentation</vt:lpstr>
      <vt:lpstr>6.2. Mô hình hóa hệ thống</vt:lpstr>
      <vt:lpstr>PowerPoint Presentation</vt:lpstr>
      <vt:lpstr>6.2.1. Đồ thị cấp phát tài nguyên - RAG</vt:lpstr>
      <vt:lpstr>6.2.1. Đồ thị cấp phát tài nguyên - RAG</vt:lpstr>
      <vt:lpstr>PowerPoint Presentation</vt:lpstr>
      <vt:lpstr>6.2.2. Các ví dụ</vt:lpstr>
      <vt:lpstr>6.2.2. Các ví dụ</vt:lpstr>
      <vt:lpstr>6.2.2. Các ví dụ</vt:lpstr>
      <vt:lpstr>PowerPoint Presentation</vt:lpstr>
      <vt:lpstr>6.2.3. RAG và deadlock</vt:lpstr>
      <vt:lpstr>Bài tập 1</vt:lpstr>
      <vt:lpstr>PowerPoint Presentation</vt:lpstr>
      <vt:lpstr>6.3. Các phương pháp giải quyết deadlock</vt:lpstr>
      <vt:lpstr>6.3. Các phương pháp giải quyết deadlock</vt:lpstr>
      <vt:lpstr>PowerPoint Presentation</vt:lpstr>
      <vt:lpstr>6.3.1. Ngăn deadlock</vt:lpstr>
      <vt:lpstr>6.3.1. Ngăn deadlock</vt:lpstr>
      <vt:lpstr>6.3.1. Ngăn deadlock</vt:lpstr>
      <vt:lpstr>6.3.1. Ngăn deadlock</vt:lpstr>
      <vt:lpstr>PowerPoint Presentation</vt:lpstr>
      <vt:lpstr>6.3.2. Tránh deadlock</vt:lpstr>
      <vt:lpstr>6.3.2.1. Trạng thái safe và unsafe</vt:lpstr>
      <vt:lpstr>6.3.2.1. Trạng thái safe và unsafe</vt:lpstr>
      <vt:lpstr>6.3.2.1. Trạng thái safe và unsafe</vt:lpstr>
      <vt:lpstr>6.3.2.2. Trạng thái safe/unsafe và deadlock</vt:lpstr>
      <vt:lpstr>6.3.2.3. Các giải thuật tránh deadlock</vt:lpstr>
      <vt:lpstr>6.3.2.3. Các giải thuật tránh deadlock</vt:lpstr>
      <vt:lpstr>6.3.2.3. Các giải thuật tránh deadlock</vt:lpstr>
      <vt:lpstr>Cấu trúc dữ liệu cho giải thuật Banker</vt:lpstr>
      <vt:lpstr>Giải thuật an toàn</vt:lpstr>
      <vt:lpstr>Giải thuật Banker - Ví dụ</vt:lpstr>
      <vt:lpstr>Giải thuật Banker - Ví dụ</vt:lpstr>
      <vt:lpstr>Giải thuật yêu cầu tài nguyên cho tiến trình Pi</vt:lpstr>
      <vt:lpstr>Giải thuật yêu cầu tài nguyên cho tiến trình Pi</vt:lpstr>
      <vt:lpstr>Ví dụ: P1 yêu cầu (1, 0, 2)</vt:lpstr>
      <vt:lpstr>Ví dụ: P1 yêu cầu (1, 0, 2)</vt:lpstr>
      <vt:lpstr>Ví dụ: P4 yêu cầu (3, 3, 0)</vt:lpstr>
      <vt:lpstr>PowerPoint Presentation</vt:lpstr>
      <vt:lpstr>6.3.3. Phát hiện deadlock</vt:lpstr>
      <vt:lpstr>6.3.3. Phát hiện deadlock</vt:lpstr>
      <vt:lpstr>6.3.3. Phát hiện deadlock</vt:lpstr>
      <vt:lpstr>6.3.3. Phát hiện deadlock</vt:lpstr>
      <vt:lpstr>6.3.3.1. Giải thuật phát hiện deadlock</vt:lpstr>
      <vt:lpstr>6.3.3.1. Giải thuật phát hiện deadlock</vt:lpstr>
      <vt:lpstr>6.3.3.1. Giải thuật phát hiện deadlock - Ví dụ</vt:lpstr>
      <vt:lpstr>6.3.3.1. Giải thuật phát hiện deadlock - Ví dụ</vt:lpstr>
      <vt:lpstr>6.3.3.2. Phục hồi deadlock</vt:lpstr>
      <vt:lpstr>6.3.3.2. Phục hồi deadlock</vt:lpstr>
      <vt:lpstr>6.3.3.2. Phục hồi deadlock</vt:lpstr>
      <vt:lpstr>Lấy tại tài nguyên</vt:lpstr>
      <vt:lpstr>Tóm tắt lại nội dung buổi học</vt:lpstr>
      <vt:lpstr>Bài tập 2</vt:lpstr>
      <vt:lpstr>Bài tập 3</vt:lpstr>
      <vt:lpstr>Bài tập 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Hoàng Lộc</dc:creator>
  <cp:lastModifiedBy>Nguyễn Thanh Thiện</cp:lastModifiedBy>
  <cp:revision>130</cp:revision>
  <dcterms:created xsi:type="dcterms:W3CDTF">2023-03-03T01:55:04Z</dcterms:created>
  <dcterms:modified xsi:type="dcterms:W3CDTF">2023-11-20T01:32:46Z</dcterms:modified>
</cp:coreProperties>
</file>