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handoutMasterIdLst>
    <p:handoutMasterId r:id="rId39"/>
  </p:handoutMasterIdLst>
  <p:sldIdLst>
    <p:sldId id="262" r:id="rId2"/>
    <p:sldId id="334" r:id="rId3"/>
    <p:sldId id="356" r:id="rId4"/>
    <p:sldId id="373" r:id="rId5"/>
    <p:sldId id="374" r:id="rId6"/>
    <p:sldId id="396" r:id="rId7"/>
    <p:sldId id="375" r:id="rId8"/>
    <p:sldId id="397" r:id="rId9"/>
    <p:sldId id="377" r:id="rId10"/>
    <p:sldId id="399" r:id="rId11"/>
    <p:sldId id="378" r:id="rId12"/>
    <p:sldId id="400" r:id="rId13"/>
    <p:sldId id="357" r:id="rId14"/>
    <p:sldId id="358" r:id="rId15"/>
    <p:sldId id="368" r:id="rId16"/>
    <p:sldId id="369" r:id="rId17"/>
    <p:sldId id="370" r:id="rId18"/>
    <p:sldId id="371" r:id="rId19"/>
    <p:sldId id="372" r:id="rId20"/>
    <p:sldId id="359" r:id="rId21"/>
    <p:sldId id="366" r:id="rId22"/>
    <p:sldId id="393" r:id="rId23"/>
    <p:sldId id="367" r:id="rId24"/>
    <p:sldId id="387" r:id="rId25"/>
    <p:sldId id="401" r:id="rId26"/>
    <p:sldId id="388" r:id="rId27"/>
    <p:sldId id="390" r:id="rId28"/>
    <p:sldId id="383" r:id="rId29"/>
    <p:sldId id="394" r:id="rId30"/>
    <p:sldId id="398" r:id="rId31"/>
    <p:sldId id="386" r:id="rId32"/>
    <p:sldId id="385" r:id="rId33"/>
    <p:sldId id="382" r:id="rId34"/>
    <p:sldId id="391" r:id="rId35"/>
    <p:sldId id="301" r:id="rId36"/>
    <p:sldId id="395" r:id="rId3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uần 15" id="{01E33B1B-E197-463B-A531-467BFB591BCB}">
          <p14:sldIdLst>
            <p14:sldId id="262"/>
            <p14:sldId id="334"/>
            <p14:sldId id="356"/>
            <p14:sldId id="373"/>
            <p14:sldId id="374"/>
            <p14:sldId id="396"/>
            <p14:sldId id="375"/>
            <p14:sldId id="397"/>
            <p14:sldId id="377"/>
            <p14:sldId id="399"/>
            <p14:sldId id="378"/>
            <p14:sldId id="400"/>
            <p14:sldId id="357"/>
            <p14:sldId id="358"/>
            <p14:sldId id="368"/>
            <p14:sldId id="369"/>
            <p14:sldId id="370"/>
            <p14:sldId id="371"/>
            <p14:sldId id="372"/>
            <p14:sldId id="359"/>
            <p14:sldId id="366"/>
            <p14:sldId id="393"/>
            <p14:sldId id="367"/>
            <p14:sldId id="387"/>
            <p14:sldId id="401"/>
            <p14:sldId id="388"/>
            <p14:sldId id="390"/>
            <p14:sldId id="383"/>
            <p14:sldId id="394"/>
            <p14:sldId id="398"/>
            <p14:sldId id="386"/>
            <p14:sldId id="385"/>
            <p14:sldId id="382"/>
            <p14:sldId id="391"/>
            <p14:sldId id="301"/>
            <p14:sldId id="39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573" autoAdjust="0"/>
  </p:normalViewPr>
  <p:slideViewPr>
    <p:cSldViewPr>
      <p:cViewPr varScale="1">
        <p:scale>
          <a:sx n="94" d="100"/>
          <a:sy n="94" d="100"/>
        </p:scale>
        <p:origin x="2076" y="84"/>
      </p:cViewPr>
      <p:guideLst>
        <p:guide orient="horz" pos="2160"/>
        <p:guide pos="2880"/>
      </p:guideLst>
    </p:cSldViewPr>
  </p:slideViewPr>
  <p:notesTextViewPr>
    <p:cViewPr>
      <p:scale>
        <a:sx n="3" d="2"/>
        <a:sy n="3" d="2"/>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2023/12/28</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2023/12/28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kumimoji="1" lang="vi-VN" sz="1200" b="0" i="0" kern="1200" dirty="0" smtClean="0">
                <a:solidFill>
                  <a:schemeClr val="tx1"/>
                </a:solidFill>
                <a:effectLst/>
                <a:latin typeface="+mn-lt"/>
                <a:ea typeface="+mn-ea"/>
                <a:cs typeface="+mn-cs"/>
              </a:rPr>
              <a:t>*Cơ sở lý thuyết: 3 tính chất của một giải thuật giải quyết tranh chấp:</a:t>
            </a:r>
          </a:p>
          <a:p>
            <a:pPr rtl="0"/>
            <a:r>
              <a:rPr kumimoji="1" lang="vi-VN" sz="1200" b="0" i="0" kern="1200" dirty="0" smtClean="0">
                <a:solidFill>
                  <a:schemeClr val="tx1"/>
                </a:solidFill>
                <a:effectLst/>
                <a:latin typeface="+mn-lt"/>
                <a:ea typeface="+mn-ea"/>
                <a:cs typeface="+mn-cs"/>
              </a:rPr>
              <a:t>1) Loại trừ tương hỗ (Mutual exclusion): Khi một tiến đang thực thi trong vùng tranh chấp của nó thì không có process Q nào khác đang thực thi trong CS của Q.</a:t>
            </a:r>
          </a:p>
          <a:p>
            <a:pPr rtl="0"/>
            <a:r>
              <a:rPr kumimoji="1" lang="vi-VN" sz="1200" b="0" i="0" kern="1200" dirty="0" smtClean="0">
                <a:solidFill>
                  <a:schemeClr val="tx1"/>
                </a:solidFill>
                <a:effectLst/>
                <a:latin typeface="+mn-lt"/>
                <a:ea typeface="+mn-ea"/>
                <a:cs typeface="+mn-cs"/>
              </a:rPr>
              <a:t>2) Một tiến trình tạm dừng bên ngoài miền găng không được ngăn cản các tiến trình khác vào miền găng </a:t>
            </a:r>
          </a:p>
          <a:p>
            <a:pPr rtl="0"/>
            <a:r>
              <a:rPr kumimoji="1" lang="vi-VN" sz="1200" b="0" i="0" kern="1200" dirty="0" smtClean="0">
                <a:solidFill>
                  <a:schemeClr val="tx1"/>
                </a:solidFill>
                <a:effectLst/>
                <a:latin typeface="+mn-lt"/>
                <a:ea typeface="+mn-ea"/>
                <a:cs typeface="+mn-cs"/>
              </a:rPr>
              <a:t>3) Bounded waiting: Mỗi process chỉ phải chờ để được vào vùng tranh chấp trong một khoảng thời gian có hạn định nào đó. Không xảy ra tình trạng đói tài nguyên.</a:t>
            </a:r>
          </a:p>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a:t>
            </a:fld>
            <a:endParaRPr kumimoji="1" lang="ja-JP" altLang="en-US"/>
          </a:p>
        </p:txBody>
      </p:sp>
    </p:spTree>
    <p:extLst>
      <p:ext uri="{BB962C8B-B14F-4D97-AF65-F5344CB8AC3E}">
        <p14:creationId xmlns:p14="http://schemas.microsoft.com/office/powerpoint/2010/main" val="2839824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16</a:t>
            </a:fld>
            <a:endParaRPr kumimoji="1" lang="ja-JP" altLang="en-US"/>
          </a:p>
        </p:txBody>
      </p:sp>
    </p:spTree>
    <p:extLst>
      <p:ext uri="{BB962C8B-B14F-4D97-AF65-F5344CB8AC3E}">
        <p14:creationId xmlns:p14="http://schemas.microsoft.com/office/powerpoint/2010/main" val="2734312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17</a:t>
            </a:fld>
            <a:endParaRPr kumimoji="1" lang="ja-JP" altLang="en-US"/>
          </a:p>
        </p:txBody>
      </p:sp>
    </p:spTree>
    <p:extLst>
      <p:ext uri="{BB962C8B-B14F-4D97-AF65-F5344CB8AC3E}">
        <p14:creationId xmlns:p14="http://schemas.microsoft.com/office/powerpoint/2010/main" val="1983305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Symbol" panose="05050102010706020507" pitchFamily="18" charset="2"/>
              <a:buChar char="Þ"/>
            </a:pPr>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18</a:t>
            </a:fld>
            <a:endParaRPr kumimoji="1" lang="ja-JP" altLang="en-US"/>
          </a:p>
        </p:txBody>
      </p:sp>
    </p:spTree>
    <p:extLst>
      <p:ext uri="{BB962C8B-B14F-4D97-AF65-F5344CB8AC3E}">
        <p14:creationId xmlns:p14="http://schemas.microsoft.com/office/powerpoint/2010/main" val="2336831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Bài</a:t>
            </a:r>
            <a:r>
              <a:rPr lang="en-US" baseline="0" dirty="0" smtClean="0"/>
              <a:t> 4</a:t>
            </a:r>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19</a:t>
            </a:fld>
            <a:endParaRPr kumimoji="1" lang="ja-JP" altLang="en-US"/>
          </a:p>
        </p:txBody>
      </p:sp>
    </p:spTree>
    <p:extLst>
      <p:ext uri="{BB962C8B-B14F-4D97-AF65-F5344CB8AC3E}">
        <p14:creationId xmlns:p14="http://schemas.microsoft.com/office/powerpoint/2010/main" val="1050666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24</a:t>
            </a:fld>
            <a:endParaRPr kumimoji="1" lang="ja-JP" altLang="en-US"/>
          </a:p>
        </p:txBody>
      </p:sp>
    </p:spTree>
    <p:extLst>
      <p:ext uri="{BB962C8B-B14F-4D97-AF65-F5344CB8AC3E}">
        <p14:creationId xmlns:p14="http://schemas.microsoft.com/office/powerpoint/2010/main" val="1048216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25</a:t>
            </a:fld>
            <a:endParaRPr kumimoji="1" lang="ja-JP" altLang="en-US"/>
          </a:p>
        </p:txBody>
      </p:sp>
    </p:spTree>
    <p:extLst>
      <p:ext uri="{BB962C8B-B14F-4D97-AF65-F5344CB8AC3E}">
        <p14:creationId xmlns:p14="http://schemas.microsoft.com/office/powerpoint/2010/main" val="103870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26</a:t>
            </a:fld>
            <a:endParaRPr kumimoji="1" lang="ja-JP" altLang="en-US"/>
          </a:p>
        </p:txBody>
      </p:sp>
    </p:spTree>
    <p:extLst>
      <p:ext uri="{BB962C8B-B14F-4D97-AF65-F5344CB8AC3E}">
        <p14:creationId xmlns:p14="http://schemas.microsoft.com/office/powerpoint/2010/main" val="1013578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27</a:t>
            </a:fld>
            <a:endParaRPr kumimoji="1" lang="ja-JP" altLang="en-US"/>
          </a:p>
        </p:txBody>
      </p:sp>
    </p:spTree>
    <p:extLst>
      <p:ext uri="{BB962C8B-B14F-4D97-AF65-F5344CB8AC3E}">
        <p14:creationId xmlns:p14="http://schemas.microsoft.com/office/powerpoint/2010/main" val="3440035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28</a:t>
            </a:fld>
            <a:endParaRPr kumimoji="1" lang="ja-JP" altLang="en-US"/>
          </a:p>
        </p:txBody>
      </p:sp>
    </p:spTree>
    <p:extLst>
      <p:ext uri="{BB962C8B-B14F-4D97-AF65-F5344CB8AC3E}">
        <p14:creationId xmlns:p14="http://schemas.microsoft.com/office/powerpoint/2010/main" val="3155782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29</a:t>
            </a:fld>
            <a:endParaRPr kumimoji="1" lang="ja-JP" altLang="en-US"/>
          </a:p>
        </p:txBody>
      </p:sp>
    </p:spTree>
    <p:extLst>
      <p:ext uri="{BB962C8B-B14F-4D97-AF65-F5344CB8AC3E}">
        <p14:creationId xmlns:p14="http://schemas.microsoft.com/office/powerpoint/2010/main" val="3169787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a:t>
            </a:fld>
            <a:endParaRPr kumimoji="1" lang="ja-JP" altLang="en-US"/>
          </a:p>
        </p:txBody>
      </p:sp>
    </p:spTree>
    <p:extLst>
      <p:ext uri="{BB962C8B-B14F-4D97-AF65-F5344CB8AC3E}">
        <p14:creationId xmlns:p14="http://schemas.microsoft.com/office/powerpoint/2010/main" val="12551904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30</a:t>
            </a:fld>
            <a:endParaRPr kumimoji="1" lang="ja-JP" altLang="en-US"/>
          </a:p>
        </p:txBody>
      </p:sp>
    </p:spTree>
    <p:extLst>
      <p:ext uri="{BB962C8B-B14F-4D97-AF65-F5344CB8AC3E}">
        <p14:creationId xmlns:p14="http://schemas.microsoft.com/office/powerpoint/2010/main" val="3049590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33</a:t>
            </a:fld>
            <a:endParaRPr kumimoji="1" lang="ja-JP" altLang="en-US"/>
          </a:p>
        </p:txBody>
      </p:sp>
    </p:spTree>
    <p:extLst>
      <p:ext uri="{BB962C8B-B14F-4D97-AF65-F5344CB8AC3E}">
        <p14:creationId xmlns:p14="http://schemas.microsoft.com/office/powerpoint/2010/main" val="441914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6</a:t>
            </a:fld>
            <a:endParaRPr kumimoji="1" lang="ja-JP" altLang="en-US"/>
          </a:p>
        </p:txBody>
      </p:sp>
    </p:spTree>
    <p:extLst>
      <p:ext uri="{BB962C8B-B14F-4D97-AF65-F5344CB8AC3E}">
        <p14:creationId xmlns:p14="http://schemas.microsoft.com/office/powerpoint/2010/main" val="1442050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7</a:t>
            </a:fld>
            <a:endParaRPr kumimoji="1" lang="ja-JP" altLang="en-US"/>
          </a:p>
        </p:txBody>
      </p:sp>
    </p:spTree>
    <p:extLst>
      <p:ext uri="{BB962C8B-B14F-4D97-AF65-F5344CB8AC3E}">
        <p14:creationId xmlns:p14="http://schemas.microsoft.com/office/powerpoint/2010/main" val="3246279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8</a:t>
            </a:fld>
            <a:endParaRPr kumimoji="1" lang="ja-JP" altLang="en-US"/>
          </a:p>
        </p:txBody>
      </p:sp>
    </p:spTree>
    <p:extLst>
      <p:ext uri="{BB962C8B-B14F-4D97-AF65-F5344CB8AC3E}">
        <p14:creationId xmlns:p14="http://schemas.microsoft.com/office/powerpoint/2010/main" val="1047987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9</a:t>
            </a:fld>
            <a:endParaRPr kumimoji="1" lang="ja-JP" altLang="en-US"/>
          </a:p>
        </p:txBody>
      </p:sp>
    </p:spTree>
    <p:extLst>
      <p:ext uri="{BB962C8B-B14F-4D97-AF65-F5344CB8AC3E}">
        <p14:creationId xmlns:p14="http://schemas.microsoft.com/office/powerpoint/2010/main" val="988195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10</a:t>
            </a:fld>
            <a:endParaRPr kumimoji="1" lang="ja-JP" altLang="en-US"/>
          </a:p>
        </p:txBody>
      </p:sp>
    </p:spTree>
    <p:extLst>
      <p:ext uri="{BB962C8B-B14F-4D97-AF65-F5344CB8AC3E}">
        <p14:creationId xmlns:p14="http://schemas.microsoft.com/office/powerpoint/2010/main" val="2952423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11</a:t>
            </a:fld>
            <a:endParaRPr kumimoji="1" lang="ja-JP" altLang="en-US"/>
          </a:p>
        </p:txBody>
      </p:sp>
    </p:spTree>
    <p:extLst>
      <p:ext uri="{BB962C8B-B14F-4D97-AF65-F5344CB8AC3E}">
        <p14:creationId xmlns:p14="http://schemas.microsoft.com/office/powerpoint/2010/main" val="942626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12</a:t>
            </a:fld>
            <a:endParaRPr kumimoji="1" lang="ja-JP" altLang="en-US"/>
          </a:p>
        </p:txBody>
      </p:sp>
    </p:spTree>
    <p:extLst>
      <p:ext uri="{BB962C8B-B14F-4D97-AF65-F5344CB8AC3E}">
        <p14:creationId xmlns:p14="http://schemas.microsoft.com/office/powerpoint/2010/main" val="4993667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12/28/2023</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12/28/2023</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12/28/2023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12/28/2023</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12/28/2023</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12/28/2023</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4213" y="2133600"/>
            <a:ext cx="7772400" cy="2133600"/>
          </a:xfrm>
        </p:spPr>
        <p:txBody>
          <a:bodyPr/>
          <a:lstStyle/>
          <a:p>
            <a:r>
              <a:rPr lang="en-US" altLang="ja-JP" sz="4400" b="1"/>
              <a:t>HỆ ĐIỀU HÀNH</a:t>
            </a:r>
            <a:br>
              <a:rPr lang="en-US" altLang="ja-JP" sz="4400" b="1"/>
            </a:br>
            <a:r>
              <a:rPr lang="en-US" altLang="ja-JP" sz="4400" b="1"/>
              <a:t/>
            </a:r>
            <a:br>
              <a:rPr lang="en-US" altLang="ja-JP" sz="4400" b="1"/>
            </a:br>
            <a:r>
              <a:rPr lang="en-US" altLang="ja-JP" sz="4400" b="1"/>
              <a:t>ÔN TẬP CUỐI KỲ</a:t>
            </a:r>
            <a:endParaRPr kumimoji="1" lang="ja-JP" altLang="en-US" dirty="0"/>
          </a:p>
        </p:txBody>
      </p:sp>
      <p:sp>
        <p:nvSpPr>
          <p:cNvPr id="3" name="サブタイトル 2"/>
          <p:cNvSpPr>
            <a:spLocks noGrp="1"/>
          </p:cNvSpPr>
          <p:nvPr>
            <p:ph type="subTitle" idx="1"/>
          </p:nvPr>
        </p:nvSpPr>
        <p:spPr>
          <a:xfrm>
            <a:off x="1370013" y="4495800"/>
            <a:ext cx="6400800" cy="1143000"/>
          </a:xfrm>
        </p:spPr>
        <p:txBody>
          <a:bodyPr/>
          <a:lstStyle/>
          <a:p>
            <a:r>
              <a:rPr lang="en-US" altLang="ja-JP"/>
              <a:t> </a:t>
            </a:r>
            <a:fld id="{41C8C249-4B10-4241-821F-A5966BABDC68}" type="datetime1">
              <a:rPr lang="en-US" altLang="ja-JP" smtClean="0"/>
              <a:t>12/28/2023</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12/28/2023</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4</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12/28/2023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4098" name="Picture 2" descr="https://scontent-sin6-2.xx.fbcdn.net/v/t1.6435-9/64875029_2220693561376611_8276898889928278016_n.jpg?_nc_cat=109&amp;ccb=1-5&amp;_nc_sid=8ecba9&amp;_nc_ohc=4L-DVY86LmQAX-jCSPA&amp;_nc_ht=scontent-sin6-2.xx&amp;oh=00_AT_KvU9a3icOBLMe2Ra_RmXGzgkojnCVlFKThZG6TGlQww&amp;oe=61DEC41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241" y="1181099"/>
            <a:ext cx="2657475" cy="567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025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5</a:t>
            </a:r>
          </a:p>
        </p:txBody>
      </p:sp>
      <p:sp>
        <p:nvSpPr>
          <p:cNvPr id="3" name="Content Placeholder 2"/>
          <p:cNvSpPr>
            <a:spLocks noGrp="1"/>
          </p:cNvSpPr>
          <p:nvPr>
            <p:ph idx="1"/>
          </p:nvPr>
        </p:nvSpPr>
        <p:spPr>
          <a:xfrm>
            <a:off x="251520" y="1219200"/>
            <a:ext cx="8640960" cy="5018112"/>
          </a:xfrm>
        </p:spPr>
        <p:txBody>
          <a:bodyPr/>
          <a:lstStyle/>
          <a:p>
            <a:r>
              <a:rPr lang="en-US" sz="2400"/>
              <a:t> Một biến X được chia sẻ bởi 2 tiến trình cùng thực hiện đoạn code sau :</a:t>
            </a:r>
          </a:p>
          <a:p>
            <a:pPr lvl="3">
              <a:lnSpc>
                <a:spcPct val="90000"/>
              </a:lnSpc>
              <a:buNone/>
            </a:pPr>
            <a:r>
              <a:rPr lang="en-US" altLang="en-US" sz="2200"/>
              <a:t>do</a:t>
            </a:r>
          </a:p>
          <a:p>
            <a:pPr lvl="3">
              <a:lnSpc>
                <a:spcPct val="90000"/>
              </a:lnSpc>
              <a:buNone/>
            </a:pPr>
            <a:r>
              <a:rPr lang="en-US" altLang="en-US" sz="2200"/>
              <a:t>	X = X +1;</a:t>
            </a:r>
          </a:p>
          <a:p>
            <a:pPr lvl="3">
              <a:lnSpc>
                <a:spcPct val="90000"/>
              </a:lnSpc>
              <a:buNone/>
            </a:pPr>
            <a:r>
              <a:rPr lang="en-US" altLang="en-US" sz="2200"/>
              <a:t>	if ( X == 20) X = 0;</a:t>
            </a:r>
          </a:p>
          <a:p>
            <a:pPr lvl="3">
              <a:lnSpc>
                <a:spcPct val="90000"/>
              </a:lnSpc>
              <a:buNone/>
            </a:pPr>
            <a:r>
              <a:rPr lang="en-US" altLang="en-US" sz="2200"/>
              <a:t>while ( TRUE );</a:t>
            </a:r>
          </a:p>
          <a:p>
            <a:r>
              <a:rPr lang="en-US" sz="2400"/>
              <a:t>Bắt đầu với giá trị X = 0, chứng tỏ rằng giá trị X có thể vượt quá 20. Cần sửa chữa đoạn chương trình trên như thế nào để đảm bảo X không vượt quá 10?</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12/28/2023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017047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5</a:t>
            </a:r>
          </a:p>
        </p:txBody>
      </p:sp>
      <p:sp>
        <p:nvSpPr>
          <p:cNvPr id="3" name="Content Placeholder 2"/>
          <p:cNvSpPr>
            <a:spLocks noGrp="1"/>
          </p:cNvSpPr>
          <p:nvPr>
            <p:ph idx="1"/>
          </p:nvPr>
        </p:nvSpPr>
        <p:spPr>
          <a:xfrm>
            <a:off x="251520" y="1219200"/>
            <a:ext cx="8640960" cy="5018112"/>
          </a:xfrm>
        </p:spPr>
        <p:txBody>
          <a:bodyPr/>
          <a:lstStyle/>
          <a:p>
            <a:pPr marL="0" indent="0">
              <a:buNone/>
            </a:pPr>
            <a:endParaRPr lang="en-US" sz="2000" dirty="0"/>
          </a:p>
        </p:txBody>
      </p:sp>
      <p:sp>
        <p:nvSpPr>
          <p:cNvPr id="4" name="Date Placeholder 3"/>
          <p:cNvSpPr>
            <a:spLocks noGrp="1"/>
          </p:cNvSpPr>
          <p:nvPr>
            <p:ph type="dt" sz="half" idx="10"/>
          </p:nvPr>
        </p:nvSpPr>
        <p:spPr/>
        <p:txBody>
          <a:bodyPr/>
          <a:lstStyle/>
          <a:p>
            <a:fld id="{F7681EE8-9FE2-425D-8FB4-74C399BDEDA0}" type="datetime1">
              <a:rPr kumimoji="1" lang="en-US" altLang="ja-JP" smtClean="0"/>
              <a:t>12/28/2023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3074" name="Picture 2" descr="https://scontent.fsgn5-11.fna.fbcdn.net/v/t1.6435-9/64496690_2220696104709690_4329380330617176064_n.jpg?_nc_cat=111&amp;ccb=1-5&amp;_nc_sid=8ecba9&amp;_nc_ohc=ZDs2NuGsoPYAX_32GZ7&amp;_nc_ht=scontent.fsgn5-11.fna&amp;oh=00_AT95OjaaXiTlif4eihri7xV8Ihw5og2C8lBp5Z8AtCSCIQ&amp;oe=61DB0CD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0335" y="1442863"/>
            <a:ext cx="1539978" cy="457078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scontent-sin6-3.xx.fbcdn.net/v/t1.6435-9/64637527_2220697034709597_6070426009306398720_n.jpg?_nc_cat=106&amp;ccb=1-5&amp;_nc_sid=8ecba9&amp;_nc_ohc=SM-buUVp-EkAX_ikBUy&amp;_nc_ht=scontent-sin6-3.xx&amp;oh=112e61b55ef0cb26798bca39bc0dbb95&amp;oe=61DE78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313" y="1219200"/>
            <a:ext cx="5048250" cy="2085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492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6</a:t>
            </a:r>
          </a:p>
        </p:txBody>
      </p:sp>
      <p:sp>
        <p:nvSpPr>
          <p:cNvPr id="3" name="Content Placeholder 2"/>
          <p:cNvSpPr>
            <a:spLocks noGrp="1"/>
          </p:cNvSpPr>
          <p:nvPr>
            <p:ph idx="1"/>
          </p:nvPr>
        </p:nvSpPr>
        <p:spPr/>
        <p:txBody>
          <a:bodyPr/>
          <a:lstStyle/>
          <a:p>
            <a:r>
              <a:rPr lang="vi-VN"/>
              <a:t>Deadlock là gì? Cho ví dụ trong thực tế?</a:t>
            </a:r>
          </a:p>
          <a:p>
            <a:r>
              <a:rPr lang="vi-VN"/>
              <a:t>Một tiến trình khi nào gọi là bị deadlock? trì hoãn vô hạn định?</a:t>
            </a:r>
          </a:p>
          <a:p>
            <a:r>
              <a:rPr lang="vi-VN"/>
              <a:t>Khi nào sẽ xảy ra deadlock?</a:t>
            </a:r>
          </a:p>
          <a:p>
            <a:r>
              <a:rPr lang="vi-VN"/>
              <a:t>Các phương pháp giải quyết deadlock?</a:t>
            </a:r>
          </a:p>
          <a:p>
            <a:r>
              <a:rPr lang="vi-VN"/>
              <a:t>Làm gì để ngăn deadlock?</a:t>
            </a:r>
          </a:p>
          <a:p>
            <a:r>
              <a:rPr lang="vi-VN"/>
              <a:t>Làm gì để tránh deadlock?</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12/28/2023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642557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6 (tt)</a:t>
            </a:r>
          </a:p>
        </p:txBody>
      </p:sp>
      <p:sp>
        <p:nvSpPr>
          <p:cNvPr id="3" name="Content Placeholder 2"/>
          <p:cNvSpPr>
            <a:spLocks noGrp="1"/>
          </p:cNvSpPr>
          <p:nvPr>
            <p:ph idx="1"/>
          </p:nvPr>
        </p:nvSpPr>
        <p:spPr/>
        <p:txBody>
          <a:bodyPr/>
          <a:lstStyle/>
          <a:p>
            <a:r>
              <a:rPr lang="vi-VN"/>
              <a:t>Nêu điều kiện để thực hiện giải thuật Banker?</a:t>
            </a:r>
          </a:p>
          <a:p>
            <a:r>
              <a:rPr lang="vi-VN"/>
              <a:t>Nêu các bước của giải thuật Banker?</a:t>
            </a:r>
          </a:p>
          <a:p>
            <a:r>
              <a:rPr lang="vi-VN"/>
              <a:t>Nêu các bước của giải thuật yêu cầu tài nguyên?</a:t>
            </a:r>
          </a:p>
          <a:p>
            <a:r>
              <a:rPr lang="vi-VN"/>
              <a:t>Nêu các bước </a:t>
            </a:r>
            <a:r>
              <a:rPr lang="en-US"/>
              <a:t>của </a:t>
            </a:r>
            <a:r>
              <a:rPr lang="vi-VN"/>
              <a:t>giải thuật phát hiện deadlock?</a:t>
            </a:r>
          </a:p>
          <a:p>
            <a:r>
              <a:rPr lang="vi-VN"/>
              <a:t>Khi deadlock xảy ra, hệ điều hành làm gì để phục hồi?</a:t>
            </a:r>
          </a:p>
          <a:p>
            <a:r>
              <a:rPr lang="vi-VN"/>
              <a:t>Dựa trên yếu t</a:t>
            </a:r>
            <a:r>
              <a:rPr lang="en-US"/>
              <a:t>ố</a:t>
            </a:r>
            <a:r>
              <a:rPr lang="vi-VN"/>
              <a:t> nào để chấm dứt quá trình bị deadlock?</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12/28/2023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177999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971800"/>
            <a:ext cx="7772400" cy="1362075"/>
          </a:xfrm>
        </p:spPr>
        <p:txBody>
          <a:bodyPr/>
          <a:lstStyle/>
          <a:p>
            <a:pPr algn="ctr"/>
            <a:r>
              <a:rPr lang="en-US"/>
              <a:t>Bài tập chương 6</a:t>
            </a:r>
          </a:p>
        </p:txBody>
      </p:sp>
      <p:sp>
        <p:nvSpPr>
          <p:cNvPr id="4" name="Date Placeholder 3"/>
          <p:cNvSpPr>
            <a:spLocks noGrp="1"/>
          </p:cNvSpPr>
          <p:nvPr>
            <p:ph type="dt" sz="half" idx="10"/>
          </p:nvPr>
        </p:nvSpPr>
        <p:spPr/>
        <p:txBody>
          <a:bodyPr/>
          <a:lstStyle/>
          <a:p>
            <a:fld id="{E47B8097-A83C-4868-B5B8-F5134B7BBCC6}" type="datetime1">
              <a:rPr kumimoji="1" lang="en-US" altLang="ja-JP" smtClean="0"/>
              <a:t>12/28/2023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141349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1</a:t>
            </a:r>
            <a:endParaRPr kumimoji="1" lang="ja-JP" altLang="en-US" dirty="0"/>
          </a:p>
        </p:txBody>
      </p:sp>
      <p:sp>
        <p:nvSpPr>
          <p:cNvPr id="3" name="コンテンツ プレースホルダ 2"/>
          <p:cNvSpPr>
            <a:spLocks noGrp="1"/>
          </p:cNvSpPr>
          <p:nvPr>
            <p:ph idx="1"/>
          </p:nvPr>
        </p:nvSpPr>
        <p:spPr/>
        <p:txBody>
          <a:bodyPr/>
          <a:lstStyle/>
          <a:p>
            <a:pPr>
              <a:lnSpc>
                <a:spcPct val="150000"/>
              </a:lnSpc>
            </a:pPr>
            <a:r>
              <a:rPr lang="en-US" altLang="en-US" sz="2000" dirty="0"/>
              <a:t>Cho 1 </a:t>
            </a:r>
            <a:r>
              <a:rPr lang="en-US" altLang="en-US" sz="2000" dirty="0" err="1"/>
              <a:t>hệ</a:t>
            </a:r>
            <a:r>
              <a:rPr lang="en-US" altLang="en-US" sz="2000" dirty="0"/>
              <a:t> </a:t>
            </a:r>
            <a:r>
              <a:rPr lang="en-US" altLang="en-US" sz="2000" dirty="0" err="1"/>
              <a:t>thống</a:t>
            </a:r>
            <a:r>
              <a:rPr lang="en-US" altLang="en-US" sz="2000" dirty="0"/>
              <a:t> </a:t>
            </a:r>
            <a:r>
              <a:rPr lang="en-US" altLang="en-US" sz="2000" dirty="0" err="1"/>
              <a:t>có</a:t>
            </a:r>
            <a:r>
              <a:rPr lang="en-US" altLang="en-US" sz="2000" dirty="0"/>
              <a:t> 4 </a:t>
            </a:r>
            <a:r>
              <a:rPr lang="en-US" altLang="en-US" sz="2000" dirty="0" err="1"/>
              <a:t>tiến</a:t>
            </a:r>
            <a:r>
              <a:rPr lang="en-US" altLang="en-US" sz="2000" dirty="0"/>
              <a:t> </a:t>
            </a:r>
            <a:r>
              <a:rPr lang="en-US" altLang="en-US" sz="2000" dirty="0" err="1"/>
              <a:t>trình</a:t>
            </a:r>
            <a:r>
              <a:rPr lang="en-US" altLang="en-US" sz="2000" dirty="0"/>
              <a:t> P1 </a:t>
            </a:r>
            <a:r>
              <a:rPr lang="en-US" altLang="en-US" sz="2000" dirty="0" err="1"/>
              <a:t>đến</a:t>
            </a:r>
            <a:r>
              <a:rPr lang="en-US" altLang="en-US" sz="2000" dirty="0"/>
              <a:t> P4 </a:t>
            </a:r>
            <a:r>
              <a:rPr lang="en-US" altLang="en-US" sz="2000" dirty="0" err="1"/>
              <a:t>và</a:t>
            </a:r>
            <a:r>
              <a:rPr lang="en-US" altLang="en-US" sz="2000" dirty="0"/>
              <a:t> 3 </a:t>
            </a:r>
            <a:r>
              <a:rPr lang="en-US" altLang="en-US" sz="2000" dirty="0" err="1"/>
              <a:t>loại</a:t>
            </a:r>
            <a:r>
              <a:rPr lang="en-US" altLang="en-US" sz="2000" dirty="0"/>
              <a:t> </a:t>
            </a:r>
            <a:r>
              <a:rPr lang="en-US" altLang="en-US" sz="2000" dirty="0" err="1"/>
              <a:t>tài</a:t>
            </a:r>
            <a:r>
              <a:rPr lang="en-US" altLang="en-US" sz="2000" dirty="0"/>
              <a:t> </a:t>
            </a:r>
            <a:r>
              <a:rPr lang="en-US" altLang="en-US" sz="2000" dirty="0" err="1"/>
              <a:t>nguyên</a:t>
            </a:r>
            <a:r>
              <a:rPr lang="en-US" altLang="en-US" sz="2000" dirty="0"/>
              <a:t> R1 (3), R2 (2) R3 (2). P1 </a:t>
            </a:r>
            <a:r>
              <a:rPr lang="en-US" altLang="en-US" sz="2000" dirty="0" err="1"/>
              <a:t>giữ</a:t>
            </a:r>
            <a:r>
              <a:rPr lang="en-US" altLang="en-US" sz="2000" dirty="0"/>
              <a:t> 1 R1 </a:t>
            </a:r>
            <a:r>
              <a:rPr lang="en-US" altLang="en-US" sz="2000" dirty="0" err="1"/>
              <a:t>và</a:t>
            </a:r>
            <a:r>
              <a:rPr lang="en-US" altLang="en-US" sz="2000" dirty="0"/>
              <a:t> </a:t>
            </a:r>
            <a:r>
              <a:rPr lang="en-US" altLang="en-US" sz="2000" dirty="0" err="1"/>
              <a:t>yêu</a:t>
            </a:r>
            <a:r>
              <a:rPr lang="en-US" altLang="en-US" sz="2000" dirty="0"/>
              <a:t> </a:t>
            </a:r>
            <a:r>
              <a:rPr lang="en-US" altLang="en-US" sz="2000" dirty="0" err="1"/>
              <a:t>cầu</a:t>
            </a:r>
            <a:r>
              <a:rPr lang="en-US" altLang="en-US" sz="2000" dirty="0"/>
              <a:t> 1 R2; P2 </a:t>
            </a:r>
            <a:r>
              <a:rPr lang="en-US" altLang="en-US" sz="2000" dirty="0" err="1"/>
              <a:t>giữ</a:t>
            </a:r>
            <a:r>
              <a:rPr lang="en-US" altLang="en-US" sz="2000" dirty="0"/>
              <a:t> 2 R2 </a:t>
            </a:r>
            <a:r>
              <a:rPr lang="en-US" altLang="en-US" sz="2000" dirty="0" err="1"/>
              <a:t>và</a:t>
            </a:r>
            <a:r>
              <a:rPr lang="en-US" altLang="en-US" sz="2000" dirty="0"/>
              <a:t> </a:t>
            </a:r>
            <a:r>
              <a:rPr lang="en-US" altLang="en-US" sz="2000" dirty="0" err="1"/>
              <a:t>yêu</a:t>
            </a:r>
            <a:r>
              <a:rPr lang="en-US" altLang="en-US" sz="2000" dirty="0"/>
              <a:t> </a:t>
            </a:r>
            <a:r>
              <a:rPr lang="en-US" altLang="en-US" sz="2000" dirty="0" err="1"/>
              <a:t>cầu</a:t>
            </a:r>
            <a:r>
              <a:rPr lang="en-US" altLang="en-US" sz="2000" dirty="0"/>
              <a:t> 1 R1 </a:t>
            </a:r>
            <a:r>
              <a:rPr lang="en-US" altLang="en-US" sz="2000" dirty="0" err="1"/>
              <a:t>và</a:t>
            </a:r>
            <a:r>
              <a:rPr lang="en-US" altLang="en-US" sz="2000" dirty="0"/>
              <a:t> 1 R3; P3 </a:t>
            </a:r>
            <a:r>
              <a:rPr lang="en-US" altLang="en-US" sz="2000" dirty="0" err="1"/>
              <a:t>giữ</a:t>
            </a:r>
            <a:r>
              <a:rPr lang="en-US" altLang="en-US" sz="2000" dirty="0"/>
              <a:t> 1 R1 </a:t>
            </a:r>
            <a:r>
              <a:rPr lang="en-US" altLang="en-US" sz="2000" dirty="0" err="1"/>
              <a:t>và</a:t>
            </a:r>
            <a:r>
              <a:rPr lang="en-US" altLang="en-US" sz="2000" dirty="0"/>
              <a:t> </a:t>
            </a:r>
            <a:r>
              <a:rPr lang="en-US" altLang="en-US" sz="2000" dirty="0" err="1"/>
              <a:t>yêu</a:t>
            </a:r>
            <a:r>
              <a:rPr lang="en-US" altLang="en-US" sz="2000" dirty="0"/>
              <a:t> </a:t>
            </a:r>
            <a:r>
              <a:rPr lang="en-US" altLang="en-US" sz="2000" dirty="0" err="1"/>
              <a:t>cầu</a:t>
            </a:r>
            <a:r>
              <a:rPr lang="en-US" altLang="en-US" sz="2000" dirty="0"/>
              <a:t> 1 R2; P4 </a:t>
            </a:r>
            <a:r>
              <a:rPr lang="en-US" altLang="en-US" sz="2000" dirty="0" err="1"/>
              <a:t>giữ</a:t>
            </a:r>
            <a:r>
              <a:rPr lang="en-US" altLang="en-US" sz="2000" dirty="0"/>
              <a:t> 2 R3 </a:t>
            </a:r>
            <a:r>
              <a:rPr lang="en-US" altLang="en-US" sz="2000" dirty="0" err="1"/>
              <a:t>và</a:t>
            </a:r>
            <a:r>
              <a:rPr lang="en-US" altLang="en-US" sz="2000" dirty="0"/>
              <a:t> </a:t>
            </a:r>
            <a:r>
              <a:rPr lang="en-US" altLang="en-US" sz="2000" dirty="0" err="1"/>
              <a:t>yêu</a:t>
            </a:r>
            <a:r>
              <a:rPr lang="en-US" altLang="en-US" sz="2000" dirty="0"/>
              <a:t> </a:t>
            </a:r>
            <a:r>
              <a:rPr lang="en-US" altLang="en-US" sz="2000" dirty="0" err="1"/>
              <a:t>cầu</a:t>
            </a:r>
            <a:r>
              <a:rPr lang="en-US" altLang="en-US" sz="2000" dirty="0"/>
              <a:t> 1 R1.</a:t>
            </a:r>
          </a:p>
          <a:p>
            <a:pPr lvl="1">
              <a:lnSpc>
                <a:spcPct val="150000"/>
              </a:lnSpc>
            </a:pPr>
            <a:r>
              <a:rPr lang="en-US" altLang="en-US" sz="2000" dirty="0" err="1"/>
              <a:t>Vẽ</a:t>
            </a:r>
            <a:r>
              <a:rPr lang="en-US" altLang="en-US" sz="2000" dirty="0"/>
              <a:t> </a:t>
            </a:r>
            <a:r>
              <a:rPr lang="en-US" altLang="en-US" sz="2000" dirty="0" err="1"/>
              <a:t>đồ</a:t>
            </a:r>
            <a:r>
              <a:rPr lang="en-US" altLang="en-US" sz="2000" dirty="0"/>
              <a:t> </a:t>
            </a:r>
            <a:r>
              <a:rPr lang="en-US" altLang="en-US" sz="2000" dirty="0" err="1"/>
              <a:t>thị</a:t>
            </a:r>
            <a:r>
              <a:rPr lang="en-US" altLang="en-US" sz="2000" dirty="0"/>
              <a:t> </a:t>
            </a:r>
            <a:r>
              <a:rPr lang="en-US" altLang="en-US" sz="2000" dirty="0" err="1"/>
              <a:t>tài</a:t>
            </a:r>
            <a:r>
              <a:rPr lang="en-US" altLang="en-US" sz="2000" dirty="0"/>
              <a:t> </a:t>
            </a:r>
            <a:r>
              <a:rPr lang="en-US" altLang="en-US" sz="2000" dirty="0" err="1"/>
              <a:t>nguyên</a:t>
            </a:r>
            <a:r>
              <a:rPr lang="en-US" altLang="en-US" sz="2000" dirty="0"/>
              <a:t> </a:t>
            </a:r>
            <a:r>
              <a:rPr lang="en-US" altLang="en-US" sz="2000" dirty="0" err="1"/>
              <a:t>cho</a:t>
            </a:r>
            <a:r>
              <a:rPr lang="en-US" altLang="en-US" sz="2000" dirty="0"/>
              <a:t> </a:t>
            </a:r>
            <a:r>
              <a:rPr lang="en-US" altLang="en-US" sz="2000" dirty="0" err="1"/>
              <a:t>hệ</a:t>
            </a:r>
            <a:r>
              <a:rPr lang="en-US" altLang="en-US" sz="2000" dirty="0"/>
              <a:t> </a:t>
            </a:r>
            <a:r>
              <a:rPr lang="en-US" altLang="en-US" sz="2000" dirty="0" err="1"/>
              <a:t>thống</a:t>
            </a:r>
            <a:r>
              <a:rPr lang="en-US" altLang="en-US" sz="2000" dirty="0"/>
              <a:t> </a:t>
            </a:r>
            <a:r>
              <a:rPr lang="en-US" altLang="en-US" sz="2000" dirty="0" err="1"/>
              <a:t>này</a:t>
            </a:r>
            <a:r>
              <a:rPr lang="en-US" altLang="en-US" sz="2000" dirty="0"/>
              <a:t>?</a:t>
            </a:r>
          </a:p>
          <a:p>
            <a:pPr lvl="1">
              <a:lnSpc>
                <a:spcPct val="150000"/>
              </a:lnSpc>
            </a:pPr>
            <a:r>
              <a:rPr lang="en-US" altLang="en-US" sz="2000" dirty="0"/>
              <a:t>Deadlock?</a:t>
            </a:r>
          </a:p>
          <a:p>
            <a:pPr lvl="1">
              <a:lnSpc>
                <a:spcPct val="150000"/>
              </a:lnSpc>
            </a:pPr>
            <a:r>
              <a:rPr lang="en-US" altLang="en-US" sz="2000" dirty="0" err="1"/>
              <a:t>Chuỗi</a:t>
            </a:r>
            <a:r>
              <a:rPr lang="en-US" altLang="en-US" sz="2000" dirty="0"/>
              <a:t> an </a:t>
            </a:r>
            <a:r>
              <a:rPr lang="en-US" altLang="en-US" sz="2000" dirty="0" err="1"/>
              <a:t>toàn</a:t>
            </a:r>
            <a:r>
              <a:rPr lang="en-US" altLang="en-US" sz="2000" dirty="0"/>
              <a:t>? (</a:t>
            </a:r>
            <a:r>
              <a:rPr lang="en-US" altLang="en-US" sz="2000" dirty="0" err="1"/>
              <a:t>nếu</a:t>
            </a:r>
            <a:r>
              <a:rPr lang="en-US" altLang="en-US" sz="2000" dirty="0"/>
              <a:t> </a:t>
            </a:r>
            <a:r>
              <a:rPr lang="en-US" altLang="en-US" sz="2000" dirty="0" err="1"/>
              <a:t>có</a:t>
            </a:r>
            <a:r>
              <a:rPr lang="en-US" altLang="en-US" sz="2000" dirty="0"/>
              <a:t>)</a:t>
            </a:r>
            <a:endParaRPr lang="vi-VN" altLang="en-US" sz="20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12/28/2023</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pic>
        <p:nvPicPr>
          <p:cNvPr id="5122" name="Picture 2" descr="https://scontent.fsgn5-10.fna.fbcdn.net/v/t1.6435-9/64396623_2218919701553997_2108630257148887040_n.jpg?_nc_cat=107&amp;ccb=1-5&amp;_nc_sid=8ecba9&amp;_nc_ohc=oGMXaD0pGNsAX8gEmzc&amp;_nc_ht=scontent.fsgn5-10.fna&amp;oh=00_AT8s_WjkSyhnsFnn5774JFHwOWlsFOSDk6DPeNeAYC0K0Q&amp;oe=61DB357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4567" y="3048000"/>
            <a:ext cx="3417913" cy="207046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scontent.fsgn5-8.fna.fbcdn.net/v/t1.6435-9/64369939_2218920211553946_4806448646268649472_n.jpg?_nc_cat=103&amp;ccb=1-5&amp;_nc_sid=8ecba9&amp;_nc_ohc=4CETxIQUDlUAX-Gqft0&amp;_nc_oc=AQly6XUg6yIhfDmoqSAjagjAAruSiir91JGjxed8PBZTkOC4AzjHYc8FmbQ9WBkyI35fgH-9R3LIJxgLVmB4GcGK&amp;_nc_ht=scontent.fsgn5-8.fna&amp;oh=dc3953b952968960703c262d0a4bd818&amp;oe=61DB47D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835923"/>
            <a:ext cx="5410200" cy="1139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05845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2</a:t>
            </a:r>
            <a:endParaRPr kumimoji="1" lang="ja-JP" altLang="en-US" dirty="0"/>
          </a:p>
        </p:txBody>
      </p:sp>
      <p:sp>
        <p:nvSpPr>
          <p:cNvPr id="3" name="コンテンツ プレースホルダ 2"/>
          <p:cNvSpPr>
            <a:spLocks noGrp="1"/>
          </p:cNvSpPr>
          <p:nvPr>
            <p:ph idx="1"/>
          </p:nvPr>
        </p:nvSpPr>
        <p:spPr/>
        <p:txBody>
          <a:bodyPr/>
          <a:lstStyle/>
          <a:p>
            <a:r>
              <a:rPr lang="en-US" altLang="en-US" sz="2400"/>
              <a:t>Tìm Need?</a:t>
            </a:r>
          </a:p>
          <a:p>
            <a:r>
              <a:rPr lang="en-US" altLang="en-US" sz="2400"/>
              <a:t>Hệ thống có an toàn không?</a:t>
            </a:r>
          </a:p>
          <a:p>
            <a:r>
              <a:rPr lang="en-US" altLang="en-US" sz="2400"/>
              <a:t>Nếu P1 yêu cầu (0,4,2,0) thì có thể cấp phát cho nó ngay không?</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12/28/2023</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pic>
        <p:nvPicPr>
          <p:cNvPr id="8" name="Picture 7"/>
          <p:cNvPicPr>
            <a:picLocks noChangeAspect="1"/>
          </p:cNvPicPr>
          <p:nvPr/>
        </p:nvPicPr>
        <p:blipFill>
          <a:blip r:embed="rId3"/>
          <a:stretch>
            <a:fillRect/>
          </a:stretch>
        </p:blipFill>
        <p:spPr>
          <a:xfrm>
            <a:off x="2895600" y="2910644"/>
            <a:ext cx="3653985" cy="1828800"/>
          </a:xfrm>
          <a:prstGeom prst="rect">
            <a:avLst/>
          </a:prstGeom>
        </p:spPr>
      </p:pic>
      <p:pic>
        <p:nvPicPr>
          <p:cNvPr id="6146" name="Picture 2" descr="https://scontent-sin6-3.xx.fbcdn.net/v/t1.6435-9/64789646_2218923394886961_8529569058582953984_n.jpg?_nc_cat=110&amp;ccb=1-5&amp;_nc_sid=8ecba9&amp;_nc_ohc=AtjGIBRlNfkAX8fED6N&amp;_nc_ht=scontent-sin6-3.xx&amp;oh=00_AT-sK_JHo7XO9mL6lJ454zo84Pj09P_7JWAo4qk9UC_qlA&amp;oe=61DC55A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99665"/>
            <a:ext cx="7496175" cy="176212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scontent-sin6-3.xx.fbcdn.net/v/t1.6435-9/64678668_2218924584886842_6475619821080805376_n.jpg?_nc_cat=106&amp;ccb=1-5&amp;_nc_sid=8ecba9&amp;_nc_ohc=8Vu2sXILbT0AX-TTd1v&amp;_nc_ht=scontent-sin6-3.xx&amp;oh=00_AT8xmx1VFKps28NpBc1YXYnS61CJMDoOJAPf8qM8f9OvKQ&amp;oe=61DD617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2178" y="4868862"/>
            <a:ext cx="7524750"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96410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3</a:t>
            </a:r>
            <a:endParaRPr kumimoji="1" lang="ja-JP" altLang="en-US" dirty="0"/>
          </a:p>
        </p:txBody>
      </p:sp>
      <p:sp>
        <p:nvSpPr>
          <p:cNvPr id="3" name="コンテンツ プレースホルダ 2"/>
          <p:cNvSpPr>
            <a:spLocks noGrp="1"/>
          </p:cNvSpPr>
          <p:nvPr>
            <p:ph idx="1"/>
          </p:nvPr>
        </p:nvSpPr>
        <p:spPr/>
        <p:txBody>
          <a:bodyPr/>
          <a:lstStyle/>
          <a:p>
            <a:r>
              <a:rPr lang="en-US" altLang="en-US" sz="2400"/>
              <a:t> Sử dụng thuật toán Banker xem các trạng thái sau có an toàn hay không? Nếu có thì đưa ra chuỗi thực thi an toàn, nếu không thì nêu rõ lý do không an toàn?</a:t>
            </a:r>
          </a:p>
          <a:p>
            <a:pPr marL="457200" indent="-457200">
              <a:buFont typeface="+mj-lt"/>
              <a:buAutoNum type="alphaLcPeriod"/>
            </a:pPr>
            <a:r>
              <a:rPr lang="en-US" altLang="en-US" sz="2400" b="1" i="1"/>
              <a:t>Available</a:t>
            </a:r>
            <a:r>
              <a:rPr lang="en-US" altLang="en-US" sz="2400"/>
              <a:t> = (0,3,0,1)</a:t>
            </a:r>
          </a:p>
          <a:p>
            <a:pPr marL="457200" indent="-457200">
              <a:buFont typeface="+mj-lt"/>
              <a:buAutoNum type="alphaLcPeriod"/>
            </a:pPr>
            <a:r>
              <a:rPr lang="en-US" altLang="en-US" sz="2400" b="1" i="1"/>
              <a:t>Available</a:t>
            </a:r>
            <a:r>
              <a:rPr lang="en-US" altLang="en-US" sz="2400"/>
              <a:t> = (1,0,0,2)</a:t>
            </a:r>
          </a:p>
          <a:p>
            <a:endParaRPr lang="en-US" altLang="en-US" sz="24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12/28/2023</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pic>
        <p:nvPicPr>
          <p:cNvPr id="10" name="Picture 9"/>
          <p:cNvPicPr>
            <a:picLocks noChangeAspect="1"/>
          </p:cNvPicPr>
          <p:nvPr/>
        </p:nvPicPr>
        <p:blipFill>
          <a:blip r:embed="rId3"/>
          <a:stretch>
            <a:fillRect/>
          </a:stretch>
        </p:blipFill>
        <p:spPr>
          <a:xfrm>
            <a:off x="4978876" y="2245849"/>
            <a:ext cx="3711389" cy="2743200"/>
          </a:xfrm>
          <a:prstGeom prst="rect">
            <a:avLst/>
          </a:prstGeom>
        </p:spPr>
      </p:pic>
      <p:pic>
        <p:nvPicPr>
          <p:cNvPr id="7170" name="Picture 2" descr="https://scontent.fsgn5-10.fna.fbcdn.net/v/t1.6435-9/64838880_2227855293993771_5131114827720163328_n.jpg?_nc_cat=107&amp;ccb=1-5&amp;_nc_sid=8ecba9&amp;_nc_ohc=emW27VuALagAX8XYMSf&amp;_nc_ht=scontent.fsgn5-10.fna&amp;oh=00_AT9dzYF-BUY6oZ038boBPdWrs_mI9xAyZ57jInhbTXpY5w&amp;oe=61DD03C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7518" y="3848692"/>
            <a:ext cx="7458075" cy="174307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scontent-sin6-3.xx.fbcdn.net/v/t1.6435-9/64919020_2227856207327013_8561452606570889216_n.jpg?_nc_cat=106&amp;ccb=1-5&amp;_nc_sid=8ecba9&amp;_nc_ohc=0JIJaZxuKqMAX-5Z1qK&amp;_nc_ht=scontent-sin6-3.xx&amp;oh=a1ac1aa56dd5b38df0bbc715351a781e&amp;oe=61DEE34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2597" y="5051424"/>
            <a:ext cx="74676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16624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4</a:t>
            </a:r>
            <a:endParaRPr kumimoji="1" lang="ja-JP" altLang="en-US" dirty="0"/>
          </a:p>
        </p:txBody>
      </p:sp>
      <p:sp>
        <p:nvSpPr>
          <p:cNvPr id="3" name="コンテンツ プレースホルダ 2"/>
          <p:cNvSpPr>
            <a:spLocks noGrp="1"/>
          </p:cNvSpPr>
          <p:nvPr>
            <p:ph idx="1"/>
          </p:nvPr>
        </p:nvSpPr>
        <p:spPr/>
        <p:txBody>
          <a:bodyPr/>
          <a:lstStyle/>
          <a:p>
            <a:r>
              <a:rPr lang="en-US" altLang="en-US" sz="2400"/>
              <a:t>  Trả lời các câu hỏi sau sử dụng giải thuật Banker</a:t>
            </a:r>
          </a:p>
          <a:p>
            <a:pPr marL="457200" indent="-457200">
              <a:buFont typeface="+mj-lt"/>
              <a:buAutoNum type="alphaLcPeriod"/>
            </a:pPr>
            <a:r>
              <a:rPr lang="en-US" altLang="en-US" sz="2400"/>
              <a:t>Hệ thống có an toàn không? Đưa ra chuỗi an toàn nếu có?</a:t>
            </a:r>
          </a:p>
          <a:p>
            <a:pPr marL="457200" indent="-457200">
              <a:buFont typeface="+mj-lt"/>
              <a:buAutoNum type="alphaLcPeriod"/>
            </a:pPr>
            <a:r>
              <a:rPr lang="en-US" altLang="en-US" sz="2400"/>
              <a:t>Nếu P1 yêu cầu (1,1,0,0) thì có thể cấp phát cho nó ngay không?</a:t>
            </a:r>
          </a:p>
          <a:p>
            <a:pPr marL="457200" indent="-457200">
              <a:buFont typeface="+mj-lt"/>
              <a:buAutoNum type="alphaLcPeriod"/>
            </a:pPr>
            <a:r>
              <a:rPr lang="en-US" altLang="en-US" sz="2400"/>
              <a:t>Nếu P4 yêu cầu (0,0,2,0) thì có thể cấp phát cho nó ngay không</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12/28/2023</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pic>
        <p:nvPicPr>
          <p:cNvPr id="7" name="Picture 6"/>
          <p:cNvPicPr>
            <a:picLocks noChangeAspect="1"/>
          </p:cNvPicPr>
          <p:nvPr/>
        </p:nvPicPr>
        <p:blipFill>
          <a:blip r:embed="rId3"/>
          <a:stretch>
            <a:fillRect/>
          </a:stretch>
        </p:blipFill>
        <p:spPr>
          <a:xfrm>
            <a:off x="1828800" y="3177835"/>
            <a:ext cx="5861397" cy="3059477"/>
          </a:xfrm>
          <a:prstGeom prst="rect">
            <a:avLst/>
          </a:prstGeom>
        </p:spPr>
      </p:pic>
    </p:spTree>
    <p:extLst>
      <p:ext uri="{BB962C8B-B14F-4D97-AF65-F5344CB8AC3E}">
        <p14:creationId xmlns:p14="http://schemas.microsoft.com/office/powerpoint/2010/main" val="90447722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5</a:t>
            </a:r>
          </a:p>
        </p:txBody>
      </p:sp>
      <p:sp>
        <p:nvSpPr>
          <p:cNvPr id="3" name="Content Placeholder 2"/>
          <p:cNvSpPr>
            <a:spLocks noGrp="1"/>
          </p:cNvSpPr>
          <p:nvPr>
            <p:ph idx="1"/>
          </p:nvPr>
        </p:nvSpPr>
        <p:spPr/>
        <p:txBody>
          <a:bodyPr/>
          <a:lstStyle/>
          <a:p>
            <a:r>
              <a:rPr lang="vi-VN"/>
              <a:t>Khi nào thì xảy ra tranh chấp race condition?</a:t>
            </a:r>
          </a:p>
          <a:p>
            <a:r>
              <a:rPr lang="vi-VN"/>
              <a:t>Vấn đề Critical Section là gì?</a:t>
            </a:r>
          </a:p>
          <a:p>
            <a:r>
              <a:rPr lang="vi-VN"/>
              <a:t>Yêu cầu của lời giải cho CS problem?</a:t>
            </a:r>
          </a:p>
          <a:p>
            <a:r>
              <a:rPr lang="vi-VN"/>
              <a:t>Có mấy loại giải pháp? Kể tên?</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12/28/2023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97785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7</a:t>
            </a:r>
          </a:p>
        </p:txBody>
      </p:sp>
      <p:sp>
        <p:nvSpPr>
          <p:cNvPr id="3" name="Content Placeholder 2"/>
          <p:cNvSpPr>
            <a:spLocks noGrp="1"/>
          </p:cNvSpPr>
          <p:nvPr>
            <p:ph idx="1"/>
          </p:nvPr>
        </p:nvSpPr>
        <p:spPr/>
        <p:txBody>
          <a:bodyPr/>
          <a:lstStyle/>
          <a:p>
            <a:r>
              <a:rPr lang="vi-VN"/>
              <a:t>Chuyển đổi địa chỉ là gì? Địa chỉ nhớ được biểu diễn như thế nào trong quá trình chạy 1 chương trình?</a:t>
            </a:r>
          </a:p>
          <a:p>
            <a:r>
              <a:rPr lang="vi-VN"/>
              <a:t>Khi nào địa chỉ lệnh và dữ liệu được chuyển thành địa chỉ thật?</a:t>
            </a:r>
          </a:p>
          <a:p>
            <a:r>
              <a:rPr lang="vi-VN"/>
              <a:t>Thế nào là dynamic linking? Nêu ưu điểm?</a:t>
            </a:r>
          </a:p>
          <a:p>
            <a:r>
              <a:rPr lang="vi-VN"/>
              <a:t>Thế nào là dynamic loading?</a:t>
            </a:r>
          </a:p>
          <a:p>
            <a:r>
              <a:rPr lang="vi-VN"/>
              <a:t>Nêu cơ chế </a:t>
            </a:r>
            <a:r>
              <a:rPr lang="en-US"/>
              <a:t>s</a:t>
            </a:r>
            <a:r>
              <a:rPr lang="vi-VN"/>
              <a:t>wapping?</a:t>
            </a:r>
          </a:p>
          <a:p>
            <a:r>
              <a:rPr lang="vi-VN"/>
              <a:t>Nêu các mô hình quản lý bộ nhớ?</a:t>
            </a:r>
          </a:p>
          <a:p>
            <a:endParaRPr lang="vi-VN"/>
          </a:p>
        </p:txBody>
      </p:sp>
      <p:sp>
        <p:nvSpPr>
          <p:cNvPr id="4" name="Date Placeholder 3"/>
          <p:cNvSpPr>
            <a:spLocks noGrp="1"/>
          </p:cNvSpPr>
          <p:nvPr>
            <p:ph type="dt" sz="half" idx="10"/>
          </p:nvPr>
        </p:nvSpPr>
        <p:spPr/>
        <p:txBody>
          <a:bodyPr/>
          <a:lstStyle/>
          <a:p>
            <a:fld id="{F7681EE8-9FE2-425D-8FB4-74C399BDEDA0}" type="datetime1">
              <a:rPr kumimoji="1" lang="en-US" altLang="ja-JP" smtClean="0"/>
              <a:t>12/28/2023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031399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7 (tt)</a:t>
            </a:r>
          </a:p>
        </p:txBody>
      </p:sp>
      <p:sp>
        <p:nvSpPr>
          <p:cNvPr id="3" name="Content Placeholder 2"/>
          <p:cNvSpPr>
            <a:spLocks noGrp="1"/>
          </p:cNvSpPr>
          <p:nvPr>
            <p:ph idx="1"/>
          </p:nvPr>
        </p:nvSpPr>
        <p:spPr/>
        <p:txBody>
          <a:bodyPr/>
          <a:lstStyle/>
          <a:p>
            <a:r>
              <a:rPr lang="vi-VN"/>
              <a:t>Thế nào là phân mảnh ngoại? Phân mảnh nội? Cho ví dụ?</a:t>
            </a:r>
          </a:p>
          <a:p>
            <a:r>
              <a:rPr lang="vi-VN"/>
              <a:t>Fixed partitioning là gì? Các chiến lược placement?</a:t>
            </a:r>
          </a:p>
          <a:p>
            <a:r>
              <a:rPr lang="vi-VN"/>
              <a:t>Dynamic partitioning là gì? Các chiến lược placement?</a:t>
            </a:r>
          </a:p>
          <a:p>
            <a:endParaRPr lang="vi-VN"/>
          </a:p>
          <a:p>
            <a:endParaRPr lang="vi-VN"/>
          </a:p>
        </p:txBody>
      </p:sp>
      <p:sp>
        <p:nvSpPr>
          <p:cNvPr id="4" name="Date Placeholder 3"/>
          <p:cNvSpPr>
            <a:spLocks noGrp="1"/>
          </p:cNvSpPr>
          <p:nvPr>
            <p:ph type="dt" sz="half" idx="10"/>
          </p:nvPr>
        </p:nvSpPr>
        <p:spPr/>
        <p:txBody>
          <a:bodyPr/>
          <a:lstStyle/>
          <a:p>
            <a:fld id="{F7681EE8-9FE2-425D-8FB4-74C399BDEDA0}" type="datetime1">
              <a:rPr kumimoji="1" lang="en-US" altLang="ja-JP" smtClean="0"/>
              <a:t>12/28/2023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981236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971800"/>
            <a:ext cx="7772400" cy="1362075"/>
          </a:xfrm>
        </p:spPr>
        <p:txBody>
          <a:bodyPr/>
          <a:lstStyle/>
          <a:p>
            <a:pPr algn="ctr"/>
            <a:r>
              <a:rPr lang="en-US"/>
              <a:t>Bài tập chương 7</a:t>
            </a:r>
          </a:p>
        </p:txBody>
      </p:sp>
      <p:sp>
        <p:nvSpPr>
          <p:cNvPr id="4" name="Date Placeholder 3"/>
          <p:cNvSpPr>
            <a:spLocks noGrp="1"/>
          </p:cNvSpPr>
          <p:nvPr>
            <p:ph type="dt" sz="half" idx="10"/>
          </p:nvPr>
        </p:nvSpPr>
        <p:spPr/>
        <p:txBody>
          <a:bodyPr/>
          <a:lstStyle/>
          <a:p>
            <a:fld id="{E47B8097-A83C-4868-B5B8-F5134B7BBCC6}" type="datetime1">
              <a:rPr kumimoji="1" lang="en-US" altLang="ja-JP" smtClean="0"/>
              <a:t>12/28/2023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00794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1</a:t>
            </a:r>
          </a:p>
        </p:txBody>
      </p:sp>
      <p:sp>
        <p:nvSpPr>
          <p:cNvPr id="3" name="Content Placeholder 2"/>
          <p:cNvSpPr>
            <a:spLocks noGrp="1"/>
          </p:cNvSpPr>
          <p:nvPr>
            <p:ph idx="1"/>
          </p:nvPr>
        </p:nvSpPr>
        <p:spPr/>
        <p:txBody>
          <a:bodyPr/>
          <a:lstStyle/>
          <a:p>
            <a:pPr marL="0" indent="0">
              <a:buNone/>
            </a:pPr>
            <a:r>
              <a:rPr lang="vi-VN"/>
              <a:t>Giả sử bộ nhớ chính được cấp phát các phân vùng có kích thước là 600K, 500K, 200K, 300K (theo thứ tự), sau khi thực thi xong, các tiến trình có kích thước 212K, 417K, 112K, 426K (theo thứ tự) sẽ được cấp phát bộ nhớ như thế nào, nếu sử dụng: Thuật toán First fit, Best fit, Next fit, Worst fit? Thuật toán nào cho phép sử dụng bộ nhớ hiệu quả nhất trong trường hợp trên</a:t>
            </a:r>
            <a:r>
              <a:rPr lang="en-US"/>
              <a:t>?</a:t>
            </a:r>
            <a:endParaRPr lang="vi-VN"/>
          </a:p>
        </p:txBody>
      </p:sp>
      <p:sp>
        <p:nvSpPr>
          <p:cNvPr id="4" name="Date Placeholder 3"/>
          <p:cNvSpPr>
            <a:spLocks noGrp="1"/>
          </p:cNvSpPr>
          <p:nvPr>
            <p:ph type="dt" sz="half" idx="10"/>
          </p:nvPr>
        </p:nvSpPr>
        <p:spPr/>
        <p:txBody>
          <a:bodyPr/>
          <a:lstStyle/>
          <a:p>
            <a:fld id="{F7681EE8-9FE2-425D-8FB4-74C399BDEDA0}" type="datetime1">
              <a:rPr kumimoji="1" lang="en-US" altLang="ja-JP" smtClean="0"/>
              <a:t>12/28/2023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77025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2</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12/28/2023</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7" name="Content Placeholder 6"/>
          <p:cNvSpPr>
            <a:spLocks noGrp="1"/>
          </p:cNvSpPr>
          <p:nvPr>
            <p:ph idx="1"/>
          </p:nvPr>
        </p:nvSpPr>
        <p:spPr/>
        <p:txBody>
          <a:bodyPr/>
          <a:lstStyle/>
          <a:p>
            <a:pPr marL="0" indent="0">
              <a:buNone/>
            </a:pPr>
            <a:r>
              <a:rPr lang="en-US" sz="1800" dirty="0" err="1"/>
              <a:t>Xét</a:t>
            </a:r>
            <a:r>
              <a:rPr lang="en-US" sz="1800" dirty="0"/>
              <a:t> </a:t>
            </a:r>
            <a:r>
              <a:rPr lang="en-US" sz="1800" dirty="0" err="1"/>
              <a:t>một</a:t>
            </a:r>
            <a:r>
              <a:rPr lang="en-US" sz="1800" dirty="0"/>
              <a:t> </a:t>
            </a:r>
            <a:r>
              <a:rPr lang="en-US" sz="1800" dirty="0" err="1"/>
              <a:t>không</a:t>
            </a:r>
            <a:r>
              <a:rPr lang="en-US" sz="1800" dirty="0"/>
              <a:t> </a:t>
            </a:r>
            <a:r>
              <a:rPr lang="en-US" sz="1800" dirty="0" err="1"/>
              <a:t>gian</a:t>
            </a:r>
            <a:r>
              <a:rPr lang="en-US" sz="1800" dirty="0"/>
              <a:t> </a:t>
            </a:r>
            <a:r>
              <a:rPr lang="en-US" sz="1800" dirty="0" err="1"/>
              <a:t>địa</a:t>
            </a:r>
            <a:r>
              <a:rPr lang="en-US" sz="1800" dirty="0"/>
              <a:t> </a:t>
            </a:r>
            <a:r>
              <a:rPr lang="en-US" sz="1800" dirty="0" err="1"/>
              <a:t>chỉ</a:t>
            </a:r>
            <a:r>
              <a:rPr lang="en-US" sz="1800" dirty="0"/>
              <a:t> </a:t>
            </a:r>
            <a:r>
              <a:rPr lang="en-US" sz="1800" dirty="0" err="1"/>
              <a:t>có</a:t>
            </a:r>
            <a:r>
              <a:rPr lang="en-US" sz="1800" dirty="0"/>
              <a:t> 12 </a:t>
            </a:r>
            <a:r>
              <a:rPr lang="en-US" sz="1800" dirty="0" err="1"/>
              <a:t>trang</a:t>
            </a:r>
            <a:r>
              <a:rPr lang="en-US" sz="1800" dirty="0"/>
              <a:t>, </a:t>
            </a:r>
            <a:r>
              <a:rPr lang="en-US" sz="1800" dirty="0" err="1"/>
              <a:t>mỗi</a:t>
            </a:r>
            <a:r>
              <a:rPr lang="en-US" sz="1800" dirty="0"/>
              <a:t> </a:t>
            </a:r>
            <a:r>
              <a:rPr lang="en-US" sz="1800" dirty="0" err="1"/>
              <a:t>trang</a:t>
            </a:r>
            <a:r>
              <a:rPr lang="en-US" sz="1800" dirty="0"/>
              <a:t> </a:t>
            </a:r>
            <a:r>
              <a:rPr lang="en-US" sz="1800" dirty="0" err="1"/>
              <a:t>có</a:t>
            </a:r>
            <a:r>
              <a:rPr lang="en-US" sz="1800" dirty="0"/>
              <a:t> </a:t>
            </a:r>
            <a:r>
              <a:rPr lang="en-US" sz="1800" dirty="0" err="1"/>
              <a:t>kích</a:t>
            </a:r>
            <a:r>
              <a:rPr lang="en-US" sz="1800" dirty="0"/>
              <a:t> </a:t>
            </a:r>
            <a:r>
              <a:rPr lang="en-US" sz="1800" dirty="0" err="1"/>
              <a:t>thước</a:t>
            </a:r>
            <a:r>
              <a:rPr lang="en-US" sz="1800" dirty="0"/>
              <a:t> 2K, </a:t>
            </a:r>
            <a:r>
              <a:rPr lang="en-US" sz="1800" dirty="0" err="1"/>
              <a:t>ánh</a:t>
            </a:r>
            <a:r>
              <a:rPr lang="en-US" sz="1800" dirty="0"/>
              <a:t> </a:t>
            </a:r>
            <a:r>
              <a:rPr lang="en-US" sz="1800" dirty="0" err="1"/>
              <a:t>xạ</a:t>
            </a:r>
            <a:r>
              <a:rPr lang="en-US" sz="1800" dirty="0"/>
              <a:t> </a:t>
            </a:r>
            <a:r>
              <a:rPr lang="en-US" sz="1800" dirty="0" err="1"/>
              <a:t>vào</a:t>
            </a:r>
            <a:r>
              <a:rPr lang="en-US" sz="1800" dirty="0"/>
              <a:t> </a:t>
            </a:r>
            <a:r>
              <a:rPr lang="en-US" sz="1800" dirty="0" err="1"/>
              <a:t>bộ</a:t>
            </a:r>
            <a:r>
              <a:rPr lang="en-US" sz="1800" dirty="0"/>
              <a:t> </a:t>
            </a:r>
            <a:r>
              <a:rPr lang="en-US" sz="1800" dirty="0" err="1"/>
              <a:t>nhớ</a:t>
            </a:r>
            <a:r>
              <a:rPr lang="en-US" sz="1800" dirty="0"/>
              <a:t> </a:t>
            </a:r>
            <a:r>
              <a:rPr lang="en-US" sz="1800" dirty="0" err="1"/>
              <a:t>vật</a:t>
            </a:r>
            <a:r>
              <a:rPr lang="en-US" sz="1800" dirty="0"/>
              <a:t> </a:t>
            </a:r>
            <a:r>
              <a:rPr lang="en-US" sz="1800" dirty="0" err="1"/>
              <a:t>lý</a:t>
            </a:r>
            <a:r>
              <a:rPr lang="en-US" sz="1800" dirty="0"/>
              <a:t> </a:t>
            </a:r>
            <a:r>
              <a:rPr lang="en-US" sz="1800" dirty="0" err="1"/>
              <a:t>có</a:t>
            </a:r>
            <a:r>
              <a:rPr lang="en-US" sz="1800" dirty="0"/>
              <a:t> 32 </a:t>
            </a:r>
            <a:r>
              <a:rPr lang="en-US" sz="1800" dirty="0" err="1"/>
              <a:t>khung</a:t>
            </a:r>
            <a:r>
              <a:rPr lang="en-US" sz="1800" dirty="0"/>
              <a:t> </a:t>
            </a:r>
            <a:r>
              <a:rPr lang="en-US" sz="1800" dirty="0" err="1"/>
              <a:t>trang</a:t>
            </a:r>
            <a:r>
              <a:rPr lang="en-US" sz="1800" dirty="0"/>
              <a:t>.</a:t>
            </a:r>
          </a:p>
          <a:p>
            <a:pPr marL="514350" indent="-514350">
              <a:buFont typeface="+mj-lt"/>
              <a:buAutoNum type="alphaLcPeriod"/>
            </a:pPr>
            <a:r>
              <a:rPr lang="en-US" sz="1800" dirty="0" err="1"/>
              <a:t>Địa</a:t>
            </a:r>
            <a:r>
              <a:rPr lang="en-US" sz="1800" dirty="0"/>
              <a:t> </a:t>
            </a:r>
            <a:r>
              <a:rPr lang="en-US" sz="1800" dirty="0" err="1"/>
              <a:t>chỉ</a:t>
            </a:r>
            <a:r>
              <a:rPr lang="en-US" sz="1800" dirty="0"/>
              <a:t> logic </a:t>
            </a:r>
            <a:r>
              <a:rPr lang="en-US" sz="1800" dirty="0" err="1"/>
              <a:t>gồm</a:t>
            </a:r>
            <a:r>
              <a:rPr lang="en-US" sz="1800" dirty="0"/>
              <a:t> </a:t>
            </a:r>
            <a:r>
              <a:rPr lang="en-US" sz="1800" dirty="0" err="1"/>
              <a:t>bao</a:t>
            </a:r>
            <a:r>
              <a:rPr lang="en-US" sz="1800" dirty="0"/>
              <a:t> </a:t>
            </a:r>
            <a:r>
              <a:rPr lang="en-US" sz="1800" dirty="0" err="1"/>
              <a:t>nhiêu</a:t>
            </a:r>
            <a:r>
              <a:rPr lang="en-US" sz="1800" dirty="0"/>
              <a:t> bit?</a:t>
            </a:r>
          </a:p>
          <a:p>
            <a:pPr marL="514350" indent="-514350">
              <a:buFont typeface="+mj-lt"/>
              <a:buAutoNum type="alphaLcPeriod"/>
            </a:pPr>
            <a:r>
              <a:rPr lang="en-US" sz="1800" dirty="0" err="1"/>
              <a:t>Địa</a:t>
            </a:r>
            <a:r>
              <a:rPr lang="en-US" sz="1800" dirty="0"/>
              <a:t> </a:t>
            </a:r>
            <a:r>
              <a:rPr lang="en-US" sz="1800" dirty="0" err="1"/>
              <a:t>chỉ</a:t>
            </a:r>
            <a:r>
              <a:rPr lang="en-US" sz="1800" dirty="0"/>
              <a:t> physic </a:t>
            </a:r>
            <a:r>
              <a:rPr lang="en-US" sz="1800" dirty="0" err="1"/>
              <a:t>gồm</a:t>
            </a:r>
            <a:r>
              <a:rPr lang="en-US" sz="1800" dirty="0"/>
              <a:t> </a:t>
            </a:r>
            <a:r>
              <a:rPr lang="en-US" sz="1800" dirty="0" err="1"/>
              <a:t>bao</a:t>
            </a:r>
            <a:r>
              <a:rPr lang="en-US" sz="1800" dirty="0"/>
              <a:t> </a:t>
            </a:r>
            <a:r>
              <a:rPr lang="en-US" sz="1800" dirty="0" err="1"/>
              <a:t>nhiêu</a:t>
            </a:r>
            <a:r>
              <a:rPr lang="en-US" sz="1800" dirty="0"/>
              <a:t> bit?</a:t>
            </a:r>
          </a:p>
          <a:p>
            <a:pPr marL="514350" indent="-514350">
              <a:buFont typeface="+mj-lt"/>
              <a:buAutoNum type="alphaLcPeriod"/>
            </a:pPr>
            <a:r>
              <a:rPr lang="en-US" sz="1800" dirty="0" err="1"/>
              <a:t>Bảng</a:t>
            </a:r>
            <a:r>
              <a:rPr lang="en-US" sz="1800" dirty="0"/>
              <a:t> </a:t>
            </a:r>
            <a:r>
              <a:rPr lang="en-US" sz="1800" dirty="0" err="1"/>
              <a:t>trang</a:t>
            </a:r>
            <a:r>
              <a:rPr lang="en-US" sz="1800" dirty="0"/>
              <a:t> </a:t>
            </a:r>
            <a:r>
              <a:rPr lang="en-US" sz="1800" dirty="0" err="1"/>
              <a:t>có</a:t>
            </a:r>
            <a:r>
              <a:rPr lang="en-US" sz="1800" dirty="0"/>
              <a:t> </a:t>
            </a:r>
            <a:r>
              <a:rPr lang="en-US" sz="1800" dirty="0" err="1"/>
              <a:t>bao</a:t>
            </a:r>
            <a:r>
              <a:rPr lang="en-US" sz="1800" dirty="0"/>
              <a:t> </a:t>
            </a:r>
            <a:r>
              <a:rPr lang="en-US" sz="1800" dirty="0" err="1"/>
              <a:t>nhiêu</a:t>
            </a:r>
            <a:r>
              <a:rPr lang="en-US" sz="1800" dirty="0"/>
              <a:t> </a:t>
            </a:r>
            <a:r>
              <a:rPr lang="en-US" sz="1800" dirty="0" err="1"/>
              <a:t>mục</a:t>
            </a:r>
            <a:r>
              <a:rPr lang="en-US" sz="1800" dirty="0"/>
              <a:t>? </a:t>
            </a:r>
            <a:endParaRPr lang="en-US" sz="1800" dirty="0" smtClean="0"/>
          </a:p>
          <a:p>
            <a:pPr marL="514350" indent="-514350">
              <a:buFont typeface="+mj-lt"/>
              <a:buAutoNum type="alphaLcPeriod"/>
            </a:pPr>
            <a:r>
              <a:rPr lang="en-US" sz="1800" dirty="0" err="1" smtClean="0"/>
              <a:t>Mỗi</a:t>
            </a:r>
            <a:r>
              <a:rPr lang="en-US" sz="1800" dirty="0" smtClean="0"/>
              <a:t> </a:t>
            </a:r>
            <a:r>
              <a:rPr lang="en-US" sz="1800" dirty="0" err="1"/>
              <a:t>mục</a:t>
            </a:r>
            <a:r>
              <a:rPr lang="en-US" sz="1800" dirty="0"/>
              <a:t> </a:t>
            </a:r>
            <a:r>
              <a:rPr lang="en-US" sz="1800" dirty="0" err="1"/>
              <a:t>trong</a:t>
            </a:r>
            <a:r>
              <a:rPr lang="en-US" sz="1800" dirty="0"/>
              <a:t> </a:t>
            </a:r>
            <a:r>
              <a:rPr lang="en-US" sz="1800" dirty="0" err="1"/>
              <a:t>bảng</a:t>
            </a:r>
            <a:r>
              <a:rPr lang="en-US" sz="1800" dirty="0"/>
              <a:t> </a:t>
            </a:r>
            <a:r>
              <a:rPr lang="en-US" sz="1800" dirty="0" err="1"/>
              <a:t>trang</a:t>
            </a:r>
            <a:r>
              <a:rPr lang="en-US" sz="1800" dirty="0"/>
              <a:t> </a:t>
            </a:r>
            <a:r>
              <a:rPr lang="en-US" sz="1800" dirty="0" err="1"/>
              <a:t>cần</a:t>
            </a:r>
            <a:r>
              <a:rPr lang="en-US" sz="1800" dirty="0"/>
              <a:t> </a:t>
            </a:r>
            <a:r>
              <a:rPr lang="en-US" sz="1800" dirty="0" err="1"/>
              <a:t>bao</a:t>
            </a:r>
            <a:r>
              <a:rPr lang="en-US" sz="1800" dirty="0"/>
              <a:t> </a:t>
            </a:r>
            <a:r>
              <a:rPr lang="en-US" sz="1800" dirty="0" err="1"/>
              <a:t>nhiêu</a:t>
            </a:r>
            <a:r>
              <a:rPr lang="en-US" sz="1800" dirty="0"/>
              <a:t> bit?</a:t>
            </a:r>
          </a:p>
        </p:txBody>
      </p:sp>
      <p:pic>
        <p:nvPicPr>
          <p:cNvPr id="3" name="Picture 2"/>
          <p:cNvPicPr>
            <a:picLocks noChangeAspect="1"/>
          </p:cNvPicPr>
          <p:nvPr/>
        </p:nvPicPr>
        <p:blipFill>
          <a:blip r:embed="rId3"/>
          <a:stretch>
            <a:fillRect/>
          </a:stretch>
        </p:blipFill>
        <p:spPr>
          <a:xfrm>
            <a:off x="5578372" y="1752600"/>
            <a:ext cx="6216856" cy="5257800"/>
          </a:xfrm>
          <a:prstGeom prst="rect">
            <a:avLst/>
          </a:prstGeom>
        </p:spPr>
      </p:pic>
      <p:pic>
        <p:nvPicPr>
          <p:cNvPr id="9218" name="Picture 2" descr="No photo description availab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615079"/>
            <a:ext cx="4645025" cy="2720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28900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2</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12/28/2023</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7" name="Content Placeholder 6"/>
          <p:cNvSpPr>
            <a:spLocks noGrp="1"/>
          </p:cNvSpPr>
          <p:nvPr>
            <p:ph idx="1"/>
          </p:nvPr>
        </p:nvSpPr>
        <p:spPr/>
        <p:txBody>
          <a:bodyPr/>
          <a:lstStyle/>
          <a:p>
            <a:pPr marL="0" indent="0">
              <a:buNone/>
            </a:pPr>
            <a:r>
              <a:rPr lang="en-US" sz="1800" dirty="0" err="1"/>
              <a:t>Xét</a:t>
            </a:r>
            <a:r>
              <a:rPr lang="en-US" sz="1800" dirty="0"/>
              <a:t> </a:t>
            </a:r>
            <a:r>
              <a:rPr lang="en-US" sz="1800" dirty="0" err="1"/>
              <a:t>một</a:t>
            </a:r>
            <a:r>
              <a:rPr lang="en-US" sz="1800" dirty="0"/>
              <a:t> </a:t>
            </a:r>
            <a:r>
              <a:rPr lang="en-US" sz="1800" dirty="0" err="1"/>
              <a:t>không</a:t>
            </a:r>
            <a:r>
              <a:rPr lang="en-US" sz="1800" dirty="0"/>
              <a:t> </a:t>
            </a:r>
            <a:r>
              <a:rPr lang="en-US" sz="1800" dirty="0" err="1"/>
              <a:t>gian</a:t>
            </a:r>
            <a:r>
              <a:rPr lang="en-US" sz="1800" dirty="0"/>
              <a:t> </a:t>
            </a:r>
            <a:r>
              <a:rPr lang="en-US" sz="1800" dirty="0" err="1"/>
              <a:t>địa</a:t>
            </a:r>
            <a:r>
              <a:rPr lang="en-US" sz="1800" dirty="0"/>
              <a:t> </a:t>
            </a:r>
            <a:r>
              <a:rPr lang="en-US" sz="1800" dirty="0" err="1"/>
              <a:t>chỉ</a:t>
            </a:r>
            <a:r>
              <a:rPr lang="en-US" sz="1800" dirty="0"/>
              <a:t> </a:t>
            </a:r>
            <a:r>
              <a:rPr lang="en-US" sz="1800" dirty="0" err="1"/>
              <a:t>có</a:t>
            </a:r>
            <a:r>
              <a:rPr lang="en-US" sz="1800" dirty="0"/>
              <a:t> 12 </a:t>
            </a:r>
            <a:r>
              <a:rPr lang="en-US" sz="1800" dirty="0" err="1"/>
              <a:t>trang</a:t>
            </a:r>
            <a:r>
              <a:rPr lang="en-US" sz="1800" dirty="0"/>
              <a:t>, </a:t>
            </a:r>
            <a:r>
              <a:rPr lang="en-US" sz="1800" dirty="0" err="1"/>
              <a:t>mỗi</a:t>
            </a:r>
            <a:r>
              <a:rPr lang="en-US" sz="1800" dirty="0"/>
              <a:t> </a:t>
            </a:r>
            <a:r>
              <a:rPr lang="en-US" sz="1800" dirty="0" err="1"/>
              <a:t>trang</a:t>
            </a:r>
            <a:r>
              <a:rPr lang="en-US" sz="1800" dirty="0"/>
              <a:t> </a:t>
            </a:r>
            <a:r>
              <a:rPr lang="en-US" sz="1800" dirty="0" err="1"/>
              <a:t>có</a:t>
            </a:r>
            <a:r>
              <a:rPr lang="en-US" sz="1800" dirty="0"/>
              <a:t> </a:t>
            </a:r>
            <a:r>
              <a:rPr lang="en-US" sz="1800" dirty="0" err="1"/>
              <a:t>kích</a:t>
            </a:r>
            <a:r>
              <a:rPr lang="en-US" sz="1800" dirty="0"/>
              <a:t> </a:t>
            </a:r>
            <a:r>
              <a:rPr lang="en-US" sz="1800" dirty="0" err="1"/>
              <a:t>thước</a:t>
            </a:r>
            <a:r>
              <a:rPr lang="en-US" sz="1800" dirty="0"/>
              <a:t> 2K, </a:t>
            </a:r>
            <a:r>
              <a:rPr lang="en-US" sz="1800" dirty="0" err="1"/>
              <a:t>ánh</a:t>
            </a:r>
            <a:r>
              <a:rPr lang="en-US" sz="1800" dirty="0"/>
              <a:t> </a:t>
            </a:r>
            <a:r>
              <a:rPr lang="en-US" sz="1800" dirty="0" err="1"/>
              <a:t>xạ</a:t>
            </a:r>
            <a:r>
              <a:rPr lang="en-US" sz="1800" dirty="0"/>
              <a:t> </a:t>
            </a:r>
            <a:r>
              <a:rPr lang="en-US" sz="1800" dirty="0" err="1"/>
              <a:t>vào</a:t>
            </a:r>
            <a:r>
              <a:rPr lang="en-US" sz="1800" dirty="0"/>
              <a:t> </a:t>
            </a:r>
            <a:r>
              <a:rPr lang="en-US" sz="1800" dirty="0" err="1"/>
              <a:t>bộ</a:t>
            </a:r>
            <a:r>
              <a:rPr lang="en-US" sz="1800" dirty="0"/>
              <a:t> </a:t>
            </a:r>
            <a:r>
              <a:rPr lang="en-US" sz="1800" dirty="0" err="1"/>
              <a:t>nhớ</a:t>
            </a:r>
            <a:r>
              <a:rPr lang="en-US" sz="1800" dirty="0"/>
              <a:t> </a:t>
            </a:r>
            <a:r>
              <a:rPr lang="en-US" sz="1800" dirty="0" err="1"/>
              <a:t>vật</a:t>
            </a:r>
            <a:r>
              <a:rPr lang="en-US" sz="1800" dirty="0"/>
              <a:t> </a:t>
            </a:r>
            <a:r>
              <a:rPr lang="en-US" sz="1800" dirty="0" err="1"/>
              <a:t>lý</a:t>
            </a:r>
            <a:r>
              <a:rPr lang="en-US" sz="1800" dirty="0"/>
              <a:t> </a:t>
            </a:r>
            <a:r>
              <a:rPr lang="en-US" sz="1800" dirty="0" err="1"/>
              <a:t>có</a:t>
            </a:r>
            <a:r>
              <a:rPr lang="en-US" sz="1800" dirty="0"/>
              <a:t> 32 </a:t>
            </a:r>
            <a:r>
              <a:rPr lang="en-US" sz="1800" dirty="0" err="1"/>
              <a:t>khung</a:t>
            </a:r>
            <a:r>
              <a:rPr lang="en-US" sz="1800" dirty="0"/>
              <a:t> </a:t>
            </a:r>
            <a:r>
              <a:rPr lang="en-US" sz="1800" dirty="0" err="1"/>
              <a:t>trang</a:t>
            </a:r>
            <a:r>
              <a:rPr lang="en-US" sz="1800" dirty="0"/>
              <a:t>.</a:t>
            </a:r>
          </a:p>
          <a:p>
            <a:pPr marL="514350" indent="-514350">
              <a:buFont typeface="+mj-lt"/>
              <a:buAutoNum type="alphaLcPeriod"/>
            </a:pPr>
            <a:r>
              <a:rPr lang="en-US" sz="1800" dirty="0" err="1"/>
              <a:t>Địa</a:t>
            </a:r>
            <a:r>
              <a:rPr lang="en-US" sz="1800" dirty="0"/>
              <a:t> </a:t>
            </a:r>
            <a:r>
              <a:rPr lang="en-US" sz="1800" dirty="0" err="1"/>
              <a:t>chỉ</a:t>
            </a:r>
            <a:r>
              <a:rPr lang="en-US" sz="1800" dirty="0"/>
              <a:t> logic </a:t>
            </a:r>
            <a:r>
              <a:rPr lang="en-US" sz="1800" dirty="0" err="1"/>
              <a:t>gồm</a:t>
            </a:r>
            <a:r>
              <a:rPr lang="en-US" sz="1800" dirty="0"/>
              <a:t> </a:t>
            </a:r>
            <a:r>
              <a:rPr lang="en-US" sz="1800" dirty="0" err="1"/>
              <a:t>bao</a:t>
            </a:r>
            <a:r>
              <a:rPr lang="en-US" sz="1800" dirty="0"/>
              <a:t> </a:t>
            </a:r>
            <a:r>
              <a:rPr lang="en-US" sz="1800" dirty="0" err="1"/>
              <a:t>nhiêu</a:t>
            </a:r>
            <a:r>
              <a:rPr lang="en-US" sz="1800" dirty="0"/>
              <a:t> bit?</a:t>
            </a:r>
          </a:p>
          <a:p>
            <a:pPr marL="514350" indent="-514350">
              <a:buFont typeface="+mj-lt"/>
              <a:buAutoNum type="alphaLcPeriod"/>
            </a:pPr>
            <a:r>
              <a:rPr lang="en-US" sz="1800" dirty="0" err="1"/>
              <a:t>Địa</a:t>
            </a:r>
            <a:r>
              <a:rPr lang="en-US" sz="1800" dirty="0"/>
              <a:t> </a:t>
            </a:r>
            <a:r>
              <a:rPr lang="en-US" sz="1800" dirty="0" err="1"/>
              <a:t>chỉ</a:t>
            </a:r>
            <a:r>
              <a:rPr lang="en-US" sz="1800" dirty="0"/>
              <a:t> physic </a:t>
            </a:r>
            <a:r>
              <a:rPr lang="en-US" sz="1800" dirty="0" err="1"/>
              <a:t>gồm</a:t>
            </a:r>
            <a:r>
              <a:rPr lang="en-US" sz="1800" dirty="0"/>
              <a:t> </a:t>
            </a:r>
            <a:r>
              <a:rPr lang="en-US" sz="1800" dirty="0" err="1"/>
              <a:t>bao</a:t>
            </a:r>
            <a:r>
              <a:rPr lang="en-US" sz="1800" dirty="0"/>
              <a:t> </a:t>
            </a:r>
            <a:r>
              <a:rPr lang="en-US" sz="1800" dirty="0" err="1"/>
              <a:t>nhiêu</a:t>
            </a:r>
            <a:r>
              <a:rPr lang="en-US" sz="1800" dirty="0"/>
              <a:t> bit?</a:t>
            </a:r>
          </a:p>
          <a:p>
            <a:pPr marL="514350" indent="-514350">
              <a:buFont typeface="+mj-lt"/>
              <a:buAutoNum type="alphaLcPeriod"/>
            </a:pPr>
            <a:r>
              <a:rPr lang="en-US" sz="1800" dirty="0" err="1"/>
              <a:t>Bảng</a:t>
            </a:r>
            <a:r>
              <a:rPr lang="en-US" sz="1800" dirty="0"/>
              <a:t> </a:t>
            </a:r>
            <a:r>
              <a:rPr lang="en-US" sz="1800" dirty="0" err="1"/>
              <a:t>trang</a:t>
            </a:r>
            <a:r>
              <a:rPr lang="en-US" sz="1800" dirty="0"/>
              <a:t> </a:t>
            </a:r>
            <a:r>
              <a:rPr lang="en-US" sz="1800" dirty="0" err="1"/>
              <a:t>có</a:t>
            </a:r>
            <a:r>
              <a:rPr lang="en-US" sz="1800" dirty="0"/>
              <a:t> </a:t>
            </a:r>
            <a:r>
              <a:rPr lang="en-US" sz="1800" dirty="0" err="1"/>
              <a:t>bao</a:t>
            </a:r>
            <a:r>
              <a:rPr lang="en-US" sz="1800" dirty="0"/>
              <a:t> </a:t>
            </a:r>
            <a:r>
              <a:rPr lang="en-US" sz="1800" dirty="0" err="1"/>
              <a:t>nhiêu</a:t>
            </a:r>
            <a:r>
              <a:rPr lang="en-US" sz="1800" dirty="0"/>
              <a:t> </a:t>
            </a:r>
            <a:r>
              <a:rPr lang="en-US" sz="1800" dirty="0" err="1"/>
              <a:t>mục</a:t>
            </a:r>
            <a:r>
              <a:rPr lang="en-US" sz="1800" dirty="0"/>
              <a:t>? </a:t>
            </a:r>
            <a:endParaRPr lang="en-US" sz="1800" dirty="0" smtClean="0"/>
          </a:p>
          <a:p>
            <a:pPr marL="514350" indent="-514350">
              <a:buFont typeface="+mj-lt"/>
              <a:buAutoNum type="alphaLcPeriod"/>
            </a:pPr>
            <a:r>
              <a:rPr lang="en-US" sz="1800" dirty="0" err="1" smtClean="0"/>
              <a:t>Mỗi</a:t>
            </a:r>
            <a:r>
              <a:rPr lang="en-US" sz="1800" dirty="0" smtClean="0"/>
              <a:t> </a:t>
            </a:r>
            <a:r>
              <a:rPr lang="en-US" sz="1800" dirty="0" err="1"/>
              <a:t>mục</a:t>
            </a:r>
            <a:r>
              <a:rPr lang="en-US" sz="1800" dirty="0"/>
              <a:t> </a:t>
            </a:r>
            <a:r>
              <a:rPr lang="en-US" sz="1800" dirty="0" err="1"/>
              <a:t>trong</a:t>
            </a:r>
            <a:r>
              <a:rPr lang="en-US" sz="1800" dirty="0"/>
              <a:t> </a:t>
            </a:r>
            <a:r>
              <a:rPr lang="en-US" sz="1800" dirty="0" err="1"/>
              <a:t>bảng</a:t>
            </a:r>
            <a:r>
              <a:rPr lang="en-US" sz="1800" dirty="0"/>
              <a:t> </a:t>
            </a:r>
            <a:r>
              <a:rPr lang="en-US" sz="1800" dirty="0" err="1"/>
              <a:t>trang</a:t>
            </a:r>
            <a:r>
              <a:rPr lang="en-US" sz="1800" dirty="0"/>
              <a:t> </a:t>
            </a:r>
            <a:r>
              <a:rPr lang="en-US" sz="1800" dirty="0" err="1"/>
              <a:t>cần</a:t>
            </a:r>
            <a:r>
              <a:rPr lang="en-US" sz="1800" dirty="0"/>
              <a:t> </a:t>
            </a:r>
            <a:r>
              <a:rPr lang="en-US" sz="1800" dirty="0" err="1"/>
              <a:t>bao</a:t>
            </a:r>
            <a:r>
              <a:rPr lang="en-US" sz="1800" dirty="0"/>
              <a:t> </a:t>
            </a:r>
            <a:r>
              <a:rPr lang="en-US" sz="1800" dirty="0" err="1"/>
              <a:t>nhiêu</a:t>
            </a:r>
            <a:r>
              <a:rPr lang="en-US" sz="1800" dirty="0"/>
              <a:t> bit</a:t>
            </a:r>
            <a:r>
              <a:rPr lang="en-US" sz="1800" dirty="0" smtClean="0"/>
              <a:t>?</a:t>
            </a:r>
          </a:p>
          <a:p>
            <a:pPr marL="514350" indent="-514350">
              <a:buFont typeface="+mj-lt"/>
              <a:buAutoNum type="alphaLcPeriod"/>
            </a:pPr>
            <a:endParaRPr lang="en-US" sz="1800" dirty="0"/>
          </a:p>
        </p:txBody>
      </p:sp>
      <p:sp>
        <p:nvSpPr>
          <p:cNvPr id="8" name="Rectangle 7"/>
          <p:cNvSpPr/>
          <p:nvPr/>
        </p:nvSpPr>
        <p:spPr>
          <a:xfrm>
            <a:off x="3352800" y="3104991"/>
            <a:ext cx="4572000" cy="3693319"/>
          </a:xfrm>
          <a:prstGeom prst="rect">
            <a:avLst/>
          </a:prstGeom>
        </p:spPr>
        <p:txBody>
          <a:bodyPr>
            <a:spAutoFit/>
          </a:bodyPr>
          <a:lstStyle/>
          <a:p>
            <a:r>
              <a:rPr lang="en-US" dirty="0"/>
              <a:t>a) </a:t>
            </a:r>
          </a:p>
          <a:p>
            <a:r>
              <a:rPr lang="en-US" dirty="0"/>
              <a:t>Ta </a:t>
            </a:r>
            <a:r>
              <a:rPr lang="en-US" dirty="0" err="1"/>
              <a:t>có</a:t>
            </a:r>
            <a:r>
              <a:rPr lang="en-US" dirty="0"/>
              <a:t>: 12 &lt;= 2^4 =&gt; </a:t>
            </a:r>
            <a:r>
              <a:rPr lang="en-US" dirty="0" err="1"/>
              <a:t>cần</a:t>
            </a:r>
            <a:r>
              <a:rPr lang="en-US" dirty="0"/>
              <a:t> 4 bit </a:t>
            </a:r>
            <a:r>
              <a:rPr lang="en-US" dirty="0" err="1"/>
              <a:t>để</a:t>
            </a:r>
            <a:r>
              <a:rPr lang="en-US" dirty="0"/>
              <a:t> </a:t>
            </a:r>
            <a:r>
              <a:rPr lang="en-US" dirty="0" err="1"/>
              <a:t>biểu</a:t>
            </a:r>
            <a:r>
              <a:rPr lang="en-US" dirty="0"/>
              <a:t> </a:t>
            </a:r>
            <a:r>
              <a:rPr lang="en-US" dirty="0" err="1"/>
              <a:t>diễn</a:t>
            </a:r>
            <a:r>
              <a:rPr lang="en-US" dirty="0"/>
              <a:t> </a:t>
            </a:r>
            <a:r>
              <a:rPr lang="en-US" dirty="0" err="1"/>
              <a:t>số</a:t>
            </a:r>
            <a:r>
              <a:rPr lang="en-US" dirty="0"/>
              <a:t> </a:t>
            </a:r>
            <a:r>
              <a:rPr lang="en-US" dirty="0" err="1"/>
              <a:t>trang</a:t>
            </a:r>
            <a:r>
              <a:rPr lang="en-US" dirty="0"/>
              <a:t>.</a:t>
            </a:r>
          </a:p>
          <a:p>
            <a:r>
              <a:rPr lang="en-US" dirty="0"/>
              <a:t>2K &lt;= 2^11 =&gt; </a:t>
            </a:r>
            <a:r>
              <a:rPr lang="en-US" dirty="0" err="1"/>
              <a:t>cần</a:t>
            </a:r>
            <a:r>
              <a:rPr lang="en-US" dirty="0"/>
              <a:t> 11 bit </a:t>
            </a:r>
            <a:r>
              <a:rPr lang="en-US" dirty="0" err="1"/>
              <a:t>để</a:t>
            </a:r>
            <a:r>
              <a:rPr lang="en-US" dirty="0"/>
              <a:t> </a:t>
            </a:r>
            <a:r>
              <a:rPr lang="en-US" dirty="0" err="1"/>
              <a:t>biễu</a:t>
            </a:r>
            <a:r>
              <a:rPr lang="en-US" dirty="0"/>
              <a:t> </a:t>
            </a:r>
            <a:r>
              <a:rPr lang="en-US" dirty="0" err="1"/>
              <a:t>diễn</a:t>
            </a:r>
            <a:r>
              <a:rPr lang="en-US" dirty="0"/>
              <a:t> </a:t>
            </a:r>
            <a:r>
              <a:rPr lang="en-US" dirty="0" err="1"/>
              <a:t>độ</a:t>
            </a:r>
            <a:r>
              <a:rPr lang="en-US" dirty="0"/>
              <a:t> </a:t>
            </a:r>
            <a:r>
              <a:rPr lang="en-US" dirty="0" err="1"/>
              <a:t>dời</a:t>
            </a:r>
            <a:r>
              <a:rPr lang="en-US" dirty="0"/>
              <a:t> </a:t>
            </a:r>
            <a:r>
              <a:rPr lang="en-US" dirty="0" err="1"/>
              <a:t>trong</a:t>
            </a:r>
            <a:r>
              <a:rPr lang="en-US" dirty="0"/>
              <a:t> 1 </a:t>
            </a:r>
            <a:r>
              <a:rPr lang="en-US" dirty="0" err="1"/>
              <a:t>trang</a:t>
            </a:r>
            <a:endParaRPr lang="en-US" dirty="0"/>
          </a:p>
          <a:p>
            <a:r>
              <a:rPr lang="en-US" dirty="0" err="1"/>
              <a:t>Cần</a:t>
            </a:r>
            <a:r>
              <a:rPr lang="en-US" dirty="0"/>
              <a:t> 15 bit </a:t>
            </a:r>
            <a:r>
              <a:rPr lang="en-US" dirty="0" err="1"/>
              <a:t>để</a:t>
            </a:r>
            <a:r>
              <a:rPr lang="en-US" dirty="0"/>
              <a:t> </a:t>
            </a:r>
            <a:r>
              <a:rPr lang="en-US" dirty="0" err="1"/>
              <a:t>biểu</a:t>
            </a:r>
            <a:r>
              <a:rPr lang="en-US" dirty="0"/>
              <a:t> </a:t>
            </a:r>
            <a:r>
              <a:rPr lang="en-US" dirty="0" err="1"/>
              <a:t>diễn</a:t>
            </a:r>
            <a:r>
              <a:rPr lang="en-US" dirty="0"/>
              <a:t> </a:t>
            </a:r>
            <a:r>
              <a:rPr lang="en-US" dirty="0" err="1"/>
              <a:t>địa</a:t>
            </a:r>
            <a:r>
              <a:rPr lang="en-US" dirty="0"/>
              <a:t> </a:t>
            </a:r>
            <a:r>
              <a:rPr lang="en-US" dirty="0" err="1"/>
              <a:t>chỉ</a:t>
            </a:r>
            <a:r>
              <a:rPr lang="en-US" dirty="0"/>
              <a:t> logic</a:t>
            </a:r>
          </a:p>
          <a:p>
            <a:r>
              <a:rPr lang="en-US" dirty="0"/>
              <a:t>b) </a:t>
            </a:r>
          </a:p>
          <a:p>
            <a:r>
              <a:rPr lang="en-US" dirty="0"/>
              <a:t>Ta </a:t>
            </a:r>
            <a:r>
              <a:rPr lang="en-US" dirty="0" err="1"/>
              <a:t>có</a:t>
            </a:r>
            <a:r>
              <a:rPr lang="en-US" dirty="0"/>
              <a:t>: 32 &lt;= 2^5 =&gt; </a:t>
            </a:r>
            <a:r>
              <a:rPr lang="en-US" dirty="0" err="1"/>
              <a:t>cần</a:t>
            </a:r>
            <a:r>
              <a:rPr lang="en-US" dirty="0"/>
              <a:t> 5 bit </a:t>
            </a:r>
            <a:r>
              <a:rPr lang="en-US" dirty="0" err="1"/>
              <a:t>để</a:t>
            </a:r>
            <a:r>
              <a:rPr lang="en-US" dirty="0"/>
              <a:t> </a:t>
            </a:r>
            <a:r>
              <a:rPr lang="en-US" dirty="0" err="1"/>
              <a:t>biểu</a:t>
            </a:r>
            <a:r>
              <a:rPr lang="en-US" dirty="0"/>
              <a:t> </a:t>
            </a:r>
            <a:r>
              <a:rPr lang="en-US" dirty="0" err="1"/>
              <a:t>diễn</a:t>
            </a:r>
            <a:r>
              <a:rPr lang="en-US" dirty="0"/>
              <a:t> </a:t>
            </a:r>
            <a:r>
              <a:rPr lang="en-US" dirty="0" err="1"/>
              <a:t>số</a:t>
            </a:r>
            <a:r>
              <a:rPr lang="en-US" dirty="0"/>
              <a:t> </a:t>
            </a:r>
            <a:r>
              <a:rPr lang="en-US" dirty="0" err="1"/>
              <a:t>khung</a:t>
            </a:r>
            <a:r>
              <a:rPr lang="en-US" dirty="0"/>
              <a:t> </a:t>
            </a:r>
            <a:r>
              <a:rPr lang="en-US" dirty="0" err="1"/>
              <a:t>trang</a:t>
            </a:r>
            <a:endParaRPr lang="en-US" dirty="0"/>
          </a:p>
          <a:p>
            <a:r>
              <a:rPr lang="en-US" dirty="0" err="1"/>
              <a:t>Cần</a:t>
            </a:r>
            <a:r>
              <a:rPr lang="en-US" dirty="0"/>
              <a:t> 16 bit </a:t>
            </a:r>
            <a:r>
              <a:rPr lang="en-US" dirty="0" err="1"/>
              <a:t>để</a:t>
            </a:r>
            <a:r>
              <a:rPr lang="en-US" dirty="0"/>
              <a:t> </a:t>
            </a:r>
            <a:r>
              <a:rPr lang="en-US" dirty="0" err="1"/>
              <a:t>biểu</a:t>
            </a:r>
            <a:r>
              <a:rPr lang="en-US" dirty="0"/>
              <a:t> </a:t>
            </a:r>
            <a:r>
              <a:rPr lang="en-US" dirty="0" err="1"/>
              <a:t>diễn</a:t>
            </a:r>
            <a:r>
              <a:rPr lang="en-US" dirty="0"/>
              <a:t> </a:t>
            </a:r>
          </a:p>
          <a:p>
            <a:r>
              <a:rPr lang="en-US" dirty="0"/>
              <a:t>c) </a:t>
            </a:r>
            <a:r>
              <a:rPr lang="en-US" dirty="0" err="1"/>
              <a:t>Bảng</a:t>
            </a:r>
            <a:r>
              <a:rPr lang="en-US" dirty="0"/>
              <a:t> </a:t>
            </a:r>
            <a:r>
              <a:rPr lang="en-US" dirty="0" err="1"/>
              <a:t>trang</a:t>
            </a:r>
            <a:r>
              <a:rPr lang="en-US" dirty="0"/>
              <a:t> </a:t>
            </a:r>
            <a:r>
              <a:rPr lang="en-US" dirty="0" err="1"/>
              <a:t>có</a:t>
            </a:r>
            <a:r>
              <a:rPr lang="en-US" dirty="0"/>
              <a:t> 16 </a:t>
            </a:r>
            <a:r>
              <a:rPr lang="en-US" dirty="0" err="1"/>
              <a:t>mục</a:t>
            </a:r>
            <a:r>
              <a:rPr lang="en-US" dirty="0"/>
              <a:t>, </a:t>
            </a:r>
            <a:r>
              <a:rPr lang="en-US" dirty="0" err="1"/>
              <a:t>mỗi</a:t>
            </a:r>
            <a:r>
              <a:rPr lang="en-US" dirty="0"/>
              <a:t> </a:t>
            </a:r>
            <a:r>
              <a:rPr lang="en-US" dirty="0" err="1"/>
              <a:t>mục</a:t>
            </a:r>
            <a:r>
              <a:rPr lang="en-US" dirty="0"/>
              <a:t> 5 bit. ( </a:t>
            </a:r>
            <a:r>
              <a:rPr lang="en-US" dirty="0" err="1"/>
              <a:t>thực</a:t>
            </a:r>
            <a:r>
              <a:rPr lang="en-US" dirty="0"/>
              <a:t> </a:t>
            </a:r>
            <a:r>
              <a:rPr lang="en-US" dirty="0" err="1"/>
              <a:t>ra</a:t>
            </a:r>
            <a:r>
              <a:rPr lang="en-US" dirty="0"/>
              <a:t> </a:t>
            </a:r>
            <a:r>
              <a:rPr lang="en-US" dirty="0" err="1"/>
              <a:t>có</a:t>
            </a:r>
            <a:r>
              <a:rPr lang="en-US" dirty="0"/>
              <a:t> 12 </a:t>
            </a:r>
            <a:r>
              <a:rPr lang="en-US" dirty="0" err="1"/>
              <a:t>trang</a:t>
            </a:r>
            <a:r>
              <a:rPr lang="en-US" dirty="0"/>
              <a:t> </a:t>
            </a:r>
            <a:r>
              <a:rPr lang="en-US" dirty="0" err="1"/>
              <a:t>thôi</a:t>
            </a:r>
            <a:r>
              <a:rPr lang="en-US" dirty="0"/>
              <a:t> </a:t>
            </a:r>
            <a:r>
              <a:rPr lang="en-US" dirty="0" err="1"/>
              <a:t>dư</a:t>
            </a:r>
            <a:r>
              <a:rPr lang="en-US" dirty="0"/>
              <a:t> 4 </a:t>
            </a:r>
            <a:r>
              <a:rPr lang="en-US" dirty="0" err="1"/>
              <a:t>trang</a:t>
            </a:r>
            <a:r>
              <a:rPr lang="en-US" dirty="0"/>
              <a:t>) </a:t>
            </a:r>
          </a:p>
          <a:p>
            <a:endParaRPr lang="en-US" dirty="0"/>
          </a:p>
        </p:txBody>
      </p:sp>
    </p:spTree>
    <p:extLst>
      <p:ext uri="{BB962C8B-B14F-4D97-AF65-F5344CB8AC3E}">
        <p14:creationId xmlns:p14="http://schemas.microsoft.com/office/powerpoint/2010/main" val="111066658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3</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12/28/2023</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9" name="Content Placeholder 8"/>
          <p:cNvSpPr>
            <a:spLocks noGrp="1"/>
          </p:cNvSpPr>
          <p:nvPr>
            <p:ph idx="1"/>
          </p:nvPr>
        </p:nvSpPr>
        <p:spPr/>
        <p:txBody>
          <a:bodyPr/>
          <a:lstStyle/>
          <a:p>
            <a:pPr marL="0" indent="0" algn="just">
              <a:buNone/>
            </a:pPr>
            <a:r>
              <a:rPr lang="en-US" dirty="0" err="1"/>
              <a:t>Xét</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sử</a:t>
            </a:r>
            <a:r>
              <a:rPr lang="en-US" dirty="0"/>
              <a:t> </a:t>
            </a:r>
            <a:r>
              <a:rPr lang="en-US" dirty="0" err="1"/>
              <a:t>dụng</a:t>
            </a:r>
            <a:r>
              <a:rPr lang="en-US" dirty="0"/>
              <a:t> </a:t>
            </a:r>
            <a:r>
              <a:rPr lang="en-US" dirty="0" err="1"/>
              <a:t>kỹ</a:t>
            </a:r>
            <a:r>
              <a:rPr lang="en-US" dirty="0"/>
              <a:t> </a:t>
            </a:r>
            <a:r>
              <a:rPr lang="en-US" dirty="0" err="1"/>
              <a:t>thuật</a:t>
            </a:r>
            <a:r>
              <a:rPr lang="en-US" dirty="0"/>
              <a:t> </a:t>
            </a:r>
            <a:r>
              <a:rPr lang="en-US" dirty="0" err="1"/>
              <a:t>phân</a:t>
            </a:r>
            <a:r>
              <a:rPr lang="en-US" dirty="0"/>
              <a:t> </a:t>
            </a:r>
            <a:r>
              <a:rPr lang="en-US" dirty="0" err="1"/>
              <a:t>trang</a:t>
            </a:r>
            <a:r>
              <a:rPr lang="en-US" dirty="0"/>
              <a:t>, </a:t>
            </a:r>
            <a:r>
              <a:rPr lang="en-US" dirty="0" err="1"/>
              <a:t>với</a:t>
            </a:r>
            <a:r>
              <a:rPr lang="en-US" dirty="0"/>
              <a:t> </a:t>
            </a:r>
            <a:r>
              <a:rPr lang="en-US" dirty="0" err="1"/>
              <a:t>bảng</a:t>
            </a:r>
            <a:r>
              <a:rPr lang="en-US" dirty="0"/>
              <a:t> </a:t>
            </a:r>
            <a:r>
              <a:rPr lang="en-US" dirty="0" err="1"/>
              <a:t>trang</a:t>
            </a:r>
            <a:r>
              <a:rPr lang="en-US" dirty="0"/>
              <a:t> </a:t>
            </a:r>
            <a:r>
              <a:rPr lang="en-US" dirty="0" err="1"/>
              <a:t>được</a:t>
            </a:r>
            <a:r>
              <a:rPr lang="en-US" dirty="0"/>
              <a:t> </a:t>
            </a:r>
            <a:r>
              <a:rPr lang="en-US" dirty="0" err="1"/>
              <a:t>lưu</a:t>
            </a:r>
            <a:r>
              <a:rPr lang="en-US" dirty="0"/>
              <a:t> </a:t>
            </a:r>
            <a:r>
              <a:rPr lang="en-US" dirty="0" err="1"/>
              <a:t>trữ</a:t>
            </a:r>
            <a:r>
              <a:rPr lang="en-US" dirty="0"/>
              <a:t> </a:t>
            </a:r>
            <a:r>
              <a:rPr lang="en-US" dirty="0" err="1"/>
              <a:t>trong</a:t>
            </a:r>
            <a:r>
              <a:rPr lang="en-US" dirty="0"/>
              <a:t> </a:t>
            </a:r>
            <a:r>
              <a:rPr lang="en-US" dirty="0" err="1"/>
              <a:t>bộ</a:t>
            </a:r>
            <a:r>
              <a:rPr lang="en-US" dirty="0"/>
              <a:t> </a:t>
            </a:r>
            <a:r>
              <a:rPr lang="en-US" dirty="0" err="1"/>
              <a:t>nhớ</a:t>
            </a:r>
            <a:r>
              <a:rPr lang="en-US" dirty="0"/>
              <a:t> </a:t>
            </a:r>
            <a:r>
              <a:rPr lang="en-US" dirty="0" err="1"/>
              <a:t>chính</a:t>
            </a:r>
            <a:r>
              <a:rPr lang="en-US" dirty="0"/>
              <a:t>.</a:t>
            </a:r>
          </a:p>
          <a:p>
            <a:pPr marL="514350" indent="-514350" algn="just">
              <a:buFont typeface="+mj-lt"/>
              <a:buAutoNum type="alphaLcPeriod"/>
            </a:pPr>
            <a:r>
              <a:rPr lang="en-US" dirty="0" err="1"/>
              <a:t>Nếu</a:t>
            </a:r>
            <a:r>
              <a:rPr lang="en-US" dirty="0"/>
              <a:t> </a:t>
            </a:r>
            <a:r>
              <a:rPr lang="en-US" dirty="0" err="1"/>
              <a:t>thời</a:t>
            </a:r>
            <a:r>
              <a:rPr lang="en-US" dirty="0"/>
              <a:t> </a:t>
            </a:r>
            <a:r>
              <a:rPr lang="en-US" dirty="0" err="1"/>
              <a:t>gian</a:t>
            </a:r>
            <a:r>
              <a:rPr lang="en-US" dirty="0"/>
              <a:t> </a:t>
            </a:r>
            <a:r>
              <a:rPr lang="en-US" dirty="0" err="1"/>
              <a:t>cho</a:t>
            </a:r>
            <a:r>
              <a:rPr lang="en-US" dirty="0"/>
              <a:t> </a:t>
            </a:r>
            <a:r>
              <a:rPr lang="en-US" dirty="0" err="1"/>
              <a:t>một</a:t>
            </a:r>
            <a:r>
              <a:rPr lang="en-US" dirty="0"/>
              <a:t> </a:t>
            </a:r>
            <a:r>
              <a:rPr lang="en-US" dirty="0" err="1"/>
              <a:t>lần</a:t>
            </a:r>
            <a:r>
              <a:rPr lang="en-US" dirty="0"/>
              <a:t> </a:t>
            </a:r>
            <a:r>
              <a:rPr lang="en-US" dirty="0" err="1"/>
              <a:t>truy</a:t>
            </a:r>
            <a:r>
              <a:rPr lang="en-US" dirty="0"/>
              <a:t> </a:t>
            </a:r>
            <a:r>
              <a:rPr lang="en-US" dirty="0" err="1"/>
              <a:t>xuất</a:t>
            </a:r>
            <a:r>
              <a:rPr lang="en-US" dirty="0"/>
              <a:t> </a:t>
            </a:r>
            <a:r>
              <a:rPr lang="en-US" dirty="0" err="1"/>
              <a:t>bộ</a:t>
            </a:r>
            <a:r>
              <a:rPr lang="en-US" dirty="0"/>
              <a:t> </a:t>
            </a:r>
            <a:r>
              <a:rPr lang="en-US" dirty="0" err="1"/>
              <a:t>nhớ</a:t>
            </a:r>
            <a:r>
              <a:rPr lang="en-US" dirty="0"/>
              <a:t> </a:t>
            </a:r>
            <a:r>
              <a:rPr lang="en-US" dirty="0" err="1"/>
              <a:t>bình</a:t>
            </a:r>
            <a:r>
              <a:rPr lang="en-US" dirty="0"/>
              <a:t> </a:t>
            </a:r>
            <a:r>
              <a:rPr lang="en-US" dirty="0" err="1"/>
              <a:t>thường</a:t>
            </a:r>
            <a:r>
              <a:rPr lang="en-US" dirty="0"/>
              <a:t> </a:t>
            </a:r>
            <a:r>
              <a:rPr lang="en-US" dirty="0" err="1"/>
              <a:t>là</a:t>
            </a:r>
            <a:r>
              <a:rPr lang="en-US" dirty="0"/>
              <a:t> 200ns </a:t>
            </a:r>
            <a:r>
              <a:rPr lang="en-US" dirty="0" err="1"/>
              <a:t>thì</a:t>
            </a:r>
            <a:r>
              <a:rPr lang="en-US" dirty="0"/>
              <a:t> </a:t>
            </a:r>
            <a:r>
              <a:rPr lang="en-US" dirty="0" err="1"/>
              <a:t>mất</a:t>
            </a:r>
            <a:r>
              <a:rPr lang="en-US" dirty="0"/>
              <a:t> </a:t>
            </a:r>
            <a:r>
              <a:rPr lang="en-US" dirty="0" err="1"/>
              <a:t>bao</a:t>
            </a:r>
            <a:r>
              <a:rPr lang="en-US" dirty="0"/>
              <a:t> </a:t>
            </a:r>
            <a:r>
              <a:rPr lang="en-US" dirty="0" err="1"/>
              <a:t>nhiêu</a:t>
            </a:r>
            <a:r>
              <a:rPr lang="en-US" dirty="0"/>
              <a:t> </a:t>
            </a:r>
            <a:r>
              <a:rPr lang="en-US" dirty="0" err="1"/>
              <a:t>thời</a:t>
            </a:r>
            <a:r>
              <a:rPr lang="en-US" dirty="0"/>
              <a:t> </a:t>
            </a:r>
            <a:r>
              <a:rPr lang="en-US" dirty="0" err="1"/>
              <a:t>gian</a:t>
            </a:r>
            <a:r>
              <a:rPr lang="en-US" dirty="0"/>
              <a:t> </a:t>
            </a:r>
            <a:r>
              <a:rPr lang="en-US" dirty="0" err="1"/>
              <a:t>cho</a:t>
            </a:r>
            <a:r>
              <a:rPr lang="en-US" dirty="0"/>
              <a:t> </a:t>
            </a:r>
            <a:r>
              <a:rPr lang="en-US" dirty="0" err="1"/>
              <a:t>một</a:t>
            </a:r>
            <a:r>
              <a:rPr lang="en-US" dirty="0"/>
              <a:t> </a:t>
            </a:r>
            <a:r>
              <a:rPr lang="en-US" dirty="0" err="1"/>
              <a:t>thao</a:t>
            </a:r>
            <a:r>
              <a:rPr lang="en-US" dirty="0"/>
              <a:t> </a:t>
            </a:r>
            <a:r>
              <a:rPr lang="en-US" dirty="0" err="1"/>
              <a:t>tác</a:t>
            </a:r>
            <a:r>
              <a:rPr lang="en-US" dirty="0"/>
              <a:t> </a:t>
            </a:r>
            <a:r>
              <a:rPr lang="en-US" dirty="0" err="1"/>
              <a:t>truy</a:t>
            </a:r>
            <a:r>
              <a:rPr lang="en-US" dirty="0"/>
              <a:t> </a:t>
            </a:r>
            <a:r>
              <a:rPr lang="en-US" dirty="0" err="1"/>
              <a:t>xuất</a:t>
            </a:r>
            <a:r>
              <a:rPr lang="en-US" dirty="0"/>
              <a:t> </a:t>
            </a:r>
            <a:r>
              <a:rPr lang="en-US" dirty="0" err="1"/>
              <a:t>bộ</a:t>
            </a:r>
            <a:r>
              <a:rPr lang="en-US" dirty="0"/>
              <a:t> </a:t>
            </a:r>
            <a:r>
              <a:rPr lang="en-US" dirty="0" err="1"/>
              <a:t>nhớ</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này</a:t>
            </a:r>
            <a:r>
              <a:rPr lang="en-US" dirty="0"/>
              <a:t>?</a:t>
            </a:r>
          </a:p>
          <a:p>
            <a:pPr marL="514350" indent="-514350" algn="just">
              <a:buFont typeface="+mj-lt"/>
              <a:buAutoNum type="alphaLcPeriod"/>
            </a:pPr>
            <a:r>
              <a:rPr lang="en-US" dirty="0" err="1"/>
              <a:t>Nếu</a:t>
            </a:r>
            <a:r>
              <a:rPr lang="en-US" dirty="0"/>
              <a:t> </a:t>
            </a:r>
            <a:r>
              <a:rPr lang="en-US" dirty="0" err="1"/>
              <a:t>sử</a:t>
            </a:r>
            <a:r>
              <a:rPr lang="en-US" dirty="0"/>
              <a:t> </a:t>
            </a:r>
            <a:r>
              <a:rPr lang="en-US" dirty="0" err="1"/>
              <a:t>dụng</a:t>
            </a:r>
            <a:r>
              <a:rPr lang="en-US" dirty="0"/>
              <a:t> TLBs </a:t>
            </a:r>
            <a:r>
              <a:rPr lang="en-US" dirty="0" err="1"/>
              <a:t>với</a:t>
            </a:r>
            <a:r>
              <a:rPr lang="en-US" dirty="0"/>
              <a:t> hit-ratio </a:t>
            </a:r>
            <a:r>
              <a:rPr lang="en-US" dirty="0" err="1"/>
              <a:t>là</a:t>
            </a:r>
            <a:r>
              <a:rPr lang="en-US" dirty="0"/>
              <a:t> 75%, </a:t>
            </a:r>
            <a:r>
              <a:rPr lang="en-US" dirty="0" err="1"/>
              <a:t>thời</a:t>
            </a:r>
            <a:r>
              <a:rPr lang="en-US" dirty="0"/>
              <a:t> </a:t>
            </a:r>
            <a:r>
              <a:rPr lang="en-US" dirty="0" err="1"/>
              <a:t>gian</a:t>
            </a:r>
            <a:r>
              <a:rPr lang="en-US" dirty="0"/>
              <a:t> </a:t>
            </a:r>
            <a:r>
              <a:rPr lang="en-US" dirty="0" err="1"/>
              <a:t>để</a:t>
            </a:r>
            <a:r>
              <a:rPr lang="en-US" dirty="0"/>
              <a:t> </a:t>
            </a:r>
            <a:r>
              <a:rPr lang="en-US" dirty="0" err="1"/>
              <a:t>tìm</a:t>
            </a:r>
            <a:r>
              <a:rPr lang="en-US" dirty="0"/>
              <a:t> </a:t>
            </a:r>
            <a:r>
              <a:rPr lang="en-US" dirty="0" err="1"/>
              <a:t>tròn</a:t>
            </a:r>
            <a:r>
              <a:rPr lang="en-US" dirty="0"/>
              <a:t> TLBs </a:t>
            </a:r>
            <a:r>
              <a:rPr lang="en-US" dirty="0" err="1"/>
              <a:t>xem</a:t>
            </a:r>
            <a:r>
              <a:rPr lang="en-US" dirty="0"/>
              <a:t> </a:t>
            </a:r>
            <a:r>
              <a:rPr lang="en-US" dirty="0" err="1"/>
              <a:t>như</a:t>
            </a:r>
            <a:r>
              <a:rPr lang="en-US" dirty="0"/>
              <a:t> </a:t>
            </a:r>
            <a:r>
              <a:rPr lang="en-US" dirty="0" err="1"/>
              <a:t>bằng</a:t>
            </a:r>
            <a:r>
              <a:rPr lang="en-US" dirty="0"/>
              <a:t> 0, </a:t>
            </a:r>
            <a:r>
              <a:rPr lang="en-US" dirty="0" err="1"/>
              <a:t>tính</a:t>
            </a:r>
            <a:r>
              <a:rPr lang="en-US" dirty="0"/>
              <a:t> </a:t>
            </a:r>
            <a:r>
              <a:rPr lang="en-US" dirty="0" err="1"/>
              <a:t>thời</a:t>
            </a:r>
            <a:r>
              <a:rPr lang="en-US" dirty="0"/>
              <a:t> </a:t>
            </a:r>
            <a:r>
              <a:rPr lang="en-US" dirty="0" err="1"/>
              <a:t>gian</a:t>
            </a:r>
            <a:r>
              <a:rPr lang="en-US" dirty="0"/>
              <a:t> </a:t>
            </a:r>
            <a:r>
              <a:rPr lang="en-US" dirty="0" err="1"/>
              <a:t>truy</a:t>
            </a:r>
            <a:r>
              <a:rPr lang="en-US" dirty="0"/>
              <a:t> </a:t>
            </a:r>
            <a:r>
              <a:rPr lang="en-US" dirty="0" err="1"/>
              <a:t>xuất</a:t>
            </a:r>
            <a:r>
              <a:rPr lang="en-US" dirty="0"/>
              <a:t> </a:t>
            </a:r>
            <a:r>
              <a:rPr lang="en-US" dirty="0" err="1"/>
              <a:t>bộ</a:t>
            </a:r>
            <a:r>
              <a:rPr lang="en-US" dirty="0"/>
              <a:t> </a:t>
            </a:r>
            <a:r>
              <a:rPr lang="en-US" dirty="0" err="1"/>
              <a:t>nhớ</a:t>
            </a:r>
            <a:r>
              <a:rPr lang="en-US" dirty="0"/>
              <a:t> </a:t>
            </a:r>
            <a:r>
              <a:rPr lang="en-US" dirty="0" err="1"/>
              <a:t>trong</a:t>
            </a:r>
            <a:r>
              <a:rPr lang="en-US" dirty="0"/>
              <a:t> </a:t>
            </a:r>
            <a:r>
              <a:rPr lang="en-US" dirty="0" err="1"/>
              <a:t>hệ</a:t>
            </a:r>
            <a:r>
              <a:rPr lang="en-US" dirty="0"/>
              <a:t> </a:t>
            </a:r>
            <a:r>
              <a:rPr lang="en-US" dirty="0" err="1"/>
              <a:t>thống</a:t>
            </a:r>
            <a:endParaRPr lang="en-US" dirty="0"/>
          </a:p>
        </p:txBody>
      </p:sp>
      <p:pic>
        <p:nvPicPr>
          <p:cNvPr id="3" name="Picture 2"/>
          <p:cNvPicPr>
            <a:picLocks noChangeAspect="1"/>
          </p:cNvPicPr>
          <p:nvPr/>
        </p:nvPicPr>
        <p:blipFill>
          <a:blip r:embed="rId3"/>
          <a:stretch>
            <a:fillRect/>
          </a:stretch>
        </p:blipFill>
        <p:spPr>
          <a:xfrm>
            <a:off x="3505200" y="4457258"/>
            <a:ext cx="5562600" cy="2335972"/>
          </a:xfrm>
          <a:prstGeom prst="rect">
            <a:avLst/>
          </a:prstGeom>
        </p:spPr>
      </p:pic>
    </p:spTree>
    <p:extLst>
      <p:ext uri="{BB962C8B-B14F-4D97-AF65-F5344CB8AC3E}">
        <p14:creationId xmlns:p14="http://schemas.microsoft.com/office/powerpoint/2010/main" val="326988422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4</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12/28/2023</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9" name="Content Placeholder 8"/>
          <p:cNvSpPr>
            <a:spLocks noGrp="1"/>
          </p:cNvSpPr>
          <p:nvPr>
            <p:ph idx="1"/>
          </p:nvPr>
        </p:nvSpPr>
        <p:spPr/>
        <p:txBody>
          <a:bodyPr/>
          <a:lstStyle/>
          <a:p>
            <a:pPr marL="0" indent="0">
              <a:buNone/>
            </a:pPr>
            <a:r>
              <a:rPr lang="vi-VN" sz="2400" dirty="0"/>
              <a:t>Xét một không gian có bộ nhớ luận lý có 64 trang, mỗi trang có 1024 từ, mỗi từ là 2 byte được</a:t>
            </a:r>
            <a:r>
              <a:rPr lang="en-US" sz="2400" dirty="0"/>
              <a:t> </a:t>
            </a:r>
            <a:r>
              <a:rPr lang="vi-VN" sz="2400" dirty="0"/>
              <a:t>ánh xạ vào </a:t>
            </a:r>
            <a:r>
              <a:rPr lang="vi-VN" sz="2400" dirty="0">
                <a:solidFill>
                  <a:srgbClr val="FF0000"/>
                </a:solidFill>
              </a:rPr>
              <a:t>bộ nhớ vật lý có 32 trang</a:t>
            </a:r>
            <a:r>
              <a:rPr lang="en-US" sz="2400" dirty="0"/>
              <a:t>.</a:t>
            </a:r>
            <a:endParaRPr lang="vi-VN" sz="2400" dirty="0"/>
          </a:p>
          <a:p>
            <a:pPr marL="0" indent="0">
              <a:buNone/>
            </a:pPr>
            <a:r>
              <a:rPr lang="vi-VN" sz="2400" dirty="0"/>
              <a:t>a) Địa chỉ bộ nhớ vật lý có bao nhiêu bit?</a:t>
            </a:r>
          </a:p>
          <a:p>
            <a:pPr marL="0" indent="0">
              <a:buNone/>
            </a:pPr>
            <a:r>
              <a:rPr lang="vi-VN" sz="2400" dirty="0"/>
              <a:t>b) Địa chỉ bộ nhớ luận lý có bao nhiêu bit?</a:t>
            </a:r>
          </a:p>
          <a:p>
            <a:pPr marL="0" indent="0">
              <a:buNone/>
            </a:pPr>
            <a:r>
              <a:rPr lang="vi-VN" sz="2400" dirty="0"/>
              <a:t>c) Có bao nhiêu mục trong bảng phân trang? Mỗi</a:t>
            </a:r>
            <a:r>
              <a:rPr lang="en-US" sz="2400" dirty="0"/>
              <a:t> </a:t>
            </a:r>
            <a:r>
              <a:rPr lang="vi-VN" sz="2400" dirty="0"/>
              <a:t>mục chứa bao nhiêu bit?</a:t>
            </a:r>
            <a:endParaRPr lang="en-US" sz="2400" dirty="0"/>
          </a:p>
        </p:txBody>
      </p:sp>
      <p:sp>
        <p:nvSpPr>
          <p:cNvPr id="3" name="Rectangle 2"/>
          <p:cNvSpPr/>
          <p:nvPr/>
        </p:nvSpPr>
        <p:spPr>
          <a:xfrm>
            <a:off x="423057" y="3964548"/>
            <a:ext cx="8296299" cy="2308324"/>
          </a:xfrm>
          <a:prstGeom prst="rect">
            <a:avLst/>
          </a:prstGeom>
        </p:spPr>
        <p:txBody>
          <a:bodyPr wrap="square">
            <a:spAutoFit/>
          </a:bodyPr>
          <a:lstStyle/>
          <a:p>
            <a:r>
              <a:rPr lang="en-US" dirty="0" smtClean="0">
                <a:solidFill>
                  <a:srgbClr val="FF0000"/>
                </a:solidFill>
                <a:latin typeface="Georgia" panose="02040502050405020303" pitchFamily="18" charset="0"/>
              </a:rPr>
              <a:t>15 </a:t>
            </a:r>
            <a:r>
              <a:rPr lang="en-US" dirty="0" err="1" smtClean="0">
                <a:solidFill>
                  <a:srgbClr val="FF0000"/>
                </a:solidFill>
                <a:latin typeface="Georgia" panose="02040502050405020303" pitchFamily="18" charset="0"/>
              </a:rPr>
              <a:t>trang</a:t>
            </a:r>
            <a:r>
              <a:rPr lang="en-US" dirty="0" smtClean="0">
                <a:solidFill>
                  <a:srgbClr val="FF0000"/>
                </a:solidFill>
                <a:latin typeface="Georgia" panose="02040502050405020303" pitchFamily="18" charset="0"/>
              </a:rPr>
              <a:t> 1024 word 2 byte &gt;&gt; 32 </a:t>
            </a:r>
            <a:r>
              <a:rPr lang="en-US" dirty="0" err="1" smtClean="0">
                <a:solidFill>
                  <a:srgbClr val="FF0000"/>
                </a:solidFill>
                <a:latin typeface="Georgia" panose="02040502050405020303" pitchFamily="18" charset="0"/>
              </a:rPr>
              <a:t>khung</a:t>
            </a:r>
            <a:r>
              <a:rPr lang="en-US" dirty="0" smtClean="0">
                <a:solidFill>
                  <a:srgbClr val="FF0000"/>
                </a:solidFill>
                <a:latin typeface="Georgia" panose="02040502050405020303" pitchFamily="18" charset="0"/>
              </a:rPr>
              <a:t> </a:t>
            </a:r>
            <a:r>
              <a:rPr lang="en-US" dirty="0" err="1" smtClean="0">
                <a:solidFill>
                  <a:srgbClr val="FF0000"/>
                </a:solidFill>
                <a:latin typeface="Georgia" panose="02040502050405020303" pitchFamily="18" charset="0"/>
              </a:rPr>
              <a:t>trang</a:t>
            </a:r>
            <a:endParaRPr lang="en-US" dirty="0" smtClean="0">
              <a:solidFill>
                <a:srgbClr val="FF0000"/>
              </a:solidFill>
              <a:latin typeface="Georgia" panose="02040502050405020303" pitchFamily="18" charset="0"/>
            </a:endParaRPr>
          </a:p>
          <a:p>
            <a:r>
              <a:rPr lang="en-US" dirty="0" smtClean="0">
                <a:solidFill>
                  <a:srgbClr val="1C1E21"/>
                </a:solidFill>
                <a:latin typeface="Georgia" panose="02040502050405020303" pitchFamily="18" charset="0"/>
              </a:rPr>
              <a:t>a</a:t>
            </a:r>
            <a:r>
              <a:rPr lang="en-US" dirty="0">
                <a:solidFill>
                  <a:srgbClr val="1C1E21"/>
                </a:solidFill>
                <a:latin typeface="Georgia" panose="02040502050405020303" pitchFamily="18" charset="0"/>
              </a:rPr>
              <a:t>) Ta </a:t>
            </a:r>
            <a:r>
              <a:rPr lang="en-US" dirty="0" err="1">
                <a:solidFill>
                  <a:srgbClr val="1C1E21"/>
                </a:solidFill>
                <a:latin typeface="Georgia" panose="02040502050405020303" pitchFamily="18" charset="0"/>
              </a:rPr>
              <a:t>có</a:t>
            </a:r>
            <a:r>
              <a:rPr lang="en-US" dirty="0">
                <a:solidFill>
                  <a:srgbClr val="1C1E21"/>
                </a:solidFill>
                <a:latin typeface="Georgia" panose="02040502050405020303" pitchFamily="18" charset="0"/>
              </a:rPr>
              <a:t>: 32 &lt;= </a:t>
            </a:r>
            <a:r>
              <a:rPr lang="en-US" dirty="0" smtClean="0">
                <a:solidFill>
                  <a:srgbClr val="1C1E21"/>
                </a:solidFill>
                <a:latin typeface="Georgia" panose="02040502050405020303" pitchFamily="18" charset="0"/>
              </a:rPr>
              <a:t>2^5 </a:t>
            </a:r>
            <a:r>
              <a:rPr lang="en-US" dirty="0">
                <a:solidFill>
                  <a:srgbClr val="1C1E21"/>
                </a:solidFill>
                <a:latin typeface="Georgia" panose="02040502050405020303" pitchFamily="18" charset="0"/>
              </a:rPr>
              <a:t>=&gt; </a:t>
            </a:r>
            <a:r>
              <a:rPr lang="en-US" dirty="0" err="1">
                <a:solidFill>
                  <a:srgbClr val="1C1E21"/>
                </a:solidFill>
                <a:latin typeface="Georgia" panose="02040502050405020303" pitchFamily="18" charset="0"/>
              </a:rPr>
              <a:t>cần</a:t>
            </a:r>
            <a:r>
              <a:rPr lang="en-US" dirty="0">
                <a:solidFill>
                  <a:srgbClr val="1C1E21"/>
                </a:solidFill>
                <a:latin typeface="Georgia" panose="02040502050405020303" pitchFamily="18" charset="0"/>
              </a:rPr>
              <a:t> 5 bit </a:t>
            </a:r>
            <a:r>
              <a:rPr lang="en-US" dirty="0" err="1">
                <a:solidFill>
                  <a:srgbClr val="1C1E21"/>
                </a:solidFill>
                <a:latin typeface="Georgia" panose="02040502050405020303" pitchFamily="18" charset="0"/>
              </a:rPr>
              <a:t>biểu</a:t>
            </a:r>
            <a:r>
              <a:rPr lang="en-US" dirty="0">
                <a:solidFill>
                  <a:srgbClr val="1C1E21"/>
                </a:solidFill>
                <a:latin typeface="Georgia" panose="02040502050405020303" pitchFamily="18" charset="0"/>
              </a:rPr>
              <a:t> </a:t>
            </a:r>
            <a:r>
              <a:rPr lang="en-US" dirty="0" err="1">
                <a:solidFill>
                  <a:srgbClr val="1C1E21"/>
                </a:solidFill>
                <a:latin typeface="Georgia" panose="02040502050405020303" pitchFamily="18" charset="0"/>
              </a:rPr>
              <a:t>diễn</a:t>
            </a:r>
            <a:r>
              <a:rPr lang="en-US" dirty="0">
                <a:solidFill>
                  <a:srgbClr val="1C1E21"/>
                </a:solidFill>
                <a:latin typeface="Georgia" panose="02040502050405020303" pitchFamily="18" charset="0"/>
              </a:rPr>
              <a:t> </a:t>
            </a:r>
            <a:r>
              <a:rPr lang="en-US" dirty="0" err="1">
                <a:solidFill>
                  <a:srgbClr val="1C1E21"/>
                </a:solidFill>
                <a:latin typeface="Georgia" panose="02040502050405020303" pitchFamily="18" charset="0"/>
              </a:rPr>
              <a:t>số</a:t>
            </a:r>
            <a:r>
              <a:rPr lang="en-US" dirty="0">
                <a:solidFill>
                  <a:srgbClr val="1C1E21"/>
                </a:solidFill>
                <a:latin typeface="Georgia" panose="02040502050405020303" pitchFamily="18" charset="0"/>
              </a:rPr>
              <a:t> </a:t>
            </a:r>
            <a:r>
              <a:rPr lang="en-US" dirty="0" err="1">
                <a:solidFill>
                  <a:srgbClr val="1C1E21"/>
                </a:solidFill>
                <a:latin typeface="Georgia" panose="02040502050405020303" pitchFamily="18" charset="0"/>
              </a:rPr>
              <a:t>khung</a:t>
            </a:r>
            <a:r>
              <a:rPr lang="en-US" dirty="0">
                <a:solidFill>
                  <a:srgbClr val="1C1E21"/>
                </a:solidFill>
                <a:latin typeface="Georgia" panose="02040502050405020303" pitchFamily="18" charset="0"/>
              </a:rPr>
              <a:t> </a:t>
            </a:r>
            <a:r>
              <a:rPr lang="en-US" dirty="0" err="1">
                <a:solidFill>
                  <a:srgbClr val="1C1E21"/>
                </a:solidFill>
                <a:latin typeface="Georgia" panose="02040502050405020303" pitchFamily="18" charset="0"/>
              </a:rPr>
              <a:t>trang</a:t>
            </a:r>
            <a:r>
              <a:rPr lang="en-US" dirty="0">
                <a:solidFill>
                  <a:srgbClr val="1C1E21"/>
                </a:solidFill>
                <a:latin typeface="Georgia" panose="02040502050405020303" pitchFamily="18" charset="0"/>
              </a:rPr>
              <a:t>,</a:t>
            </a:r>
          </a:p>
          <a:p>
            <a:r>
              <a:rPr lang="en-US" dirty="0">
                <a:solidFill>
                  <a:srgbClr val="1C1E21"/>
                </a:solidFill>
                <a:latin typeface="Georgia" panose="02040502050405020303" pitchFamily="18" charset="0"/>
              </a:rPr>
              <a:t>1024 WORD = 2048 bytes &lt;= </a:t>
            </a:r>
            <a:r>
              <a:rPr lang="en-US" dirty="0" smtClean="0">
                <a:solidFill>
                  <a:srgbClr val="1C1E21"/>
                </a:solidFill>
                <a:latin typeface="Georgia" panose="02040502050405020303" pitchFamily="18" charset="0"/>
              </a:rPr>
              <a:t>2^11 </a:t>
            </a:r>
            <a:r>
              <a:rPr lang="en-US" dirty="0">
                <a:solidFill>
                  <a:srgbClr val="1C1E21"/>
                </a:solidFill>
                <a:latin typeface="Georgia" panose="02040502050405020303" pitchFamily="18" charset="0"/>
              </a:rPr>
              <a:t>=&gt; </a:t>
            </a:r>
            <a:r>
              <a:rPr lang="en-US" dirty="0" err="1">
                <a:solidFill>
                  <a:srgbClr val="1C1E21"/>
                </a:solidFill>
                <a:latin typeface="Georgia" panose="02040502050405020303" pitchFamily="18" charset="0"/>
              </a:rPr>
              <a:t>cần</a:t>
            </a:r>
            <a:r>
              <a:rPr lang="en-US" dirty="0">
                <a:solidFill>
                  <a:srgbClr val="1C1E21"/>
                </a:solidFill>
                <a:latin typeface="Georgia" panose="02040502050405020303" pitchFamily="18" charset="0"/>
              </a:rPr>
              <a:t> 11 bit </a:t>
            </a:r>
            <a:r>
              <a:rPr lang="en-US" dirty="0" err="1">
                <a:solidFill>
                  <a:srgbClr val="1C1E21"/>
                </a:solidFill>
                <a:latin typeface="Georgia" panose="02040502050405020303" pitchFamily="18" charset="0"/>
              </a:rPr>
              <a:t>biễu</a:t>
            </a:r>
            <a:r>
              <a:rPr lang="en-US" dirty="0">
                <a:solidFill>
                  <a:srgbClr val="1C1E21"/>
                </a:solidFill>
                <a:latin typeface="Georgia" panose="02040502050405020303" pitchFamily="18" charset="0"/>
              </a:rPr>
              <a:t> </a:t>
            </a:r>
            <a:r>
              <a:rPr lang="en-US" dirty="0" err="1">
                <a:solidFill>
                  <a:srgbClr val="1C1E21"/>
                </a:solidFill>
                <a:latin typeface="Georgia" panose="02040502050405020303" pitchFamily="18" charset="0"/>
              </a:rPr>
              <a:t>diễn</a:t>
            </a:r>
            <a:r>
              <a:rPr lang="en-US" dirty="0">
                <a:solidFill>
                  <a:srgbClr val="1C1E21"/>
                </a:solidFill>
                <a:latin typeface="Georgia" panose="02040502050405020303" pitchFamily="18" charset="0"/>
              </a:rPr>
              <a:t> </a:t>
            </a:r>
            <a:r>
              <a:rPr lang="en-US" dirty="0" err="1">
                <a:solidFill>
                  <a:srgbClr val="1C1E21"/>
                </a:solidFill>
                <a:latin typeface="Georgia" panose="02040502050405020303" pitchFamily="18" charset="0"/>
              </a:rPr>
              <a:t>độ</a:t>
            </a:r>
            <a:r>
              <a:rPr lang="en-US" dirty="0">
                <a:solidFill>
                  <a:srgbClr val="1C1E21"/>
                </a:solidFill>
                <a:latin typeface="Georgia" panose="02040502050405020303" pitchFamily="18" charset="0"/>
              </a:rPr>
              <a:t> </a:t>
            </a:r>
            <a:r>
              <a:rPr lang="en-US" dirty="0" err="1">
                <a:solidFill>
                  <a:srgbClr val="1C1E21"/>
                </a:solidFill>
                <a:latin typeface="Georgia" panose="02040502050405020303" pitchFamily="18" charset="0"/>
              </a:rPr>
              <a:t>dời</a:t>
            </a:r>
            <a:endParaRPr lang="en-US" dirty="0">
              <a:solidFill>
                <a:srgbClr val="1C1E21"/>
              </a:solidFill>
              <a:latin typeface="Georgia" panose="02040502050405020303" pitchFamily="18" charset="0"/>
            </a:endParaRPr>
          </a:p>
          <a:p>
            <a:r>
              <a:rPr lang="en-US" dirty="0" err="1">
                <a:solidFill>
                  <a:srgbClr val="1C1E21"/>
                </a:solidFill>
                <a:latin typeface="Georgia" panose="02040502050405020303" pitchFamily="18" charset="0"/>
              </a:rPr>
              <a:t>Cần</a:t>
            </a:r>
            <a:r>
              <a:rPr lang="en-US" dirty="0">
                <a:solidFill>
                  <a:srgbClr val="1C1E21"/>
                </a:solidFill>
                <a:latin typeface="Georgia" panose="02040502050405020303" pitchFamily="18" charset="0"/>
              </a:rPr>
              <a:t> 16 bit </a:t>
            </a:r>
            <a:r>
              <a:rPr lang="en-US" dirty="0" err="1">
                <a:solidFill>
                  <a:srgbClr val="1C1E21"/>
                </a:solidFill>
                <a:latin typeface="Georgia" panose="02040502050405020303" pitchFamily="18" charset="0"/>
              </a:rPr>
              <a:t>để</a:t>
            </a:r>
            <a:r>
              <a:rPr lang="en-US" dirty="0">
                <a:solidFill>
                  <a:srgbClr val="1C1E21"/>
                </a:solidFill>
                <a:latin typeface="Georgia" panose="02040502050405020303" pitchFamily="18" charset="0"/>
              </a:rPr>
              <a:t> </a:t>
            </a:r>
            <a:r>
              <a:rPr lang="en-US" dirty="0" err="1">
                <a:solidFill>
                  <a:srgbClr val="1C1E21"/>
                </a:solidFill>
                <a:latin typeface="Georgia" panose="02040502050405020303" pitchFamily="18" charset="0"/>
              </a:rPr>
              <a:t>biểu</a:t>
            </a:r>
            <a:r>
              <a:rPr lang="en-US" dirty="0">
                <a:solidFill>
                  <a:srgbClr val="1C1E21"/>
                </a:solidFill>
                <a:latin typeface="Georgia" panose="02040502050405020303" pitchFamily="18" charset="0"/>
              </a:rPr>
              <a:t> </a:t>
            </a:r>
            <a:r>
              <a:rPr lang="en-US" dirty="0" err="1">
                <a:solidFill>
                  <a:srgbClr val="1C1E21"/>
                </a:solidFill>
                <a:latin typeface="Georgia" panose="02040502050405020303" pitchFamily="18" charset="0"/>
              </a:rPr>
              <a:t>diễn</a:t>
            </a:r>
            <a:r>
              <a:rPr lang="en-US" dirty="0">
                <a:solidFill>
                  <a:srgbClr val="1C1E21"/>
                </a:solidFill>
                <a:latin typeface="Georgia" panose="02040502050405020303" pitchFamily="18" charset="0"/>
              </a:rPr>
              <a:t> </a:t>
            </a:r>
            <a:r>
              <a:rPr lang="en-US" dirty="0" err="1">
                <a:solidFill>
                  <a:srgbClr val="1C1E21"/>
                </a:solidFill>
                <a:latin typeface="Georgia" panose="02040502050405020303" pitchFamily="18" charset="0"/>
              </a:rPr>
              <a:t>bộ</a:t>
            </a:r>
            <a:r>
              <a:rPr lang="en-US" dirty="0">
                <a:solidFill>
                  <a:srgbClr val="1C1E21"/>
                </a:solidFill>
                <a:latin typeface="Georgia" panose="02040502050405020303" pitchFamily="18" charset="0"/>
              </a:rPr>
              <a:t> </a:t>
            </a:r>
            <a:r>
              <a:rPr lang="en-US" dirty="0" err="1">
                <a:solidFill>
                  <a:srgbClr val="1C1E21"/>
                </a:solidFill>
                <a:latin typeface="Georgia" panose="02040502050405020303" pitchFamily="18" charset="0"/>
              </a:rPr>
              <a:t>nhớ</a:t>
            </a:r>
            <a:r>
              <a:rPr lang="en-US" dirty="0">
                <a:solidFill>
                  <a:srgbClr val="1C1E21"/>
                </a:solidFill>
                <a:latin typeface="Georgia" panose="02040502050405020303" pitchFamily="18" charset="0"/>
              </a:rPr>
              <a:t> </a:t>
            </a:r>
            <a:r>
              <a:rPr lang="en-US" dirty="0" err="1">
                <a:solidFill>
                  <a:srgbClr val="1C1E21"/>
                </a:solidFill>
                <a:latin typeface="Georgia" panose="02040502050405020303" pitchFamily="18" charset="0"/>
              </a:rPr>
              <a:t>vật</a:t>
            </a:r>
            <a:r>
              <a:rPr lang="en-US" dirty="0">
                <a:solidFill>
                  <a:srgbClr val="1C1E21"/>
                </a:solidFill>
                <a:latin typeface="Georgia" panose="02040502050405020303" pitchFamily="18" charset="0"/>
              </a:rPr>
              <a:t> </a:t>
            </a:r>
            <a:r>
              <a:rPr lang="en-US" dirty="0" err="1">
                <a:solidFill>
                  <a:srgbClr val="1C1E21"/>
                </a:solidFill>
                <a:latin typeface="Georgia" panose="02040502050405020303" pitchFamily="18" charset="0"/>
              </a:rPr>
              <a:t>lý</a:t>
            </a:r>
            <a:r>
              <a:rPr lang="en-US" dirty="0">
                <a:solidFill>
                  <a:srgbClr val="1C1E21"/>
                </a:solidFill>
                <a:latin typeface="Georgia" panose="02040502050405020303" pitchFamily="18" charset="0"/>
              </a:rPr>
              <a:t>.</a:t>
            </a:r>
          </a:p>
          <a:p>
            <a:r>
              <a:rPr lang="en-US" dirty="0">
                <a:solidFill>
                  <a:srgbClr val="1C1E21"/>
                </a:solidFill>
                <a:latin typeface="Georgia" panose="02040502050405020303" pitchFamily="18" charset="0"/>
              </a:rPr>
              <a:t>b) Ta </a:t>
            </a:r>
            <a:r>
              <a:rPr lang="en-US" dirty="0" err="1">
                <a:solidFill>
                  <a:srgbClr val="1C1E21"/>
                </a:solidFill>
                <a:latin typeface="Georgia" panose="02040502050405020303" pitchFamily="18" charset="0"/>
              </a:rPr>
              <a:t>có</a:t>
            </a:r>
            <a:r>
              <a:rPr lang="en-US" dirty="0">
                <a:solidFill>
                  <a:srgbClr val="1C1E21"/>
                </a:solidFill>
                <a:latin typeface="Georgia" panose="02040502050405020303" pitchFamily="18" charset="0"/>
              </a:rPr>
              <a:t>: 15 &lt;= </a:t>
            </a:r>
            <a:r>
              <a:rPr lang="en-US" dirty="0" smtClean="0">
                <a:solidFill>
                  <a:srgbClr val="1C1E21"/>
                </a:solidFill>
                <a:latin typeface="Georgia" panose="02040502050405020303" pitchFamily="18" charset="0"/>
              </a:rPr>
              <a:t>2^4 </a:t>
            </a:r>
            <a:r>
              <a:rPr lang="en-US" dirty="0">
                <a:solidFill>
                  <a:srgbClr val="1C1E21"/>
                </a:solidFill>
                <a:latin typeface="Georgia" panose="02040502050405020303" pitchFamily="18" charset="0"/>
              </a:rPr>
              <a:t>=&gt; </a:t>
            </a:r>
            <a:r>
              <a:rPr lang="en-US" dirty="0" err="1">
                <a:solidFill>
                  <a:srgbClr val="1C1E21"/>
                </a:solidFill>
                <a:latin typeface="Georgia" panose="02040502050405020303" pitchFamily="18" charset="0"/>
              </a:rPr>
              <a:t>cần</a:t>
            </a:r>
            <a:r>
              <a:rPr lang="en-US" dirty="0">
                <a:solidFill>
                  <a:srgbClr val="1C1E21"/>
                </a:solidFill>
                <a:latin typeface="Georgia" panose="02040502050405020303" pitchFamily="18" charset="0"/>
              </a:rPr>
              <a:t> 4 bit </a:t>
            </a:r>
            <a:r>
              <a:rPr lang="en-US" dirty="0" err="1">
                <a:solidFill>
                  <a:srgbClr val="1C1E21"/>
                </a:solidFill>
                <a:latin typeface="Georgia" panose="02040502050405020303" pitchFamily="18" charset="0"/>
              </a:rPr>
              <a:t>để</a:t>
            </a:r>
            <a:r>
              <a:rPr lang="en-US" dirty="0">
                <a:solidFill>
                  <a:srgbClr val="1C1E21"/>
                </a:solidFill>
                <a:latin typeface="Georgia" panose="02040502050405020303" pitchFamily="18" charset="0"/>
              </a:rPr>
              <a:t> </a:t>
            </a:r>
            <a:r>
              <a:rPr lang="en-US" dirty="0" err="1">
                <a:solidFill>
                  <a:srgbClr val="1C1E21"/>
                </a:solidFill>
                <a:latin typeface="Georgia" panose="02040502050405020303" pitchFamily="18" charset="0"/>
              </a:rPr>
              <a:t>biểu</a:t>
            </a:r>
            <a:r>
              <a:rPr lang="en-US" dirty="0">
                <a:solidFill>
                  <a:srgbClr val="1C1E21"/>
                </a:solidFill>
                <a:latin typeface="Georgia" panose="02040502050405020303" pitchFamily="18" charset="0"/>
              </a:rPr>
              <a:t> </a:t>
            </a:r>
            <a:r>
              <a:rPr lang="en-US" dirty="0" err="1">
                <a:solidFill>
                  <a:srgbClr val="1C1E21"/>
                </a:solidFill>
                <a:latin typeface="Georgia" panose="02040502050405020303" pitchFamily="18" charset="0"/>
              </a:rPr>
              <a:t>diễn</a:t>
            </a:r>
            <a:r>
              <a:rPr lang="en-US" dirty="0">
                <a:solidFill>
                  <a:srgbClr val="1C1E21"/>
                </a:solidFill>
                <a:latin typeface="Georgia" panose="02040502050405020303" pitchFamily="18" charset="0"/>
              </a:rPr>
              <a:t> </a:t>
            </a:r>
            <a:r>
              <a:rPr lang="en-US" dirty="0" err="1">
                <a:solidFill>
                  <a:srgbClr val="1C1E21"/>
                </a:solidFill>
                <a:latin typeface="Georgia" panose="02040502050405020303" pitchFamily="18" charset="0"/>
              </a:rPr>
              <a:t>số</a:t>
            </a:r>
            <a:r>
              <a:rPr lang="en-US" dirty="0">
                <a:solidFill>
                  <a:srgbClr val="1C1E21"/>
                </a:solidFill>
                <a:latin typeface="Georgia" panose="02040502050405020303" pitchFamily="18" charset="0"/>
              </a:rPr>
              <a:t> </a:t>
            </a:r>
            <a:r>
              <a:rPr lang="en-US" dirty="0" err="1">
                <a:solidFill>
                  <a:srgbClr val="1C1E21"/>
                </a:solidFill>
                <a:latin typeface="Georgia" panose="02040502050405020303" pitchFamily="18" charset="0"/>
              </a:rPr>
              <a:t>trang</a:t>
            </a:r>
            <a:r>
              <a:rPr lang="en-US" dirty="0">
                <a:solidFill>
                  <a:srgbClr val="1C1E21"/>
                </a:solidFill>
                <a:latin typeface="Georgia" panose="02040502050405020303" pitchFamily="18" charset="0"/>
              </a:rPr>
              <a:t>.</a:t>
            </a:r>
          </a:p>
          <a:p>
            <a:r>
              <a:rPr lang="en-US" dirty="0">
                <a:solidFill>
                  <a:srgbClr val="1C1E21"/>
                </a:solidFill>
                <a:latin typeface="Georgia" panose="02040502050405020303" pitchFamily="18" charset="0"/>
              </a:rPr>
              <a:t>=&gt; </a:t>
            </a:r>
            <a:r>
              <a:rPr lang="en-US" dirty="0" err="1">
                <a:solidFill>
                  <a:srgbClr val="1C1E21"/>
                </a:solidFill>
                <a:latin typeface="Georgia" panose="02040502050405020303" pitchFamily="18" charset="0"/>
              </a:rPr>
              <a:t>cần</a:t>
            </a:r>
            <a:r>
              <a:rPr lang="en-US" dirty="0">
                <a:solidFill>
                  <a:srgbClr val="1C1E21"/>
                </a:solidFill>
                <a:latin typeface="Georgia" panose="02040502050405020303" pitchFamily="18" charset="0"/>
              </a:rPr>
              <a:t> 15 bit </a:t>
            </a:r>
            <a:r>
              <a:rPr lang="en-US" dirty="0" err="1">
                <a:solidFill>
                  <a:srgbClr val="1C1E21"/>
                </a:solidFill>
                <a:latin typeface="Georgia" panose="02040502050405020303" pitchFamily="18" charset="0"/>
              </a:rPr>
              <a:t>để</a:t>
            </a:r>
            <a:r>
              <a:rPr lang="en-US" dirty="0">
                <a:solidFill>
                  <a:srgbClr val="1C1E21"/>
                </a:solidFill>
                <a:latin typeface="Georgia" panose="02040502050405020303" pitchFamily="18" charset="0"/>
              </a:rPr>
              <a:t> </a:t>
            </a:r>
            <a:r>
              <a:rPr lang="en-US" dirty="0" err="1">
                <a:solidFill>
                  <a:srgbClr val="1C1E21"/>
                </a:solidFill>
                <a:latin typeface="Georgia" panose="02040502050405020303" pitchFamily="18" charset="0"/>
              </a:rPr>
              <a:t>biểu</a:t>
            </a:r>
            <a:r>
              <a:rPr lang="en-US" dirty="0">
                <a:solidFill>
                  <a:srgbClr val="1C1E21"/>
                </a:solidFill>
                <a:latin typeface="Georgia" panose="02040502050405020303" pitchFamily="18" charset="0"/>
              </a:rPr>
              <a:t> </a:t>
            </a:r>
            <a:r>
              <a:rPr lang="en-US" dirty="0" err="1">
                <a:solidFill>
                  <a:srgbClr val="1C1E21"/>
                </a:solidFill>
                <a:latin typeface="Georgia" panose="02040502050405020303" pitchFamily="18" charset="0"/>
              </a:rPr>
              <a:t>diễn</a:t>
            </a:r>
            <a:r>
              <a:rPr lang="en-US" dirty="0">
                <a:solidFill>
                  <a:srgbClr val="1C1E21"/>
                </a:solidFill>
                <a:latin typeface="Georgia" panose="02040502050405020303" pitchFamily="18" charset="0"/>
              </a:rPr>
              <a:t> </a:t>
            </a:r>
            <a:r>
              <a:rPr lang="en-US" dirty="0" err="1">
                <a:solidFill>
                  <a:srgbClr val="1C1E21"/>
                </a:solidFill>
                <a:latin typeface="Georgia" panose="02040502050405020303" pitchFamily="18" charset="0"/>
              </a:rPr>
              <a:t>địa</a:t>
            </a:r>
            <a:r>
              <a:rPr lang="en-US" dirty="0">
                <a:solidFill>
                  <a:srgbClr val="1C1E21"/>
                </a:solidFill>
                <a:latin typeface="Georgia" panose="02040502050405020303" pitchFamily="18" charset="0"/>
              </a:rPr>
              <a:t> </a:t>
            </a:r>
            <a:r>
              <a:rPr lang="en-US" dirty="0" err="1">
                <a:solidFill>
                  <a:srgbClr val="1C1E21"/>
                </a:solidFill>
                <a:latin typeface="Georgia" panose="02040502050405020303" pitchFamily="18" charset="0"/>
              </a:rPr>
              <a:t>chỉ</a:t>
            </a:r>
            <a:r>
              <a:rPr lang="en-US" dirty="0">
                <a:solidFill>
                  <a:srgbClr val="1C1E21"/>
                </a:solidFill>
                <a:latin typeface="Georgia" panose="02040502050405020303" pitchFamily="18" charset="0"/>
              </a:rPr>
              <a:t> logic</a:t>
            </a:r>
          </a:p>
          <a:p>
            <a:r>
              <a:rPr lang="en-US" dirty="0">
                <a:solidFill>
                  <a:srgbClr val="1C1E21"/>
                </a:solidFill>
                <a:latin typeface="Georgia" panose="02040502050405020303" pitchFamily="18" charset="0"/>
              </a:rPr>
              <a:t>c)</a:t>
            </a:r>
          </a:p>
          <a:p>
            <a:r>
              <a:rPr lang="en-US" dirty="0" err="1">
                <a:solidFill>
                  <a:srgbClr val="1C1E21"/>
                </a:solidFill>
                <a:latin typeface="Georgia" panose="02040502050405020303" pitchFamily="18" charset="0"/>
              </a:rPr>
              <a:t>Có</a:t>
            </a:r>
            <a:r>
              <a:rPr lang="en-US" dirty="0">
                <a:solidFill>
                  <a:srgbClr val="1C1E21"/>
                </a:solidFill>
                <a:latin typeface="Georgia" panose="02040502050405020303" pitchFamily="18" charset="0"/>
              </a:rPr>
              <a:t> 16 </a:t>
            </a:r>
            <a:r>
              <a:rPr lang="en-US" dirty="0" err="1">
                <a:solidFill>
                  <a:srgbClr val="1C1E21"/>
                </a:solidFill>
                <a:latin typeface="Georgia" panose="02040502050405020303" pitchFamily="18" charset="0"/>
              </a:rPr>
              <a:t>mục</a:t>
            </a:r>
            <a:r>
              <a:rPr lang="en-US" dirty="0">
                <a:solidFill>
                  <a:srgbClr val="1C1E21"/>
                </a:solidFill>
                <a:latin typeface="Georgia" panose="02040502050405020303" pitchFamily="18" charset="0"/>
              </a:rPr>
              <a:t> </a:t>
            </a:r>
            <a:r>
              <a:rPr lang="en-US" dirty="0" err="1">
                <a:solidFill>
                  <a:srgbClr val="1C1E21"/>
                </a:solidFill>
                <a:latin typeface="Georgia" panose="02040502050405020303" pitchFamily="18" charset="0"/>
              </a:rPr>
              <a:t>trong</a:t>
            </a:r>
            <a:r>
              <a:rPr lang="en-US" dirty="0">
                <a:solidFill>
                  <a:srgbClr val="1C1E21"/>
                </a:solidFill>
                <a:latin typeface="Georgia" panose="02040502050405020303" pitchFamily="18" charset="0"/>
              </a:rPr>
              <a:t> </a:t>
            </a:r>
            <a:r>
              <a:rPr lang="en-US" dirty="0" err="1">
                <a:solidFill>
                  <a:srgbClr val="1C1E21"/>
                </a:solidFill>
                <a:latin typeface="Georgia" panose="02040502050405020303" pitchFamily="18" charset="0"/>
              </a:rPr>
              <a:t>bảng</a:t>
            </a:r>
            <a:r>
              <a:rPr lang="en-US" dirty="0">
                <a:solidFill>
                  <a:srgbClr val="1C1E21"/>
                </a:solidFill>
                <a:latin typeface="Georgia" panose="02040502050405020303" pitchFamily="18" charset="0"/>
              </a:rPr>
              <a:t> </a:t>
            </a:r>
            <a:r>
              <a:rPr lang="en-US" dirty="0" err="1">
                <a:solidFill>
                  <a:srgbClr val="1C1E21"/>
                </a:solidFill>
                <a:latin typeface="Georgia" panose="02040502050405020303" pitchFamily="18" charset="0"/>
              </a:rPr>
              <a:t>phân</a:t>
            </a:r>
            <a:r>
              <a:rPr lang="en-US" dirty="0">
                <a:solidFill>
                  <a:srgbClr val="1C1E21"/>
                </a:solidFill>
                <a:latin typeface="Georgia" panose="02040502050405020303" pitchFamily="18" charset="0"/>
              </a:rPr>
              <a:t> </a:t>
            </a:r>
            <a:r>
              <a:rPr lang="en-US" dirty="0" err="1">
                <a:solidFill>
                  <a:srgbClr val="1C1E21"/>
                </a:solidFill>
                <a:latin typeface="Georgia" panose="02040502050405020303" pitchFamily="18" charset="0"/>
              </a:rPr>
              <a:t>trang</a:t>
            </a:r>
            <a:r>
              <a:rPr lang="en-US" dirty="0">
                <a:solidFill>
                  <a:srgbClr val="1C1E21"/>
                </a:solidFill>
                <a:latin typeface="Georgia" panose="02040502050405020303" pitchFamily="18" charset="0"/>
              </a:rPr>
              <a:t>, </a:t>
            </a:r>
            <a:r>
              <a:rPr lang="en-US" dirty="0" err="1">
                <a:solidFill>
                  <a:srgbClr val="1C1E21"/>
                </a:solidFill>
                <a:latin typeface="Georgia" panose="02040502050405020303" pitchFamily="18" charset="0"/>
              </a:rPr>
              <a:t>mỗi</a:t>
            </a:r>
            <a:r>
              <a:rPr lang="en-US" dirty="0">
                <a:solidFill>
                  <a:srgbClr val="1C1E21"/>
                </a:solidFill>
                <a:latin typeface="Georgia" panose="02040502050405020303" pitchFamily="18" charset="0"/>
              </a:rPr>
              <a:t> </a:t>
            </a:r>
            <a:r>
              <a:rPr lang="en-US" dirty="0" err="1">
                <a:solidFill>
                  <a:srgbClr val="1C1E21"/>
                </a:solidFill>
                <a:latin typeface="Georgia" panose="02040502050405020303" pitchFamily="18" charset="0"/>
              </a:rPr>
              <a:t>mục</a:t>
            </a:r>
            <a:r>
              <a:rPr lang="en-US" dirty="0">
                <a:solidFill>
                  <a:srgbClr val="1C1E21"/>
                </a:solidFill>
                <a:latin typeface="Georgia" panose="02040502050405020303" pitchFamily="18" charset="0"/>
              </a:rPr>
              <a:t> 5 bit.</a:t>
            </a:r>
            <a:endParaRPr lang="en-US" b="0" i="0" dirty="0">
              <a:solidFill>
                <a:srgbClr val="1C1E21"/>
              </a:solidFill>
              <a:effectLst/>
              <a:latin typeface="Georgia" panose="02040502050405020303" pitchFamily="18" charset="0"/>
            </a:endParaRPr>
          </a:p>
        </p:txBody>
      </p:sp>
    </p:spTree>
    <p:extLst>
      <p:ext uri="{BB962C8B-B14F-4D97-AF65-F5344CB8AC3E}">
        <p14:creationId xmlns:p14="http://schemas.microsoft.com/office/powerpoint/2010/main" val="98417098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5</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12/28/2023</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9" name="Content Placeholder 8"/>
          <p:cNvSpPr>
            <a:spLocks noGrp="1"/>
          </p:cNvSpPr>
          <p:nvPr>
            <p:ph idx="1"/>
          </p:nvPr>
        </p:nvSpPr>
        <p:spPr/>
        <p:txBody>
          <a:bodyPr/>
          <a:lstStyle/>
          <a:p>
            <a:pPr marL="0" indent="0">
              <a:buNone/>
            </a:pPr>
            <a:r>
              <a:rPr lang="en-US" sz="2000" dirty="0" err="1"/>
              <a:t>Một</a:t>
            </a:r>
            <a:r>
              <a:rPr lang="en-US" sz="2000" dirty="0"/>
              <a:t> </a:t>
            </a:r>
            <a:r>
              <a:rPr lang="en-US" sz="2000" dirty="0" err="1"/>
              <a:t>máy</a:t>
            </a:r>
            <a:r>
              <a:rPr lang="en-US" sz="2000" dirty="0"/>
              <a:t> </a:t>
            </a:r>
            <a:r>
              <a:rPr lang="en-US" sz="2000" dirty="0" err="1"/>
              <a:t>tính</a:t>
            </a:r>
            <a:r>
              <a:rPr lang="en-US" sz="2000" dirty="0"/>
              <a:t> 32-bit </a:t>
            </a:r>
            <a:r>
              <a:rPr lang="en-US" sz="2000" dirty="0" err="1"/>
              <a:t>địa</a:t>
            </a:r>
            <a:r>
              <a:rPr lang="en-US" sz="2000" dirty="0"/>
              <a:t> </a:t>
            </a:r>
            <a:r>
              <a:rPr lang="en-US" sz="2000" dirty="0" err="1"/>
              <a:t>chỉ</a:t>
            </a:r>
            <a:r>
              <a:rPr lang="en-US" sz="2000" dirty="0"/>
              <a:t>, </a:t>
            </a:r>
            <a:r>
              <a:rPr lang="en-US" sz="2000" dirty="0" err="1"/>
              <a:t>sử</a:t>
            </a:r>
            <a:r>
              <a:rPr lang="en-US" sz="2000" dirty="0"/>
              <a:t> </a:t>
            </a:r>
            <a:r>
              <a:rPr lang="en-US" sz="2000" dirty="0" err="1"/>
              <a:t>dụng</a:t>
            </a:r>
            <a:r>
              <a:rPr lang="en-US" sz="2000" dirty="0"/>
              <a:t> </a:t>
            </a:r>
            <a:r>
              <a:rPr lang="en-US" sz="2000" dirty="0" err="1"/>
              <a:t>một</a:t>
            </a:r>
            <a:r>
              <a:rPr lang="en-US" sz="2000" dirty="0"/>
              <a:t> </a:t>
            </a:r>
            <a:r>
              <a:rPr lang="en-US" sz="2000" dirty="0" err="1"/>
              <a:t>bảng</a:t>
            </a:r>
            <a:r>
              <a:rPr lang="en-US" sz="2000" dirty="0"/>
              <a:t> </a:t>
            </a:r>
            <a:r>
              <a:rPr lang="en-US" sz="2000" dirty="0" err="1"/>
              <a:t>trang</a:t>
            </a:r>
            <a:r>
              <a:rPr lang="en-US" sz="2000" dirty="0"/>
              <a:t> 2 </a:t>
            </a:r>
            <a:r>
              <a:rPr lang="en-US" sz="2000" dirty="0" err="1"/>
              <a:t>cấp</a:t>
            </a:r>
            <a:r>
              <a:rPr lang="en-US" sz="2000" dirty="0"/>
              <a:t>. </a:t>
            </a:r>
            <a:r>
              <a:rPr lang="en-US" sz="2000" dirty="0" err="1"/>
              <a:t>Địa</a:t>
            </a:r>
            <a:r>
              <a:rPr lang="en-US" sz="2000" dirty="0"/>
              <a:t> </a:t>
            </a:r>
            <a:r>
              <a:rPr lang="en-US" sz="2000" dirty="0" err="1"/>
              <a:t>chỉ</a:t>
            </a:r>
            <a:r>
              <a:rPr lang="en-US" sz="2000" dirty="0"/>
              <a:t> </a:t>
            </a:r>
            <a:r>
              <a:rPr lang="en-US" sz="2000" dirty="0" err="1"/>
              <a:t>ảo</a:t>
            </a:r>
            <a:r>
              <a:rPr lang="en-US" sz="2000" dirty="0"/>
              <a:t> </a:t>
            </a:r>
            <a:r>
              <a:rPr lang="en-US" sz="2000" dirty="0" err="1"/>
              <a:t>được</a:t>
            </a:r>
            <a:r>
              <a:rPr lang="en-US" sz="2000" dirty="0"/>
              <a:t> </a:t>
            </a:r>
            <a:r>
              <a:rPr lang="en-US" sz="2000" dirty="0" err="1"/>
              <a:t>phân</a:t>
            </a:r>
            <a:r>
              <a:rPr lang="en-US" sz="2000" dirty="0"/>
              <a:t> </a:t>
            </a:r>
            <a:r>
              <a:rPr lang="en-US" sz="2000" dirty="0" err="1"/>
              <a:t>bổ</a:t>
            </a:r>
            <a:r>
              <a:rPr lang="en-US" sz="2000" dirty="0"/>
              <a:t> </a:t>
            </a:r>
            <a:r>
              <a:rPr lang="en-US" sz="2000" dirty="0" err="1"/>
              <a:t>như</a:t>
            </a:r>
            <a:r>
              <a:rPr lang="en-US" sz="2000" dirty="0"/>
              <a:t> </a:t>
            </a:r>
            <a:r>
              <a:rPr lang="en-US" sz="2000" dirty="0" err="1"/>
              <a:t>sau</a:t>
            </a:r>
            <a:r>
              <a:rPr lang="en-US" sz="2000" dirty="0"/>
              <a:t>: 9 bit </a:t>
            </a:r>
            <a:r>
              <a:rPr lang="en-US" sz="2000" dirty="0" err="1"/>
              <a:t>dành</a:t>
            </a:r>
            <a:r>
              <a:rPr lang="en-US" sz="2000" dirty="0"/>
              <a:t> </a:t>
            </a:r>
            <a:r>
              <a:rPr lang="en-US" sz="2000" dirty="0" err="1"/>
              <a:t>cho</a:t>
            </a:r>
            <a:r>
              <a:rPr lang="en-US" sz="2000" dirty="0"/>
              <a:t> </a:t>
            </a:r>
            <a:r>
              <a:rPr lang="en-US" sz="2000" dirty="0" err="1"/>
              <a:t>bảng</a:t>
            </a:r>
            <a:r>
              <a:rPr lang="en-US" sz="2000" dirty="0"/>
              <a:t> </a:t>
            </a:r>
            <a:r>
              <a:rPr lang="en-US" sz="2000" dirty="0" err="1"/>
              <a:t>trang</a:t>
            </a:r>
            <a:r>
              <a:rPr lang="en-US" sz="2000" dirty="0"/>
              <a:t> </a:t>
            </a:r>
            <a:r>
              <a:rPr lang="en-US" sz="2000" dirty="0" err="1"/>
              <a:t>cấp</a:t>
            </a:r>
            <a:r>
              <a:rPr lang="en-US" sz="2000" dirty="0"/>
              <a:t> 1, 11 bit </a:t>
            </a:r>
            <a:r>
              <a:rPr lang="en-US" sz="2000" dirty="0" err="1"/>
              <a:t>cho</a:t>
            </a:r>
            <a:r>
              <a:rPr lang="en-US" sz="2000" dirty="0"/>
              <a:t> </a:t>
            </a:r>
            <a:r>
              <a:rPr lang="en-US" sz="2000" dirty="0" err="1"/>
              <a:t>bảng</a:t>
            </a:r>
            <a:r>
              <a:rPr lang="en-US" sz="2000" dirty="0"/>
              <a:t> </a:t>
            </a:r>
            <a:r>
              <a:rPr lang="en-US" sz="2000" dirty="0" err="1"/>
              <a:t>trang</a:t>
            </a:r>
            <a:r>
              <a:rPr lang="en-US" sz="2000" dirty="0"/>
              <a:t> </a:t>
            </a:r>
            <a:r>
              <a:rPr lang="en-US" sz="2000" dirty="0" err="1"/>
              <a:t>cấp</a:t>
            </a:r>
            <a:r>
              <a:rPr lang="en-US" sz="2000" dirty="0"/>
              <a:t> 2, </a:t>
            </a:r>
            <a:r>
              <a:rPr lang="en-US" sz="2000" dirty="0" err="1"/>
              <a:t>và</a:t>
            </a:r>
            <a:r>
              <a:rPr lang="en-US" sz="2000" dirty="0"/>
              <a:t> </a:t>
            </a:r>
            <a:r>
              <a:rPr lang="en-US" sz="2000" dirty="0" err="1"/>
              <a:t>còn</a:t>
            </a:r>
            <a:r>
              <a:rPr lang="en-US" sz="2000" dirty="0"/>
              <a:t> </a:t>
            </a:r>
            <a:r>
              <a:rPr lang="en-US" sz="2000" dirty="0" err="1"/>
              <a:t>lại</a:t>
            </a:r>
            <a:r>
              <a:rPr lang="en-US" sz="2000" dirty="0"/>
              <a:t> </a:t>
            </a:r>
            <a:r>
              <a:rPr lang="en-US" sz="2000" dirty="0" err="1"/>
              <a:t>cho</a:t>
            </a:r>
            <a:r>
              <a:rPr lang="en-US" sz="2000" dirty="0"/>
              <a:t> offset. Cho </a:t>
            </a:r>
            <a:r>
              <a:rPr lang="en-US" sz="2000" dirty="0" err="1"/>
              <a:t>biết</a:t>
            </a:r>
            <a:r>
              <a:rPr lang="en-US" sz="2000" dirty="0"/>
              <a:t> </a:t>
            </a:r>
            <a:r>
              <a:rPr lang="en-US" sz="2000" dirty="0" err="1"/>
              <a:t>kích</a:t>
            </a:r>
            <a:r>
              <a:rPr lang="en-US" sz="2000" dirty="0"/>
              <a:t> </a:t>
            </a:r>
            <a:r>
              <a:rPr lang="en-US" sz="2000" dirty="0" err="1"/>
              <a:t>thước</a:t>
            </a:r>
            <a:r>
              <a:rPr lang="en-US" sz="2000" dirty="0"/>
              <a:t> </a:t>
            </a:r>
            <a:r>
              <a:rPr lang="en-US" sz="2000" dirty="0" err="1"/>
              <a:t>một</a:t>
            </a:r>
            <a:r>
              <a:rPr lang="en-US" sz="2000" dirty="0"/>
              <a:t> </a:t>
            </a:r>
            <a:r>
              <a:rPr lang="en-US" sz="2000" dirty="0" err="1"/>
              <a:t>trang</a:t>
            </a:r>
            <a:r>
              <a:rPr lang="en-US" sz="2000" dirty="0"/>
              <a:t> </a:t>
            </a:r>
            <a:r>
              <a:rPr lang="en-US" sz="2000" dirty="0" err="1"/>
              <a:t>trong</a:t>
            </a:r>
            <a:r>
              <a:rPr lang="en-US" sz="2000" dirty="0"/>
              <a:t> </a:t>
            </a:r>
            <a:r>
              <a:rPr lang="en-US" sz="2000" dirty="0" err="1"/>
              <a:t>hệ</a:t>
            </a:r>
            <a:r>
              <a:rPr lang="en-US" sz="2000" dirty="0"/>
              <a:t> </a:t>
            </a:r>
            <a:r>
              <a:rPr lang="en-US" sz="2000" dirty="0" err="1"/>
              <a:t>thống</a:t>
            </a:r>
            <a:r>
              <a:rPr lang="en-US" sz="2000" dirty="0"/>
              <a:t> </a:t>
            </a:r>
            <a:r>
              <a:rPr lang="en-US" sz="2000" dirty="0" err="1"/>
              <a:t>và</a:t>
            </a:r>
            <a:r>
              <a:rPr lang="en-US" sz="2000" dirty="0"/>
              <a:t> </a:t>
            </a:r>
            <a:r>
              <a:rPr lang="en-US" sz="2000" dirty="0" err="1"/>
              <a:t>địa</a:t>
            </a:r>
            <a:r>
              <a:rPr lang="en-US" sz="2000" dirty="0"/>
              <a:t> </a:t>
            </a:r>
            <a:r>
              <a:rPr lang="en-US" sz="2000" dirty="0" err="1"/>
              <a:t>chỉ</a:t>
            </a:r>
            <a:r>
              <a:rPr lang="en-US" sz="2000" dirty="0"/>
              <a:t> </a:t>
            </a:r>
            <a:r>
              <a:rPr lang="en-US" sz="2000" dirty="0" err="1"/>
              <a:t>ảo</a:t>
            </a:r>
            <a:r>
              <a:rPr lang="en-US" sz="2000" dirty="0"/>
              <a:t> </a:t>
            </a:r>
            <a:r>
              <a:rPr lang="en-US" sz="2000" dirty="0" err="1"/>
              <a:t>có</a:t>
            </a:r>
            <a:r>
              <a:rPr lang="en-US" sz="2000" dirty="0"/>
              <a:t> </a:t>
            </a:r>
            <a:r>
              <a:rPr lang="en-US" sz="2000" dirty="0" err="1"/>
              <a:t>bao</a:t>
            </a:r>
            <a:r>
              <a:rPr lang="en-US" sz="2000" dirty="0"/>
              <a:t> </a:t>
            </a:r>
            <a:r>
              <a:rPr lang="en-US" sz="2000" dirty="0" err="1"/>
              <a:t>nhiêu</a:t>
            </a:r>
            <a:r>
              <a:rPr lang="en-US" sz="2000" dirty="0"/>
              <a:t> </a:t>
            </a:r>
            <a:r>
              <a:rPr lang="en-US" sz="2000" dirty="0" err="1" smtClean="0"/>
              <a:t>trang</a:t>
            </a:r>
            <a:endParaRPr lang="en-US" sz="2000" dirty="0" smtClean="0"/>
          </a:p>
          <a:p>
            <a:r>
              <a:rPr lang="vi-VN" sz="1600" dirty="0" smtClean="0"/>
              <a:t>- </a:t>
            </a:r>
            <a:r>
              <a:rPr lang="vi-VN" sz="1600" dirty="0"/>
              <a:t>Kích thước trang trong hệ thống: Địa chỉ ảo được phân bổ với 9 bit cho bảng trang cấp 1 </a:t>
            </a:r>
          </a:p>
          <a:p>
            <a:r>
              <a:rPr lang="vi-VN" sz="1600" dirty="0"/>
              <a:t>và 11 bit dành cho bảng trang cấp 2, như vậy số bit còn lại để biểu diễn offset là 32 - 9 - 11 </a:t>
            </a:r>
          </a:p>
          <a:p>
            <a:r>
              <a:rPr lang="vi-VN" sz="1600" dirty="0"/>
              <a:t>= 12 bit =&gt;kích thước một trang sẽ là 2^12 byte</a:t>
            </a:r>
            <a:r>
              <a:rPr lang="vi-VN" sz="1600" dirty="0" smtClean="0"/>
              <a:t>.</a:t>
            </a:r>
            <a:r>
              <a:rPr lang="en-US" sz="1600" dirty="0" smtClean="0"/>
              <a:t> </a:t>
            </a:r>
            <a:r>
              <a:rPr lang="vi-VN" sz="1600" dirty="0" smtClean="0"/>
              <a:t>(</a:t>
            </a:r>
            <a:r>
              <a:rPr lang="vi-VN" sz="1600" dirty="0"/>
              <a:t>4 kb) </a:t>
            </a:r>
          </a:p>
          <a:p>
            <a:r>
              <a:rPr lang="vi-VN" sz="1600" dirty="0"/>
              <a:t>- Số trang của địa chỉ ảo: Với 9 bit dành cho bảng trang cấp 1, ta sẽ có 2^9 mục trong bảng </a:t>
            </a:r>
          </a:p>
          <a:p>
            <a:r>
              <a:rPr lang="vi-VN" sz="1600" dirty="0"/>
              <a:t>trang cấp 1, mỗi mục này chứa số hiệu của một bảng trang cấp 2. Với 11 bit dành cho bảng </a:t>
            </a:r>
          </a:p>
          <a:p>
            <a:r>
              <a:rPr lang="vi-VN" sz="1600" dirty="0"/>
              <a:t>trang cấp 2, ta sẽ có 2^11 mục trong mỗi bảng trang. Như vậy, số trang của địa chỉ ảo sẽ là </a:t>
            </a:r>
          </a:p>
          <a:p>
            <a:r>
              <a:rPr lang="vi-VN" sz="1600" dirty="0"/>
              <a:t>2^9.2^11 = 2^20 trang. </a:t>
            </a:r>
          </a:p>
          <a:p>
            <a:pPr marL="0" indent="0">
              <a:buNone/>
            </a:pPr>
            <a:endParaRPr lang="en-US" sz="2000" dirty="0"/>
          </a:p>
        </p:txBody>
      </p:sp>
      <p:pic>
        <p:nvPicPr>
          <p:cNvPr id="3" name="Picture 2"/>
          <p:cNvPicPr>
            <a:picLocks noChangeAspect="1"/>
          </p:cNvPicPr>
          <p:nvPr/>
        </p:nvPicPr>
        <p:blipFill>
          <a:blip r:embed="rId3"/>
          <a:stretch>
            <a:fillRect/>
          </a:stretch>
        </p:blipFill>
        <p:spPr>
          <a:xfrm>
            <a:off x="-3942470" y="1552934"/>
            <a:ext cx="4193990" cy="4544219"/>
          </a:xfrm>
          <a:prstGeom prst="rect">
            <a:avLst/>
          </a:prstGeom>
        </p:spPr>
      </p:pic>
    </p:spTree>
    <p:extLst>
      <p:ext uri="{BB962C8B-B14F-4D97-AF65-F5344CB8AC3E}">
        <p14:creationId xmlns:p14="http://schemas.microsoft.com/office/powerpoint/2010/main" val="179125978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7</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12/28/2023</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7" name="Content Placeholder 6"/>
          <p:cNvSpPr>
            <a:spLocks noGrp="1"/>
          </p:cNvSpPr>
          <p:nvPr>
            <p:ph idx="1"/>
          </p:nvPr>
        </p:nvSpPr>
        <p:spPr/>
        <p:txBody>
          <a:bodyPr/>
          <a:lstStyle/>
          <a:p>
            <a:r>
              <a:rPr lang="en-US" altLang="en-US" sz="2000" dirty="0" err="1"/>
              <a:t>Địa</a:t>
            </a:r>
            <a:r>
              <a:rPr lang="en-US" altLang="en-US" sz="2000" dirty="0"/>
              <a:t> </a:t>
            </a:r>
            <a:r>
              <a:rPr lang="en-US" altLang="en-US" sz="2000" dirty="0" err="1"/>
              <a:t>chỉ</a:t>
            </a:r>
            <a:r>
              <a:rPr lang="en-US" altLang="en-US" sz="2000" dirty="0"/>
              <a:t> </a:t>
            </a:r>
            <a:r>
              <a:rPr lang="en-US" altLang="en-US" sz="2000" dirty="0" err="1"/>
              <a:t>vật</a:t>
            </a:r>
            <a:r>
              <a:rPr lang="en-US" altLang="en-US" sz="2000" dirty="0"/>
              <a:t> </a:t>
            </a:r>
            <a:r>
              <a:rPr lang="en-US" altLang="en-US" sz="2000" dirty="0" err="1"/>
              <a:t>lý</a:t>
            </a:r>
            <a:r>
              <a:rPr lang="en-US" altLang="en-US" sz="2000" dirty="0"/>
              <a:t> 6568 </a:t>
            </a:r>
            <a:r>
              <a:rPr lang="en-US" altLang="en-US" sz="2000" dirty="0" err="1"/>
              <a:t>sẽ</a:t>
            </a:r>
            <a:r>
              <a:rPr lang="en-US" altLang="en-US" sz="2000" dirty="0"/>
              <a:t> </a:t>
            </a:r>
            <a:r>
              <a:rPr lang="en-US" altLang="en-US" sz="2000" dirty="0" err="1"/>
              <a:t>được</a:t>
            </a:r>
            <a:r>
              <a:rPr lang="en-US" altLang="en-US" sz="2000" dirty="0"/>
              <a:t> </a:t>
            </a:r>
            <a:r>
              <a:rPr lang="en-US" altLang="en-US" sz="2000" dirty="0" err="1"/>
              <a:t>chuyển</a:t>
            </a:r>
            <a:r>
              <a:rPr lang="en-US" altLang="en-US" sz="2000" dirty="0"/>
              <a:t> </a:t>
            </a:r>
            <a:r>
              <a:rPr lang="en-US" altLang="en-US" sz="2000" dirty="0" err="1"/>
              <a:t>thành</a:t>
            </a:r>
            <a:r>
              <a:rPr lang="en-US" altLang="en-US" sz="2000" dirty="0"/>
              <a:t> </a:t>
            </a:r>
            <a:r>
              <a:rPr lang="en-US" altLang="en-US" sz="2000" dirty="0" err="1"/>
              <a:t>địa</a:t>
            </a:r>
            <a:r>
              <a:rPr lang="en-US" altLang="en-US" sz="2000" dirty="0"/>
              <a:t> </a:t>
            </a:r>
            <a:r>
              <a:rPr lang="en-US" altLang="en-US" sz="2000" dirty="0" err="1"/>
              <a:t>chỉ</a:t>
            </a:r>
            <a:r>
              <a:rPr lang="en-US" altLang="en-US" sz="2000" dirty="0"/>
              <a:t> </a:t>
            </a:r>
            <a:r>
              <a:rPr lang="en-US" altLang="en-US" sz="2000" dirty="0" err="1"/>
              <a:t>ảo</a:t>
            </a:r>
            <a:r>
              <a:rPr lang="en-US" altLang="en-US" sz="2000" dirty="0"/>
              <a:t> </a:t>
            </a:r>
            <a:r>
              <a:rPr lang="en-US" altLang="en-US" sz="2000" dirty="0" err="1"/>
              <a:t>bao</a:t>
            </a:r>
            <a:r>
              <a:rPr lang="en-US" altLang="en-US" sz="2000" dirty="0"/>
              <a:t> </a:t>
            </a:r>
            <a:r>
              <a:rPr lang="en-US" altLang="en-US" sz="2000" dirty="0" err="1"/>
              <a:t>nhiêu</a:t>
            </a:r>
            <a:r>
              <a:rPr lang="en-US" altLang="en-US" sz="2000" dirty="0"/>
              <a:t>? </a:t>
            </a:r>
            <a:r>
              <a:rPr lang="en-US" altLang="en-US" sz="2000" dirty="0" err="1"/>
              <a:t>Biết</a:t>
            </a:r>
            <a:r>
              <a:rPr lang="en-US" altLang="en-US" sz="2000" dirty="0"/>
              <a:t> </a:t>
            </a:r>
            <a:r>
              <a:rPr lang="en-US" altLang="en-US" sz="2000" dirty="0" err="1"/>
              <a:t>rằng</a:t>
            </a:r>
            <a:r>
              <a:rPr lang="en-US" altLang="en-US" sz="2000" dirty="0"/>
              <a:t> </a:t>
            </a:r>
            <a:r>
              <a:rPr lang="en-US" altLang="en-US" sz="2000" dirty="0" err="1"/>
              <a:t>kích</a:t>
            </a:r>
            <a:r>
              <a:rPr lang="en-US" altLang="en-US" sz="2000" dirty="0"/>
              <a:t> </a:t>
            </a:r>
            <a:r>
              <a:rPr lang="en-US" altLang="en-US" sz="2000" dirty="0" err="1"/>
              <a:t>thước</a:t>
            </a:r>
            <a:r>
              <a:rPr lang="en-US" altLang="en-US" sz="2000" dirty="0"/>
              <a:t> </a:t>
            </a:r>
            <a:r>
              <a:rPr lang="en-US" altLang="en-US" sz="2000" dirty="0" err="1"/>
              <a:t>mỗi</a:t>
            </a:r>
            <a:r>
              <a:rPr lang="en-US" altLang="en-US" sz="2000" dirty="0"/>
              <a:t> frame </a:t>
            </a:r>
            <a:r>
              <a:rPr lang="en-US" altLang="en-US" sz="2000" dirty="0" err="1"/>
              <a:t>là</a:t>
            </a:r>
            <a:r>
              <a:rPr lang="en-US" altLang="en-US" sz="2000" dirty="0"/>
              <a:t> 1K bytes</a:t>
            </a:r>
          </a:p>
          <a:p>
            <a:r>
              <a:rPr lang="vi-VN" altLang="en-US" sz="2000" dirty="0"/>
              <a:t>Địa chỉ ảo </a:t>
            </a:r>
            <a:r>
              <a:rPr lang="en-US" altLang="en-US" sz="2000" dirty="0"/>
              <a:t>3254</a:t>
            </a:r>
            <a:r>
              <a:rPr lang="vi-VN" altLang="en-US" sz="2000" dirty="0"/>
              <a:t> sẽ được chuyển thành địa chỉ vật lý bao nhiêu? Biết rằng kích thước mỗi frame là </a:t>
            </a:r>
            <a:r>
              <a:rPr lang="en-US" altLang="en-US" sz="2000" dirty="0"/>
              <a:t>2</a:t>
            </a:r>
            <a:r>
              <a:rPr lang="vi-VN" altLang="en-US" sz="2000" dirty="0"/>
              <a:t>K bytes</a:t>
            </a:r>
          </a:p>
          <a:p>
            <a:endParaRPr lang="en-US" altLang="en-US" sz="2000"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226" y="3200400"/>
            <a:ext cx="185578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stretch>
            <a:fillRect/>
          </a:stretch>
        </p:blipFill>
        <p:spPr>
          <a:xfrm>
            <a:off x="3505200" y="3352800"/>
            <a:ext cx="5335862" cy="2660444"/>
          </a:xfrm>
          <a:prstGeom prst="rect">
            <a:avLst/>
          </a:prstGeom>
        </p:spPr>
      </p:pic>
    </p:spTree>
    <p:extLst>
      <p:ext uri="{BB962C8B-B14F-4D97-AF65-F5344CB8AC3E}">
        <p14:creationId xmlns:p14="http://schemas.microsoft.com/office/powerpoint/2010/main" val="3344678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5 (tt)</a:t>
            </a:r>
          </a:p>
        </p:txBody>
      </p:sp>
      <p:sp>
        <p:nvSpPr>
          <p:cNvPr id="3" name="Content Placeholder 2"/>
          <p:cNvSpPr>
            <a:spLocks noGrp="1"/>
          </p:cNvSpPr>
          <p:nvPr>
            <p:ph idx="1"/>
          </p:nvPr>
        </p:nvSpPr>
        <p:spPr/>
        <p:txBody>
          <a:bodyPr/>
          <a:lstStyle/>
          <a:p>
            <a:r>
              <a:rPr lang="en-US"/>
              <a:t>Mô tả các giải pháp trong nhóm giải pháp Busy waiting? Ưu nh</a:t>
            </a:r>
            <a:r>
              <a:rPr lang="vi-VN"/>
              <a:t>ư</a:t>
            </a:r>
            <a:r>
              <a:rPr lang="en-US"/>
              <a:t>ợc điểm của từng giải pháp?</a:t>
            </a:r>
          </a:p>
          <a:p>
            <a:r>
              <a:rPr lang="vi-VN"/>
              <a:t>Semaphore là gì? Nêu cách hoạt động của semaphore và ứng dụng vào một bài toán đồng bộ?</a:t>
            </a:r>
          </a:p>
          <a:p>
            <a:r>
              <a:rPr lang="vi-VN"/>
              <a:t>Monitor là gì? Nêu cách hoạt động của monitor và ứng dụng vào một bài toán đồng bộ?</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12/28/2023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848913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7</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12/28/2023</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7" name="Content Placeholder 6"/>
          <p:cNvSpPr>
            <a:spLocks noGrp="1"/>
          </p:cNvSpPr>
          <p:nvPr>
            <p:ph idx="1"/>
          </p:nvPr>
        </p:nvSpPr>
        <p:spPr/>
        <p:txBody>
          <a:bodyPr/>
          <a:lstStyle/>
          <a:p>
            <a:r>
              <a:rPr lang="en-US" altLang="en-US" sz="2000" dirty="0" err="1"/>
              <a:t>Địa</a:t>
            </a:r>
            <a:r>
              <a:rPr lang="en-US" altLang="en-US" sz="2000" dirty="0"/>
              <a:t> </a:t>
            </a:r>
            <a:r>
              <a:rPr lang="en-US" altLang="en-US" sz="2000" dirty="0" err="1"/>
              <a:t>chỉ</a:t>
            </a:r>
            <a:r>
              <a:rPr lang="en-US" altLang="en-US" sz="2000" dirty="0"/>
              <a:t> </a:t>
            </a:r>
            <a:r>
              <a:rPr lang="en-US" altLang="en-US" sz="2000" dirty="0" err="1"/>
              <a:t>vật</a:t>
            </a:r>
            <a:r>
              <a:rPr lang="en-US" altLang="en-US" sz="2000" dirty="0"/>
              <a:t> </a:t>
            </a:r>
            <a:r>
              <a:rPr lang="en-US" altLang="en-US" sz="2000" dirty="0" err="1"/>
              <a:t>lý</a:t>
            </a:r>
            <a:r>
              <a:rPr lang="en-US" altLang="en-US" sz="2000" dirty="0"/>
              <a:t> 6568 </a:t>
            </a:r>
            <a:r>
              <a:rPr lang="en-US" altLang="en-US" sz="2000" dirty="0" err="1"/>
              <a:t>sẽ</a:t>
            </a:r>
            <a:r>
              <a:rPr lang="en-US" altLang="en-US" sz="2000" dirty="0"/>
              <a:t> </a:t>
            </a:r>
            <a:r>
              <a:rPr lang="en-US" altLang="en-US" sz="2000" dirty="0" err="1"/>
              <a:t>được</a:t>
            </a:r>
            <a:r>
              <a:rPr lang="en-US" altLang="en-US" sz="2000" dirty="0"/>
              <a:t> </a:t>
            </a:r>
            <a:r>
              <a:rPr lang="en-US" altLang="en-US" sz="2000" dirty="0" err="1"/>
              <a:t>chuyển</a:t>
            </a:r>
            <a:r>
              <a:rPr lang="en-US" altLang="en-US" sz="2000" dirty="0"/>
              <a:t> </a:t>
            </a:r>
            <a:r>
              <a:rPr lang="en-US" altLang="en-US" sz="2000" dirty="0" err="1"/>
              <a:t>thành</a:t>
            </a:r>
            <a:r>
              <a:rPr lang="en-US" altLang="en-US" sz="2000" dirty="0"/>
              <a:t> </a:t>
            </a:r>
            <a:r>
              <a:rPr lang="en-US" altLang="en-US" sz="2000" dirty="0" err="1"/>
              <a:t>địa</a:t>
            </a:r>
            <a:r>
              <a:rPr lang="en-US" altLang="en-US" sz="2000" dirty="0"/>
              <a:t> </a:t>
            </a:r>
            <a:r>
              <a:rPr lang="en-US" altLang="en-US" sz="2000" dirty="0" err="1"/>
              <a:t>chỉ</a:t>
            </a:r>
            <a:r>
              <a:rPr lang="en-US" altLang="en-US" sz="2000" dirty="0"/>
              <a:t> </a:t>
            </a:r>
            <a:r>
              <a:rPr lang="en-US" altLang="en-US" sz="2000" dirty="0" err="1"/>
              <a:t>ảo</a:t>
            </a:r>
            <a:r>
              <a:rPr lang="en-US" altLang="en-US" sz="2000" dirty="0"/>
              <a:t> </a:t>
            </a:r>
            <a:r>
              <a:rPr lang="en-US" altLang="en-US" sz="2000" dirty="0" err="1"/>
              <a:t>bao</a:t>
            </a:r>
            <a:r>
              <a:rPr lang="en-US" altLang="en-US" sz="2000" dirty="0"/>
              <a:t> </a:t>
            </a:r>
            <a:r>
              <a:rPr lang="en-US" altLang="en-US" sz="2000" dirty="0" err="1"/>
              <a:t>nhiêu</a:t>
            </a:r>
            <a:r>
              <a:rPr lang="en-US" altLang="en-US" sz="2000" dirty="0"/>
              <a:t>? </a:t>
            </a:r>
            <a:r>
              <a:rPr lang="en-US" altLang="en-US" sz="2000" dirty="0" err="1"/>
              <a:t>Biết</a:t>
            </a:r>
            <a:r>
              <a:rPr lang="en-US" altLang="en-US" sz="2000" dirty="0"/>
              <a:t> </a:t>
            </a:r>
            <a:r>
              <a:rPr lang="en-US" altLang="en-US" sz="2000" dirty="0" err="1"/>
              <a:t>rằng</a:t>
            </a:r>
            <a:r>
              <a:rPr lang="en-US" altLang="en-US" sz="2000" dirty="0"/>
              <a:t> </a:t>
            </a:r>
            <a:r>
              <a:rPr lang="en-US" altLang="en-US" sz="2000" dirty="0" err="1"/>
              <a:t>kích</a:t>
            </a:r>
            <a:r>
              <a:rPr lang="en-US" altLang="en-US" sz="2000" dirty="0"/>
              <a:t> </a:t>
            </a:r>
            <a:r>
              <a:rPr lang="en-US" altLang="en-US" sz="2000" dirty="0" err="1"/>
              <a:t>thước</a:t>
            </a:r>
            <a:r>
              <a:rPr lang="en-US" altLang="en-US" sz="2000" dirty="0"/>
              <a:t> </a:t>
            </a:r>
            <a:r>
              <a:rPr lang="en-US" altLang="en-US" sz="2000" dirty="0" err="1"/>
              <a:t>mỗi</a:t>
            </a:r>
            <a:r>
              <a:rPr lang="en-US" altLang="en-US" sz="2000" dirty="0"/>
              <a:t> frame </a:t>
            </a:r>
            <a:r>
              <a:rPr lang="en-US" altLang="en-US" sz="2000" dirty="0" err="1"/>
              <a:t>là</a:t>
            </a:r>
            <a:r>
              <a:rPr lang="en-US" altLang="en-US" sz="2000" dirty="0"/>
              <a:t> 1K bytes</a:t>
            </a:r>
          </a:p>
          <a:p>
            <a:r>
              <a:rPr lang="vi-VN" altLang="en-US" sz="2000" dirty="0"/>
              <a:t>Địa chỉ ảo </a:t>
            </a:r>
            <a:r>
              <a:rPr lang="en-US" altLang="en-US" sz="2000" dirty="0"/>
              <a:t>3254</a:t>
            </a:r>
            <a:r>
              <a:rPr lang="vi-VN" altLang="en-US" sz="2000" dirty="0"/>
              <a:t> sẽ được chuyển thành địa chỉ vật lý bao nhiêu? Biết rằng kích thước mỗi frame là </a:t>
            </a:r>
            <a:r>
              <a:rPr lang="en-US" altLang="en-US" sz="2000" dirty="0"/>
              <a:t>2</a:t>
            </a:r>
            <a:r>
              <a:rPr lang="vi-VN" altLang="en-US" sz="2000" dirty="0"/>
              <a:t>K bytes</a:t>
            </a:r>
          </a:p>
          <a:p>
            <a:endParaRPr lang="en-US" altLang="en-US" sz="2000"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3572" y="3200400"/>
            <a:ext cx="185578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4"/>
          <a:stretch>
            <a:fillRect/>
          </a:stretch>
        </p:blipFill>
        <p:spPr>
          <a:xfrm>
            <a:off x="1205497" y="2723213"/>
            <a:ext cx="4834099" cy="3945874"/>
          </a:xfrm>
          <a:prstGeom prst="rect">
            <a:avLst/>
          </a:prstGeom>
        </p:spPr>
      </p:pic>
    </p:spTree>
    <p:extLst>
      <p:ext uri="{BB962C8B-B14F-4D97-AF65-F5344CB8AC3E}">
        <p14:creationId xmlns:p14="http://schemas.microsoft.com/office/powerpoint/2010/main" val="2764214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8</a:t>
            </a:r>
          </a:p>
        </p:txBody>
      </p:sp>
      <p:sp>
        <p:nvSpPr>
          <p:cNvPr id="3" name="Content Placeholder 2"/>
          <p:cNvSpPr>
            <a:spLocks noGrp="1"/>
          </p:cNvSpPr>
          <p:nvPr>
            <p:ph idx="1"/>
          </p:nvPr>
        </p:nvSpPr>
        <p:spPr/>
        <p:txBody>
          <a:bodyPr/>
          <a:lstStyle/>
          <a:p>
            <a:pPr marL="514350" indent="-514350">
              <a:buFont typeface="+mj-lt"/>
              <a:buAutoNum type="arabicPeriod"/>
            </a:pPr>
            <a:r>
              <a:rPr lang="en-US"/>
              <a:t>Tại sao cần phải có bộ nhớ ảo?</a:t>
            </a:r>
          </a:p>
          <a:p>
            <a:pPr marL="514350" indent="-514350">
              <a:buFont typeface="+mj-lt"/>
              <a:buAutoNum type="arabicPeriod"/>
            </a:pPr>
            <a:r>
              <a:rPr lang="en-US"/>
              <a:t>Có bao nhiêu kỹ thuật cài đặt bộ nhớ ảo? Mô tả sơ lượt các kỹ thuật đó?</a:t>
            </a:r>
          </a:p>
          <a:p>
            <a:pPr marL="514350" indent="-514350">
              <a:buFont typeface="+mj-lt"/>
              <a:buAutoNum type="arabicPeriod"/>
            </a:pPr>
            <a:r>
              <a:rPr lang="en-US"/>
              <a:t>Các bước thực hiện kỹ thuật phân trang theo yêu cầu?</a:t>
            </a:r>
          </a:p>
          <a:p>
            <a:pPr marL="514350" indent="-514350">
              <a:buFont typeface="+mj-lt"/>
              <a:buAutoNum type="arabicPeriod"/>
            </a:pPr>
            <a:r>
              <a:rPr lang="en-US"/>
              <a:t>Mô tả các giải thuật thay thế trang FIFO, OPT, LRU?</a:t>
            </a:r>
          </a:p>
          <a:p>
            <a:pPr marL="514350" indent="-514350">
              <a:buFont typeface="+mj-lt"/>
              <a:buAutoNum type="arabicPeriod"/>
            </a:pPr>
            <a:r>
              <a:rPr lang="en-US"/>
              <a:t>Giải pháp tập làm việc hoạt động như thế nào?</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12/28/2023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047358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971800"/>
            <a:ext cx="7772400" cy="1362075"/>
          </a:xfrm>
        </p:spPr>
        <p:txBody>
          <a:bodyPr/>
          <a:lstStyle/>
          <a:p>
            <a:pPr algn="ctr"/>
            <a:r>
              <a:rPr lang="en-US"/>
              <a:t>Bài tập chương 8</a:t>
            </a:r>
          </a:p>
        </p:txBody>
      </p:sp>
      <p:sp>
        <p:nvSpPr>
          <p:cNvPr id="4" name="Date Placeholder 3"/>
          <p:cNvSpPr>
            <a:spLocks noGrp="1"/>
          </p:cNvSpPr>
          <p:nvPr>
            <p:ph type="dt" sz="half" idx="10"/>
          </p:nvPr>
        </p:nvSpPr>
        <p:spPr/>
        <p:txBody>
          <a:bodyPr/>
          <a:lstStyle/>
          <a:p>
            <a:fld id="{E47B8097-A83C-4868-B5B8-F5134B7BBCC6}" type="datetime1">
              <a:rPr kumimoji="1" lang="en-US" altLang="ja-JP" smtClean="0"/>
              <a:t>12/28/2023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803704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12/28/2023</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sp>
        <p:nvSpPr>
          <p:cNvPr id="7" name="Content Placeholder 6"/>
          <p:cNvSpPr>
            <a:spLocks noGrp="1"/>
          </p:cNvSpPr>
          <p:nvPr>
            <p:ph idx="1"/>
          </p:nvPr>
        </p:nvSpPr>
        <p:spPr/>
        <p:txBody>
          <a:bodyPr/>
          <a:lstStyle/>
          <a:p>
            <a:pPr marL="0" indent="0">
              <a:buNone/>
            </a:pPr>
            <a:r>
              <a:rPr lang="en-US"/>
              <a:t>Xét chuỗi truy xuất bộ nhớ sau:</a:t>
            </a:r>
          </a:p>
          <a:p>
            <a:pPr marL="0" indent="0">
              <a:buNone/>
            </a:pPr>
            <a:r>
              <a:rPr lang="en-US"/>
              <a:t>1, 2, 3, 4, 2, 1, 5, 6, 2, 1, 2, 3, 7, 6, 3, 2, 1, 2, 3, 6</a:t>
            </a:r>
          </a:p>
          <a:p>
            <a:pPr marL="0" indent="0">
              <a:buNone/>
            </a:pPr>
            <a:r>
              <a:rPr lang="en-US"/>
              <a:t>Có bao nhiêu lỗi trang xảy ra khi sử dụng các thuật toán thay thế sau đây, giả sử có lần lượt là 2, 3, 4, 5 khung trang.</a:t>
            </a:r>
          </a:p>
          <a:p>
            <a:pPr marL="514350" indent="-514350">
              <a:buFont typeface="+mj-lt"/>
              <a:buAutoNum type="alphaLcPeriod"/>
            </a:pPr>
            <a:r>
              <a:rPr lang="en-US"/>
              <a:t>LRU</a:t>
            </a:r>
          </a:p>
          <a:p>
            <a:pPr marL="514350" indent="-514350">
              <a:buFont typeface="+mj-lt"/>
              <a:buAutoNum type="alphaLcPeriod"/>
            </a:pPr>
            <a:r>
              <a:rPr lang="en-US"/>
              <a:t>FIFO</a:t>
            </a:r>
          </a:p>
          <a:p>
            <a:pPr marL="514350" indent="-514350">
              <a:buFont typeface="+mj-lt"/>
              <a:buAutoNum type="alphaLcPeriod"/>
            </a:pPr>
            <a:r>
              <a:rPr lang="en-US"/>
              <a:t>Chiến lược tối ưu (OPT)</a:t>
            </a:r>
          </a:p>
        </p:txBody>
      </p:sp>
    </p:spTree>
    <p:extLst>
      <p:ext uri="{BB962C8B-B14F-4D97-AF65-F5344CB8AC3E}">
        <p14:creationId xmlns:p14="http://schemas.microsoft.com/office/powerpoint/2010/main" val="69020369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2DB36-4594-4289-BAAF-D8FB7C08C801}"/>
              </a:ext>
            </a:extLst>
          </p:cNvPr>
          <p:cNvSpPr>
            <a:spLocks noGrp="1"/>
          </p:cNvSpPr>
          <p:nvPr>
            <p:ph type="title"/>
          </p:nvPr>
        </p:nvSpPr>
        <p:spPr/>
        <p:txBody>
          <a:bodyPr/>
          <a:lstStyle/>
          <a:p>
            <a:r>
              <a:rPr lang="en-US"/>
              <a:t>Câu hỏi ôn tập ch</a:t>
            </a:r>
            <a:r>
              <a:rPr lang="vi-VN"/>
              <a:t>ư</a:t>
            </a:r>
            <a:r>
              <a:rPr lang="en-US"/>
              <a:t>ơng 9</a:t>
            </a:r>
          </a:p>
        </p:txBody>
      </p:sp>
      <p:sp>
        <p:nvSpPr>
          <p:cNvPr id="3" name="Content Placeholder 2">
            <a:extLst>
              <a:ext uri="{FF2B5EF4-FFF2-40B4-BE49-F238E27FC236}">
                <a16:creationId xmlns:a16="http://schemas.microsoft.com/office/drawing/2014/main" id="{FD0C8A21-72BA-4F76-A912-2992B899265B}"/>
              </a:ext>
            </a:extLst>
          </p:cNvPr>
          <p:cNvSpPr>
            <a:spLocks noGrp="1"/>
          </p:cNvSpPr>
          <p:nvPr>
            <p:ph idx="1"/>
          </p:nvPr>
        </p:nvSpPr>
        <p:spPr/>
        <p:txBody>
          <a:bodyPr/>
          <a:lstStyle/>
          <a:p>
            <a:r>
              <a:rPr lang="en-US" dirty="0" err="1"/>
              <a:t>Nguyên</a:t>
            </a:r>
            <a:r>
              <a:rPr lang="en-US" dirty="0"/>
              <a:t> </a:t>
            </a:r>
            <a:r>
              <a:rPr lang="en-US" dirty="0" err="1"/>
              <a:t>tắc</a:t>
            </a:r>
            <a:r>
              <a:rPr lang="en-US" dirty="0"/>
              <a:t> </a:t>
            </a:r>
            <a:r>
              <a:rPr lang="en-US" dirty="0" err="1"/>
              <a:t>thiết</a:t>
            </a:r>
            <a:r>
              <a:rPr lang="en-US" dirty="0"/>
              <a:t> </a:t>
            </a:r>
            <a:r>
              <a:rPr lang="en-US" dirty="0" err="1"/>
              <a:t>kế</a:t>
            </a:r>
            <a:r>
              <a:rPr lang="en-US" dirty="0"/>
              <a:t> </a:t>
            </a:r>
            <a:r>
              <a:rPr lang="en-US" dirty="0" err="1"/>
              <a:t>của</a:t>
            </a:r>
            <a:r>
              <a:rPr lang="en-US" dirty="0"/>
              <a:t> </a:t>
            </a:r>
            <a:r>
              <a:rPr lang="en-US" dirty="0" err="1"/>
              <a:t>hệ</a:t>
            </a:r>
            <a:r>
              <a:rPr lang="en-US" dirty="0"/>
              <a:t> </a:t>
            </a:r>
            <a:r>
              <a:rPr lang="en-US" dirty="0" err="1"/>
              <a:t>điều</a:t>
            </a:r>
            <a:r>
              <a:rPr lang="en-US" dirty="0"/>
              <a:t> </a:t>
            </a:r>
            <a:r>
              <a:rPr lang="en-US" dirty="0" err="1"/>
              <a:t>hành</a:t>
            </a:r>
            <a:r>
              <a:rPr lang="en-US" dirty="0"/>
              <a:t> Linux/Windows</a:t>
            </a:r>
            <a:r>
              <a:rPr lang="en-US" dirty="0" smtClean="0"/>
              <a:t>? </a:t>
            </a:r>
            <a:r>
              <a:rPr lang="en-US" dirty="0" err="1" smtClean="0"/>
              <a:t>Bộ</a:t>
            </a:r>
            <a:r>
              <a:rPr lang="en-US" dirty="0" smtClean="0"/>
              <a:t> </a:t>
            </a:r>
            <a:r>
              <a:rPr lang="en-US" dirty="0" err="1" smtClean="0"/>
              <a:t>nhớ</a:t>
            </a:r>
            <a:r>
              <a:rPr lang="en-US" dirty="0" smtClean="0"/>
              <a:t> </a:t>
            </a:r>
            <a:r>
              <a:rPr lang="en-US" dirty="0" err="1" smtClean="0"/>
              <a:t>được</a:t>
            </a:r>
            <a:r>
              <a:rPr lang="en-US" dirty="0" smtClean="0"/>
              <a:t> chia </a:t>
            </a:r>
            <a:r>
              <a:rPr lang="en-US" dirty="0" err="1" smtClean="0"/>
              <a:t>thành</a:t>
            </a:r>
            <a:r>
              <a:rPr lang="en-US" dirty="0" smtClean="0"/>
              <a:t> </a:t>
            </a:r>
            <a:r>
              <a:rPr lang="en-US" dirty="0" err="1" smtClean="0"/>
              <a:t>mấy</a:t>
            </a:r>
            <a:r>
              <a:rPr lang="en-US" dirty="0" smtClean="0"/>
              <a:t> </a:t>
            </a:r>
            <a:r>
              <a:rPr lang="en-US" dirty="0" err="1" smtClean="0"/>
              <a:t>phần</a:t>
            </a:r>
            <a:r>
              <a:rPr lang="en-US" dirty="0" smtClean="0"/>
              <a:t>?</a:t>
            </a:r>
            <a:endParaRPr lang="en-US" dirty="0"/>
          </a:p>
          <a:p>
            <a:r>
              <a:rPr lang="en-US" dirty="0" err="1"/>
              <a:t>Các</a:t>
            </a:r>
            <a:r>
              <a:rPr lang="en-US" dirty="0"/>
              <a:t> </a:t>
            </a:r>
            <a:r>
              <a:rPr lang="en-US" dirty="0" err="1"/>
              <a:t>thành</a:t>
            </a:r>
            <a:r>
              <a:rPr lang="en-US" dirty="0"/>
              <a:t> </a:t>
            </a:r>
            <a:r>
              <a:rPr lang="en-US" dirty="0" err="1"/>
              <a:t>phần</a:t>
            </a:r>
            <a:r>
              <a:rPr lang="en-US" dirty="0"/>
              <a:t> </a:t>
            </a:r>
            <a:r>
              <a:rPr lang="en-US" dirty="0" err="1"/>
              <a:t>của</a:t>
            </a:r>
            <a:r>
              <a:rPr lang="en-US" dirty="0"/>
              <a:t> </a:t>
            </a:r>
            <a:r>
              <a:rPr lang="en-US" dirty="0" err="1"/>
              <a:t>hệ</a:t>
            </a:r>
            <a:r>
              <a:rPr lang="en-US" dirty="0"/>
              <a:t> </a:t>
            </a:r>
            <a:r>
              <a:rPr lang="en-US" dirty="0" err="1"/>
              <a:t>điều</a:t>
            </a:r>
            <a:r>
              <a:rPr lang="en-US" dirty="0"/>
              <a:t> </a:t>
            </a:r>
            <a:r>
              <a:rPr lang="en-US" dirty="0" err="1"/>
              <a:t>hành</a:t>
            </a:r>
            <a:r>
              <a:rPr lang="en-US" dirty="0"/>
              <a:t> Linux/Windows</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nào</a:t>
            </a:r>
            <a:r>
              <a:rPr lang="en-US" dirty="0" smtClean="0"/>
              <a:t> </a:t>
            </a:r>
            <a:r>
              <a:rPr lang="en-US" dirty="0" err="1" smtClean="0"/>
              <a:t>có</a:t>
            </a:r>
            <a:r>
              <a:rPr lang="en-US" dirty="0" smtClean="0"/>
              <a:t> </a:t>
            </a:r>
            <a:r>
              <a:rPr lang="en-US" dirty="0" err="1" smtClean="0"/>
              <a:t>hỗ</a:t>
            </a:r>
            <a:r>
              <a:rPr lang="en-US" dirty="0" smtClean="0"/>
              <a:t> </a:t>
            </a:r>
            <a:r>
              <a:rPr lang="en-US" dirty="0" err="1" smtClean="0"/>
              <a:t>trợ</a:t>
            </a:r>
            <a:r>
              <a:rPr lang="en-US" dirty="0" smtClean="0"/>
              <a:t> </a:t>
            </a:r>
            <a:r>
              <a:rPr lang="en-US" dirty="0" err="1" smtClean="0"/>
              <a:t>ảo</a:t>
            </a:r>
            <a:r>
              <a:rPr lang="en-US" dirty="0" smtClean="0"/>
              <a:t> </a:t>
            </a:r>
            <a:r>
              <a:rPr lang="en-US" dirty="0" err="1" smtClean="0"/>
              <a:t>hóa</a:t>
            </a:r>
            <a:r>
              <a:rPr lang="en-US" dirty="0" smtClean="0"/>
              <a:t>?</a:t>
            </a:r>
            <a:endParaRPr lang="en-US" dirty="0"/>
          </a:p>
          <a:p>
            <a:r>
              <a:rPr lang="en-US" dirty="0"/>
              <a:t>Linux/Windows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 </a:t>
            </a:r>
            <a:r>
              <a:rPr lang="en-US" dirty="0" err="1"/>
              <a:t>như</a:t>
            </a:r>
            <a:r>
              <a:rPr lang="en-US" dirty="0"/>
              <a:t> </a:t>
            </a:r>
            <a:r>
              <a:rPr lang="en-US" dirty="0" err="1"/>
              <a:t>thế</a:t>
            </a:r>
            <a:r>
              <a:rPr lang="en-US" dirty="0"/>
              <a:t> </a:t>
            </a:r>
            <a:r>
              <a:rPr lang="en-US" dirty="0" err="1"/>
              <a:t>nào</a:t>
            </a:r>
            <a:r>
              <a:rPr lang="en-US" dirty="0"/>
              <a:t>? </a:t>
            </a:r>
            <a:r>
              <a:rPr lang="en-US" dirty="0" err="1"/>
              <a:t>Có</a:t>
            </a:r>
            <a:r>
              <a:rPr lang="en-US" dirty="0"/>
              <a:t> </a:t>
            </a:r>
            <a:r>
              <a:rPr lang="en-US" dirty="0" err="1"/>
              <a:t>điểm</a:t>
            </a:r>
            <a:r>
              <a:rPr lang="en-US" dirty="0"/>
              <a:t> </a:t>
            </a:r>
            <a:r>
              <a:rPr lang="en-US" dirty="0" err="1"/>
              <a:t>gì</a:t>
            </a:r>
            <a:r>
              <a:rPr lang="en-US" dirty="0"/>
              <a:t> </a:t>
            </a:r>
            <a:r>
              <a:rPr lang="en-US" dirty="0" err="1"/>
              <a:t>khác</a:t>
            </a:r>
            <a:r>
              <a:rPr lang="en-US" dirty="0"/>
              <a:t> so </a:t>
            </a:r>
            <a:r>
              <a:rPr lang="en-US" dirty="0" err="1"/>
              <a:t>với</a:t>
            </a:r>
            <a:r>
              <a:rPr lang="en-US" dirty="0"/>
              <a:t> </a:t>
            </a:r>
            <a:r>
              <a:rPr lang="en-US" dirty="0" err="1"/>
              <a:t>kiến</a:t>
            </a:r>
            <a:r>
              <a:rPr lang="en-US" dirty="0"/>
              <a:t> </a:t>
            </a:r>
            <a:r>
              <a:rPr lang="en-US" dirty="0" err="1"/>
              <a:t>thức</a:t>
            </a:r>
            <a:r>
              <a:rPr lang="en-US" dirty="0"/>
              <a:t> </a:t>
            </a:r>
            <a:r>
              <a:rPr lang="en-US" dirty="0" err="1"/>
              <a:t>đã</a:t>
            </a:r>
            <a:r>
              <a:rPr lang="en-US" dirty="0"/>
              <a:t> </a:t>
            </a:r>
            <a:r>
              <a:rPr lang="en-US" dirty="0" err="1"/>
              <a:t>học</a:t>
            </a:r>
            <a:r>
              <a:rPr lang="en-US" dirty="0"/>
              <a:t>?</a:t>
            </a:r>
          </a:p>
          <a:p>
            <a:r>
              <a:rPr lang="en-US" dirty="0" err="1"/>
              <a:t>Các</a:t>
            </a:r>
            <a:r>
              <a:rPr lang="en-US" dirty="0"/>
              <a:t> </a:t>
            </a:r>
            <a:r>
              <a:rPr lang="en-US" dirty="0" err="1"/>
              <a:t>tiến</a:t>
            </a:r>
            <a:r>
              <a:rPr lang="en-US" dirty="0"/>
              <a:t> </a:t>
            </a:r>
            <a:r>
              <a:rPr lang="en-US" dirty="0" err="1"/>
              <a:t>trình</a:t>
            </a:r>
            <a:r>
              <a:rPr lang="en-US" dirty="0"/>
              <a:t> </a:t>
            </a:r>
            <a:r>
              <a:rPr lang="en-US" dirty="0" err="1"/>
              <a:t>trên</a:t>
            </a:r>
            <a:r>
              <a:rPr lang="en-US" dirty="0"/>
              <a:t> Linux/Windows </a:t>
            </a:r>
            <a:r>
              <a:rPr lang="en-US" dirty="0" err="1"/>
              <a:t>giao</a:t>
            </a:r>
            <a:r>
              <a:rPr lang="en-US" dirty="0"/>
              <a:t> </a:t>
            </a:r>
            <a:r>
              <a:rPr lang="en-US" dirty="0" err="1"/>
              <a:t>tiếp</a:t>
            </a:r>
            <a:r>
              <a:rPr lang="en-US" dirty="0"/>
              <a:t> </a:t>
            </a:r>
            <a:r>
              <a:rPr lang="en-US" dirty="0" err="1"/>
              <a:t>với</a:t>
            </a:r>
            <a:r>
              <a:rPr lang="en-US" dirty="0"/>
              <a:t> </a:t>
            </a:r>
            <a:r>
              <a:rPr lang="en-US" dirty="0" err="1"/>
              <a:t>nhau</a:t>
            </a:r>
            <a:r>
              <a:rPr lang="en-US" dirty="0"/>
              <a:t> </a:t>
            </a:r>
            <a:r>
              <a:rPr lang="en-US" dirty="0" err="1"/>
              <a:t>như</a:t>
            </a:r>
            <a:r>
              <a:rPr lang="en-US" dirty="0"/>
              <a:t> </a:t>
            </a:r>
            <a:r>
              <a:rPr lang="en-US" dirty="0" err="1"/>
              <a:t>thế</a:t>
            </a:r>
            <a:r>
              <a:rPr lang="en-US" dirty="0"/>
              <a:t> </a:t>
            </a:r>
            <a:r>
              <a:rPr lang="en-US" dirty="0" err="1"/>
              <a:t>nào</a:t>
            </a:r>
            <a:r>
              <a:rPr lang="en-US" dirty="0"/>
              <a:t>? </a:t>
            </a:r>
            <a:r>
              <a:rPr lang="en-US" dirty="0" err="1"/>
              <a:t>Có</a:t>
            </a:r>
            <a:r>
              <a:rPr lang="en-US" dirty="0"/>
              <a:t> </a:t>
            </a:r>
            <a:r>
              <a:rPr lang="en-US" dirty="0" err="1"/>
              <a:t>điểm</a:t>
            </a:r>
            <a:r>
              <a:rPr lang="en-US" dirty="0"/>
              <a:t> </a:t>
            </a:r>
            <a:r>
              <a:rPr lang="en-US" dirty="0" err="1"/>
              <a:t>gì</a:t>
            </a:r>
            <a:r>
              <a:rPr lang="en-US" dirty="0"/>
              <a:t> </a:t>
            </a:r>
            <a:r>
              <a:rPr lang="en-US" dirty="0" err="1"/>
              <a:t>khác</a:t>
            </a:r>
            <a:r>
              <a:rPr lang="en-US" dirty="0"/>
              <a:t> so </a:t>
            </a:r>
            <a:r>
              <a:rPr lang="en-US" dirty="0" err="1"/>
              <a:t>với</a:t>
            </a:r>
            <a:r>
              <a:rPr lang="en-US" dirty="0"/>
              <a:t> </a:t>
            </a:r>
            <a:r>
              <a:rPr lang="en-US" dirty="0" err="1"/>
              <a:t>kiến</a:t>
            </a:r>
            <a:r>
              <a:rPr lang="en-US" dirty="0"/>
              <a:t> </a:t>
            </a:r>
            <a:r>
              <a:rPr lang="en-US" dirty="0" err="1"/>
              <a:t>thức</a:t>
            </a:r>
            <a:r>
              <a:rPr lang="en-US" dirty="0"/>
              <a:t> </a:t>
            </a:r>
            <a:r>
              <a:rPr lang="en-US" dirty="0" err="1"/>
              <a:t>đã</a:t>
            </a:r>
            <a:r>
              <a:rPr lang="en-US" dirty="0"/>
              <a:t> </a:t>
            </a:r>
            <a:r>
              <a:rPr lang="en-US" dirty="0" err="1"/>
              <a:t>học</a:t>
            </a:r>
            <a:r>
              <a:rPr lang="en-US" dirty="0"/>
              <a:t>?</a:t>
            </a:r>
          </a:p>
          <a:p>
            <a:r>
              <a:rPr lang="en-US" dirty="0" err="1"/>
              <a:t>Trình</a:t>
            </a:r>
            <a:r>
              <a:rPr lang="en-US" dirty="0"/>
              <a:t> </a:t>
            </a:r>
            <a:r>
              <a:rPr lang="en-US" dirty="0" err="1"/>
              <a:t>bày</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trên</a:t>
            </a:r>
            <a:r>
              <a:rPr lang="en-US" dirty="0"/>
              <a:t> Linux/Windows? </a:t>
            </a:r>
            <a:r>
              <a:rPr lang="en-US" dirty="0" err="1"/>
              <a:t>Có</a:t>
            </a:r>
            <a:r>
              <a:rPr lang="en-US" dirty="0"/>
              <a:t> </a:t>
            </a:r>
            <a:r>
              <a:rPr lang="en-US" dirty="0" err="1"/>
              <a:t>điểm</a:t>
            </a:r>
            <a:r>
              <a:rPr lang="en-US" dirty="0"/>
              <a:t> </a:t>
            </a:r>
            <a:r>
              <a:rPr lang="en-US" dirty="0" err="1"/>
              <a:t>gì</a:t>
            </a:r>
            <a:r>
              <a:rPr lang="en-US" dirty="0"/>
              <a:t> </a:t>
            </a:r>
            <a:r>
              <a:rPr lang="en-US" dirty="0" err="1"/>
              <a:t>khác</a:t>
            </a:r>
            <a:r>
              <a:rPr lang="en-US" dirty="0"/>
              <a:t> so </a:t>
            </a:r>
            <a:r>
              <a:rPr lang="en-US" dirty="0" err="1"/>
              <a:t>với</a:t>
            </a:r>
            <a:r>
              <a:rPr lang="en-US" dirty="0"/>
              <a:t> </a:t>
            </a:r>
            <a:r>
              <a:rPr lang="en-US" dirty="0" err="1"/>
              <a:t>kiến</a:t>
            </a:r>
            <a:r>
              <a:rPr lang="en-US" dirty="0"/>
              <a:t> </a:t>
            </a:r>
            <a:r>
              <a:rPr lang="en-US" dirty="0" err="1"/>
              <a:t>thức</a:t>
            </a:r>
            <a:r>
              <a:rPr lang="en-US" dirty="0"/>
              <a:t> </a:t>
            </a:r>
            <a:r>
              <a:rPr lang="en-US" dirty="0" err="1"/>
              <a:t>đã</a:t>
            </a:r>
            <a:r>
              <a:rPr lang="en-US" dirty="0"/>
              <a:t> </a:t>
            </a:r>
            <a:r>
              <a:rPr lang="en-US" dirty="0" err="1"/>
              <a:t>học</a:t>
            </a:r>
            <a:r>
              <a:rPr lang="en-US" dirty="0"/>
              <a:t>?</a:t>
            </a:r>
          </a:p>
          <a:p>
            <a:endParaRPr lang="en-US" dirty="0"/>
          </a:p>
        </p:txBody>
      </p:sp>
      <p:sp>
        <p:nvSpPr>
          <p:cNvPr id="4" name="Date Placeholder 3">
            <a:extLst>
              <a:ext uri="{FF2B5EF4-FFF2-40B4-BE49-F238E27FC236}">
                <a16:creationId xmlns:a16="http://schemas.microsoft.com/office/drawing/2014/main" id="{F1A99652-7FEE-4796-8E9B-8F273FF3E4C1}"/>
              </a:ext>
            </a:extLst>
          </p:cNvPr>
          <p:cNvSpPr>
            <a:spLocks noGrp="1"/>
          </p:cNvSpPr>
          <p:nvPr>
            <p:ph type="dt" sz="half" idx="10"/>
          </p:nvPr>
        </p:nvSpPr>
        <p:spPr/>
        <p:txBody>
          <a:bodyPr/>
          <a:lstStyle/>
          <a:p>
            <a:fld id="{F7681EE8-9FE2-425D-8FB4-74C399BDEDA0}" type="datetime1">
              <a:rPr kumimoji="1" lang="en-US" altLang="ja-JP" smtClean="0"/>
              <a:t>12/28/2023</a:t>
            </a:fld>
            <a:endParaRPr kumimoji="1" lang="ja-JP" altLang="en-US"/>
          </a:p>
        </p:txBody>
      </p:sp>
      <p:sp>
        <p:nvSpPr>
          <p:cNvPr id="5" name="Slide Number Placeholder 4">
            <a:extLst>
              <a:ext uri="{FF2B5EF4-FFF2-40B4-BE49-F238E27FC236}">
                <a16:creationId xmlns:a16="http://schemas.microsoft.com/office/drawing/2014/main" id="{F7740E77-73C3-4ADA-B1C2-0B716FD3675A}"/>
              </a:ext>
            </a:extLst>
          </p:cNvPr>
          <p:cNvSpPr>
            <a:spLocks noGrp="1"/>
          </p:cNvSpPr>
          <p:nvPr>
            <p:ph type="sldNum" sz="quarter" idx="12"/>
          </p:nvPr>
        </p:nvSpPr>
        <p:spPr/>
        <p:txBody>
          <a:bodyPr/>
          <a:lstStyle/>
          <a:p>
            <a:fld id="{800C8475-47C1-49C9-BEE5-594F8CF4D71F}" type="slidenum">
              <a:rPr kumimoji="1" lang="ja-JP" altLang="en-US" smtClean="0"/>
              <a:pPr/>
              <a:t>34</a:t>
            </a:fld>
            <a:endParaRPr kumimoji="1" lang="ja-JP" altLang="en-US"/>
          </a:p>
        </p:txBody>
      </p:sp>
      <p:sp>
        <p:nvSpPr>
          <p:cNvPr id="6" name="Footer Placeholder 5">
            <a:extLst>
              <a:ext uri="{FF2B5EF4-FFF2-40B4-BE49-F238E27FC236}">
                <a16:creationId xmlns:a16="http://schemas.microsoft.com/office/drawing/2014/main" id="{182E38A6-7C6D-4FB5-BB1A-09CEABC2D42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988239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12/28/2023</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35</a:t>
            </a:fld>
            <a:endParaRPr kumimoji="1" lang="ja-JP" altLang="en-US"/>
          </a:p>
        </p:txBody>
      </p:sp>
      <p:sp>
        <p:nvSpPr>
          <p:cNvPr id="7" name="Content Placeholder 6"/>
          <p:cNvSpPr>
            <a:spLocks noGrp="1"/>
          </p:cNvSpPr>
          <p:nvPr>
            <p:ph idx="1"/>
          </p:nvPr>
        </p:nvSpPr>
        <p:spPr/>
        <p:txBody>
          <a:bodyPr/>
          <a:lstStyle/>
          <a:p>
            <a:r>
              <a:rPr lang="en-US"/>
              <a:t>Đồng bộ</a:t>
            </a:r>
          </a:p>
          <a:p>
            <a:r>
              <a:rPr lang="en-US"/>
              <a:t>Deadlock</a:t>
            </a:r>
          </a:p>
          <a:p>
            <a:r>
              <a:rPr lang="en-US"/>
              <a:t>Quản lý bộ nhớ</a:t>
            </a:r>
          </a:p>
          <a:p>
            <a:r>
              <a:rPr lang="en-US"/>
              <a:t>Bộ nhớ ảo</a:t>
            </a:r>
          </a:p>
          <a:p>
            <a:r>
              <a:rPr lang="en-US"/>
              <a:t>Hệ điều hành Linux và Windows</a:t>
            </a:r>
            <a:endParaRPr lang="vi-VN"/>
          </a:p>
        </p:txBody>
      </p:sp>
    </p:spTree>
    <p:extLst>
      <p:ext uri="{BB962C8B-B14F-4D97-AF65-F5344CB8AC3E}">
        <p14:creationId xmlns:p14="http://schemas.microsoft.com/office/powerpoint/2010/main" val="18962798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12/28/2023</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36</a:t>
            </a:fld>
            <a:endParaRPr kumimoji="1" lang="ja-JP" altLang="en-US"/>
          </a:p>
        </p:txBody>
      </p:sp>
      <p:sp>
        <p:nvSpPr>
          <p:cNvPr id="7" name="Content Placeholder 6"/>
          <p:cNvSpPr>
            <a:spLocks noGrp="1"/>
          </p:cNvSpPr>
          <p:nvPr>
            <p:ph idx="1"/>
          </p:nvPr>
        </p:nvSpPr>
        <p:spPr/>
        <p:txBody>
          <a:bodyPr/>
          <a:lstStyle/>
          <a:p>
            <a:r>
              <a:rPr lang="en-US" dirty="0" err="1"/>
              <a:t>Đồng</a:t>
            </a:r>
            <a:r>
              <a:rPr lang="en-US" dirty="0"/>
              <a:t> </a:t>
            </a:r>
            <a:r>
              <a:rPr lang="en-US" dirty="0" err="1"/>
              <a:t>bộ</a:t>
            </a:r>
            <a:endParaRPr lang="en-US" dirty="0"/>
          </a:p>
          <a:p>
            <a:r>
              <a:rPr lang="en-US" dirty="0"/>
              <a:t>Deadlock</a:t>
            </a:r>
          </a:p>
          <a:p>
            <a:r>
              <a:rPr lang="en-US" dirty="0" err="1"/>
              <a:t>Quản</a:t>
            </a:r>
            <a:r>
              <a:rPr lang="en-US" dirty="0"/>
              <a:t> </a:t>
            </a:r>
            <a:r>
              <a:rPr lang="en-US" dirty="0" err="1"/>
              <a:t>lý</a:t>
            </a:r>
            <a:r>
              <a:rPr lang="en-US" dirty="0"/>
              <a:t> </a:t>
            </a:r>
            <a:r>
              <a:rPr lang="en-US" dirty="0" err="1"/>
              <a:t>bộ</a:t>
            </a:r>
            <a:r>
              <a:rPr lang="en-US" dirty="0"/>
              <a:t> </a:t>
            </a:r>
            <a:r>
              <a:rPr lang="en-US" dirty="0" err="1"/>
              <a:t>nhớ</a:t>
            </a:r>
            <a:endParaRPr lang="en-US" dirty="0"/>
          </a:p>
          <a:p>
            <a:r>
              <a:rPr lang="en-US" dirty="0" err="1"/>
              <a:t>Bộ</a:t>
            </a:r>
            <a:r>
              <a:rPr lang="en-US" dirty="0"/>
              <a:t> </a:t>
            </a:r>
            <a:r>
              <a:rPr lang="en-US" dirty="0" err="1"/>
              <a:t>nhớ</a:t>
            </a:r>
            <a:r>
              <a:rPr lang="en-US" dirty="0"/>
              <a:t> </a:t>
            </a:r>
            <a:r>
              <a:rPr lang="en-US" dirty="0" err="1"/>
              <a:t>ảo</a:t>
            </a:r>
            <a:endParaRPr lang="en-US" dirty="0"/>
          </a:p>
          <a:p>
            <a:r>
              <a:rPr lang="en-US" dirty="0" err="1"/>
              <a:t>Hệ</a:t>
            </a:r>
            <a:r>
              <a:rPr lang="en-US" dirty="0"/>
              <a:t> </a:t>
            </a:r>
            <a:r>
              <a:rPr lang="en-US" dirty="0" err="1"/>
              <a:t>điều</a:t>
            </a:r>
            <a:r>
              <a:rPr lang="en-US" dirty="0"/>
              <a:t> </a:t>
            </a:r>
            <a:r>
              <a:rPr lang="en-US" dirty="0" err="1"/>
              <a:t>hành</a:t>
            </a:r>
            <a:r>
              <a:rPr lang="en-US" dirty="0"/>
              <a:t> Linux </a:t>
            </a:r>
            <a:r>
              <a:rPr lang="en-US" dirty="0" err="1"/>
              <a:t>và</a:t>
            </a:r>
            <a:r>
              <a:rPr lang="en-US" dirty="0"/>
              <a:t> Windows</a:t>
            </a:r>
            <a:endParaRPr lang="vi-VN" dirty="0"/>
          </a:p>
        </p:txBody>
      </p:sp>
    </p:spTree>
    <p:extLst>
      <p:ext uri="{BB962C8B-B14F-4D97-AF65-F5344CB8AC3E}">
        <p14:creationId xmlns:p14="http://schemas.microsoft.com/office/powerpoint/2010/main" val="25302680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971800"/>
            <a:ext cx="7772400" cy="1362075"/>
          </a:xfrm>
        </p:spPr>
        <p:txBody>
          <a:bodyPr/>
          <a:lstStyle/>
          <a:p>
            <a:pPr algn="ctr"/>
            <a:r>
              <a:rPr lang="en-US"/>
              <a:t>Bài tập chương 5</a:t>
            </a:r>
          </a:p>
        </p:txBody>
      </p:sp>
      <p:sp>
        <p:nvSpPr>
          <p:cNvPr id="4" name="Date Placeholder 3"/>
          <p:cNvSpPr>
            <a:spLocks noGrp="1"/>
          </p:cNvSpPr>
          <p:nvPr>
            <p:ph type="dt" sz="half" idx="10"/>
          </p:nvPr>
        </p:nvSpPr>
        <p:spPr/>
        <p:txBody>
          <a:bodyPr/>
          <a:lstStyle/>
          <a:p>
            <a:fld id="{E47B8097-A83C-4868-B5B8-F5134B7BBCC6}" type="datetime1">
              <a:rPr kumimoji="1" lang="en-US" altLang="ja-JP" smtClean="0"/>
              <a:t>12/28/2023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00903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1</a:t>
            </a:r>
          </a:p>
        </p:txBody>
      </p:sp>
      <p:sp>
        <p:nvSpPr>
          <p:cNvPr id="3" name="Content Placeholder 2"/>
          <p:cNvSpPr>
            <a:spLocks noGrp="1"/>
          </p:cNvSpPr>
          <p:nvPr>
            <p:ph idx="1"/>
          </p:nvPr>
        </p:nvSpPr>
        <p:spPr>
          <a:xfrm>
            <a:off x="251520" y="1219200"/>
            <a:ext cx="8640960" cy="5018112"/>
          </a:xfrm>
        </p:spPr>
        <p:txBody>
          <a:bodyPr/>
          <a:lstStyle/>
          <a:p>
            <a:r>
              <a:rPr lang="en-US" sz="2000" dirty="0" err="1"/>
              <a:t>Xét</a:t>
            </a:r>
            <a:r>
              <a:rPr lang="en-US" sz="2000" dirty="0"/>
              <a:t> </a:t>
            </a:r>
            <a:r>
              <a:rPr lang="en-US" sz="2000" dirty="0" err="1"/>
              <a:t>giải</a:t>
            </a:r>
            <a:r>
              <a:rPr lang="en-US" sz="2000" dirty="0"/>
              <a:t> </a:t>
            </a:r>
            <a:r>
              <a:rPr lang="en-US" sz="2000" dirty="0" err="1"/>
              <a:t>pháp</a:t>
            </a:r>
            <a:r>
              <a:rPr lang="en-US" sz="2000" dirty="0"/>
              <a:t> </a:t>
            </a:r>
            <a:r>
              <a:rPr lang="en-US" sz="2000" dirty="0" err="1"/>
              <a:t>phần</a:t>
            </a:r>
            <a:r>
              <a:rPr lang="en-US" sz="2000" dirty="0"/>
              <a:t> </a:t>
            </a:r>
            <a:r>
              <a:rPr lang="en-US" sz="2000" dirty="0" err="1"/>
              <a:t>mềm</a:t>
            </a:r>
            <a:r>
              <a:rPr lang="en-US" sz="2000" dirty="0"/>
              <a:t> do Dekker </a:t>
            </a:r>
            <a:r>
              <a:rPr lang="en-US" sz="2000" dirty="0" err="1"/>
              <a:t>đề</a:t>
            </a:r>
            <a:r>
              <a:rPr lang="en-US" sz="2000" dirty="0"/>
              <a:t> </a:t>
            </a:r>
            <a:r>
              <a:rPr lang="en-US" sz="2000" dirty="0" err="1"/>
              <a:t>nghị</a:t>
            </a:r>
            <a:r>
              <a:rPr lang="en-US" sz="2000" dirty="0"/>
              <a:t> </a:t>
            </a:r>
            <a:r>
              <a:rPr lang="en-US" sz="2000" dirty="0" err="1"/>
              <a:t>để</a:t>
            </a:r>
            <a:r>
              <a:rPr lang="en-US" sz="2000" dirty="0"/>
              <a:t> </a:t>
            </a:r>
            <a:r>
              <a:rPr lang="en-US" sz="2000" dirty="0" err="1"/>
              <a:t>tổ</a:t>
            </a:r>
            <a:r>
              <a:rPr lang="en-US" sz="2000" dirty="0"/>
              <a:t> </a:t>
            </a:r>
            <a:r>
              <a:rPr lang="en-US" sz="2000" dirty="0" err="1"/>
              <a:t>chức</a:t>
            </a:r>
            <a:r>
              <a:rPr lang="en-US" sz="2000" dirty="0"/>
              <a:t> </a:t>
            </a:r>
            <a:r>
              <a:rPr lang="en-US" sz="2000" dirty="0" err="1"/>
              <a:t>truy</a:t>
            </a:r>
            <a:r>
              <a:rPr lang="en-US" sz="2000" dirty="0"/>
              <a:t> </a:t>
            </a:r>
            <a:r>
              <a:rPr lang="en-US" sz="2000" dirty="0" err="1"/>
              <a:t>xuất</a:t>
            </a:r>
            <a:r>
              <a:rPr lang="en-US" sz="2000" dirty="0"/>
              <a:t> </a:t>
            </a:r>
            <a:r>
              <a:rPr lang="en-US" sz="2000" dirty="0" err="1"/>
              <a:t>độc</a:t>
            </a:r>
            <a:r>
              <a:rPr lang="en-US" sz="2000" dirty="0"/>
              <a:t> </a:t>
            </a:r>
            <a:r>
              <a:rPr lang="en-US" sz="2000" dirty="0" err="1"/>
              <a:t>quyền</a:t>
            </a:r>
            <a:r>
              <a:rPr lang="en-US" sz="2000" dirty="0"/>
              <a:t> </a:t>
            </a:r>
            <a:r>
              <a:rPr lang="en-US" sz="2000" dirty="0" err="1"/>
              <a:t>cho</a:t>
            </a:r>
            <a:r>
              <a:rPr lang="en-US" sz="2000" dirty="0"/>
              <a:t> 2 </a:t>
            </a:r>
            <a:r>
              <a:rPr lang="en-US" sz="2000" dirty="0" err="1"/>
              <a:t>tiến</a:t>
            </a:r>
            <a:r>
              <a:rPr lang="en-US" sz="2000" dirty="0"/>
              <a:t> </a:t>
            </a:r>
            <a:r>
              <a:rPr lang="en-US" sz="2000" dirty="0" err="1"/>
              <a:t>trình</a:t>
            </a:r>
            <a:r>
              <a:rPr lang="en-US" sz="2000" dirty="0"/>
              <a:t>. Hai </a:t>
            </a:r>
            <a:r>
              <a:rPr lang="en-US" sz="2000" dirty="0" err="1"/>
              <a:t>tiến</a:t>
            </a:r>
            <a:r>
              <a:rPr lang="en-US" sz="2000" dirty="0"/>
              <a:t> </a:t>
            </a:r>
            <a:r>
              <a:rPr lang="en-US" sz="2000" dirty="0" err="1"/>
              <a:t>trình</a:t>
            </a:r>
            <a:r>
              <a:rPr lang="en-US" sz="2000" dirty="0"/>
              <a:t> P0 </a:t>
            </a:r>
            <a:r>
              <a:rPr lang="en-US" sz="2000" dirty="0" err="1"/>
              <a:t>và</a:t>
            </a:r>
            <a:r>
              <a:rPr lang="en-US" sz="2000" dirty="0"/>
              <a:t> P1 chia </a:t>
            </a:r>
            <a:r>
              <a:rPr lang="en-US" sz="2000" dirty="0" err="1"/>
              <a:t>sẻ</a:t>
            </a:r>
            <a:r>
              <a:rPr lang="en-US" sz="2000" dirty="0"/>
              <a:t> </a:t>
            </a:r>
            <a:r>
              <a:rPr lang="en-US" sz="2000" dirty="0" err="1"/>
              <a:t>các</a:t>
            </a:r>
            <a:r>
              <a:rPr lang="en-US" sz="2000" dirty="0"/>
              <a:t> </a:t>
            </a:r>
            <a:r>
              <a:rPr lang="en-US" sz="2000" dirty="0" err="1"/>
              <a:t>biến</a:t>
            </a:r>
            <a:r>
              <a:rPr lang="en-US" sz="2000" dirty="0"/>
              <a:t> </a:t>
            </a:r>
            <a:r>
              <a:rPr lang="en-US" sz="2000" dirty="0" err="1"/>
              <a:t>sau</a:t>
            </a:r>
            <a:r>
              <a:rPr lang="en-US" sz="2000" dirty="0"/>
              <a:t>:</a:t>
            </a:r>
          </a:p>
          <a:p>
            <a:pPr lvl="1"/>
            <a:r>
              <a:rPr lang="en-US" sz="2000" dirty="0" err="1"/>
              <a:t>Var</a:t>
            </a:r>
            <a:r>
              <a:rPr lang="en-US" sz="2000" dirty="0"/>
              <a:t> flag : array [0..1] of Boolean; (</a:t>
            </a:r>
            <a:r>
              <a:rPr lang="en-US" sz="2000" dirty="0" err="1"/>
              <a:t>khởi</a:t>
            </a:r>
            <a:r>
              <a:rPr lang="en-US" sz="2000" dirty="0"/>
              <a:t> </a:t>
            </a:r>
            <a:r>
              <a:rPr lang="en-US" sz="2000" dirty="0" err="1"/>
              <a:t>động</a:t>
            </a:r>
            <a:r>
              <a:rPr lang="en-US" sz="2000" dirty="0"/>
              <a:t> </a:t>
            </a:r>
            <a:r>
              <a:rPr lang="en-US" sz="2000" dirty="0" err="1"/>
              <a:t>là</a:t>
            </a:r>
            <a:r>
              <a:rPr lang="en-US" sz="2000" dirty="0"/>
              <a:t> false)</a:t>
            </a:r>
          </a:p>
          <a:p>
            <a:pPr lvl="1"/>
            <a:r>
              <a:rPr lang="en-US" sz="2000" dirty="0"/>
              <a:t>Turn : 0..1;</a:t>
            </a:r>
          </a:p>
          <a:p>
            <a:r>
              <a:rPr lang="en-US" sz="2000" dirty="0" err="1"/>
              <a:t>Cấu</a:t>
            </a:r>
            <a:r>
              <a:rPr lang="en-US" sz="2000" dirty="0"/>
              <a:t> </a:t>
            </a:r>
            <a:r>
              <a:rPr lang="en-US" sz="2000" dirty="0" err="1"/>
              <a:t>trúc</a:t>
            </a:r>
            <a:r>
              <a:rPr lang="en-US" sz="2000" dirty="0"/>
              <a:t> </a:t>
            </a:r>
            <a:r>
              <a:rPr lang="en-US" sz="2000" dirty="0" err="1"/>
              <a:t>một</a:t>
            </a:r>
            <a:r>
              <a:rPr lang="en-US" sz="2000" dirty="0"/>
              <a:t> </a:t>
            </a:r>
            <a:r>
              <a:rPr lang="en-US" sz="2000" dirty="0" err="1"/>
              <a:t>tiến</a:t>
            </a:r>
            <a:r>
              <a:rPr lang="en-US" sz="2000" dirty="0"/>
              <a:t> </a:t>
            </a:r>
            <a:r>
              <a:rPr lang="en-US" sz="2000" dirty="0" err="1"/>
              <a:t>trình</a:t>
            </a:r>
            <a:r>
              <a:rPr lang="en-US" sz="2000" dirty="0"/>
              <a:t> Pi (</a:t>
            </a:r>
            <a:r>
              <a:rPr lang="en-US" sz="2000" dirty="0" err="1"/>
              <a:t>i</a:t>
            </a:r>
            <a:r>
              <a:rPr lang="en-US" sz="2000" dirty="0"/>
              <a:t> = 0 hay 1, </a:t>
            </a:r>
            <a:r>
              <a:rPr lang="en-US" sz="2000" dirty="0" err="1"/>
              <a:t>và</a:t>
            </a:r>
            <a:r>
              <a:rPr lang="en-US" sz="2000" dirty="0"/>
              <a:t> j </a:t>
            </a:r>
            <a:r>
              <a:rPr lang="en-US" sz="2000" dirty="0" err="1"/>
              <a:t>là</a:t>
            </a:r>
            <a:r>
              <a:rPr lang="en-US" sz="2000" dirty="0"/>
              <a:t> </a:t>
            </a:r>
            <a:r>
              <a:rPr lang="en-US" sz="2000" dirty="0" err="1"/>
              <a:t>tiến</a:t>
            </a:r>
            <a:r>
              <a:rPr lang="en-US" sz="2000" dirty="0"/>
              <a:t> </a:t>
            </a:r>
            <a:r>
              <a:rPr lang="en-US" sz="2000" dirty="0" err="1"/>
              <a:t>trình</a:t>
            </a:r>
            <a:r>
              <a:rPr lang="en-US" sz="2000" dirty="0"/>
              <a:t> </a:t>
            </a:r>
            <a:r>
              <a:rPr lang="en-US" sz="2000" dirty="0" err="1"/>
              <a:t>còn</a:t>
            </a:r>
            <a:r>
              <a:rPr lang="en-US" sz="2000" dirty="0"/>
              <a:t> </a:t>
            </a:r>
            <a:r>
              <a:rPr lang="en-US" sz="2000" dirty="0" err="1"/>
              <a:t>lại</a:t>
            </a:r>
            <a:r>
              <a:rPr lang="en-US" sz="2000" dirty="0"/>
              <a:t>) </a:t>
            </a:r>
            <a:r>
              <a:rPr lang="en-US" sz="2000" dirty="0" err="1"/>
              <a:t>như</a:t>
            </a:r>
            <a:r>
              <a:rPr lang="en-US" sz="2000" dirty="0"/>
              <a:t> </a:t>
            </a:r>
            <a:r>
              <a:rPr lang="en-US" sz="2000" dirty="0" err="1"/>
              <a:t>sau</a:t>
            </a:r>
            <a:r>
              <a:rPr lang="en-US" sz="2000" dirty="0"/>
              <a:t>:</a:t>
            </a:r>
          </a:p>
          <a:p>
            <a:pPr lvl="1">
              <a:lnSpc>
                <a:spcPct val="80000"/>
              </a:lnSpc>
              <a:buNone/>
            </a:pPr>
            <a:r>
              <a:rPr lang="en-US" altLang="en-US" sz="1600" dirty="0"/>
              <a:t>repeat</a:t>
            </a:r>
          </a:p>
          <a:p>
            <a:pPr lvl="1">
              <a:lnSpc>
                <a:spcPct val="80000"/>
              </a:lnSpc>
              <a:buNone/>
            </a:pPr>
            <a:r>
              <a:rPr lang="en-US" altLang="en-US" sz="1600" dirty="0"/>
              <a:t>flag[</a:t>
            </a:r>
            <a:r>
              <a:rPr lang="en-US" altLang="en-US" sz="1600" dirty="0" err="1"/>
              <a:t>i</a:t>
            </a:r>
            <a:r>
              <a:rPr lang="en-US" altLang="en-US" sz="1600" dirty="0"/>
              <a:t>] := true;</a:t>
            </a:r>
          </a:p>
          <a:p>
            <a:pPr lvl="1">
              <a:lnSpc>
                <a:spcPct val="80000"/>
              </a:lnSpc>
              <a:buNone/>
            </a:pPr>
            <a:r>
              <a:rPr lang="en-US" altLang="en-US" sz="1600" dirty="0"/>
              <a:t>while flag[j] do </a:t>
            </a:r>
          </a:p>
          <a:p>
            <a:pPr lvl="1">
              <a:lnSpc>
                <a:spcPct val="80000"/>
              </a:lnSpc>
              <a:buNone/>
            </a:pPr>
            <a:r>
              <a:rPr lang="en-US" altLang="en-US" sz="1600" dirty="0"/>
              <a:t>if turn = j then</a:t>
            </a:r>
          </a:p>
          <a:p>
            <a:pPr lvl="1">
              <a:lnSpc>
                <a:spcPct val="80000"/>
              </a:lnSpc>
              <a:buNone/>
            </a:pPr>
            <a:r>
              <a:rPr lang="en-US" altLang="en-US" sz="1600" dirty="0"/>
              <a:t>		begin		flag[</a:t>
            </a:r>
            <a:r>
              <a:rPr lang="en-US" altLang="en-US" sz="1600" dirty="0" err="1"/>
              <a:t>i</a:t>
            </a:r>
            <a:r>
              <a:rPr lang="en-US" altLang="en-US" sz="1600" dirty="0"/>
              <a:t>]:= false;  </a:t>
            </a:r>
          </a:p>
          <a:p>
            <a:pPr lvl="1">
              <a:lnSpc>
                <a:spcPct val="80000"/>
              </a:lnSpc>
              <a:buNone/>
            </a:pPr>
            <a:r>
              <a:rPr lang="en-US" altLang="en-US" sz="1600" dirty="0"/>
              <a:t>				while turn = j do ;</a:t>
            </a:r>
          </a:p>
          <a:p>
            <a:pPr lvl="1">
              <a:lnSpc>
                <a:spcPct val="80000"/>
              </a:lnSpc>
              <a:buNone/>
            </a:pPr>
            <a:r>
              <a:rPr lang="en-US" altLang="en-US" sz="1600" dirty="0"/>
              <a:t>				flag[</a:t>
            </a:r>
            <a:r>
              <a:rPr lang="en-US" altLang="en-US" sz="1600" dirty="0" err="1"/>
              <a:t>i</a:t>
            </a:r>
            <a:r>
              <a:rPr lang="en-US" altLang="en-US" sz="1600" dirty="0"/>
              <a:t>]:= true;</a:t>
            </a:r>
          </a:p>
          <a:p>
            <a:pPr lvl="1">
              <a:lnSpc>
                <a:spcPct val="80000"/>
              </a:lnSpc>
              <a:buNone/>
            </a:pPr>
            <a:r>
              <a:rPr lang="en-US" altLang="en-US" sz="1600" dirty="0"/>
              <a:t>		end;</a:t>
            </a:r>
          </a:p>
          <a:p>
            <a:pPr lvl="1">
              <a:lnSpc>
                <a:spcPct val="80000"/>
              </a:lnSpc>
              <a:buNone/>
            </a:pPr>
            <a:r>
              <a:rPr lang="en-US" altLang="en-US" sz="1600" dirty="0"/>
              <a:t>	</a:t>
            </a:r>
            <a:r>
              <a:rPr lang="en-US" altLang="en-US" sz="1600" dirty="0" err="1"/>
              <a:t>critical_section</a:t>
            </a:r>
            <a:r>
              <a:rPr lang="en-US" altLang="en-US" sz="1600" dirty="0"/>
              <a:t>();</a:t>
            </a:r>
          </a:p>
          <a:p>
            <a:pPr lvl="1">
              <a:lnSpc>
                <a:spcPct val="80000"/>
              </a:lnSpc>
              <a:buNone/>
            </a:pPr>
            <a:r>
              <a:rPr lang="en-US" altLang="en-US" sz="1600" dirty="0"/>
              <a:t>turn:= j;  </a:t>
            </a:r>
          </a:p>
          <a:p>
            <a:pPr lvl="1">
              <a:lnSpc>
                <a:spcPct val="80000"/>
              </a:lnSpc>
              <a:buNone/>
            </a:pPr>
            <a:r>
              <a:rPr lang="en-US" altLang="en-US" sz="1600" dirty="0"/>
              <a:t>flag[</a:t>
            </a:r>
            <a:r>
              <a:rPr lang="en-US" altLang="en-US" sz="1600" dirty="0" err="1"/>
              <a:t>i</a:t>
            </a:r>
            <a:r>
              <a:rPr lang="en-US" altLang="en-US" sz="1600" dirty="0"/>
              <a:t>]:= false; </a:t>
            </a:r>
          </a:p>
          <a:p>
            <a:pPr lvl="1">
              <a:lnSpc>
                <a:spcPct val="80000"/>
              </a:lnSpc>
              <a:buNone/>
            </a:pPr>
            <a:r>
              <a:rPr lang="en-US" altLang="en-US" sz="1600" dirty="0" err="1"/>
              <a:t>non_critical_section</a:t>
            </a:r>
            <a:r>
              <a:rPr lang="en-US" altLang="en-US" sz="1600" dirty="0"/>
              <a:t>();</a:t>
            </a:r>
          </a:p>
          <a:p>
            <a:pPr lvl="1">
              <a:lnSpc>
                <a:spcPct val="80000"/>
              </a:lnSpc>
              <a:buNone/>
            </a:pPr>
            <a:r>
              <a:rPr lang="en-US" altLang="en-US" sz="1600" dirty="0"/>
              <a:t>until </a:t>
            </a:r>
            <a:r>
              <a:rPr lang="en-US" altLang="en-US" sz="1600" i="1" dirty="0"/>
              <a:t>false</a:t>
            </a:r>
            <a:r>
              <a:rPr lang="en-US" altLang="en-US" sz="1600" dirty="0"/>
              <a:t>;</a:t>
            </a:r>
          </a:p>
          <a:p>
            <a:pPr marL="0" indent="0">
              <a:buNone/>
            </a:pPr>
            <a:endParaRPr lang="en-US" sz="2000" dirty="0"/>
          </a:p>
        </p:txBody>
      </p:sp>
      <p:sp>
        <p:nvSpPr>
          <p:cNvPr id="4" name="Date Placeholder 3"/>
          <p:cNvSpPr>
            <a:spLocks noGrp="1"/>
          </p:cNvSpPr>
          <p:nvPr>
            <p:ph type="dt" sz="half" idx="10"/>
          </p:nvPr>
        </p:nvSpPr>
        <p:spPr/>
        <p:txBody>
          <a:bodyPr/>
          <a:lstStyle/>
          <a:p>
            <a:fld id="{F7681EE8-9FE2-425D-8FB4-74C399BDEDA0}" type="datetime1">
              <a:rPr kumimoji="1" lang="en-US" altLang="ja-JP" smtClean="0"/>
              <a:t>12/28/2023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TextBox 6"/>
          <p:cNvSpPr txBox="1"/>
          <p:nvPr/>
        </p:nvSpPr>
        <p:spPr>
          <a:xfrm>
            <a:off x="5410200" y="3962400"/>
            <a:ext cx="2666114" cy="923330"/>
          </a:xfrm>
          <a:prstGeom prst="rect">
            <a:avLst/>
          </a:prstGeom>
          <a:noFill/>
        </p:spPr>
        <p:txBody>
          <a:bodyPr wrap="none" rtlCol="0">
            <a:spAutoFit/>
          </a:bodyPr>
          <a:lstStyle/>
          <a:p>
            <a:r>
              <a:rPr lang="en-US" b="1"/>
              <a:t>Giải pháp này có thỏa 3 </a:t>
            </a:r>
          </a:p>
          <a:p>
            <a:r>
              <a:rPr lang="en-US" b="1"/>
              <a:t>yêu cầu trong việc giải </a:t>
            </a:r>
          </a:p>
          <a:p>
            <a:r>
              <a:rPr lang="en-US" b="1"/>
              <a:t>quyết tranh chấp không?</a:t>
            </a:r>
          </a:p>
        </p:txBody>
      </p:sp>
    </p:spTree>
    <p:extLst>
      <p:ext uri="{BB962C8B-B14F-4D97-AF65-F5344CB8AC3E}">
        <p14:creationId xmlns:p14="http://schemas.microsoft.com/office/powerpoint/2010/main" val="283226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1</a:t>
            </a:r>
          </a:p>
        </p:txBody>
      </p:sp>
      <p:sp>
        <p:nvSpPr>
          <p:cNvPr id="3" name="Content Placeholder 2"/>
          <p:cNvSpPr>
            <a:spLocks noGrp="1"/>
          </p:cNvSpPr>
          <p:nvPr>
            <p:ph idx="1"/>
          </p:nvPr>
        </p:nvSpPr>
        <p:spPr>
          <a:xfrm>
            <a:off x="251520" y="1219200"/>
            <a:ext cx="4549080" cy="5018112"/>
          </a:xfrm>
        </p:spPr>
        <p:txBody>
          <a:bodyPr/>
          <a:lstStyle/>
          <a:p>
            <a:pPr lvl="1"/>
            <a:r>
              <a:rPr lang="en-US" sz="2000" dirty="0" smtClean="0"/>
              <a:t>P0</a:t>
            </a:r>
            <a:endParaRPr lang="en-US" sz="2000" dirty="0"/>
          </a:p>
          <a:p>
            <a:pPr lvl="1">
              <a:lnSpc>
                <a:spcPct val="80000"/>
              </a:lnSpc>
              <a:buNone/>
            </a:pPr>
            <a:r>
              <a:rPr lang="en-US" altLang="en-US" sz="1600" dirty="0" smtClean="0"/>
              <a:t>flag[0] </a:t>
            </a:r>
            <a:r>
              <a:rPr lang="en-US" altLang="en-US" sz="1600" dirty="0"/>
              <a:t>:= true;</a:t>
            </a:r>
          </a:p>
          <a:p>
            <a:pPr lvl="1">
              <a:lnSpc>
                <a:spcPct val="80000"/>
              </a:lnSpc>
              <a:buNone/>
            </a:pPr>
            <a:r>
              <a:rPr lang="en-US" altLang="en-US" sz="1600" dirty="0"/>
              <a:t>while </a:t>
            </a:r>
            <a:r>
              <a:rPr lang="en-US" altLang="en-US" sz="1600" dirty="0" smtClean="0"/>
              <a:t>flag[1] </a:t>
            </a:r>
            <a:r>
              <a:rPr lang="en-US" altLang="en-US" sz="1600" dirty="0"/>
              <a:t>do </a:t>
            </a:r>
          </a:p>
          <a:p>
            <a:pPr lvl="1">
              <a:lnSpc>
                <a:spcPct val="80000"/>
              </a:lnSpc>
              <a:buNone/>
            </a:pPr>
            <a:r>
              <a:rPr lang="en-US" altLang="en-US" sz="1600" dirty="0"/>
              <a:t>if turn = </a:t>
            </a:r>
            <a:r>
              <a:rPr lang="en-US" altLang="en-US" sz="1600" dirty="0" smtClean="0"/>
              <a:t>1 </a:t>
            </a:r>
            <a:r>
              <a:rPr lang="en-US" altLang="en-US" sz="1600" dirty="0"/>
              <a:t>then</a:t>
            </a:r>
          </a:p>
          <a:p>
            <a:pPr lvl="1">
              <a:lnSpc>
                <a:spcPct val="80000"/>
              </a:lnSpc>
              <a:buNone/>
            </a:pPr>
            <a:r>
              <a:rPr lang="en-US" altLang="en-US" sz="1600" dirty="0"/>
              <a:t>		begin		</a:t>
            </a:r>
            <a:r>
              <a:rPr lang="en-US" altLang="en-US" sz="1600" dirty="0" smtClean="0"/>
              <a:t>flag[0]:= </a:t>
            </a:r>
            <a:r>
              <a:rPr lang="en-US" altLang="en-US" sz="1600" dirty="0"/>
              <a:t>false;  </a:t>
            </a:r>
          </a:p>
          <a:p>
            <a:pPr lvl="1">
              <a:lnSpc>
                <a:spcPct val="80000"/>
              </a:lnSpc>
              <a:buNone/>
            </a:pPr>
            <a:r>
              <a:rPr lang="en-US" altLang="en-US" sz="1600" dirty="0"/>
              <a:t>				while turn = </a:t>
            </a:r>
            <a:r>
              <a:rPr lang="en-US" altLang="en-US" sz="1600" dirty="0" smtClean="0"/>
              <a:t>1 </a:t>
            </a:r>
            <a:r>
              <a:rPr lang="en-US" altLang="en-US" sz="1600" dirty="0"/>
              <a:t>do </a:t>
            </a:r>
            <a:r>
              <a:rPr lang="en-US" altLang="en-US" sz="1600" dirty="0" smtClean="0"/>
              <a:t>;//busy wait</a:t>
            </a:r>
            <a:endParaRPr lang="en-US" altLang="en-US" sz="1600" dirty="0"/>
          </a:p>
          <a:p>
            <a:pPr lvl="1">
              <a:lnSpc>
                <a:spcPct val="80000"/>
              </a:lnSpc>
              <a:buNone/>
            </a:pPr>
            <a:r>
              <a:rPr lang="en-US" altLang="en-US" sz="1600" dirty="0"/>
              <a:t>				</a:t>
            </a:r>
            <a:r>
              <a:rPr lang="en-US" altLang="en-US" sz="1600" dirty="0" smtClean="0"/>
              <a:t>flag[0]:= </a:t>
            </a:r>
            <a:r>
              <a:rPr lang="en-US" altLang="en-US" sz="1600" dirty="0"/>
              <a:t>true;</a:t>
            </a:r>
          </a:p>
          <a:p>
            <a:pPr lvl="1">
              <a:lnSpc>
                <a:spcPct val="80000"/>
              </a:lnSpc>
              <a:buNone/>
            </a:pPr>
            <a:r>
              <a:rPr lang="en-US" altLang="en-US" sz="1600" dirty="0"/>
              <a:t>		end;</a:t>
            </a:r>
          </a:p>
          <a:p>
            <a:pPr lvl="1">
              <a:lnSpc>
                <a:spcPct val="80000"/>
              </a:lnSpc>
              <a:buNone/>
            </a:pPr>
            <a:r>
              <a:rPr lang="en-US" altLang="en-US" sz="1600" dirty="0"/>
              <a:t>	</a:t>
            </a:r>
            <a:r>
              <a:rPr lang="en-US" altLang="en-US" sz="1600" dirty="0" err="1"/>
              <a:t>critical_section</a:t>
            </a:r>
            <a:r>
              <a:rPr lang="en-US" altLang="en-US" sz="1600" dirty="0"/>
              <a:t>();</a:t>
            </a:r>
          </a:p>
          <a:p>
            <a:pPr lvl="1">
              <a:lnSpc>
                <a:spcPct val="80000"/>
              </a:lnSpc>
              <a:buNone/>
            </a:pPr>
            <a:r>
              <a:rPr lang="en-US" altLang="en-US" sz="1600" dirty="0"/>
              <a:t>turn:= </a:t>
            </a:r>
            <a:r>
              <a:rPr lang="en-US" altLang="en-US" sz="1600" dirty="0" smtClean="0"/>
              <a:t>1;  </a:t>
            </a:r>
            <a:endParaRPr lang="en-US" altLang="en-US" sz="1600" dirty="0"/>
          </a:p>
          <a:p>
            <a:pPr lvl="1">
              <a:lnSpc>
                <a:spcPct val="80000"/>
              </a:lnSpc>
              <a:buNone/>
            </a:pPr>
            <a:r>
              <a:rPr lang="en-US" altLang="en-US" sz="1600" dirty="0" smtClean="0"/>
              <a:t>flag[0]:= </a:t>
            </a:r>
            <a:r>
              <a:rPr lang="en-US" altLang="en-US" sz="1600" dirty="0"/>
              <a:t>false; </a:t>
            </a:r>
          </a:p>
          <a:p>
            <a:pPr lvl="1">
              <a:lnSpc>
                <a:spcPct val="80000"/>
              </a:lnSpc>
              <a:buNone/>
            </a:pPr>
            <a:r>
              <a:rPr lang="en-US" altLang="en-US" sz="1600" dirty="0" err="1"/>
              <a:t>non_critical_section</a:t>
            </a:r>
            <a:r>
              <a:rPr lang="en-US" altLang="en-US" sz="1600" dirty="0"/>
              <a:t>();</a:t>
            </a:r>
          </a:p>
          <a:p>
            <a:pPr lvl="1">
              <a:lnSpc>
                <a:spcPct val="80000"/>
              </a:lnSpc>
              <a:buNone/>
            </a:pPr>
            <a:r>
              <a:rPr lang="en-US" altLang="en-US" sz="1600" dirty="0"/>
              <a:t>until </a:t>
            </a:r>
            <a:r>
              <a:rPr lang="en-US" altLang="en-US" sz="1600" i="1" dirty="0"/>
              <a:t>false</a:t>
            </a:r>
            <a:r>
              <a:rPr lang="en-US" altLang="en-US" sz="1600" dirty="0"/>
              <a:t>;</a:t>
            </a:r>
          </a:p>
          <a:p>
            <a:pPr marL="0" indent="0">
              <a:buNone/>
            </a:pPr>
            <a:endParaRPr lang="en-US" sz="2000" dirty="0"/>
          </a:p>
        </p:txBody>
      </p:sp>
      <p:sp>
        <p:nvSpPr>
          <p:cNvPr id="4" name="Date Placeholder 3"/>
          <p:cNvSpPr>
            <a:spLocks noGrp="1"/>
          </p:cNvSpPr>
          <p:nvPr>
            <p:ph type="dt" sz="half" idx="10"/>
          </p:nvPr>
        </p:nvSpPr>
        <p:spPr/>
        <p:txBody>
          <a:bodyPr/>
          <a:lstStyle/>
          <a:p>
            <a:fld id="{F7681EE8-9FE2-425D-8FB4-74C399BDEDA0}" type="datetime1">
              <a:rPr kumimoji="1" lang="en-US" altLang="ja-JP" smtClean="0"/>
              <a:t>12/28/2023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8" name="Content Placeholder 2"/>
          <p:cNvSpPr txBox="1">
            <a:spLocks/>
          </p:cNvSpPr>
          <p:nvPr/>
        </p:nvSpPr>
        <p:spPr bwMode="auto">
          <a:xfrm>
            <a:off x="4600000" y="1243620"/>
            <a:ext cx="4549080" cy="50181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pPr lvl="1"/>
            <a:r>
              <a:rPr lang="en-US" sz="2000" kern="0" dirty="0" smtClean="0"/>
              <a:t>P1</a:t>
            </a:r>
            <a:endParaRPr lang="en-US" altLang="en-US" sz="1600" kern="0" dirty="0" smtClean="0"/>
          </a:p>
          <a:p>
            <a:pPr lvl="1">
              <a:lnSpc>
                <a:spcPct val="80000"/>
              </a:lnSpc>
              <a:buFont typeface="Wingdings" pitchFamily="2" charset="2"/>
              <a:buNone/>
            </a:pPr>
            <a:r>
              <a:rPr lang="en-US" altLang="en-US" sz="1600" kern="0" dirty="0" smtClean="0"/>
              <a:t>flag[1] := true;</a:t>
            </a:r>
          </a:p>
          <a:p>
            <a:pPr lvl="1">
              <a:lnSpc>
                <a:spcPct val="80000"/>
              </a:lnSpc>
              <a:buFont typeface="Wingdings" pitchFamily="2" charset="2"/>
              <a:buNone/>
            </a:pPr>
            <a:r>
              <a:rPr lang="en-US" altLang="en-US" sz="1600" kern="0" dirty="0" smtClean="0"/>
              <a:t>while flag[0] do </a:t>
            </a:r>
          </a:p>
          <a:p>
            <a:pPr lvl="1">
              <a:lnSpc>
                <a:spcPct val="80000"/>
              </a:lnSpc>
              <a:buFont typeface="Wingdings" pitchFamily="2" charset="2"/>
              <a:buNone/>
            </a:pPr>
            <a:r>
              <a:rPr lang="en-US" altLang="en-US" sz="1600" kern="0" dirty="0" smtClean="0"/>
              <a:t>if turn = 0 then</a:t>
            </a:r>
          </a:p>
          <a:p>
            <a:pPr lvl="1">
              <a:lnSpc>
                <a:spcPct val="80000"/>
              </a:lnSpc>
              <a:buFont typeface="Wingdings" pitchFamily="2" charset="2"/>
              <a:buNone/>
            </a:pPr>
            <a:r>
              <a:rPr lang="en-US" altLang="en-US" sz="1600" kern="0" dirty="0" smtClean="0"/>
              <a:t>		begin		flag[1]:= false;  </a:t>
            </a:r>
          </a:p>
          <a:p>
            <a:pPr lvl="1">
              <a:lnSpc>
                <a:spcPct val="80000"/>
              </a:lnSpc>
              <a:buFont typeface="Wingdings" pitchFamily="2" charset="2"/>
              <a:buNone/>
            </a:pPr>
            <a:r>
              <a:rPr lang="en-US" altLang="en-US" sz="1600" kern="0" dirty="0" smtClean="0"/>
              <a:t>				</a:t>
            </a:r>
            <a:r>
              <a:rPr lang="en-US" altLang="en-US" sz="1600" kern="0" dirty="0" smtClean="0">
                <a:solidFill>
                  <a:srgbClr val="FF0000"/>
                </a:solidFill>
              </a:rPr>
              <a:t>while turn = 0 { do; ;</a:t>
            </a:r>
          </a:p>
          <a:p>
            <a:pPr lvl="1">
              <a:lnSpc>
                <a:spcPct val="80000"/>
              </a:lnSpc>
              <a:buFont typeface="Wingdings" pitchFamily="2" charset="2"/>
              <a:buNone/>
            </a:pPr>
            <a:r>
              <a:rPr lang="en-US" altLang="en-US" sz="1600" kern="0" dirty="0" smtClean="0">
                <a:solidFill>
                  <a:srgbClr val="FF0000"/>
                </a:solidFill>
              </a:rPr>
              <a:t>				}</a:t>
            </a:r>
          </a:p>
          <a:p>
            <a:pPr lvl="1">
              <a:lnSpc>
                <a:spcPct val="80000"/>
              </a:lnSpc>
              <a:buFont typeface="Wingdings" pitchFamily="2" charset="2"/>
              <a:buNone/>
            </a:pPr>
            <a:r>
              <a:rPr lang="en-US" altLang="en-US" sz="1600" kern="0" dirty="0" smtClean="0"/>
              <a:t>flag[1]:= true;</a:t>
            </a:r>
          </a:p>
          <a:p>
            <a:pPr lvl="1">
              <a:lnSpc>
                <a:spcPct val="80000"/>
              </a:lnSpc>
              <a:buFont typeface="Wingdings" pitchFamily="2" charset="2"/>
              <a:buNone/>
            </a:pPr>
            <a:r>
              <a:rPr lang="en-US" altLang="en-US" sz="1600" kern="0" dirty="0" smtClean="0"/>
              <a:t>		end;</a:t>
            </a:r>
          </a:p>
          <a:p>
            <a:pPr lvl="1">
              <a:lnSpc>
                <a:spcPct val="80000"/>
              </a:lnSpc>
              <a:buFont typeface="Wingdings" pitchFamily="2" charset="2"/>
              <a:buNone/>
            </a:pPr>
            <a:r>
              <a:rPr lang="en-US" altLang="en-US" sz="1600" kern="0" dirty="0" smtClean="0"/>
              <a:t>	</a:t>
            </a:r>
            <a:r>
              <a:rPr lang="en-US" altLang="en-US" sz="1600" kern="0" dirty="0" err="1" smtClean="0"/>
              <a:t>critical_section</a:t>
            </a:r>
            <a:r>
              <a:rPr lang="en-US" altLang="en-US" sz="1600" kern="0" dirty="0" smtClean="0"/>
              <a:t>();</a:t>
            </a:r>
          </a:p>
          <a:p>
            <a:pPr lvl="1">
              <a:lnSpc>
                <a:spcPct val="80000"/>
              </a:lnSpc>
              <a:buFont typeface="Wingdings" pitchFamily="2" charset="2"/>
              <a:buNone/>
            </a:pPr>
            <a:r>
              <a:rPr lang="en-US" altLang="en-US" sz="1600" kern="0" dirty="0" smtClean="0"/>
              <a:t>turn:= 0;  </a:t>
            </a:r>
          </a:p>
          <a:p>
            <a:pPr lvl="1">
              <a:lnSpc>
                <a:spcPct val="80000"/>
              </a:lnSpc>
              <a:buFont typeface="Wingdings" pitchFamily="2" charset="2"/>
              <a:buNone/>
            </a:pPr>
            <a:r>
              <a:rPr lang="en-US" altLang="en-US" sz="1600" kern="0" dirty="0" smtClean="0"/>
              <a:t>flag[1]:= false; </a:t>
            </a:r>
          </a:p>
          <a:p>
            <a:pPr lvl="1">
              <a:lnSpc>
                <a:spcPct val="80000"/>
              </a:lnSpc>
              <a:buFont typeface="Wingdings" pitchFamily="2" charset="2"/>
              <a:buNone/>
            </a:pPr>
            <a:r>
              <a:rPr lang="en-US" altLang="en-US" sz="1600" kern="0" dirty="0" err="1" smtClean="0"/>
              <a:t>non_critical_section</a:t>
            </a:r>
            <a:r>
              <a:rPr lang="en-US" altLang="en-US" sz="1600" kern="0" dirty="0" smtClean="0"/>
              <a:t>();</a:t>
            </a:r>
          </a:p>
          <a:p>
            <a:pPr lvl="1">
              <a:lnSpc>
                <a:spcPct val="80000"/>
              </a:lnSpc>
              <a:buFont typeface="Wingdings" pitchFamily="2" charset="2"/>
              <a:buNone/>
            </a:pPr>
            <a:r>
              <a:rPr lang="en-US" altLang="en-US" sz="1600" kern="0" dirty="0" smtClean="0"/>
              <a:t>until </a:t>
            </a:r>
            <a:r>
              <a:rPr lang="en-US" altLang="en-US" sz="1600" i="1" kern="0" dirty="0" smtClean="0"/>
              <a:t>false</a:t>
            </a:r>
            <a:r>
              <a:rPr lang="en-US" altLang="en-US" sz="1600" kern="0" dirty="0" smtClean="0"/>
              <a:t>;</a:t>
            </a:r>
          </a:p>
          <a:p>
            <a:pPr marL="0" indent="0">
              <a:buFont typeface="Wingdings" pitchFamily="2" charset="2"/>
              <a:buNone/>
            </a:pPr>
            <a:endParaRPr lang="en-US" sz="2000" kern="0" dirty="0"/>
          </a:p>
        </p:txBody>
      </p:sp>
      <p:grpSp>
        <p:nvGrpSpPr>
          <p:cNvPr id="27" name="Group 26"/>
          <p:cNvGrpSpPr/>
          <p:nvPr/>
        </p:nvGrpSpPr>
        <p:grpSpPr>
          <a:xfrm>
            <a:off x="2072438" y="5269468"/>
            <a:ext cx="4485318" cy="865464"/>
            <a:chOff x="2072438" y="5269468"/>
            <a:chExt cx="4485318" cy="865464"/>
          </a:xfrm>
        </p:grpSpPr>
        <p:sp>
          <p:nvSpPr>
            <p:cNvPr id="9" name="Rectangle 8"/>
            <p:cNvSpPr/>
            <p:nvPr/>
          </p:nvSpPr>
          <p:spPr>
            <a:xfrm>
              <a:off x="2819400" y="5334000"/>
              <a:ext cx="6096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dirty="0" smtClean="0">
                  <a:solidFill>
                    <a:srgbClr val="FF0000"/>
                  </a:solidFill>
                </a:rPr>
                <a:t>1</a:t>
              </a:r>
              <a:endParaRPr kumimoji="1" lang="en-US" dirty="0">
                <a:solidFill>
                  <a:srgbClr val="FF0000"/>
                </a:solidFill>
              </a:endParaRPr>
            </a:p>
          </p:txBody>
        </p:sp>
        <p:sp>
          <p:nvSpPr>
            <p:cNvPr id="10" name="TextBox 9"/>
            <p:cNvSpPr txBox="1"/>
            <p:nvPr/>
          </p:nvSpPr>
          <p:spPr>
            <a:xfrm>
              <a:off x="2072438" y="5269468"/>
              <a:ext cx="625364" cy="369332"/>
            </a:xfrm>
            <a:prstGeom prst="rect">
              <a:avLst/>
            </a:prstGeom>
            <a:noFill/>
          </p:spPr>
          <p:txBody>
            <a:bodyPr wrap="none" rtlCol="0">
              <a:spAutoFit/>
            </a:bodyPr>
            <a:lstStyle/>
            <a:p>
              <a:r>
                <a:rPr lang="en-US" dirty="0" smtClean="0"/>
                <a:t>Turn</a:t>
              </a:r>
              <a:endParaRPr lang="en-US" dirty="0"/>
            </a:p>
          </p:txBody>
        </p:sp>
        <p:sp>
          <p:nvSpPr>
            <p:cNvPr id="11" name="TextBox 10"/>
            <p:cNvSpPr txBox="1"/>
            <p:nvPr/>
          </p:nvSpPr>
          <p:spPr>
            <a:xfrm>
              <a:off x="4518720" y="5269468"/>
              <a:ext cx="684803" cy="369332"/>
            </a:xfrm>
            <a:prstGeom prst="rect">
              <a:avLst/>
            </a:prstGeom>
            <a:noFill/>
          </p:spPr>
          <p:txBody>
            <a:bodyPr wrap="none" rtlCol="0">
              <a:spAutoFit/>
            </a:bodyPr>
            <a:lstStyle/>
            <a:p>
              <a:r>
                <a:rPr lang="en-US" dirty="0" smtClean="0"/>
                <a:t>Flags</a:t>
              </a:r>
              <a:endParaRPr lang="en-US" dirty="0"/>
            </a:p>
          </p:txBody>
        </p:sp>
        <p:sp>
          <p:nvSpPr>
            <p:cNvPr id="12" name="Rectangle 11"/>
            <p:cNvSpPr/>
            <p:nvPr/>
          </p:nvSpPr>
          <p:spPr>
            <a:xfrm>
              <a:off x="5326118" y="5334000"/>
              <a:ext cx="6096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dirty="0" smtClean="0">
                  <a:solidFill>
                    <a:srgbClr val="FF0000"/>
                  </a:solidFill>
                </a:rPr>
                <a:t>F</a:t>
              </a:r>
              <a:endParaRPr kumimoji="1" lang="en-US" dirty="0">
                <a:solidFill>
                  <a:srgbClr val="FF0000"/>
                </a:solidFill>
              </a:endParaRPr>
            </a:p>
          </p:txBody>
        </p:sp>
        <p:sp>
          <p:nvSpPr>
            <p:cNvPr id="13" name="Rectangle 12"/>
            <p:cNvSpPr/>
            <p:nvPr/>
          </p:nvSpPr>
          <p:spPr>
            <a:xfrm>
              <a:off x="5948156" y="5334000"/>
              <a:ext cx="6096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dirty="0" smtClean="0">
                  <a:solidFill>
                    <a:schemeClr val="accent3">
                      <a:lumMod val="75000"/>
                    </a:schemeClr>
                  </a:solidFill>
                </a:rPr>
                <a:t>T</a:t>
              </a:r>
              <a:endParaRPr kumimoji="1" lang="en-US" dirty="0">
                <a:solidFill>
                  <a:schemeClr val="accent3">
                    <a:lumMod val="75000"/>
                  </a:schemeClr>
                </a:solidFill>
              </a:endParaRPr>
            </a:p>
          </p:txBody>
        </p:sp>
        <p:sp>
          <p:nvSpPr>
            <p:cNvPr id="14" name="TextBox 13"/>
            <p:cNvSpPr txBox="1"/>
            <p:nvPr/>
          </p:nvSpPr>
          <p:spPr>
            <a:xfrm>
              <a:off x="5480877" y="5765600"/>
              <a:ext cx="300082" cy="369332"/>
            </a:xfrm>
            <a:prstGeom prst="rect">
              <a:avLst/>
            </a:prstGeom>
            <a:noFill/>
          </p:spPr>
          <p:txBody>
            <a:bodyPr wrap="none" rtlCol="0">
              <a:spAutoFit/>
            </a:bodyPr>
            <a:lstStyle/>
            <a:p>
              <a:r>
                <a:rPr lang="en-US" dirty="0" smtClean="0"/>
                <a:t>0</a:t>
              </a:r>
              <a:endParaRPr lang="en-US" dirty="0"/>
            </a:p>
          </p:txBody>
        </p:sp>
        <p:sp>
          <p:nvSpPr>
            <p:cNvPr id="15" name="TextBox 14"/>
            <p:cNvSpPr txBox="1"/>
            <p:nvPr/>
          </p:nvSpPr>
          <p:spPr>
            <a:xfrm>
              <a:off x="6102915" y="5741447"/>
              <a:ext cx="300082" cy="369332"/>
            </a:xfrm>
            <a:prstGeom prst="rect">
              <a:avLst/>
            </a:prstGeom>
            <a:noFill/>
          </p:spPr>
          <p:txBody>
            <a:bodyPr wrap="none" rtlCol="0">
              <a:spAutoFit/>
            </a:bodyPr>
            <a:lstStyle/>
            <a:p>
              <a:r>
                <a:rPr lang="en-US" dirty="0" smtClean="0"/>
                <a:t>1</a:t>
              </a:r>
              <a:endParaRPr lang="en-US" dirty="0"/>
            </a:p>
          </p:txBody>
        </p:sp>
      </p:grpSp>
      <p:cxnSp>
        <p:nvCxnSpPr>
          <p:cNvPr id="17" name="Straight Arrow Connector 16"/>
          <p:cNvCxnSpPr/>
          <p:nvPr/>
        </p:nvCxnSpPr>
        <p:spPr>
          <a:xfrm>
            <a:off x="152400" y="1752600"/>
            <a:ext cx="51048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52400" y="1981200"/>
            <a:ext cx="51048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2400" y="3657600"/>
            <a:ext cx="51048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545360" y="1752600"/>
            <a:ext cx="510480" cy="0"/>
          </a:xfrm>
          <a:prstGeom prst="straightConnector1">
            <a:avLst/>
          </a:prstGeom>
          <a:ln w="254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45360" y="1981200"/>
            <a:ext cx="510480" cy="0"/>
          </a:xfrm>
          <a:prstGeom prst="straightConnector1">
            <a:avLst/>
          </a:prstGeom>
          <a:ln w="254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600000" y="2209800"/>
            <a:ext cx="510480" cy="0"/>
          </a:xfrm>
          <a:prstGeom prst="straightConnector1">
            <a:avLst/>
          </a:prstGeom>
          <a:ln w="254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948283" y="2438400"/>
            <a:ext cx="510480" cy="0"/>
          </a:xfrm>
          <a:prstGeom prst="straightConnector1">
            <a:avLst/>
          </a:prstGeom>
          <a:ln w="254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52400" y="3886200"/>
            <a:ext cx="51048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52400" y="4114800"/>
            <a:ext cx="51048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545360" y="3352800"/>
            <a:ext cx="510480" cy="0"/>
          </a:xfrm>
          <a:prstGeom prst="straightConnector1">
            <a:avLst/>
          </a:prstGeom>
          <a:ln w="254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455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2</a:t>
            </a:r>
          </a:p>
        </p:txBody>
      </p:sp>
      <p:sp>
        <p:nvSpPr>
          <p:cNvPr id="3" name="Content Placeholder 2"/>
          <p:cNvSpPr>
            <a:spLocks noGrp="1"/>
          </p:cNvSpPr>
          <p:nvPr>
            <p:ph idx="1"/>
          </p:nvPr>
        </p:nvSpPr>
        <p:spPr>
          <a:xfrm>
            <a:off x="251520" y="1219200"/>
            <a:ext cx="8640960" cy="5018112"/>
          </a:xfrm>
        </p:spPr>
        <p:txBody>
          <a:bodyPr/>
          <a:lstStyle/>
          <a:p>
            <a:r>
              <a:rPr lang="en-US" sz="2400" dirty="0" err="1"/>
              <a:t>Xét</a:t>
            </a:r>
            <a:r>
              <a:rPr lang="en-US" sz="2400" dirty="0"/>
              <a:t> </a:t>
            </a:r>
            <a:r>
              <a:rPr lang="en-US" sz="2400" dirty="0" err="1"/>
              <a:t>giải</a:t>
            </a:r>
            <a:r>
              <a:rPr lang="en-US" sz="2400" dirty="0"/>
              <a:t> </a:t>
            </a:r>
            <a:r>
              <a:rPr lang="en-US" sz="2400" dirty="0" err="1"/>
              <a:t>pháp</a:t>
            </a:r>
            <a:r>
              <a:rPr lang="en-US" sz="2400" dirty="0"/>
              <a:t> </a:t>
            </a:r>
            <a:r>
              <a:rPr lang="en-US" sz="2400" dirty="0" err="1"/>
              <a:t>đồng</a:t>
            </a:r>
            <a:r>
              <a:rPr lang="en-US" sz="2400" dirty="0"/>
              <a:t> </a:t>
            </a:r>
            <a:r>
              <a:rPr lang="en-US" sz="2400" dirty="0" err="1"/>
              <a:t>bộ</a:t>
            </a:r>
            <a:r>
              <a:rPr lang="en-US" sz="2400" dirty="0"/>
              <a:t> </a:t>
            </a:r>
            <a:r>
              <a:rPr lang="en-US" sz="2400" dirty="0" err="1"/>
              <a:t>hóa</a:t>
            </a:r>
            <a:r>
              <a:rPr lang="en-US" sz="2400" dirty="0"/>
              <a:t> </a:t>
            </a:r>
            <a:r>
              <a:rPr lang="en-US" sz="2400" dirty="0" err="1"/>
              <a:t>sau</a:t>
            </a:r>
            <a:r>
              <a:rPr lang="en-US" sz="2400" dirty="0"/>
              <a:t>:</a:t>
            </a:r>
          </a:p>
          <a:p>
            <a:pPr lvl="3">
              <a:lnSpc>
                <a:spcPct val="90000"/>
              </a:lnSpc>
              <a:buNone/>
            </a:pPr>
            <a:r>
              <a:rPr lang="fr-FR" altLang="en-US" sz="2200" dirty="0" err="1"/>
              <a:t>while</a:t>
            </a:r>
            <a:r>
              <a:rPr lang="fr-FR" altLang="en-US" sz="2200" dirty="0"/>
              <a:t> (TRUE) {</a:t>
            </a:r>
          </a:p>
          <a:p>
            <a:pPr lvl="3">
              <a:lnSpc>
                <a:spcPct val="90000"/>
              </a:lnSpc>
              <a:buNone/>
            </a:pPr>
            <a:r>
              <a:rPr lang="fr-FR" altLang="en-US" sz="2200" dirty="0" err="1"/>
              <a:t>int</a:t>
            </a:r>
            <a:r>
              <a:rPr lang="fr-FR" altLang="en-US" sz="2200" dirty="0"/>
              <a:t> j = 1-i;</a:t>
            </a:r>
          </a:p>
          <a:p>
            <a:pPr lvl="3">
              <a:lnSpc>
                <a:spcPct val="90000"/>
              </a:lnSpc>
              <a:buNone/>
            </a:pPr>
            <a:r>
              <a:rPr lang="fr-FR" altLang="en-US" sz="2200" dirty="0"/>
              <a:t>flag[i]= TRUE;	</a:t>
            </a:r>
          </a:p>
          <a:p>
            <a:pPr lvl="3">
              <a:lnSpc>
                <a:spcPct val="90000"/>
              </a:lnSpc>
              <a:buNone/>
            </a:pPr>
            <a:r>
              <a:rPr lang="fr-FR" altLang="en-US" sz="2200" dirty="0" err="1"/>
              <a:t>turn</a:t>
            </a:r>
            <a:r>
              <a:rPr lang="fr-FR" altLang="en-US" sz="2200" dirty="0"/>
              <a:t> = i;</a:t>
            </a:r>
          </a:p>
          <a:p>
            <a:pPr lvl="3">
              <a:lnSpc>
                <a:spcPct val="90000"/>
              </a:lnSpc>
              <a:buNone/>
            </a:pPr>
            <a:r>
              <a:rPr lang="fr-FR" altLang="en-US" sz="2200" dirty="0" err="1"/>
              <a:t>while</a:t>
            </a:r>
            <a:r>
              <a:rPr lang="fr-FR" altLang="en-US" sz="2200" dirty="0"/>
              <a:t> (</a:t>
            </a:r>
            <a:r>
              <a:rPr lang="fr-FR" altLang="en-US" sz="2200" dirty="0" err="1"/>
              <a:t>turn</a:t>
            </a:r>
            <a:r>
              <a:rPr lang="fr-FR" altLang="en-US" sz="2200" dirty="0"/>
              <a:t> == j &amp;&amp; flag[j]==TRUE); </a:t>
            </a:r>
          </a:p>
          <a:p>
            <a:pPr lvl="3">
              <a:lnSpc>
                <a:spcPct val="90000"/>
              </a:lnSpc>
              <a:buNone/>
            </a:pPr>
            <a:r>
              <a:rPr lang="fr-FR" altLang="en-US" sz="2200" dirty="0" err="1"/>
              <a:t>critical</a:t>
            </a:r>
            <a:r>
              <a:rPr lang="fr-FR" altLang="en-US" sz="2200" dirty="0"/>
              <a:t>-section ();</a:t>
            </a:r>
          </a:p>
          <a:p>
            <a:pPr lvl="3">
              <a:lnSpc>
                <a:spcPct val="90000"/>
              </a:lnSpc>
              <a:buNone/>
            </a:pPr>
            <a:r>
              <a:rPr lang="fr-FR" altLang="en-US" sz="2200" dirty="0"/>
              <a:t>flag[i] = FALSE;</a:t>
            </a:r>
          </a:p>
          <a:p>
            <a:pPr lvl="3">
              <a:lnSpc>
                <a:spcPct val="90000"/>
              </a:lnSpc>
              <a:buNone/>
            </a:pPr>
            <a:r>
              <a:rPr lang="fr-FR" altLang="en-US" sz="2200" dirty="0"/>
              <a:t>    </a:t>
            </a:r>
            <a:r>
              <a:rPr lang="fr-FR" altLang="en-US" sz="2200" dirty="0" err="1"/>
              <a:t>Noncritical</a:t>
            </a:r>
            <a:r>
              <a:rPr lang="fr-FR" altLang="en-US" sz="2200" dirty="0"/>
              <a:t>-section ();</a:t>
            </a:r>
          </a:p>
          <a:p>
            <a:pPr lvl="3">
              <a:lnSpc>
                <a:spcPct val="90000"/>
              </a:lnSpc>
              <a:buNone/>
            </a:pPr>
            <a:r>
              <a:rPr lang="fr-FR" altLang="en-US" sz="2200" dirty="0"/>
              <a:t>}</a:t>
            </a:r>
            <a:endParaRPr lang="en-US" altLang="en-US" sz="2200" dirty="0"/>
          </a:p>
          <a:p>
            <a:pPr marL="0" indent="0">
              <a:buNone/>
            </a:pPr>
            <a:endParaRPr lang="en-US" sz="2000" dirty="0"/>
          </a:p>
        </p:txBody>
      </p:sp>
      <p:sp>
        <p:nvSpPr>
          <p:cNvPr id="4" name="Date Placeholder 3"/>
          <p:cNvSpPr>
            <a:spLocks noGrp="1"/>
          </p:cNvSpPr>
          <p:nvPr>
            <p:ph type="dt" sz="half" idx="10"/>
          </p:nvPr>
        </p:nvSpPr>
        <p:spPr/>
        <p:txBody>
          <a:bodyPr/>
          <a:lstStyle/>
          <a:p>
            <a:fld id="{F7681EE8-9FE2-425D-8FB4-74C399BDEDA0}" type="datetime1">
              <a:rPr kumimoji="1" lang="en-US" altLang="ja-JP" smtClean="0"/>
              <a:t>12/28/2023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TextBox 6"/>
          <p:cNvSpPr txBox="1"/>
          <p:nvPr/>
        </p:nvSpPr>
        <p:spPr>
          <a:xfrm>
            <a:off x="1331913" y="5334000"/>
            <a:ext cx="6134893" cy="369332"/>
          </a:xfrm>
          <a:prstGeom prst="rect">
            <a:avLst/>
          </a:prstGeom>
          <a:noFill/>
        </p:spPr>
        <p:txBody>
          <a:bodyPr wrap="square" rtlCol="0">
            <a:spAutoFit/>
          </a:bodyPr>
          <a:lstStyle/>
          <a:p>
            <a:r>
              <a:rPr lang="en-US" b="1"/>
              <a:t>Giải pháp này có thỏa yêu cầu độc quyền truy xuất không?</a:t>
            </a:r>
          </a:p>
        </p:txBody>
      </p:sp>
    </p:spTree>
    <p:extLst>
      <p:ext uri="{BB962C8B-B14F-4D97-AF65-F5344CB8AC3E}">
        <p14:creationId xmlns:p14="http://schemas.microsoft.com/office/powerpoint/2010/main" val="1612210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2</a:t>
            </a:r>
          </a:p>
        </p:txBody>
      </p:sp>
      <p:sp>
        <p:nvSpPr>
          <p:cNvPr id="3" name="Content Placeholder 2"/>
          <p:cNvSpPr>
            <a:spLocks noGrp="1"/>
          </p:cNvSpPr>
          <p:nvPr>
            <p:ph idx="1"/>
          </p:nvPr>
        </p:nvSpPr>
        <p:spPr>
          <a:xfrm>
            <a:off x="251520" y="1219200"/>
            <a:ext cx="4853880" cy="3048000"/>
          </a:xfrm>
        </p:spPr>
        <p:txBody>
          <a:bodyPr/>
          <a:lstStyle/>
          <a:p>
            <a:pPr lvl="3">
              <a:lnSpc>
                <a:spcPct val="90000"/>
              </a:lnSpc>
              <a:buNone/>
            </a:pPr>
            <a:r>
              <a:rPr lang="en-US" sz="1600" dirty="0" smtClean="0"/>
              <a:t>P0</a:t>
            </a:r>
            <a:endParaRPr lang="fr-FR" altLang="en-US" sz="1600" dirty="0" smtClean="0"/>
          </a:p>
          <a:p>
            <a:pPr lvl="3">
              <a:lnSpc>
                <a:spcPct val="90000"/>
              </a:lnSpc>
              <a:buNone/>
            </a:pPr>
            <a:r>
              <a:rPr lang="fr-FR" altLang="en-US" sz="1600" dirty="0" smtClean="0"/>
              <a:t>flag[0]= </a:t>
            </a:r>
            <a:r>
              <a:rPr lang="fr-FR" altLang="en-US" sz="1600" dirty="0"/>
              <a:t>TRUE;	</a:t>
            </a:r>
          </a:p>
          <a:p>
            <a:pPr lvl="3">
              <a:lnSpc>
                <a:spcPct val="90000"/>
              </a:lnSpc>
              <a:buNone/>
            </a:pPr>
            <a:r>
              <a:rPr lang="fr-FR" altLang="en-US" sz="1600" dirty="0" err="1"/>
              <a:t>turn</a:t>
            </a:r>
            <a:r>
              <a:rPr lang="fr-FR" altLang="en-US" sz="1600" dirty="0"/>
              <a:t> = </a:t>
            </a:r>
            <a:r>
              <a:rPr lang="fr-FR" altLang="en-US" sz="1600" dirty="0" smtClean="0"/>
              <a:t>0;</a:t>
            </a:r>
            <a:endParaRPr lang="fr-FR" altLang="en-US" sz="1600" dirty="0"/>
          </a:p>
          <a:p>
            <a:pPr lvl="3">
              <a:lnSpc>
                <a:spcPct val="90000"/>
              </a:lnSpc>
              <a:buNone/>
            </a:pPr>
            <a:r>
              <a:rPr lang="fr-FR" altLang="en-US" sz="1600" dirty="0" err="1"/>
              <a:t>while</a:t>
            </a:r>
            <a:r>
              <a:rPr lang="fr-FR" altLang="en-US" sz="1600" dirty="0"/>
              <a:t> (</a:t>
            </a:r>
            <a:r>
              <a:rPr lang="fr-FR" altLang="en-US" sz="1600" dirty="0" err="1"/>
              <a:t>turn</a:t>
            </a:r>
            <a:r>
              <a:rPr lang="fr-FR" altLang="en-US" sz="1600" dirty="0"/>
              <a:t> == </a:t>
            </a:r>
            <a:r>
              <a:rPr lang="fr-FR" altLang="en-US" sz="1600" dirty="0" smtClean="0"/>
              <a:t>1 </a:t>
            </a:r>
            <a:r>
              <a:rPr lang="fr-FR" altLang="en-US" sz="1600" dirty="0"/>
              <a:t>&amp;&amp; </a:t>
            </a:r>
            <a:r>
              <a:rPr lang="fr-FR" altLang="en-US" sz="1600" dirty="0" smtClean="0"/>
              <a:t>flag[1]==</a:t>
            </a:r>
            <a:r>
              <a:rPr lang="fr-FR" altLang="en-US" sz="1600" dirty="0"/>
              <a:t>TRUE); </a:t>
            </a:r>
          </a:p>
          <a:p>
            <a:pPr lvl="3">
              <a:lnSpc>
                <a:spcPct val="90000"/>
              </a:lnSpc>
              <a:buNone/>
            </a:pPr>
            <a:r>
              <a:rPr lang="fr-FR" altLang="en-US" sz="1600" dirty="0" err="1"/>
              <a:t>critical</a:t>
            </a:r>
            <a:r>
              <a:rPr lang="fr-FR" altLang="en-US" sz="1600" dirty="0"/>
              <a:t>-section ();</a:t>
            </a:r>
          </a:p>
          <a:p>
            <a:pPr lvl="3">
              <a:lnSpc>
                <a:spcPct val="90000"/>
              </a:lnSpc>
              <a:buNone/>
            </a:pPr>
            <a:r>
              <a:rPr lang="fr-FR" altLang="en-US" sz="1600" dirty="0" smtClean="0"/>
              <a:t>flag[0] </a:t>
            </a:r>
            <a:r>
              <a:rPr lang="fr-FR" altLang="en-US" sz="1600" dirty="0"/>
              <a:t>= FALSE;</a:t>
            </a:r>
          </a:p>
          <a:p>
            <a:pPr lvl="3">
              <a:lnSpc>
                <a:spcPct val="90000"/>
              </a:lnSpc>
              <a:buNone/>
            </a:pPr>
            <a:r>
              <a:rPr lang="fr-FR" altLang="en-US" sz="1600" dirty="0"/>
              <a:t>    </a:t>
            </a:r>
            <a:r>
              <a:rPr lang="fr-FR" altLang="en-US" sz="1600" dirty="0" err="1"/>
              <a:t>Noncritical</a:t>
            </a:r>
            <a:r>
              <a:rPr lang="fr-FR" altLang="en-US" sz="1600" dirty="0"/>
              <a:t>-section ();</a:t>
            </a:r>
          </a:p>
          <a:p>
            <a:pPr lvl="3">
              <a:lnSpc>
                <a:spcPct val="90000"/>
              </a:lnSpc>
              <a:buNone/>
            </a:pPr>
            <a:r>
              <a:rPr lang="fr-FR" altLang="en-US" sz="1600" dirty="0"/>
              <a:t>}</a:t>
            </a:r>
            <a:endParaRPr lang="en-US" altLang="en-US" sz="1600" dirty="0"/>
          </a:p>
          <a:p>
            <a:pPr marL="0" indent="0">
              <a:buNone/>
            </a:pPr>
            <a:endParaRPr lang="en-US" sz="1400" dirty="0"/>
          </a:p>
        </p:txBody>
      </p:sp>
      <p:sp>
        <p:nvSpPr>
          <p:cNvPr id="4" name="Date Placeholder 3"/>
          <p:cNvSpPr>
            <a:spLocks noGrp="1"/>
          </p:cNvSpPr>
          <p:nvPr>
            <p:ph type="dt" sz="half" idx="10"/>
          </p:nvPr>
        </p:nvSpPr>
        <p:spPr/>
        <p:txBody>
          <a:bodyPr/>
          <a:lstStyle/>
          <a:p>
            <a:fld id="{F7681EE8-9FE2-425D-8FB4-74C399BDEDA0}" type="datetime1">
              <a:rPr kumimoji="1" lang="en-US" altLang="ja-JP" smtClean="0"/>
              <a:t>12/28/2023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TextBox 6"/>
          <p:cNvSpPr txBox="1"/>
          <p:nvPr/>
        </p:nvSpPr>
        <p:spPr>
          <a:xfrm>
            <a:off x="1503760" y="5990588"/>
            <a:ext cx="6134893" cy="369332"/>
          </a:xfrm>
          <a:prstGeom prst="rect">
            <a:avLst/>
          </a:prstGeom>
          <a:noFill/>
        </p:spPr>
        <p:txBody>
          <a:bodyPr wrap="square" rtlCol="0">
            <a:spAutoFit/>
          </a:bodyPr>
          <a:lstStyle/>
          <a:p>
            <a:r>
              <a:rPr lang="en-US" b="1" dirty="0" err="1"/>
              <a:t>Giải</a:t>
            </a:r>
            <a:r>
              <a:rPr lang="en-US" b="1" dirty="0"/>
              <a:t> </a:t>
            </a:r>
            <a:r>
              <a:rPr lang="en-US" b="1" dirty="0" err="1"/>
              <a:t>pháp</a:t>
            </a:r>
            <a:r>
              <a:rPr lang="en-US" b="1" dirty="0"/>
              <a:t> </a:t>
            </a:r>
            <a:r>
              <a:rPr lang="en-US" b="1" dirty="0" err="1"/>
              <a:t>này</a:t>
            </a:r>
            <a:r>
              <a:rPr lang="en-US" b="1" dirty="0"/>
              <a:t> </a:t>
            </a:r>
            <a:r>
              <a:rPr lang="en-US" b="1" dirty="0" err="1"/>
              <a:t>có</a:t>
            </a:r>
            <a:r>
              <a:rPr lang="en-US" b="1" dirty="0"/>
              <a:t> </a:t>
            </a:r>
            <a:r>
              <a:rPr lang="en-US" b="1" dirty="0" err="1"/>
              <a:t>thỏa</a:t>
            </a:r>
            <a:r>
              <a:rPr lang="en-US" b="1" dirty="0"/>
              <a:t> </a:t>
            </a:r>
            <a:r>
              <a:rPr lang="en-US" b="1" dirty="0" err="1"/>
              <a:t>yêu</a:t>
            </a:r>
            <a:r>
              <a:rPr lang="en-US" b="1" dirty="0"/>
              <a:t> </a:t>
            </a:r>
            <a:r>
              <a:rPr lang="en-US" b="1" dirty="0" err="1"/>
              <a:t>cầu</a:t>
            </a:r>
            <a:r>
              <a:rPr lang="en-US" b="1" dirty="0"/>
              <a:t> </a:t>
            </a:r>
            <a:r>
              <a:rPr lang="en-US" b="1" dirty="0" err="1"/>
              <a:t>độc</a:t>
            </a:r>
            <a:r>
              <a:rPr lang="en-US" b="1" dirty="0"/>
              <a:t> </a:t>
            </a:r>
            <a:r>
              <a:rPr lang="en-US" b="1" dirty="0" err="1"/>
              <a:t>quyền</a:t>
            </a:r>
            <a:r>
              <a:rPr lang="en-US" b="1" dirty="0"/>
              <a:t> </a:t>
            </a:r>
            <a:r>
              <a:rPr lang="en-US" b="1" dirty="0" err="1"/>
              <a:t>truy</a:t>
            </a:r>
            <a:r>
              <a:rPr lang="en-US" b="1" dirty="0"/>
              <a:t> </a:t>
            </a:r>
            <a:r>
              <a:rPr lang="en-US" b="1" dirty="0" err="1"/>
              <a:t>xuất</a:t>
            </a:r>
            <a:r>
              <a:rPr lang="en-US" b="1" dirty="0"/>
              <a:t> </a:t>
            </a:r>
            <a:r>
              <a:rPr lang="en-US" b="1" dirty="0" err="1"/>
              <a:t>không</a:t>
            </a:r>
            <a:r>
              <a:rPr lang="en-US" b="1" dirty="0"/>
              <a:t>?</a:t>
            </a:r>
          </a:p>
        </p:txBody>
      </p:sp>
      <p:sp>
        <p:nvSpPr>
          <p:cNvPr id="8" name="Content Placeholder 2"/>
          <p:cNvSpPr txBox="1">
            <a:spLocks/>
          </p:cNvSpPr>
          <p:nvPr/>
        </p:nvSpPr>
        <p:spPr bwMode="auto">
          <a:xfrm>
            <a:off x="4191000" y="1202516"/>
            <a:ext cx="4853880" cy="304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pPr lvl="3">
              <a:lnSpc>
                <a:spcPct val="90000"/>
              </a:lnSpc>
              <a:buFont typeface="Wingdings" pitchFamily="2" charset="2"/>
              <a:buNone/>
            </a:pPr>
            <a:r>
              <a:rPr lang="fr-FR" altLang="en-US" sz="1600" kern="0" dirty="0" smtClean="0"/>
              <a:t>P1</a:t>
            </a:r>
          </a:p>
          <a:p>
            <a:pPr lvl="3">
              <a:lnSpc>
                <a:spcPct val="90000"/>
              </a:lnSpc>
              <a:buFont typeface="Wingdings" pitchFamily="2" charset="2"/>
              <a:buNone/>
            </a:pPr>
            <a:r>
              <a:rPr lang="fr-FR" altLang="en-US" sz="1600" kern="0" dirty="0" smtClean="0"/>
              <a:t>flag[1]= TRUE;	</a:t>
            </a:r>
          </a:p>
          <a:p>
            <a:pPr lvl="3">
              <a:lnSpc>
                <a:spcPct val="90000"/>
              </a:lnSpc>
              <a:buFont typeface="Wingdings" pitchFamily="2" charset="2"/>
              <a:buNone/>
            </a:pPr>
            <a:r>
              <a:rPr lang="fr-FR" altLang="en-US" sz="1600" kern="0" dirty="0" err="1" smtClean="0"/>
              <a:t>turn</a:t>
            </a:r>
            <a:r>
              <a:rPr lang="fr-FR" altLang="en-US" sz="1600" kern="0" dirty="0" smtClean="0"/>
              <a:t> = 1;</a:t>
            </a:r>
          </a:p>
          <a:p>
            <a:pPr lvl="3">
              <a:lnSpc>
                <a:spcPct val="90000"/>
              </a:lnSpc>
              <a:buFont typeface="Wingdings" pitchFamily="2" charset="2"/>
              <a:buNone/>
            </a:pPr>
            <a:r>
              <a:rPr lang="fr-FR" altLang="en-US" sz="1600" kern="0" dirty="0" err="1" smtClean="0"/>
              <a:t>while</a:t>
            </a:r>
            <a:r>
              <a:rPr lang="fr-FR" altLang="en-US" sz="1600" kern="0" dirty="0" smtClean="0"/>
              <a:t> (</a:t>
            </a:r>
            <a:r>
              <a:rPr lang="fr-FR" altLang="en-US" sz="1600" kern="0" dirty="0" err="1" smtClean="0"/>
              <a:t>turn</a:t>
            </a:r>
            <a:r>
              <a:rPr lang="fr-FR" altLang="en-US" sz="1600" kern="0" dirty="0" smtClean="0"/>
              <a:t> == 0 &amp;&amp; flag[0]==TRUE); </a:t>
            </a:r>
          </a:p>
          <a:p>
            <a:pPr lvl="3">
              <a:lnSpc>
                <a:spcPct val="90000"/>
              </a:lnSpc>
              <a:buFont typeface="Wingdings" pitchFamily="2" charset="2"/>
              <a:buNone/>
            </a:pPr>
            <a:r>
              <a:rPr lang="fr-FR" altLang="en-US" sz="1600" kern="0" dirty="0" err="1" smtClean="0"/>
              <a:t>critical</a:t>
            </a:r>
            <a:r>
              <a:rPr lang="fr-FR" altLang="en-US" sz="1600" kern="0" dirty="0" smtClean="0"/>
              <a:t>-section ();</a:t>
            </a:r>
          </a:p>
          <a:p>
            <a:pPr lvl="3">
              <a:lnSpc>
                <a:spcPct val="90000"/>
              </a:lnSpc>
              <a:buFont typeface="Wingdings" pitchFamily="2" charset="2"/>
              <a:buNone/>
            </a:pPr>
            <a:r>
              <a:rPr lang="fr-FR" altLang="en-US" sz="1600" kern="0" dirty="0" smtClean="0"/>
              <a:t>flag[1] = FALSE;</a:t>
            </a:r>
          </a:p>
          <a:p>
            <a:pPr lvl="3">
              <a:lnSpc>
                <a:spcPct val="90000"/>
              </a:lnSpc>
              <a:buFont typeface="Wingdings" pitchFamily="2" charset="2"/>
              <a:buNone/>
            </a:pPr>
            <a:r>
              <a:rPr lang="fr-FR" altLang="en-US" sz="1600" kern="0" dirty="0" smtClean="0"/>
              <a:t>    </a:t>
            </a:r>
            <a:r>
              <a:rPr lang="fr-FR" altLang="en-US" sz="1600" kern="0" dirty="0" err="1" smtClean="0"/>
              <a:t>Noncritical</a:t>
            </a:r>
            <a:r>
              <a:rPr lang="fr-FR" altLang="en-US" sz="1600" kern="0" dirty="0" smtClean="0"/>
              <a:t>-section ();</a:t>
            </a:r>
          </a:p>
          <a:p>
            <a:pPr lvl="3">
              <a:lnSpc>
                <a:spcPct val="90000"/>
              </a:lnSpc>
              <a:buFont typeface="Wingdings" pitchFamily="2" charset="2"/>
              <a:buNone/>
            </a:pPr>
            <a:r>
              <a:rPr lang="fr-FR" altLang="en-US" sz="1600" kern="0" dirty="0" smtClean="0"/>
              <a:t>}</a:t>
            </a:r>
            <a:endParaRPr lang="en-US" altLang="en-US" sz="1600" kern="0" dirty="0" smtClean="0"/>
          </a:p>
          <a:p>
            <a:pPr marL="0" indent="0">
              <a:buFont typeface="Wingdings" pitchFamily="2" charset="2"/>
              <a:buNone/>
            </a:pPr>
            <a:endParaRPr lang="en-US" sz="1400" kern="0" dirty="0"/>
          </a:p>
        </p:txBody>
      </p:sp>
      <p:grpSp>
        <p:nvGrpSpPr>
          <p:cNvPr id="10" name="Group 9"/>
          <p:cNvGrpSpPr/>
          <p:nvPr/>
        </p:nvGrpSpPr>
        <p:grpSpPr>
          <a:xfrm>
            <a:off x="2385120" y="4530089"/>
            <a:ext cx="4485318" cy="865464"/>
            <a:chOff x="2072438" y="5269468"/>
            <a:chExt cx="4485318" cy="865464"/>
          </a:xfrm>
        </p:grpSpPr>
        <p:sp>
          <p:nvSpPr>
            <p:cNvPr id="11" name="Rectangle 10"/>
            <p:cNvSpPr/>
            <p:nvPr/>
          </p:nvSpPr>
          <p:spPr>
            <a:xfrm>
              <a:off x="2819400" y="5334000"/>
              <a:ext cx="6096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dirty="0" smtClean="0">
                  <a:solidFill>
                    <a:srgbClr val="FF0000"/>
                  </a:solidFill>
                </a:rPr>
                <a:t>1</a:t>
              </a:r>
              <a:endParaRPr kumimoji="1" lang="en-US" dirty="0">
                <a:solidFill>
                  <a:srgbClr val="FF0000"/>
                </a:solidFill>
              </a:endParaRPr>
            </a:p>
          </p:txBody>
        </p:sp>
        <p:sp>
          <p:nvSpPr>
            <p:cNvPr id="12" name="TextBox 11"/>
            <p:cNvSpPr txBox="1"/>
            <p:nvPr/>
          </p:nvSpPr>
          <p:spPr>
            <a:xfrm>
              <a:off x="2072438" y="5269468"/>
              <a:ext cx="625364" cy="369332"/>
            </a:xfrm>
            <a:prstGeom prst="rect">
              <a:avLst/>
            </a:prstGeom>
            <a:noFill/>
          </p:spPr>
          <p:txBody>
            <a:bodyPr wrap="none" rtlCol="0">
              <a:spAutoFit/>
            </a:bodyPr>
            <a:lstStyle/>
            <a:p>
              <a:r>
                <a:rPr lang="en-US" dirty="0" smtClean="0"/>
                <a:t>Turn</a:t>
              </a:r>
              <a:endParaRPr lang="en-US" dirty="0"/>
            </a:p>
          </p:txBody>
        </p:sp>
        <p:sp>
          <p:nvSpPr>
            <p:cNvPr id="13" name="TextBox 12"/>
            <p:cNvSpPr txBox="1"/>
            <p:nvPr/>
          </p:nvSpPr>
          <p:spPr>
            <a:xfrm>
              <a:off x="4518720" y="5269468"/>
              <a:ext cx="684803" cy="369332"/>
            </a:xfrm>
            <a:prstGeom prst="rect">
              <a:avLst/>
            </a:prstGeom>
            <a:noFill/>
          </p:spPr>
          <p:txBody>
            <a:bodyPr wrap="none" rtlCol="0">
              <a:spAutoFit/>
            </a:bodyPr>
            <a:lstStyle/>
            <a:p>
              <a:r>
                <a:rPr lang="en-US" dirty="0" smtClean="0"/>
                <a:t>Flags</a:t>
              </a:r>
              <a:endParaRPr lang="en-US" dirty="0"/>
            </a:p>
          </p:txBody>
        </p:sp>
        <p:sp>
          <p:nvSpPr>
            <p:cNvPr id="14" name="Rectangle 13"/>
            <p:cNvSpPr/>
            <p:nvPr/>
          </p:nvSpPr>
          <p:spPr>
            <a:xfrm>
              <a:off x="5326118" y="5334000"/>
              <a:ext cx="6096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dirty="0" smtClean="0">
                  <a:solidFill>
                    <a:srgbClr val="FF0000"/>
                  </a:solidFill>
                </a:rPr>
                <a:t>T</a:t>
              </a:r>
              <a:endParaRPr kumimoji="1" lang="en-US" dirty="0">
                <a:solidFill>
                  <a:srgbClr val="FF0000"/>
                </a:solidFill>
              </a:endParaRPr>
            </a:p>
          </p:txBody>
        </p:sp>
        <p:sp>
          <p:nvSpPr>
            <p:cNvPr id="15" name="Rectangle 14"/>
            <p:cNvSpPr/>
            <p:nvPr/>
          </p:nvSpPr>
          <p:spPr>
            <a:xfrm>
              <a:off x="5948156" y="5334000"/>
              <a:ext cx="6096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dirty="0" smtClean="0">
                  <a:solidFill>
                    <a:schemeClr val="accent3">
                      <a:lumMod val="75000"/>
                    </a:schemeClr>
                  </a:solidFill>
                </a:rPr>
                <a:t>T</a:t>
              </a:r>
              <a:endParaRPr kumimoji="1" lang="en-US" dirty="0">
                <a:solidFill>
                  <a:schemeClr val="accent3">
                    <a:lumMod val="75000"/>
                  </a:schemeClr>
                </a:solidFill>
              </a:endParaRPr>
            </a:p>
          </p:txBody>
        </p:sp>
        <p:sp>
          <p:nvSpPr>
            <p:cNvPr id="16" name="TextBox 15"/>
            <p:cNvSpPr txBox="1"/>
            <p:nvPr/>
          </p:nvSpPr>
          <p:spPr>
            <a:xfrm>
              <a:off x="5480877" y="5765600"/>
              <a:ext cx="300082" cy="369332"/>
            </a:xfrm>
            <a:prstGeom prst="rect">
              <a:avLst/>
            </a:prstGeom>
            <a:noFill/>
          </p:spPr>
          <p:txBody>
            <a:bodyPr wrap="none" rtlCol="0">
              <a:spAutoFit/>
            </a:bodyPr>
            <a:lstStyle/>
            <a:p>
              <a:r>
                <a:rPr lang="en-US" dirty="0" smtClean="0"/>
                <a:t>0</a:t>
              </a:r>
              <a:endParaRPr lang="en-US" dirty="0"/>
            </a:p>
          </p:txBody>
        </p:sp>
        <p:sp>
          <p:nvSpPr>
            <p:cNvPr id="17" name="TextBox 16"/>
            <p:cNvSpPr txBox="1"/>
            <p:nvPr/>
          </p:nvSpPr>
          <p:spPr>
            <a:xfrm>
              <a:off x="6102915" y="5741447"/>
              <a:ext cx="300082" cy="369332"/>
            </a:xfrm>
            <a:prstGeom prst="rect">
              <a:avLst/>
            </a:prstGeom>
            <a:noFill/>
          </p:spPr>
          <p:txBody>
            <a:bodyPr wrap="none" rtlCol="0">
              <a:spAutoFit/>
            </a:bodyPr>
            <a:lstStyle/>
            <a:p>
              <a:r>
                <a:rPr lang="en-US" dirty="0" smtClean="0"/>
                <a:t>1</a:t>
              </a:r>
              <a:endParaRPr lang="en-US" dirty="0"/>
            </a:p>
          </p:txBody>
        </p:sp>
      </p:grpSp>
      <p:cxnSp>
        <p:nvCxnSpPr>
          <p:cNvPr id="19" name="Straight Arrow Connector 18"/>
          <p:cNvCxnSpPr/>
          <p:nvPr/>
        </p:nvCxnSpPr>
        <p:spPr>
          <a:xfrm>
            <a:off x="914400" y="1676400"/>
            <a:ext cx="5893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914400" y="1905000"/>
            <a:ext cx="5893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914400" y="2514600"/>
            <a:ext cx="5893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926845" y="1600200"/>
            <a:ext cx="5893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926845" y="1905000"/>
            <a:ext cx="5893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692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4</a:t>
            </a:r>
          </a:p>
        </p:txBody>
      </p:sp>
      <p:sp>
        <p:nvSpPr>
          <p:cNvPr id="3" name="Content Placeholder 2"/>
          <p:cNvSpPr>
            <a:spLocks noGrp="1"/>
          </p:cNvSpPr>
          <p:nvPr>
            <p:ph idx="1"/>
          </p:nvPr>
        </p:nvSpPr>
        <p:spPr>
          <a:xfrm>
            <a:off x="251520" y="1219200"/>
            <a:ext cx="8640960" cy="5018112"/>
          </a:xfrm>
        </p:spPr>
        <p:txBody>
          <a:bodyPr/>
          <a:lstStyle/>
          <a:p>
            <a:r>
              <a:rPr lang="en-US" sz="2400"/>
              <a:t> Xét hai tiến trình sau:</a:t>
            </a:r>
          </a:p>
          <a:p>
            <a:pPr lvl="3">
              <a:lnSpc>
                <a:spcPct val="90000"/>
              </a:lnSpc>
              <a:buNone/>
            </a:pPr>
            <a:r>
              <a:rPr lang="en-US" altLang="en-US" sz="2200"/>
              <a:t>process A  {while (TRUE)   na = na +1;	}</a:t>
            </a:r>
          </a:p>
          <a:p>
            <a:pPr lvl="3">
              <a:lnSpc>
                <a:spcPct val="90000"/>
              </a:lnSpc>
              <a:buNone/>
            </a:pPr>
            <a:r>
              <a:rPr lang="en-US" altLang="en-US" sz="2200"/>
              <a:t>process B  {	while (TRUE)   nb = nb +1;	}</a:t>
            </a:r>
          </a:p>
          <a:p>
            <a:pPr marL="457200" indent="-457200">
              <a:buFont typeface="+mj-lt"/>
              <a:buAutoNum type="alphaLcPeriod"/>
            </a:pPr>
            <a:r>
              <a:rPr lang="en-US" sz="2400"/>
              <a:t>Đồng bộ hóa xử lý của 2 tiến trình trên, sử dụng 2 semaphore tổng quát, sao cho tại bất kỳ thời điểm nào cũng có </a:t>
            </a:r>
            <a:r>
              <a:rPr lang="en-US" altLang="en-US" sz="2400"/>
              <a:t>nb &lt;= na &lt;= nb +10</a:t>
            </a:r>
            <a:endParaRPr lang="en-US" sz="2400"/>
          </a:p>
          <a:p>
            <a:pPr marL="457200" indent="-457200">
              <a:buFont typeface="+mj-lt"/>
              <a:buAutoNum type="alphaLcPeriod"/>
            </a:pPr>
            <a:r>
              <a:rPr lang="en-US" sz="2400"/>
              <a:t>Nếu giảm điều kiện chỉ có là </a:t>
            </a:r>
            <a:r>
              <a:rPr lang="en-US" altLang="en-US" sz="2400"/>
              <a:t>na &lt;= nb +10</a:t>
            </a:r>
            <a:r>
              <a:rPr lang="en-US" sz="2400"/>
              <a:t>, giải pháp của bạn sẽ được sửa chữa như thế nào?</a:t>
            </a:r>
          </a:p>
          <a:p>
            <a:pPr marL="457200" indent="-457200">
              <a:buFont typeface="+mj-lt"/>
              <a:buAutoNum type="alphaLcPeriod"/>
            </a:pPr>
            <a:r>
              <a:rPr lang="en-US" sz="2400"/>
              <a:t>Giải pháp của bạn có còn đúng nếu có nhiều tiến trình loại A và B cùng thực hiện?</a:t>
            </a:r>
          </a:p>
          <a:p>
            <a:endParaRPr lang="en-US" sz="2400"/>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12/28/2023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4098" name="Picture 2" descr="https://scontent-sin6-2.xx.fbcdn.net/v/t1.6435-9/64875029_2220693561376611_8276898889928278016_n.jpg?_nc_cat=109&amp;ccb=1-5&amp;_nc_sid=8ecba9&amp;_nc_ohc=4L-DVY86LmQAX-jCSPA&amp;_nc_ht=scontent-sin6-2.xx&amp;oh=00_AT_KvU9a3icOBLMe2Ra_RmXGzgkojnCVlFKThZG6TGlQww&amp;oe=61DEC41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4323" y="847724"/>
            <a:ext cx="2657475" cy="567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887187"/>
      </p:ext>
    </p:extLst>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2668</TotalTime>
  <Words>2618</Words>
  <Application>Microsoft Office PowerPoint</Application>
  <PresentationFormat>On-screen Show (4:3)</PresentationFormat>
  <Paragraphs>386</Paragraphs>
  <Slides>36</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ＭＳ Ｐゴシック</vt:lpstr>
      <vt:lpstr>Arial</vt:lpstr>
      <vt:lpstr>Calibri</vt:lpstr>
      <vt:lpstr>Georgia</vt:lpstr>
      <vt:lpstr>Symbol</vt:lpstr>
      <vt:lpstr>Times New Roman</vt:lpstr>
      <vt:lpstr>Wingdings</vt:lpstr>
      <vt:lpstr>dsp</vt:lpstr>
      <vt:lpstr>HỆ ĐIỀU HÀNH  ÔN TẬP CUỐI KỲ</vt:lpstr>
      <vt:lpstr>Câu hỏi ôn tập chương 5</vt:lpstr>
      <vt:lpstr>Câu hỏi ôn tập chương 5 (tt)</vt:lpstr>
      <vt:lpstr>Bài tập chương 5</vt:lpstr>
      <vt:lpstr>Bài tập 1</vt:lpstr>
      <vt:lpstr>Bài tập 1</vt:lpstr>
      <vt:lpstr>Bài tập 2</vt:lpstr>
      <vt:lpstr>Bài tập 2</vt:lpstr>
      <vt:lpstr>Bài tập 4</vt:lpstr>
      <vt:lpstr>Bài tập 4</vt:lpstr>
      <vt:lpstr>Bài tập 5</vt:lpstr>
      <vt:lpstr>Bài tập 5</vt:lpstr>
      <vt:lpstr>Câu hỏi ôn tập chương 6</vt:lpstr>
      <vt:lpstr>Câu hỏi ôn tập chương 6 (tt)</vt:lpstr>
      <vt:lpstr>Bài tập chương 6</vt:lpstr>
      <vt:lpstr>Bài tập 1</vt:lpstr>
      <vt:lpstr>Bài tập 2</vt:lpstr>
      <vt:lpstr>Bài tập 3</vt:lpstr>
      <vt:lpstr>Bài tập 4</vt:lpstr>
      <vt:lpstr>Câu hỏi ôn tập chương 7</vt:lpstr>
      <vt:lpstr>Câu hỏi ôn tập chương 7 (tt)</vt:lpstr>
      <vt:lpstr>Bài tập chương 7</vt:lpstr>
      <vt:lpstr>Bài tập 1</vt:lpstr>
      <vt:lpstr>Bài tập 2</vt:lpstr>
      <vt:lpstr>Bài tập 2</vt:lpstr>
      <vt:lpstr>Bài tập 3</vt:lpstr>
      <vt:lpstr>Bài tập 4</vt:lpstr>
      <vt:lpstr>Bài tập 5</vt:lpstr>
      <vt:lpstr>Bài tập 7</vt:lpstr>
      <vt:lpstr>Bài tập 7</vt:lpstr>
      <vt:lpstr>Câu hỏi ôn tập chương 8</vt:lpstr>
      <vt:lpstr>Bài tập chương 8</vt:lpstr>
      <vt:lpstr>Bài tập</vt:lpstr>
      <vt:lpstr>Câu hỏi ôn tập chương 9</vt:lpstr>
      <vt:lpstr>Tóm tắt lại nội dung buổi học</vt:lpstr>
      <vt:lpstr>Tóm tắt lại nội dung buổi học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creator>Phan Đình Duy</dc:creator>
  <cp:lastModifiedBy>Admin</cp:lastModifiedBy>
  <cp:revision>110</cp:revision>
  <dcterms:created xsi:type="dcterms:W3CDTF">2017-02-19T14:22:18Z</dcterms:created>
  <dcterms:modified xsi:type="dcterms:W3CDTF">2023-12-28T10:02:15Z</dcterms:modified>
</cp:coreProperties>
</file>