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429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1" r:id="rId26"/>
    <p:sldId id="446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474" r:id="rId40"/>
    <p:sldId id="475" r:id="rId41"/>
    <p:sldId id="476" r:id="rId42"/>
    <p:sldId id="477" r:id="rId43"/>
    <p:sldId id="478" r:id="rId44"/>
    <p:sldId id="479" r:id="rId45"/>
    <p:sldId id="480" r:id="rId46"/>
    <p:sldId id="481" r:id="rId47"/>
    <p:sldId id="482" r:id="rId48"/>
    <p:sldId id="483" r:id="rId49"/>
    <p:sldId id="484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79174" autoAdjust="0"/>
  </p:normalViewPr>
  <p:slideViewPr>
    <p:cSldViewPr>
      <p:cViewPr varScale="1">
        <p:scale>
          <a:sx n="88" d="100"/>
          <a:sy n="88" d="100"/>
        </p:scale>
        <p:origin x="22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A7093-1219-4E42-9D13-BF5429031E9C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1986A-8D2C-478D-8802-B6C06C97B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</a:pP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 </a:t>
            </a:r>
            <a:r>
              <a:rPr lang="en-US" sz="1200" dirty="0" err="1"/>
              <a:t>nhấn</a:t>
            </a:r>
            <a:r>
              <a:rPr lang="en-US" sz="1200" dirty="0"/>
              <a:t> </a:t>
            </a:r>
            <a:r>
              <a:rPr lang="en-US" sz="1200" dirty="0" err="1"/>
              <a:t>hoặc</a:t>
            </a:r>
            <a:r>
              <a:rPr lang="en-US" sz="1200" dirty="0"/>
              <a:t> </a:t>
            </a:r>
            <a:r>
              <a:rPr lang="en-US" sz="1200" dirty="0" err="1"/>
              <a:t>nhả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phím</a:t>
            </a:r>
            <a:r>
              <a:rPr lang="en-US" sz="1200" dirty="0"/>
              <a:t> </a:t>
            </a:r>
            <a:r>
              <a:rPr lang="en-US" sz="1200" dirty="0" err="1"/>
              <a:t>bất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bàn</a:t>
            </a:r>
            <a:r>
              <a:rPr lang="en-US" sz="1200" dirty="0"/>
              <a:t> </a:t>
            </a:r>
            <a:r>
              <a:rPr lang="en-US" sz="1200" dirty="0" err="1"/>
              <a:t>phím</a:t>
            </a:r>
            <a:r>
              <a:rPr lang="en-US" sz="1200" dirty="0"/>
              <a:t>, </a:t>
            </a:r>
            <a:r>
              <a:rPr lang="en-US" sz="1200" dirty="0" err="1"/>
              <a:t>các</a:t>
            </a:r>
            <a:r>
              <a:rPr lang="en-US" sz="1200" dirty="0"/>
              <a:t> driver </a:t>
            </a:r>
            <a:r>
              <a:rPr lang="en-US" sz="1200" dirty="0" err="1"/>
              <a:t>bàn</a:t>
            </a:r>
            <a:r>
              <a:rPr lang="en-US" sz="1200" dirty="0"/>
              <a:t> </a:t>
            </a:r>
            <a:r>
              <a:rPr lang="en-US" sz="1200" dirty="0" err="1"/>
              <a:t>phím</a:t>
            </a:r>
            <a:r>
              <a:rPr lang="en-US" sz="1200" dirty="0"/>
              <a:t>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nhận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quét</a:t>
            </a:r>
            <a:r>
              <a:rPr lang="en-US" sz="1200" dirty="0"/>
              <a:t> (scan code)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phím</a:t>
            </a:r>
            <a:r>
              <a:rPr lang="en-US" sz="1200" dirty="0"/>
              <a:t> </a:t>
            </a:r>
            <a:r>
              <a:rPr lang="en-US" sz="1200" dirty="0" err="1"/>
              <a:t>tương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. </a:t>
            </a:r>
          </a:p>
          <a:p>
            <a:pPr algn="just">
              <a:lnSpc>
                <a:spcPct val="114000"/>
              </a:lnSpc>
            </a:pPr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quét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phím</a:t>
            </a:r>
            <a:r>
              <a:rPr lang="en-US" sz="1200" dirty="0"/>
              <a:t> </a:t>
            </a:r>
            <a:r>
              <a:rPr lang="en-US" sz="1200" dirty="0" err="1"/>
              <a:t>ảo</a:t>
            </a:r>
            <a:r>
              <a:rPr lang="en-US" sz="1200" dirty="0"/>
              <a:t> (Virtual </a:t>
            </a:r>
            <a:r>
              <a:rPr lang="en-US" sz="1200" dirty="0" err="1"/>
              <a:t>keycode</a:t>
            </a:r>
            <a:r>
              <a:rPr lang="en-US" sz="1200" dirty="0"/>
              <a:t>)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</a:t>
            </a:r>
            <a:r>
              <a:rPr lang="en-US" sz="1200" dirty="0" err="1"/>
              <a:t>điệp</a:t>
            </a:r>
            <a:r>
              <a:rPr lang="en-US" sz="1200" dirty="0"/>
              <a:t> </a:t>
            </a:r>
            <a:r>
              <a:rPr lang="en-US" sz="1200" dirty="0" err="1"/>
              <a:t>bàn</a:t>
            </a:r>
            <a:r>
              <a:rPr lang="en-US" sz="1200" dirty="0"/>
              <a:t> </a:t>
            </a:r>
            <a:r>
              <a:rPr lang="en-US" sz="1200" dirty="0" err="1"/>
              <a:t>phím</a:t>
            </a:r>
            <a:r>
              <a:rPr lang="en-US" sz="1200" dirty="0"/>
              <a:t> </a:t>
            </a:r>
            <a:r>
              <a:rPr lang="en-US" sz="1200" dirty="0" err="1"/>
              <a:t>tương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 (</a:t>
            </a:r>
            <a:r>
              <a:rPr lang="en-US" sz="1200" dirty="0" err="1"/>
              <a:t>bao</a:t>
            </a:r>
            <a:r>
              <a:rPr lang="en-US" sz="1200" dirty="0"/>
              <a:t>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scan code, virtual </a:t>
            </a:r>
            <a:r>
              <a:rPr lang="en-US" sz="1200" dirty="0" err="1"/>
              <a:t>keycode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khác</a:t>
            </a:r>
            <a:r>
              <a:rPr lang="en-US" sz="1200" dirty="0"/>
              <a:t>)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gửi</a:t>
            </a:r>
            <a:r>
              <a:rPr lang="en-US" sz="1200" dirty="0"/>
              <a:t> </a:t>
            </a:r>
            <a:r>
              <a:rPr lang="en-US" sz="1200" dirty="0" err="1"/>
              <a:t>đến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System message queue.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= 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https://github.com/gmamaladze/globalmousekeyhook</a:t>
            </a:r>
          </a:p>
          <a:p>
            <a:r>
              <a:rPr lang="en-US" dirty="0"/>
              <a:t>https://github.com/TolikPylypchuk/SharpHook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AE3CE-19B0-41A3-9898-AD2CAB2CB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122A-DBF7-4D56-B97A-495C7D283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6B67-5385-4098-B10D-BC390A221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F6725-D91E-415D-8720-601CB0D1C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B05DB-05E0-495B-9FE8-50827FBAF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67D40-E70C-4449-B62D-AE0A00997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34FE5-C2BE-4422-8EA4-1E3462DF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6DE59-54BB-4F2C-BFCA-9D772ED30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ECC29-9F1E-4227-8D30-060C7D458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F8AD6-4B4F-4145-AE65-B4EC9A960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355A0-A7DE-4ACC-B750-1DEEB014E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F8C8229-0385-4345-AD97-5B046B99A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0"/>
          <p:cNvSpPr txBox="1">
            <a:spLocks noChangeArrowheads="1"/>
          </p:cNvSpPr>
          <p:nvPr/>
        </p:nvSpPr>
        <p:spPr bwMode="auto">
          <a:xfrm>
            <a:off x="251521" y="2132856"/>
            <a:ext cx="590465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60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LÍ CÁC SỰ KIỆN NHẬP LIỆU</a:t>
            </a:r>
            <a:endParaRPr lang="es-ES" sz="6000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/>
              <a:t>Mô hình xử lý sự kiện bàn phím của Windows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57158" y="2492896"/>
            <a:ext cx="8305800" cy="2728913"/>
            <a:chOff x="240" y="1344"/>
            <a:chExt cx="5232" cy="1719"/>
          </a:xfrm>
        </p:grpSpPr>
        <p:pic>
          <p:nvPicPr>
            <p:cNvPr id="8" name="Picture 5" descr="untitle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344"/>
              <a:ext cx="5232" cy="1719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</p:pic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680" y="1392"/>
              <a:ext cx="1669" cy="62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scan code, 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virtual-key code… 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1104" y="1872"/>
              <a:ext cx="86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62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>
              <a:lnSpc>
                <a:spcPct val="114000"/>
              </a:lnSpc>
            </a:pP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nhả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kỳ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driver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quét</a:t>
            </a:r>
            <a:r>
              <a:rPr lang="en-US" sz="2800" dirty="0"/>
              <a:t> (scan code)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. </a:t>
            </a:r>
          </a:p>
          <a:p>
            <a:pPr algn="just">
              <a:lnSpc>
                <a:spcPct val="114000"/>
              </a:lnSpc>
            </a:pP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quét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ảo</a:t>
            </a:r>
            <a:r>
              <a:rPr lang="en-US" sz="2800" dirty="0"/>
              <a:t> (Virtual </a:t>
            </a:r>
            <a:r>
              <a:rPr lang="en-US" sz="2800" dirty="0" err="1"/>
              <a:t>keycode</a:t>
            </a:r>
            <a:r>
              <a:rPr lang="en-US" sz="2800" dirty="0"/>
              <a:t>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điệp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(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scan code, virtual </a:t>
            </a:r>
            <a:r>
              <a:rPr lang="en-US" sz="2800" dirty="0" err="1"/>
              <a:t>keycode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khác</a:t>
            </a:r>
            <a:r>
              <a:rPr lang="en-US" sz="2800" dirty="0"/>
              <a:t>)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System message queue.</a:t>
            </a:r>
          </a:p>
          <a:p>
            <a:pPr algn="just"/>
            <a:endParaRPr lang="en-US" sz="28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</p:spTree>
    <p:extLst>
      <p:ext uri="{BB962C8B-B14F-4D97-AF65-F5344CB8AC3E}">
        <p14:creationId xmlns:p14="http://schemas.microsoft.com/office/powerpoint/2010/main" val="421962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cửa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giữ</a:t>
            </a:r>
            <a:r>
              <a:rPr lang="en-US" sz="2800" dirty="0"/>
              <a:t> focus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nhả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</p:spTree>
    <p:extLst>
      <p:ext uri="{BB962C8B-B14F-4D97-AF65-F5344CB8AC3E}">
        <p14:creationId xmlns:p14="http://schemas.microsoft.com/office/powerpoint/2010/main" val="421962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4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Toggle keys: Caps Lock, </a:t>
            </a:r>
            <a:r>
              <a:rPr lang="en-US" dirty="0" err="1"/>
              <a:t>Num</a:t>
            </a:r>
            <a:r>
              <a:rPr lang="en-US" dirty="0"/>
              <a:t> Lock, Scroll Lock</a:t>
            </a:r>
          </a:p>
          <a:p>
            <a:pPr lvl="1" algn="just"/>
            <a:r>
              <a:rPr lang="en-US" dirty="0"/>
              <a:t>Shift keys: Shift, Ctrl, Alt</a:t>
            </a:r>
          </a:p>
          <a:p>
            <a:pPr lvl="1" algn="just"/>
            <a:r>
              <a:rPr lang="en-US" dirty="0" err="1"/>
              <a:t>Noncharacter</a:t>
            </a:r>
            <a:r>
              <a:rPr lang="en-US" dirty="0"/>
              <a:t> keys: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, Pause, Delete</a:t>
            </a:r>
          </a:p>
          <a:p>
            <a:pPr lvl="1" algn="just"/>
            <a:r>
              <a:rPr lang="en-US" dirty="0"/>
              <a:t>Character keys: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,…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8218488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thả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:</a:t>
            </a:r>
          </a:p>
          <a:p>
            <a:pPr algn="just">
              <a:lnSpc>
                <a:spcPct val="110000"/>
              </a:lnSpc>
            </a:pPr>
            <a:endParaRPr lang="en-US" sz="2400" dirty="0"/>
          </a:p>
          <a:p>
            <a:pPr algn="just">
              <a:lnSpc>
                <a:spcPct val="110000"/>
              </a:lnSpc>
            </a:pPr>
            <a:endParaRPr lang="en-US" sz="2400" dirty="0"/>
          </a:p>
          <a:p>
            <a:pPr algn="just">
              <a:lnSpc>
                <a:spcPct val="110000"/>
              </a:lnSpc>
            </a:pPr>
            <a:endParaRPr lang="en-US" sz="2400" dirty="0"/>
          </a:p>
          <a:p>
            <a:pPr algn="just">
              <a:lnSpc>
                <a:spcPct val="110000"/>
              </a:lnSpc>
            </a:pPr>
            <a:endParaRPr lang="en-US" sz="2400" dirty="0"/>
          </a:p>
          <a:p>
            <a:pPr algn="just">
              <a:lnSpc>
                <a:spcPct val="110000"/>
              </a:lnSpc>
            </a:pPr>
            <a:endParaRPr lang="en-US" sz="2400" dirty="0"/>
          </a:p>
        </p:txBody>
      </p:sp>
      <p:graphicFrame>
        <p:nvGraphicFramePr>
          <p:cNvPr id="7" name="Group 43"/>
          <p:cNvGraphicFramePr>
            <a:graphicFrameLocks noGrp="1"/>
          </p:cNvGraphicFramePr>
          <p:nvPr>
            <p:ph sz="half" idx="4294967295"/>
          </p:nvPr>
        </p:nvGraphicFramePr>
        <p:xfrm>
          <a:off x="142844" y="2422525"/>
          <a:ext cx="8929716" cy="1727201"/>
        </p:xfrm>
        <a:graphic>
          <a:graphicData uri="http://schemas.openxmlformats.org/drawingml/2006/table">
            <a:tbl>
              <a:tblPr/>
              <a:tblGrid>
                <a:gridCol w="178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KeyDown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OnKeyDown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KeyEventHandler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KeyEventArgs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KeyUp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OnKeyUp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KeyEventHandler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KeyEventArgs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58" y="2357430"/>
            <a:ext cx="8288339" cy="38242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protected override void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OnKeyDown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KeyEventArgs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kea)</a:t>
            </a:r>
          </a:p>
          <a:p>
            <a:pPr>
              <a:buFontTx/>
              <a:buNone/>
            </a:pPr>
            <a:r>
              <a:rPr lang="en-US" sz="2400" dirty="0"/>
              <a:t>{</a:t>
            </a:r>
          </a:p>
          <a:p>
            <a:pPr lvl="1">
              <a:buFontTx/>
              <a:buNone/>
            </a:pPr>
            <a:r>
              <a:rPr lang="en-US" sz="2400" dirty="0"/>
              <a:t>……….</a:t>
            </a:r>
          </a:p>
          <a:p>
            <a:pPr>
              <a:buFontTx/>
              <a:buNone/>
            </a:pPr>
            <a:r>
              <a:rPr lang="en-US" sz="2400" dirty="0"/>
              <a:t>}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protected override void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OnKeyUp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KeyEventArgs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kea)</a:t>
            </a:r>
          </a:p>
          <a:p>
            <a:pPr>
              <a:buFontTx/>
              <a:buNone/>
            </a:pPr>
            <a:r>
              <a:rPr lang="en-US" sz="2400" dirty="0"/>
              <a:t>{</a:t>
            </a:r>
          </a:p>
          <a:p>
            <a:pPr lvl="1">
              <a:buFontTx/>
              <a:buNone/>
            </a:pPr>
            <a:r>
              <a:rPr lang="en-US" sz="2400" dirty="0"/>
              <a:t>……….</a:t>
            </a:r>
          </a:p>
          <a:p>
            <a:pPr>
              <a:buFontTx/>
              <a:buNone/>
            </a:pPr>
            <a:r>
              <a:rPr lang="en-US" sz="24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034" y="1331548"/>
            <a:ext cx="8215370" cy="87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400"/>
              <a:t>Có thể override lại các phương thức OnKeyDown và OnKeyUp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1728192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thả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control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. 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800" dirty="0"/>
              <a:t>	</a:t>
            </a:r>
          </a:p>
          <a:p>
            <a:pPr algn="just"/>
            <a:endParaRPr lang="en-US" sz="28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3132912"/>
            <a:ext cx="8715436" cy="158197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200" dirty="0"/>
              <a:t>void  </a:t>
            </a:r>
            <a:r>
              <a:rPr lang="en-US" sz="2200" dirty="0" err="1"/>
              <a:t>MyKeyDownHandler</a:t>
            </a:r>
            <a:r>
              <a:rPr lang="en-US" sz="2200" dirty="0"/>
              <a:t>(object  </a:t>
            </a:r>
            <a:r>
              <a:rPr lang="en-US" sz="2200" dirty="0" err="1"/>
              <a:t>objSender</a:t>
            </a:r>
            <a:r>
              <a:rPr lang="en-US" sz="2200" dirty="0"/>
              <a:t>,   </a:t>
            </a:r>
            <a:r>
              <a:rPr lang="en-US" sz="2200" dirty="0" err="1"/>
              <a:t>KeyEventArgs</a:t>
            </a:r>
            <a:r>
              <a:rPr lang="en-US" sz="2200" dirty="0"/>
              <a:t>   kea)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200" dirty="0"/>
              <a:t>	{…}</a:t>
            </a:r>
            <a:br>
              <a:rPr lang="en-US" sz="2200" dirty="0"/>
            </a:br>
            <a:r>
              <a:rPr lang="en-US" sz="2200" dirty="0"/>
              <a:t>void </a:t>
            </a:r>
            <a:r>
              <a:rPr lang="en-US" sz="2200" dirty="0" err="1"/>
              <a:t>MyKeyUpHandler</a:t>
            </a:r>
            <a:r>
              <a:rPr lang="en-US" sz="2200" dirty="0"/>
              <a:t>(object </a:t>
            </a:r>
            <a:r>
              <a:rPr lang="en-US" sz="2200" dirty="0" err="1"/>
              <a:t>objSender</a:t>
            </a:r>
            <a:r>
              <a:rPr lang="en-US" sz="2200" dirty="0"/>
              <a:t>, </a:t>
            </a:r>
            <a:r>
              <a:rPr lang="en-US" sz="2200" dirty="0" err="1"/>
              <a:t>KeyEventArgs</a:t>
            </a:r>
            <a:r>
              <a:rPr lang="en-US" sz="2200" dirty="0"/>
              <a:t> kea)</a:t>
            </a:r>
            <a:br>
              <a:rPr lang="en-US" sz="2200" dirty="0"/>
            </a:br>
            <a:r>
              <a:rPr lang="en-US" sz="2200" dirty="0"/>
              <a:t>	{…}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314" y="5242508"/>
            <a:ext cx="8715404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  <a:buFontTx/>
              <a:buNone/>
            </a:pPr>
            <a:r>
              <a:rPr lang="en-US" sz="2200"/>
              <a:t>cntl.KeyDown += new KeyEventHandler (MyKeyDownHandler);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sz="2200"/>
              <a:t>cntl.KeyUp += new KeyEventHandler (MyKeyUpHandler);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  <p:graphicFrame>
        <p:nvGraphicFramePr>
          <p:cNvPr id="5" name="Group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085050"/>
              </p:ext>
            </p:extLst>
          </p:nvPr>
        </p:nvGraphicFramePr>
        <p:xfrm>
          <a:off x="107141" y="1340768"/>
          <a:ext cx="8929718" cy="49672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4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1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KeyEventArgs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Propeties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Propety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Accesibility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Comments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KeyCode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Identifies the key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Modifiers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Identifies shift states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Keys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KeyData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Combination of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KeyCode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and Modifies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bool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Shift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Set to true if Shift key is pressed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bool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Control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Set to true if Ctrl key is pressed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bool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Set to true if Alt key is pressed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bool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Handled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get/set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Set by event handler (initially false)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KeyValue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KeyData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in the form of an integer.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thả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, </a:t>
            </a:r>
            <a:r>
              <a:rPr lang="en-US" sz="2800" dirty="0" err="1"/>
              <a:t>kèm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6699"/>
                </a:solidFill>
              </a:rPr>
              <a:t>KeyEventArgs</a:t>
            </a:r>
            <a:r>
              <a:rPr lang="en-US" sz="4300" dirty="0">
                <a:solidFill>
                  <a:srgbClr val="006699"/>
                </a:solidFill>
              </a:rPr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rgbClr val="006699"/>
                </a:solidFill>
              </a:rPr>
              <a:t>Keycode</a:t>
            </a:r>
            <a:r>
              <a:rPr lang="en-US" dirty="0"/>
              <a:t>: 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thả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Shift, Ctrl, Alt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rgbClr val="006699"/>
                </a:solidFill>
              </a:rPr>
              <a:t>Modifiers</a:t>
            </a:r>
            <a:r>
              <a:rPr lang="en-US" dirty="0"/>
              <a:t>: 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Shift, Ctrl, Alt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hay </a:t>
            </a:r>
            <a:r>
              <a:rPr lang="en-US" dirty="0" err="1"/>
              <a:t>thả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rgbClr val="006699"/>
                </a:solidFill>
              </a:rPr>
              <a:t>Keydata</a:t>
            </a:r>
            <a:r>
              <a:rPr lang="en-US" dirty="0"/>
              <a:t>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>
                <a:solidFill>
                  <a:srgbClr val="006699"/>
                </a:solidFill>
              </a:rPr>
              <a:t>Keycode</a:t>
            </a:r>
            <a:r>
              <a:rPr lang="en-US" dirty="0">
                <a:solidFill>
                  <a:srgbClr val="006699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solidFill>
                  <a:srgbClr val="006699"/>
                </a:solidFill>
              </a:rPr>
              <a:t>Modifiers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341438"/>
            <a:ext cx="82296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en-US" sz="2800"/>
              <a:t>Ví dụ: khi người dùng nhấn phím Shift và phím D sau đó thả phím D và phím Shift sẽ phát sinh liên tiếp các sự kiện sau: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140968"/>
            <a:ext cx="8066087" cy="2647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Nội dung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Keyboard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Mouse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/>
            <a:r>
              <a:rPr lang="en-US" dirty="0" err="1"/>
              <a:t>Kiểu</a:t>
            </a:r>
            <a:r>
              <a:rPr lang="en-US" dirty="0"/>
              <a:t> Keys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.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26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Latin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Keys enumeration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Keys enumeration</a:t>
            </a:r>
          </a:p>
        </p:txBody>
      </p:sp>
      <p:graphicFrame>
        <p:nvGraphicFramePr>
          <p:cNvPr id="8" name="Group 9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146551"/>
              </p:ext>
            </p:extLst>
          </p:nvPr>
        </p:nvGraphicFramePr>
        <p:xfrm>
          <a:off x="395536" y="1292205"/>
          <a:ext cx="8208963" cy="5565795"/>
        </p:xfrm>
        <a:graphic>
          <a:graphicData uri="http://schemas.openxmlformats.org/drawingml/2006/table">
            <a:tbl>
              <a:tblPr/>
              <a:tblGrid>
                <a:gridCol w="197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53"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Keys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Enumeration (letters)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Member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Member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Keys enumeration</a:t>
            </a:r>
          </a:p>
        </p:txBody>
      </p:sp>
      <p:graphicFrame>
        <p:nvGraphicFramePr>
          <p:cNvPr id="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18759"/>
              </p:ext>
            </p:extLst>
          </p:nvPr>
        </p:nvGraphicFramePr>
        <p:xfrm>
          <a:off x="503237" y="1340768"/>
          <a:ext cx="8137525" cy="5120640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88"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Keys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Enumeration (function keys)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Member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Member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6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F22</a:t>
                      </a: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1340768"/>
            <a:ext cx="842493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900" dirty="0"/>
              <a:t>class </a:t>
            </a:r>
            <a:r>
              <a:rPr lang="en-US" sz="1900" dirty="0" err="1"/>
              <a:t>MyForm:Form</a:t>
            </a:r>
            <a:endParaRPr lang="en-US" sz="1900" dirty="0"/>
          </a:p>
          <a:p>
            <a:r>
              <a:rPr lang="en-US" sz="1900" dirty="0"/>
              <a:t>    {</a:t>
            </a:r>
          </a:p>
          <a:p>
            <a:r>
              <a:rPr lang="en-US" sz="1900" dirty="0"/>
              <a:t>        public </a:t>
            </a:r>
            <a:r>
              <a:rPr lang="en-US" sz="1900" dirty="0" err="1"/>
              <a:t>MyForm</a:t>
            </a:r>
            <a:r>
              <a:rPr lang="en-US" sz="1900" dirty="0"/>
              <a:t>()</a:t>
            </a:r>
          </a:p>
          <a:p>
            <a:r>
              <a:rPr lang="en-US" sz="1900" dirty="0"/>
              <a:t>        {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this.Text</a:t>
            </a:r>
            <a:r>
              <a:rPr lang="en-US" sz="1900" dirty="0"/>
              <a:t> = "Test Keyboard";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this.KeyDown</a:t>
            </a:r>
            <a:r>
              <a:rPr lang="en-US" sz="1900" dirty="0"/>
              <a:t>+=new </a:t>
            </a:r>
            <a:r>
              <a:rPr lang="en-US" sz="1900" dirty="0" err="1"/>
              <a:t>KeyEventHandler</a:t>
            </a:r>
            <a:r>
              <a:rPr lang="en-US" sz="1900" dirty="0"/>
              <a:t>(</a:t>
            </a:r>
            <a:r>
              <a:rPr lang="en-US" sz="1900" dirty="0" err="1"/>
              <a:t>MyForm_KeyDown</a:t>
            </a:r>
            <a:r>
              <a:rPr lang="en-US" sz="1900" dirty="0"/>
              <a:t>);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this.KeyUp</a:t>
            </a:r>
            <a:r>
              <a:rPr lang="en-US" sz="1900" dirty="0"/>
              <a:t>+=new </a:t>
            </a:r>
            <a:r>
              <a:rPr lang="en-US" sz="1900" dirty="0" err="1"/>
              <a:t>KeyEventHandler</a:t>
            </a:r>
            <a:r>
              <a:rPr lang="en-US" sz="1900" dirty="0"/>
              <a:t>(</a:t>
            </a:r>
            <a:r>
              <a:rPr lang="en-US" sz="1900" dirty="0" err="1"/>
              <a:t>MyForm_KeyUp</a:t>
            </a:r>
            <a:r>
              <a:rPr lang="en-US" sz="1900" dirty="0"/>
              <a:t>);</a:t>
            </a:r>
          </a:p>
          <a:p>
            <a:r>
              <a:rPr lang="en-US" sz="1900" dirty="0"/>
              <a:t>        }</a:t>
            </a:r>
          </a:p>
          <a:p>
            <a:r>
              <a:rPr lang="en-US" sz="1900" dirty="0"/>
              <a:t>        void </a:t>
            </a:r>
            <a:r>
              <a:rPr lang="en-US" sz="1900" dirty="0" err="1"/>
              <a:t>MyForm_KeyDown</a:t>
            </a:r>
            <a:r>
              <a:rPr lang="en-US" sz="1900" dirty="0"/>
              <a:t>(Object sender, </a:t>
            </a:r>
            <a:r>
              <a:rPr lang="en-US" sz="1900" dirty="0" err="1"/>
              <a:t>KeyEventArgs</a:t>
            </a:r>
            <a:r>
              <a:rPr lang="en-US" sz="1900" dirty="0"/>
              <a:t> kea)</a:t>
            </a:r>
          </a:p>
          <a:p>
            <a:r>
              <a:rPr lang="en-US" sz="1900" dirty="0"/>
              <a:t>        {</a:t>
            </a:r>
          </a:p>
          <a:p>
            <a:r>
              <a:rPr lang="en-US" sz="1900" dirty="0"/>
              <a:t>	//if (</a:t>
            </a:r>
            <a:r>
              <a:rPr lang="en-US" sz="1900" dirty="0" err="1"/>
              <a:t>kea.KeyCode</a:t>
            </a:r>
            <a:r>
              <a:rPr lang="en-US" sz="1900" dirty="0"/>
              <a:t> == </a:t>
            </a:r>
            <a:r>
              <a:rPr lang="en-US" sz="1900" dirty="0" err="1"/>
              <a:t>Keys.X</a:t>
            </a:r>
            <a:r>
              <a:rPr lang="en-US" sz="1900" dirty="0"/>
              <a:t>) </a:t>
            </a:r>
            <a:r>
              <a:rPr lang="en-US" sz="1900" dirty="0" err="1"/>
              <a:t>Application.Exit</a:t>
            </a:r>
            <a:r>
              <a:rPr lang="en-US" sz="1900" dirty="0"/>
              <a:t>();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Console.WriteLine</a:t>
            </a:r>
            <a:r>
              <a:rPr lang="en-US" sz="1900" dirty="0"/>
              <a:t>("</a:t>
            </a:r>
            <a:r>
              <a:rPr lang="en-US" sz="1900" dirty="0" err="1"/>
              <a:t>KeyDown</a:t>
            </a:r>
            <a:r>
              <a:rPr lang="en-US" sz="1900" dirty="0"/>
              <a:t>");</a:t>
            </a:r>
          </a:p>
          <a:p>
            <a:r>
              <a:rPr lang="en-US" sz="1900" dirty="0"/>
              <a:t>        }</a:t>
            </a:r>
          </a:p>
          <a:p>
            <a:r>
              <a:rPr lang="en-US" sz="1900" dirty="0"/>
              <a:t>        void </a:t>
            </a:r>
            <a:r>
              <a:rPr lang="en-US" sz="1900" dirty="0" err="1"/>
              <a:t>MyForm_KeyUp</a:t>
            </a:r>
            <a:r>
              <a:rPr lang="en-US" sz="1900" dirty="0"/>
              <a:t>(Object sender, </a:t>
            </a:r>
            <a:r>
              <a:rPr lang="en-US" sz="1900" dirty="0" err="1"/>
              <a:t>KeyEventArgs</a:t>
            </a:r>
            <a:r>
              <a:rPr lang="en-US" sz="1900" dirty="0"/>
              <a:t> kea)</a:t>
            </a:r>
          </a:p>
          <a:p>
            <a:r>
              <a:rPr lang="en-US" sz="1900" dirty="0"/>
              <a:t>        {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Console.WriteLine</a:t>
            </a:r>
            <a:r>
              <a:rPr lang="en-US" sz="1900" dirty="0"/>
              <a:t>("</a:t>
            </a:r>
            <a:r>
              <a:rPr lang="en-US" sz="1900" dirty="0" err="1"/>
              <a:t>KeyUp</a:t>
            </a:r>
            <a:r>
              <a:rPr lang="en-US" sz="1900" dirty="0"/>
              <a:t>");</a:t>
            </a:r>
          </a:p>
          <a:p>
            <a:r>
              <a:rPr lang="en-US" sz="1900" dirty="0"/>
              <a:t>        }</a:t>
            </a:r>
          </a:p>
          <a:p>
            <a:r>
              <a:rPr lang="en-US" sz="19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1224136"/>
          </a:xfrm>
        </p:spPr>
        <p:txBody>
          <a:bodyPr/>
          <a:lstStyle/>
          <a:p>
            <a:pPr algn="just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KeyPress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KeyPress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472" y="3071810"/>
            <a:ext cx="821537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sz="2000" dirty="0">
                <a:solidFill>
                  <a:srgbClr val="006699"/>
                </a:solidFill>
              </a:rPr>
              <a:t>protected override void </a:t>
            </a:r>
            <a:r>
              <a:rPr lang="en-US" sz="2000" dirty="0" err="1">
                <a:solidFill>
                  <a:srgbClr val="006699"/>
                </a:solidFill>
              </a:rPr>
              <a:t>OnKeyPress</a:t>
            </a:r>
            <a:r>
              <a:rPr lang="en-US" sz="2000" dirty="0">
                <a:solidFill>
                  <a:srgbClr val="006699"/>
                </a:solidFill>
              </a:rPr>
              <a:t>(</a:t>
            </a:r>
            <a:r>
              <a:rPr lang="en-US" sz="2000" b="1" dirty="0" err="1">
                <a:solidFill>
                  <a:srgbClr val="006699"/>
                </a:solidFill>
              </a:rPr>
              <a:t>KeyPressEventArgs</a:t>
            </a:r>
            <a:r>
              <a:rPr lang="en-US" sz="2000" dirty="0">
                <a:solidFill>
                  <a:srgbClr val="006699"/>
                </a:solidFill>
              </a:rPr>
              <a:t> kea)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006699"/>
                </a:solidFill>
              </a:rPr>
              <a:t>	{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006699"/>
                </a:solidFill>
              </a:rPr>
              <a:t>			if (</a:t>
            </a:r>
            <a:r>
              <a:rPr lang="en-US" sz="2000" dirty="0" err="1">
                <a:solidFill>
                  <a:srgbClr val="006699"/>
                </a:solidFill>
              </a:rPr>
              <a:t>kea.</a:t>
            </a:r>
            <a:r>
              <a:rPr lang="en-US" sz="2000" b="1" dirty="0" err="1">
                <a:solidFill>
                  <a:srgbClr val="006699"/>
                </a:solidFill>
              </a:rPr>
              <a:t>KeyChar</a:t>
            </a:r>
            <a:r>
              <a:rPr lang="en-US" sz="2000" dirty="0">
                <a:solidFill>
                  <a:srgbClr val="006699"/>
                </a:solidFill>
              </a:rPr>
              <a:t> == 'x') 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006699"/>
                </a:solidFill>
              </a:rPr>
              <a:t>				Close () ; 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006699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/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Windows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,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ba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, </a:t>
            </a:r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Windows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joystick hay </a:t>
            </a:r>
            <a:r>
              <a:rPr lang="en-US" sz="2800" dirty="0" err="1"/>
              <a:t>bút</a:t>
            </a:r>
            <a:r>
              <a:rPr lang="en-US" sz="2800" dirty="0"/>
              <a:t> </a:t>
            </a:r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chước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điệp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điệp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:</a:t>
            </a:r>
          </a:p>
          <a:p>
            <a:pPr lvl="1" algn="just"/>
            <a:r>
              <a:rPr lang="en-US" sz="2400" dirty="0" err="1"/>
              <a:t>chuột</a:t>
            </a:r>
            <a:r>
              <a:rPr lang="en-US" sz="2400" dirty="0"/>
              <a:t> di </a:t>
            </a:r>
            <a:r>
              <a:rPr lang="en-US" sz="2400" dirty="0" err="1"/>
              <a:t>chuyển</a:t>
            </a:r>
            <a:r>
              <a:rPr lang="en-US" sz="2400" dirty="0"/>
              <a:t> qua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 </a:t>
            </a:r>
          </a:p>
          <a:p>
            <a:pPr lvl="1" algn="just"/>
            <a:r>
              <a:rPr lang="en-US" sz="2400" dirty="0"/>
              <a:t>hay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, </a:t>
            </a:r>
          </a:p>
          <a:p>
            <a:pPr lvl="1" algn="just"/>
            <a:r>
              <a:rPr lang="en-US" sz="2400" dirty="0" err="1"/>
              <a:t>thậm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chuột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chuột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:</a:t>
            </a:r>
          </a:p>
          <a:p>
            <a:pPr lvl="1" algn="just"/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con </a:t>
            </a:r>
            <a:r>
              <a:rPr lang="en-US" sz="2400" dirty="0" err="1"/>
              <a:t>trỏ</a:t>
            </a:r>
            <a:r>
              <a:rPr lang="en-US" sz="2400" dirty="0"/>
              <a:t> </a:t>
            </a:r>
            <a:r>
              <a:rPr lang="en-US" sz="2400" dirty="0" err="1"/>
              <a:t>chuột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“capture” </a:t>
            </a:r>
            <a:r>
              <a:rPr lang="en-US" sz="2400" dirty="0" err="1"/>
              <a:t>chuột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chuột</a:t>
            </a:r>
            <a:r>
              <a:rPr lang="en-US" sz="2400" dirty="0"/>
              <a:t>:</a:t>
            </a:r>
          </a:p>
          <a:p>
            <a:pPr lvl="1" algn="just"/>
            <a:r>
              <a:rPr lang="en-US" sz="2400" dirty="0"/>
              <a:t>Client area messages</a:t>
            </a:r>
          </a:p>
          <a:p>
            <a:pPr lvl="2"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vùng</a:t>
            </a:r>
            <a:r>
              <a:rPr lang="en-US" dirty="0"/>
              <a:t> client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. </a:t>
            </a:r>
          </a:p>
          <a:p>
            <a:pPr lvl="1" algn="just"/>
            <a:r>
              <a:rPr lang="en-US" sz="2400" dirty="0"/>
              <a:t>Non-client area messages</a:t>
            </a:r>
          </a:p>
          <a:p>
            <a:pPr lvl="2"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border, menu bar, title bar, scroll bar, window menu, minimize button, </a:t>
            </a:r>
            <a:r>
              <a:rPr lang="en-US" dirty="0" err="1"/>
              <a:t>và</a:t>
            </a:r>
            <a:r>
              <a:rPr lang="en-US" dirty="0"/>
              <a:t> maximize button.</a:t>
            </a:r>
            <a:endParaRPr lang="en-US" sz="2000" dirty="0"/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chuột</a:t>
            </a:r>
          </a:p>
        </p:txBody>
      </p:sp>
    </p:spTree>
    <p:extLst>
      <p:ext uri="{BB962C8B-B14F-4D97-AF65-F5344CB8AC3E}">
        <p14:creationId xmlns:p14="http://schemas.microsoft.com/office/powerpoint/2010/main" val="421962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648072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Các sự kiện cơ bản</a:t>
            </a:r>
          </a:p>
        </p:txBody>
      </p:sp>
      <p:graphicFrame>
        <p:nvGraphicFramePr>
          <p:cNvPr id="4" name="Group 73"/>
          <p:cNvGraphicFramePr>
            <a:graphicFrameLocks/>
          </p:cNvGraphicFramePr>
          <p:nvPr/>
        </p:nvGraphicFramePr>
        <p:xfrm>
          <a:off x="539750" y="2206625"/>
          <a:ext cx="8208963" cy="3598864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0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 Events (Selection)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MouseDown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OnMouseDown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MouseUp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OnMouseUp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MouseMove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OnMouseMove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MouseWheel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OnMouseWheel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648072"/>
          </a:xfrm>
        </p:spPr>
        <p:txBody>
          <a:bodyPr/>
          <a:lstStyle/>
          <a:p>
            <a:pPr algn="just"/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MouseEventArgs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5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read-only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MouseEventArgs</a:t>
            </a:r>
          </a:p>
        </p:txBody>
      </p:sp>
      <p:graphicFrame>
        <p:nvGraphicFramePr>
          <p:cNvPr id="4" name="Group 77"/>
          <p:cNvGraphicFramePr>
            <a:graphicFrameLocks/>
          </p:cNvGraphicFramePr>
          <p:nvPr/>
        </p:nvGraphicFramePr>
        <p:xfrm>
          <a:off x="684213" y="1989138"/>
          <a:ext cx="8010525" cy="4150361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6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MouseEventArgs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Properties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Accessibility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horizontal position of the mouse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vertical position of the mouse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MouseButtons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muose button or buttons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Returns 2 for a double-click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 wheel movement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Thuộc tính Button</a:t>
            </a:r>
          </a:p>
        </p:txBody>
      </p:sp>
      <p:graphicFrame>
        <p:nvGraphicFramePr>
          <p:cNvPr id="4" name="Group 71"/>
          <p:cNvGraphicFramePr>
            <a:graphicFrameLocks noGrp="1"/>
          </p:cNvGraphicFramePr>
          <p:nvPr>
            <p:ph sz="half" idx="4294967295"/>
          </p:nvPr>
        </p:nvGraphicFramePr>
        <p:xfrm>
          <a:off x="714348" y="1571612"/>
          <a:ext cx="7704137" cy="3960814"/>
        </p:xfrm>
        <a:graphic>
          <a:graphicData uri="http://schemas.openxmlformats.org/drawingml/2006/table">
            <a:tbl>
              <a:tblPr/>
              <a:tblGrid>
                <a:gridCol w="2573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MouseButtons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Enumeration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0x00000000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0x00100000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0x00200000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Middle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0x00400000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XButton1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0x00800000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XButton2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0x01000000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28728" y="5753417"/>
            <a:ext cx="5429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(</a:t>
            </a:r>
            <a:r>
              <a:rPr lang="en-US" sz="2400"/>
              <a:t>mea.Button == MouseButtons.Right)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600" dirty="0" err="1"/>
              <a:t>Tìm</a:t>
            </a:r>
            <a:r>
              <a:rPr lang="en-US" sz="2600" dirty="0"/>
              <a:t> </a:t>
            </a:r>
            <a:r>
              <a:rPr lang="en-US" sz="2600" dirty="0" err="1"/>
              <a:t>hiểu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</a:t>
            </a:r>
            <a:r>
              <a:rPr lang="en-US" sz="2600" dirty="0" err="1"/>
              <a:t>điệp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sinh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bàn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hay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 </a:t>
            </a:r>
            <a:r>
              <a:rPr lang="en-US" sz="2600" dirty="0" err="1"/>
              <a:t>chuột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viết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từng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thời</a:t>
            </a:r>
            <a:r>
              <a:rPr lang="en-US" sz="2600" dirty="0"/>
              <a:t> </a:t>
            </a:r>
            <a:r>
              <a:rPr lang="en-US" sz="2600" dirty="0" err="1"/>
              <a:t>gian</a:t>
            </a:r>
            <a:r>
              <a:rPr lang="en-US" sz="2600" dirty="0"/>
              <a:t>: Windows </a:t>
            </a:r>
            <a:r>
              <a:rPr lang="en-US" sz="2600" dirty="0" err="1"/>
              <a:t>cung</a:t>
            </a:r>
            <a:r>
              <a:rPr lang="en-US" sz="2600" dirty="0"/>
              <a:t> </a:t>
            </a:r>
            <a:r>
              <a:rPr lang="en-US" sz="2600" dirty="0" err="1"/>
              <a:t>cấp</a:t>
            </a:r>
            <a:r>
              <a:rPr lang="en-US" sz="2600" dirty="0"/>
              <a:t> </a:t>
            </a:r>
            <a:r>
              <a:rPr lang="en-US" sz="2600" dirty="0" err="1"/>
              <a:t>cơ</a:t>
            </a:r>
            <a:r>
              <a:rPr lang="en-US" sz="2600" dirty="0"/>
              <a:t> </a:t>
            </a:r>
            <a:r>
              <a:rPr lang="en-US" sz="2600" dirty="0" err="1"/>
              <a:t>chế</a:t>
            </a:r>
            <a:r>
              <a:rPr lang="en-US" sz="2600" dirty="0"/>
              <a:t> </a:t>
            </a:r>
            <a:r>
              <a:rPr lang="en-US" sz="2600" dirty="0" err="1"/>
              <a:t>này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truyền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kì</a:t>
            </a:r>
            <a:r>
              <a:rPr lang="en-US" sz="2600" dirty="0"/>
              <a:t>.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. 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kì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.</a:t>
            </a:r>
          </a:p>
          <a:p>
            <a:pPr algn="just">
              <a:lnSpc>
                <a:spcPct val="110000"/>
              </a:lnSpc>
            </a:pPr>
            <a:endParaRPr lang="en-US" sz="3000" dirty="0"/>
          </a:p>
          <a:p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678393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Test Mouse Button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1535301"/>
            <a:ext cx="8496944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protected override void </a:t>
            </a:r>
            <a:r>
              <a:rPr lang="en-US" sz="2000" dirty="0" err="1"/>
              <a:t>OnMouseClick</a:t>
            </a:r>
            <a:r>
              <a:rPr lang="en-US" sz="2000" dirty="0"/>
              <a:t>(</a:t>
            </a:r>
            <a:r>
              <a:rPr lang="en-US" sz="2000" dirty="0" err="1"/>
              <a:t>MouseEventArgs</a:t>
            </a:r>
            <a:r>
              <a:rPr lang="en-US" sz="2000" dirty="0"/>
              <a:t> mea)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base.OnMouseClick</a:t>
            </a:r>
            <a:r>
              <a:rPr lang="en-US" sz="2000" dirty="0"/>
              <a:t>(mea);</a:t>
            </a:r>
          </a:p>
          <a:p>
            <a:r>
              <a:rPr lang="en-US" sz="2000" dirty="0"/>
              <a:t>            if (</a:t>
            </a:r>
            <a:r>
              <a:rPr lang="en-US" sz="2000" dirty="0" err="1"/>
              <a:t>mea.Button</a:t>
            </a:r>
            <a:r>
              <a:rPr lang="en-US" sz="2000" dirty="0"/>
              <a:t> == </a:t>
            </a:r>
            <a:r>
              <a:rPr lang="en-US" sz="2000" dirty="0" err="1"/>
              <a:t>MouseButtons.Left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MessageBox.Show</a:t>
            </a:r>
            <a:r>
              <a:rPr lang="en-US" sz="2000" dirty="0"/>
              <a:t>("</a:t>
            </a:r>
            <a:r>
              <a:rPr lang="en-US" sz="2000" dirty="0" err="1"/>
              <a:t>Nhan</a:t>
            </a:r>
            <a:r>
              <a:rPr lang="en-US" sz="2000" dirty="0"/>
              <a:t> </a:t>
            </a:r>
            <a:r>
              <a:rPr lang="en-US" sz="2000" dirty="0" err="1"/>
              <a:t>chuot</a:t>
            </a:r>
            <a:r>
              <a:rPr lang="en-US" sz="2000" dirty="0"/>
              <a:t> </a:t>
            </a:r>
            <a:r>
              <a:rPr lang="en-US" sz="2000" dirty="0" err="1"/>
              <a:t>trai</a:t>
            </a:r>
            <a:r>
              <a:rPr lang="en-US" sz="2000" dirty="0"/>
              <a:t>");</a:t>
            </a:r>
          </a:p>
          <a:p>
            <a:r>
              <a:rPr lang="en-US" sz="2000" dirty="0"/>
              <a:t>            if (</a:t>
            </a:r>
            <a:r>
              <a:rPr lang="en-US" sz="2000" dirty="0" err="1"/>
              <a:t>mea.Button</a:t>
            </a:r>
            <a:r>
              <a:rPr lang="en-US" sz="2000" dirty="0"/>
              <a:t> == </a:t>
            </a:r>
            <a:r>
              <a:rPr lang="en-US" sz="2000" dirty="0" err="1"/>
              <a:t>MouseButtons.Right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MessageBox.Show</a:t>
            </a:r>
            <a:r>
              <a:rPr lang="en-US" sz="2000" dirty="0"/>
              <a:t>("</a:t>
            </a:r>
            <a:r>
              <a:rPr lang="en-US" sz="2000" dirty="0" err="1"/>
              <a:t>Nhan</a:t>
            </a:r>
            <a:r>
              <a:rPr lang="en-US" sz="2000" dirty="0"/>
              <a:t> </a:t>
            </a:r>
            <a:r>
              <a:rPr lang="en-US" sz="2000" dirty="0" err="1"/>
              <a:t>chuot</a:t>
            </a:r>
            <a:r>
              <a:rPr lang="en-US" sz="2000" dirty="0"/>
              <a:t> </a:t>
            </a:r>
            <a:r>
              <a:rPr lang="en-US" sz="2000" dirty="0" err="1"/>
              <a:t>phai</a:t>
            </a:r>
            <a:r>
              <a:rPr lang="en-US" sz="2000" dirty="0"/>
              <a:t>");</a:t>
            </a:r>
          </a:p>
          <a:p>
            <a:r>
              <a:rPr lang="en-US" sz="2000" dirty="0"/>
              <a:t>            if (</a:t>
            </a:r>
            <a:r>
              <a:rPr lang="en-US" sz="2000" dirty="0" err="1"/>
              <a:t>mea.Button</a:t>
            </a:r>
            <a:r>
              <a:rPr lang="en-US" sz="2000" dirty="0"/>
              <a:t> == </a:t>
            </a:r>
            <a:r>
              <a:rPr lang="en-US" sz="2000" dirty="0" err="1"/>
              <a:t>MouseButtons.Middle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MessageBox.Show</a:t>
            </a:r>
            <a:r>
              <a:rPr lang="en-US" sz="2000" dirty="0"/>
              <a:t>("</a:t>
            </a:r>
            <a:r>
              <a:rPr lang="en-US" sz="2000" dirty="0" err="1"/>
              <a:t>Nhan</a:t>
            </a:r>
            <a:r>
              <a:rPr lang="en-US" sz="2000" dirty="0"/>
              <a:t> </a:t>
            </a:r>
            <a:r>
              <a:rPr lang="en-US" sz="2000" dirty="0" err="1"/>
              <a:t>chuot</a:t>
            </a:r>
            <a:r>
              <a:rPr lang="en-US" sz="2000" dirty="0"/>
              <a:t> </a:t>
            </a:r>
            <a:r>
              <a:rPr lang="en-US" sz="2000" dirty="0" err="1"/>
              <a:t>giua</a:t>
            </a:r>
            <a:r>
              <a:rPr lang="en-US" sz="2000" dirty="0"/>
              <a:t>");</a:t>
            </a:r>
          </a:p>
          <a:p>
            <a:endParaRPr lang="en-US" sz="2000" dirty="0"/>
          </a:p>
          <a:p>
            <a:r>
              <a:rPr lang="en-US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MouseDown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MouseDown</a:t>
            </a:r>
            <a:r>
              <a:rPr lang="en-US" dirty="0"/>
              <a:t> ta override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OnMouseDown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2200" dirty="0">
                <a:solidFill>
                  <a:srgbClr val="0000FF"/>
                </a:solidFill>
              </a:rPr>
              <a:t>protected override void </a:t>
            </a:r>
            <a:r>
              <a:rPr lang="en-US" sz="2200" dirty="0" err="1"/>
              <a:t>OnMouseDown</a:t>
            </a:r>
            <a:r>
              <a:rPr lang="en-US" sz="2200" dirty="0"/>
              <a:t>(</a:t>
            </a:r>
            <a:r>
              <a:rPr lang="en-US" sz="2200" dirty="0" err="1"/>
              <a:t>MouseEventArgs</a:t>
            </a:r>
            <a:r>
              <a:rPr lang="en-US" sz="2200" dirty="0"/>
              <a:t> mea) </a:t>
            </a:r>
          </a:p>
          <a:p>
            <a:pPr lvl="1">
              <a:buFontTx/>
              <a:buNone/>
            </a:pPr>
            <a:r>
              <a:rPr lang="en-US" sz="2200" dirty="0"/>
              <a:t>{</a:t>
            </a:r>
          </a:p>
          <a:p>
            <a:pPr lvl="1">
              <a:buFontTx/>
              <a:buNone/>
            </a:pPr>
            <a:r>
              <a:rPr lang="en-US" sz="2200" dirty="0"/>
              <a:t>		</a:t>
            </a:r>
            <a:r>
              <a:rPr lang="en-US" sz="2200" dirty="0" err="1"/>
              <a:t>MessageBox.Show</a:t>
            </a:r>
            <a:r>
              <a:rPr lang="en-US" sz="2200" dirty="0"/>
              <a:t>("Ban </a:t>
            </a:r>
            <a:r>
              <a:rPr lang="en-US" sz="2200" dirty="0" err="1"/>
              <a:t>vua</a:t>
            </a:r>
            <a:r>
              <a:rPr lang="en-US" sz="2200" dirty="0"/>
              <a:t> </a:t>
            </a:r>
            <a:r>
              <a:rPr lang="en-US" sz="2200" dirty="0" err="1"/>
              <a:t>nhan</a:t>
            </a:r>
            <a:r>
              <a:rPr lang="en-US" sz="2200" dirty="0"/>
              <a:t> </a:t>
            </a:r>
            <a:r>
              <a:rPr lang="en-US" sz="2200" dirty="0" err="1"/>
              <a:t>chuot</a:t>
            </a:r>
            <a:r>
              <a:rPr lang="en-US" sz="2200" dirty="0"/>
              <a:t> " + </a:t>
            </a:r>
            <a:r>
              <a:rPr lang="en-US" sz="2200" dirty="0" err="1"/>
              <a:t>mea.Button</a:t>
            </a:r>
            <a:r>
              <a:rPr lang="en-US" sz="2200" dirty="0"/>
              <a:t>);</a:t>
            </a:r>
          </a:p>
          <a:p>
            <a:pPr lvl="1">
              <a:buFontTx/>
              <a:buNone/>
            </a:pPr>
            <a:r>
              <a:rPr lang="en-US" sz="2200" dirty="0"/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MouseDown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r>
              <a:rPr lang="en-US"/>
              <a:t>Sự kiện MouseUp được phát sinh khi người dùng nhả một nút của chuột.</a:t>
            </a:r>
          </a:p>
          <a:p>
            <a:r>
              <a:rPr lang="en-US"/>
              <a:t>Để xử lý sự kiện MouseUp ta override phương thức OnMouseUp</a:t>
            </a:r>
          </a:p>
          <a:p>
            <a:r>
              <a:rPr lang="en-US"/>
              <a:t>Ví dụ:</a:t>
            </a:r>
          </a:p>
          <a:p>
            <a:pPr lvl="1">
              <a:buFontTx/>
              <a:buNone/>
            </a:pPr>
            <a:r>
              <a:rPr lang="en-US" sz="2200">
                <a:solidFill>
                  <a:srgbClr val="0000FF"/>
                </a:solidFill>
              </a:rPr>
              <a:t>protected override void </a:t>
            </a:r>
            <a:r>
              <a:rPr lang="en-US" sz="2200"/>
              <a:t>OnMouseUp(MouseEventArgs mea) </a:t>
            </a:r>
          </a:p>
          <a:p>
            <a:pPr lvl="1">
              <a:buFontTx/>
              <a:buNone/>
            </a:pPr>
            <a:r>
              <a:rPr lang="en-US" sz="2200"/>
              <a:t>{</a:t>
            </a:r>
          </a:p>
          <a:p>
            <a:pPr lvl="1">
              <a:buFontTx/>
              <a:buNone/>
            </a:pPr>
            <a:r>
              <a:rPr lang="en-US" sz="2200"/>
              <a:t>		MessageBox.Show("Ban vua nha chuot " + mea.Button);</a:t>
            </a:r>
          </a:p>
          <a:p>
            <a:pPr lvl="1">
              <a:buFontTx/>
              <a:buNone/>
            </a:pPr>
            <a:r>
              <a:rPr lang="en-US" sz="2200"/>
              <a:t>}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MouseUp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2304256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400"/>
              <a:t>Sự kiện MouseMove được phát sinh khi người dùng di chuyển chuột.</a:t>
            </a:r>
          </a:p>
          <a:p>
            <a:pPr algn="just">
              <a:lnSpc>
                <a:spcPct val="110000"/>
              </a:lnSpc>
            </a:pPr>
            <a:r>
              <a:rPr lang="en-US" sz="2400"/>
              <a:t>Để xử lý sự kiện MouseMove ta override phương thức OnMouseMove</a:t>
            </a:r>
          </a:p>
          <a:p>
            <a:pPr algn="just">
              <a:lnSpc>
                <a:spcPct val="110000"/>
              </a:lnSpc>
            </a:pPr>
            <a:r>
              <a:rPr lang="en-US" sz="2400"/>
              <a:t>Ví dụ: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MouseMove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3857628"/>
            <a:ext cx="8558818" cy="26099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protected override void</a:t>
            </a:r>
            <a:r>
              <a:rPr lang="en-US" sz="2000" dirty="0"/>
              <a:t> </a:t>
            </a:r>
            <a:r>
              <a:rPr lang="en-US" sz="2000" dirty="0" err="1"/>
              <a:t>OnMouseMove</a:t>
            </a:r>
            <a:r>
              <a:rPr lang="en-US" sz="2000" dirty="0"/>
              <a:t>(</a:t>
            </a:r>
            <a:r>
              <a:rPr lang="en-US" sz="2000" dirty="0" err="1"/>
              <a:t>MouseEventArgs</a:t>
            </a:r>
            <a:r>
              <a:rPr lang="en-US" sz="2000" dirty="0"/>
              <a:t> mea) </a:t>
            </a:r>
          </a:p>
          <a:p>
            <a:pPr>
              <a:buFontTx/>
              <a:buNone/>
            </a:pPr>
            <a:r>
              <a:rPr lang="en-US" sz="2000" dirty="0"/>
              <a:t>{</a:t>
            </a:r>
          </a:p>
          <a:p>
            <a:pPr>
              <a:buFontTx/>
              <a:buNone/>
            </a:pPr>
            <a:r>
              <a:rPr lang="en-US" sz="2000" dirty="0"/>
              <a:t>		</a:t>
            </a:r>
            <a:r>
              <a:rPr lang="en-US" dirty="0"/>
              <a:t>//</a:t>
            </a:r>
            <a:r>
              <a:rPr lang="en-US" dirty="0" err="1"/>
              <a:t>Ve</a:t>
            </a:r>
            <a:r>
              <a:rPr lang="en-US" dirty="0"/>
              <a:t> mot </a:t>
            </a:r>
            <a:r>
              <a:rPr lang="en-US" dirty="0" err="1"/>
              <a:t>duong</a:t>
            </a:r>
            <a:r>
              <a:rPr lang="en-US" dirty="0"/>
              <a:t> </a:t>
            </a:r>
            <a:r>
              <a:rPr lang="en-US" dirty="0" err="1"/>
              <a:t>thang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toa</a:t>
            </a:r>
            <a:r>
              <a:rPr lang="en-US" dirty="0"/>
              <a:t> do (0,0) den </a:t>
            </a:r>
            <a:r>
              <a:rPr lang="en-US" dirty="0" err="1"/>
              <a:t>toa</a:t>
            </a:r>
            <a:r>
              <a:rPr lang="en-US" dirty="0"/>
              <a:t> do </a:t>
            </a:r>
            <a:r>
              <a:rPr lang="en-US" dirty="0" err="1"/>
              <a:t>chuot</a:t>
            </a:r>
            <a:r>
              <a:rPr lang="en-US" dirty="0"/>
              <a:t> di </a:t>
            </a:r>
            <a:r>
              <a:rPr lang="en-US" dirty="0" err="1"/>
              <a:t>chuyen</a:t>
            </a:r>
            <a:endParaRPr lang="en-US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/>
              <a:t>		Graphics g = </a:t>
            </a:r>
            <a:r>
              <a:rPr lang="en-US" sz="2000" dirty="0" err="1"/>
              <a:t>CreateGraphics</a:t>
            </a:r>
            <a:r>
              <a:rPr lang="en-US" sz="2000" dirty="0"/>
              <a:t>();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/>
              <a:t>		Pen </a:t>
            </a:r>
            <a:r>
              <a:rPr lang="en-US" sz="2000" dirty="0" err="1"/>
              <a:t>pen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Pen(</a:t>
            </a:r>
            <a:r>
              <a:rPr lang="en-US" sz="2000" dirty="0" err="1"/>
              <a:t>System.Drawing.Color.Blue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		</a:t>
            </a:r>
            <a:r>
              <a:rPr lang="en-US" dirty="0" err="1"/>
              <a:t>g.DrawLine</a:t>
            </a:r>
            <a:r>
              <a:rPr lang="en-US" dirty="0"/>
              <a:t>(pen, 0, 0, </a:t>
            </a:r>
            <a:r>
              <a:rPr lang="en-US" dirty="0" err="1"/>
              <a:t>mea.X</a:t>
            </a:r>
            <a:r>
              <a:rPr lang="en-US" dirty="0"/>
              <a:t>, </a:t>
            </a:r>
            <a:r>
              <a:rPr lang="en-US" dirty="0" err="1"/>
              <a:t>mea.Y</a:t>
            </a:r>
            <a:r>
              <a:rPr lang="en-US" dirty="0"/>
              <a:t>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MouseMove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6996"/>
            <a:ext cx="3222941" cy="319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3248173" cy="322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Enter – Hover - Leave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45910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4944"/>
            <a:ext cx="28575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2592288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MouseWheel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scroll </a:t>
            </a:r>
            <a:r>
              <a:rPr lang="en-US" sz="2800" dirty="0" err="1"/>
              <a:t>chuột</a:t>
            </a:r>
            <a:r>
              <a:rPr lang="en-US" sz="28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MouseWheel</a:t>
            </a:r>
            <a:r>
              <a:rPr lang="en-US" sz="2800" dirty="0"/>
              <a:t> ta override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OnMouseWheel</a:t>
            </a:r>
            <a:endParaRPr lang="en-US" sz="2800" dirty="0"/>
          </a:p>
          <a:p>
            <a:pPr algn="just">
              <a:lnSpc>
                <a:spcPct val="110000"/>
              </a:lnSpc>
            </a:pP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</a:t>
            </a:r>
          </a:p>
          <a:p>
            <a:pPr algn="just"/>
            <a:endParaRPr lang="en-US" sz="28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MouseWheel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3929066"/>
            <a:ext cx="8552341" cy="22098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000">
                <a:solidFill>
                  <a:srgbClr val="0000FF"/>
                </a:solidFill>
              </a:rPr>
              <a:t>protected override void</a:t>
            </a:r>
            <a:r>
              <a:rPr lang="en-US" sz="2000"/>
              <a:t> OnMouseWheel(MouseEventArgs mea)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if (mea.Delta&gt;0)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/>
              <a:t>MessageBox.Show("Ban vua scroll chuot len", "Thong bao");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/>
              <a:t>MessageBox.Show("Ban vua scroll chuot xuong", "Thong bao");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}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2736304"/>
          </a:xfrm>
        </p:spPr>
        <p:txBody>
          <a:bodyPr/>
          <a:lstStyle/>
          <a:p>
            <a:pPr algn="just">
              <a:lnSpc>
                <a:spcPct val="95000"/>
              </a:lnSpc>
            </a:pP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Click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b="1" dirty="0" err="1"/>
              <a:t>bất</a:t>
            </a:r>
            <a:r>
              <a:rPr lang="en-US" sz="2800" b="1" dirty="0"/>
              <a:t> </a:t>
            </a:r>
            <a:r>
              <a:rPr lang="en-US" sz="2800" b="1" dirty="0" err="1"/>
              <a:t>kỳ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.</a:t>
            </a:r>
          </a:p>
          <a:p>
            <a:pPr algn="just">
              <a:lnSpc>
                <a:spcPct val="95000"/>
              </a:lnSpc>
            </a:pP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kèm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EventArgs</a:t>
            </a:r>
            <a:r>
              <a:rPr lang="en-US" sz="2800" dirty="0"/>
              <a:t>,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Click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4365104"/>
            <a:ext cx="6858048" cy="165583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95000"/>
              </a:lnSpc>
              <a:buFontTx/>
              <a:buNone/>
            </a:pPr>
            <a:r>
              <a:rPr lang="en-US" sz="2200">
                <a:solidFill>
                  <a:srgbClr val="0000FF"/>
                </a:solidFill>
              </a:rPr>
              <a:t>protected override void</a:t>
            </a:r>
            <a:r>
              <a:rPr lang="en-US" sz="2200"/>
              <a:t> OnClick(</a:t>
            </a:r>
            <a:r>
              <a:rPr lang="en-US" sz="2200" b="1"/>
              <a:t>EventArgs</a:t>
            </a:r>
            <a:r>
              <a:rPr lang="en-US" sz="2200"/>
              <a:t> ea)</a:t>
            </a:r>
          </a:p>
          <a:p>
            <a:pPr algn="just">
              <a:lnSpc>
                <a:spcPct val="95000"/>
              </a:lnSpc>
              <a:buFontTx/>
              <a:buNone/>
            </a:pPr>
            <a:r>
              <a:rPr lang="en-US" sz="2200"/>
              <a:t>	{</a:t>
            </a:r>
          </a:p>
          <a:p>
            <a:pPr algn="just">
              <a:lnSpc>
                <a:spcPct val="95000"/>
              </a:lnSpc>
              <a:buFontTx/>
              <a:buNone/>
            </a:pPr>
            <a:r>
              <a:rPr lang="en-US" sz="2200"/>
              <a:t>		…</a:t>
            </a:r>
          </a:p>
          <a:p>
            <a:pPr algn="just">
              <a:lnSpc>
                <a:spcPct val="95000"/>
              </a:lnSpc>
              <a:buFontTx/>
              <a:buNone/>
            </a:pPr>
            <a:r>
              <a:rPr lang="en-US" sz="2200"/>
              <a:t>	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1044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err="1"/>
              <a:t>Khi</a:t>
            </a:r>
            <a:r>
              <a:rPr lang="en-US" sz="2200" dirty="0"/>
              <a:t> DoubleClick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dãy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MouseDown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Click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MouseUp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MouseMove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MouseDown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DoubleClick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MouseUp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MouseMove</a:t>
            </a: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</a:t>
            </a:r>
          </a:p>
          <a:p>
            <a:pPr algn="just"/>
            <a:endParaRPr lang="en-US" sz="22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kiện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DoubleClick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797152"/>
            <a:ext cx="7013458" cy="15881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0000FF"/>
                </a:solidFill>
              </a:rPr>
              <a:t>protected override void</a:t>
            </a:r>
            <a:r>
              <a:rPr lang="en-US" sz="2200" dirty="0"/>
              <a:t> </a:t>
            </a:r>
            <a:r>
              <a:rPr lang="en-US" sz="2200" dirty="0" err="1"/>
              <a:t>OnDoubleClick</a:t>
            </a:r>
            <a:r>
              <a:rPr lang="en-US" sz="2200" dirty="0"/>
              <a:t>(</a:t>
            </a:r>
            <a:r>
              <a:rPr lang="en-US" sz="2200" b="1" dirty="0" err="1"/>
              <a:t>EventArgs</a:t>
            </a:r>
            <a:r>
              <a:rPr lang="en-US" sz="2200" dirty="0"/>
              <a:t> </a:t>
            </a:r>
            <a:r>
              <a:rPr lang="en-US" sz="2200" dirty="0" err="1"/>
              <a:t>ea</a:t>
            </a:r>
            <a:r>
              <a:rPr lang="en-US" sz="22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Bài tập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00250"/>
            <a:ext cx="3372966" cy="337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 algn="just"/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Hầu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Windows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.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Keyboard - Mouse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73463"/>
            <a:ext cx="4343400" cy="2605087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573463"/>
            <a:ext cx="1947863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4171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r>
              <a:rPr lang="en-US" dirty="0"/>
              <a:t>Multitasking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r>
              <a:rPr lang="en-US" dirty="0" err="1"/>
              <a:t>Autosave</a:t>
            </a:r>
            <a:endParaRPr lang="en-US" dirty="0"/>
          </a:p>
          <a:p>
            <a:r>
              <a:rPr lang="en-US" dirty="0"/>
              <a:t>Demo version</a:t>
            </a:r>
          </a:p>
          <a:p>
            <a:r>
              <a:rPr lang="en-US" dirty="0"/>
              <a:t>Game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800"/>
              <a:t>Theo lý thuyết thông điệp thời gian do Windows cung cấp là chính xác đến mili giây nhưng thực tế không hoàn toàn như vậy. </a:t>
            </a:r>
          </a:p>
          <a:p>
            <a:pPr algn="just">
              <a:lnSpc>
                <a:spcPct val="120000"/>
              </a:lnSpc>
            </a:pPr>
            <a:r>
              <a:rPr lang="en-US" sz="2800"/>
              <a:t>Sự chính xác còn phụ thuộc vào đồng hồ của hệ thống và các hoạt động hiện thời của chương trình. </a:t>
            </a:r>
          </a:p>
          <a:p>
            <a:pPr algn="just"/>
            <a:endParaRPr lang="en-US" sz="280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Timer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2304256"/>
          </a:xfrm>
        </p:spPr>
        <p:txBody>
          <a:bodyPr/>
          <a:lstStyle/>
          <a:p>
            <a:pPr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b="1" i="1" dirty="0"/>
              <a:t>Timer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constructor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algn="just"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6699"/>
                </a:solidFill>
              </a:rPr>
              <a:t>Timer </a:t>
            </a:r>
            <a:r>
              <a:rPr lang="en-US" dirty="0" err="1">
                <a:solidFill>
                  <a:srgbClr val="006699"/>
                </a:solidFill>
              </a:rPr>
              <a:t>timer</a:t>
            </a:r>
            <a:r>
              <a:rPr lang="en-US" dirty="0">
                <a:solidFill>
                  <a:srgbClr val="006699"/>
                </a:solidFill>
              </a:rPr>
              <a:t> = new Timer();</a:t>
            </a:r>
          </a:p>
          <a:p>
            <a:pPr algn="just"/>
            <a:r>
              <a:rPr lang="en-US" b="1" i="1" dirty="0"/>
              <a:t>Timer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</a:t>
            </a:r>
          </a:p>
        </p:txBody>
      </p:sp>
      <p:graphicFrame>
        <p:nvGraphicFramePr>
          <p:cNvPr id="4" name="Group 37"/>
          <p:cNvGraphicFramePr>
            <a:graphicFrameLocks/>
          </p:cNvGraphicFramePr>
          <p:nvPr/>
        </p:nvGraphicFramePr>
        <p:xfrm>
          <a:off x="900113" y="3789363"/>
          <a:ext cx="7632700" cy="190500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OnTick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EventHandler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EventArgs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032448"/>
          </a:xfrm>
        </p:spPr>
        <p:txBody>
          <a:bodyPr/>
          <a:lstStyle/>
          <a:p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timer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006699"/>
                </a:solidFill>
              </a:rPr>
              <a:t>	</a:t>
            </a:r>
            <a:r>
              <a:rPr lang="en-US" sz="2400" dirty="0"/>
              <a:t>void </a:t>
            </a:r>
            <a:r>
              <a:rPr lang="en-US" sz="2400" dirty="0" err="1"/>
              <a:t>TimerOnTick</a:t>
            </a:r>
            <a:r>
              <a:rPr lang="en-US" sz="2400" dirty="0"/>
              <a:t>(object </a:t>
            </a:r>
            <a:r>
              <a:rPr lang="en-US" sz="2400" dirty="0" err="1"/>
              <a:t>obj</a:t>
            </a:r>
            <a:r>
              <a:rPr lang="en-US" sz="2400" dirty="0"/>
              <a:t>, </a:t>
            </a:r>
            <a:r>
              <a:rPr lang="en-US" sz="2400" dirty="0" err="1"/>
              <a:t>EventArgs</a:t>
            </a:r>
            <a:r>
              <a:rPr lang="en-US" sz="2400" dirty="0"/>
              <a:t> </a:t>
            </a:r>
            <a:r>
              <a:rPr lang="en-US" sz="2400" dirty="0" err="1"/>
              <a:t>ea</a:t>
            </a:r>
            <a:r>
              <a:rPr lang="en-US" sz="2400" dirty="0"/>
              <a:t>)</a:t>
            </a:r>
          </a:p>
          <a:p>
            <a:pPr>
              <a:buFontTx/>
              <a:buNone/>
            </a:pPr>
            <a:r>
              <a:rPr lang="en-US" sz="2400" dirty="0"/>
              <a:t>	{</a:t>
            </a:r>
          </a:p>
          <a:p>
            <a:pPr lvl="1">
              <a:buFontTx/>
              <a:buNone/>
            </a:pPr>
            <a:r>
              <a:rPr lang="en-US" sz="2400" dirty="0"/>
              <a:t>	….</a:t>
            </a:r>
          </a:p>
          <a:p>
            <a:pPr>
              <a:buFontTx/>
              <a:buNone/>
            </a:pPr>
            <a:r>
              <a:rPr lang="en-US" sz="2400" dirty="0"/>
              <a:t>	}</a:t>
            </a:r>
          </a:p>
          <a:p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: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400" dirty="0" err="1"/>
              <a:t>Timer.Tick</a:t>
            </a:r>
            <a:r>
              <a:rPr lang="en-US" sz="2400" dirty="0"/>
              <a:t> += new </a:t>
            </a:r>
            <a:r>
              <a:rPr lang="en-US" sz="2400" dirty="0" err="1"/>
              <a:t>EventHandler</a:t>
            </a:r>
            <a:r>
              <a:rPr lang="en-US" sz="2400" dirty="0"/>
              <a:t>(</a:t>
            </a:r>
            <a:r>
              <a:rPr lang="en-US" sz="2400" dirty="0" err="1"/>
              <a:t>TimerOnTick</a:t>
            </a:r>
            <a:r>
              <a:rPr lang="en-US" sz="2400" dirty="0"/>
              <a:t>)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792088"/>
          </a:xfrm>
        </p:spPr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b="1" i="1" dirty="0"/>
              <a:t>Timer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/>
        </p:nvGraphicFramePr>
        <p:xfrm>
          <a:off x="827088" y="2420938"/>
          <a:ext cx="7786687" cy="3384551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Timer Properties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Accessibility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get/set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Tick time in milliseconds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Enabled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get/set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to 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if timer is running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187220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i="1" dirty="0"/>
              <a:t>Timer 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		void Start()</a:t>
            </a:r>
          </a:p>
          <a:p>
            <a:pPr>
              <a:buFontTx/>
              <a:buNone/>
            </a:pPr>
            <a:r>
              <a:rPr lang="en-US" dirty="0"/>
              <a:t>		void Stop()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 (Ví dụ 1)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1484908"/>
            <a:ext cx="8496944" cy="48244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using System;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using System.Drawing;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using System.Windows.Forms;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public class CloselnFive: Form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{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		public static void Main()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		{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			Application.Run(new CloselnFive());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		}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		//………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 (Ví dụ 1)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142844" y="1340567"/>
            <a:ext cx="8749636" cy="53768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public class CloselnFive: Form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{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	public CloselnFive(){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		Text = "Closing in Five Minutes";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		Timer timer    = new Timer();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		timer.Interval = 5 * 60 * 1000;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		timer.Tick += new EventHandler(TimerOnTick);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		timer.Enabled  = true;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	void TimerOnTick(object obj, EventArgs ea){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		Timer timer = (Timer) obj;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		timer.Stop();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		timer.Tick -= new EventHandler(TimerOnTick);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		Close ()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 (Ví dụ 2)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1428884"/>
            <a:ext cx="8496944" cy="50244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using System;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using System.Drawing;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using System.Windows.Forms;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class RandomRectangle: Form{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public static void Main(){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Application.Run(new RandomRectangle());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public RandomRectangle(){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Text = "Random Rectangle";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Timer timer    = new Timer();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timer.Interval =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timer.Tick    += new EventHandler(TimerOnTick);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timer.Start();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//………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 (Ví dụ 2)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23528" y="1413023"/>
            <a:ext cx="8568952" cy="50403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void </a:t>
            </a:r>
            <a:r>
              <a:rPr lang="en-US" sz="2000" dirty="0" err="1"/>
              <a:t>TimerOnTick</a:t>
            </a:r>
            <a:r>
              <a:rPr lang="en-US" sz="2000" dirty="0"/>
              <a:t>(object </a:t>
            </a:r>
            <a:r>
              <a:rPr lang="en-US" sz="2000" dirty="0" err="1"/>
              <a:t>obj</a:t>
            </a:r>
            <a:r>
              <a:rPr lang="en-US" sz="2000" dirty="0"/>
              <a:t>, </a:t>
            </a:r>
            <a:r>
              <a:rPr lang="en-US" sz="2000" dirty="0" err="1"/>
              <a:t>EventArgs</a:t>
            </a:r>
            <a:r>
              <a:rPr lang="en-US" sz="2000" dirty="0"/>
              <a:t> </a:t>
            </a:r>
            <a:r>
              <a:rPr lang="en-US" sz="2000" dirty="0" err="1"/>
              <a:t>ea</a:t>
            </a:r>
            <a:r>
              <a:rPr lang="en-US" sz="20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Random rand = new Random();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x1 = </a:t>
            </a:r>
            <a:r>
              <a:rPr lang="en-US" sz="2000" dirty="0" err="1"/>
              <a:t>rand.Next</a:t>
            </a:r>
            <a:r>
              <a:rPr lang="en-US" sz="2000" dirty="0"/>
              <a:t>(</a:t>
            </a:r>
            <a:r>
              <a:rPr lang="en-US" sz="2000" dirty="0" err="1"/>
              <a:t>ClientSize.Width</a:t>
            </a:r>
            <a:r>
              <a:rPr lang="en-US" sz="2000" dirty="0"/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x2 = </a:t>
            </a:r>
            <a:r>
              <a:rPr lang="en-US" sz="2000" dirty="0" err="1"/>
              <a:t>rand.Next</a:t>
            </a:r>
            <a:r>
              <a:rPr lang="en-US" sz="2000" dirty="0"/>
              <a:t>(</a:t>
            </a:r>
            <a:r>
              <a:rPr lang="en-US" sz="2000" dirty="0" err="1"/>
              <a:t>ClientSize.Width</a:t>
            </a:r>
            <a:r>
              <a:rPr lang="en-US" sz="2000" dirty="0"/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y1 =	</a:t>
            </a:r>
            <a:r>
              <a:rPr lang="en-US" sz="2000" dirty="0" err="1"/>
              <a:t>rand.Next</a:t>
            </a:r>
            <a:r>
              <a:rPr lang="en-US" sz="2000" dirty="0"/>
              <a:t>(</a:t>
            </a:r>
            <a:r>
              <a:rPr lang="en-US" sz="2000" dirty="0" err="1"/>
              <a:t>ClientSize.Height</a:t>
            </a:r>
            <a:r>
              <a:rPr lang="en-US" sz="2000" dirty="0"/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y2 = </a:t>
            </a:r>
            <a:r>
              <a:rPr lang="en-US" sz="2000" dirty="0" err="1"/>
              <a:t>rand.Next</a:t>
            </a:r>
            <a:r>
              <a:rPr lang="en-US" sz="2000" dirty="0"/>
              <a:t>(</a:t>
            </a:r>
            <a:r>
              <a:rPr lang="en-US" sz="2000" dirty="0" err="1"/>
              <a:t>ClientSize.Height</a:t>
            </a:r>
            <a:r>
              <a:rPr lang="en-US" sz="2000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Color </a:t>
            </a:r>
            <a:r>
              <a:rPr lang="en-US" sz="2000" dirty="0" err="1"/>
              <a:t>color</a:t>
            </a:r>
            <a:r>
              <a:rPr lang="en-US" sz="2000" dirty="0"/>
              <a:t> = </a:t>
            </a:r>
            <a:r>
              <a:rPr lang="en-US" sz="2000" dirty="0" err="1"/>
              <a:t>Color.FromArgb</a:t>
            </a:r>
            <a:r>
              <a:rPr lang="en-US" sz="2000" dirty="0"/>
              <a:t>(</a:t>
            </a:r>
            <a:r>
              <a:rPr lang="en-US" sz="2000" dirty="0" err="1"/>
              <a:t>rand.Next</a:t>
            </a:r>
            <a:r>
              <a:rPr lang="en-US" sz="2000" dirty="0"/>
              <a:t>(256), 				</a:t>
            </a:r>
            <a:r>
              <a:rPr lang="en-US" sz="2000" dirty="0" err="1"/>
              <a:t>rand.Next</a:t>
            </a:r>
            <a:r>
              <a:rPr lang="en-US" sz="2000" dirty="0"/>
              <a:t>(256), </a:t>
            </a:r>
            <a:r>
              <a:rPr lang="en-US" sz="2000" dirty="0" err="1"/>
              <a:t>rand.Next</a:t>
            </a:r>
            <a:r>
              <a:rPr lang="en-US" sz="2000" dirty="0"/>
              <a:t>(256));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Graphics </a:t>
            </a:r>
            <a:r>
              <a:rPr lang="en-US" sz="2000" dirty="0" err="1"/>
              <a:t>grfx</a:t>
            </a:r>
            <a:r>
              <a:rPr lang="en-US" sz="2000" dirty="0"/>
              <a:t> = </a:t>
            </a:r>
            <a:r>
              <a:rPr lang="en-US" sz="2000" dirty="0" err="1"/>
              <a:t>CreateGraphics</a:t>
            </a:r>
            <a:r>
              <a:rPr lang="en-US" sz="2000" dirty="0"/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err="1"/>
              <a:t>grfx.FillRectangle</a:t>
            </a:r>
            <a:r>
              <a:rPr lang="en-US" sz="2000" dirty="0"/>
              <a:t>(new </a:t>
            </a:r>
            <a:r>
              <a:rPr lang="en-US" sz="2000" dirty="0" err="1"/>
              <a:t>SolidBrush</a:t>
            </a:r>
            <a:r>
              <a:rPr lang="en-US" sz="2000" dirty="0"/>
              <a:t>(color), </a:t>
            </a:r>
            <a:r>
              <a:rPr lang="en-US" sz="2000" dirty="0" err="1"/>
              <a:t>Math.Min</a:t>
            </a:r>
            <a:r>
              <a:rPr lang="en-US" sz="2000" dirty="0"/>
              <a:t>(x1, x2), 			</a:t>
            </a:r>
            <a:r>
              <a:rPr lang="en-US" sz="2000" dirty="0" err="1"/>
              <a:t>Math.Min</a:t>
            </a:r>
            <a:r>
              <a:rPr lang="en-US" sz="2000" dirty="0"/>
              <a:t>(y1, y2), </a:t>
            </a:r>
            <a:r>
              <a:rPr lang="en-US" sz="2000" dirty="0" err="1"/>
              <a:t>Math.Abs</a:t>
            </a:r>
            <a:r>
              <a:rPr lang="en-US" sz="2000" dirty="0"/>
              <a:t>(x2-x1), </a:t>
            </a:r>
            <a:r>
              <a:rPr lang="en-US" sz="2000" dirty="0" err="1"/>
              <a:t>Math.Abs</a:t>
            </a:r>
            <a:r>
              <a:rPr lang="en-US" sz="2000" dirty="0"/>
              <a:t>(y2-y1)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err="1"/>
              <a:t>grfx.Dispose</a:t>
            </a:r>
            <a:r>
              <a:rPr lang="en-US" sz="2000" dirty="0"/>
              <a:t>() 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808312"/>
          </a:xfrm>
        </p:spPr>
        <p:txBody>
          <a:bodyPr/>
          <a:lstStyle/>
          <a:p>
            <a:pPr algn="just"/>
            <a:r>
              <a:rPr lang="en-US" sz="2800"/>
              <a:t>Bàn phím và chuột được xử lý thông qua cơ chế thông điệp của Windows. </a:t>
            </a:r>
          </a:p>
          <a:p>
            <a:pPr algn="just"/>
            <a:r>
              <a:rPr lang="en-US" sz="2800"/>
              <a:t>Mọi sự kiện đối với bàn phím và chuột được Windows gửi đến chương trình thông qua các thông điệp.</a:t>
            </a:r>
          </a:p>
          <a:p>
            <a:endParaRPr lang="en-US" sz="280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Keyboard - Mouse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0414" y="3646510"/>
            <a:ext cx="5257800" cy="299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138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/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nhấn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xảy</a:t>
            </a:r>
            <a:r>
              <a:rPr lang="en-US" sz="2600" dirty="0"/>
              <a:t> </a:t>
            </a:r>
            <a:r>
              <a:rPr lang="en-US" sz="2600" dirty="0" err="1"/>
              <a:t>ra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:</a:t>
            </a:r>
          </a:p>
          <a:p>
            <a:pPr lvl="1" algn="just"/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(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ESC, Enter, F1-F12..).</a:t>
            </a:r>
          </a:p>
          <a:p>
            <a:pPr lvl="1" algn="just"/>
            <a:r>
              <a:rPr lang="en-US" sz="2400" dirty="0" err="1"/>
              <a:t>Nhấn</a:t>
            </a:r>
            <a:r>
              <a:rPr lang="en-US" sz="2400" dirty="0"/>
              <a:t> Shift </a:t>
            </a:r>
            <a:r>
              <a:rPr lang="en-US" sz="2400" dirty="0" err="1"/>
              <a:t>hoặc</a:t>
            </a:r>
            <a:r>
              <a:rPr lang="en-US" sz="2400" dirty="0"/>
              <a:t> Ctrl </a:t>
            </a:r>
            <a:r>
              <a:rPr lang="en-US" sz="2400" dirty="0" err="1"/>
              <a:t>hoặc</a:t>
            </a:r>
            <a:r>
              <a:rPr lang="en-US" sz="2400" dirty="0"/>
              <a:t> Alt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ba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.</a:t>
            </a:r>
          </a:p>
          <a:p>
            <a:pPr algn="just"/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bàn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gõ</a:t>
            </a:r>
            <a:r>
              <a:rPr lang="en-US" sz="2600" dirty="0"/>
              <a:t>, </a:t>
            </a:r>
            <a:r>
              <a:rPr lang="en-US" sz="2600" dirty="0" err="1"/>
              <a:t>nhả</a:t>
            </a:r>
            <a:r>
              <a:rPr lang="en-US" sz="2600" dirty="0"/>
              <a:t> hay </a:t>
            </a:r>
            <a:r>
              <a:rPr lang="en-US" sz="2600" dirty="0" err="1"/>
              <a:t>giữ</a:t>
            </a:r>
            <a:r>
              <a:rPr lang="en-US" sz="2600" dirty="0"/>
              <a:t>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</a:t>
            </a:r>
            <a:r>
              <a:rPr lang="en-US" sz="2600" dirty="0" err="1"/>
              <a:t>điệp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gửi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cửa</a:t>
            </a:r>
            <a:r>
              <a:rPr lang="en-US" sz="2600" dirty="0"/>
              <a:t> </a:t>
            </a:r>
            <a:r>
              <a:rPr lang="en-US" sz="2600" dirty="0" err="1"/>
              <a:t>sổ</a:t>
            </a:r>
            <a:r>
              <a:rPr lang="en-US" sz="2600" dirty="0"/>
              <a:t> </a:t>
            </a:r>
            <a:r>
              <a:rPr lang="en-US" sz="2600" dirty="0" err="1"/>
              <a:t>đang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focus.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150221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3528392"/>
          </a:xfrm>
        </p:spPr>
        <p:txBody>
          <a:bodyPr/>
          <a:lstStyle/>
          <a:p>
            <a:pPr algn="just"/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nhấn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thành</a:t>
            </a:r>
            <a:r>
              <a:rPr lang="en-US" sz="2600" dirty="0"/>
              <a:t> </a:t>
            </a:r>
            <a:r>
              <a:rPr lang="en-US" sz="2600" dirty="0" err="1"/>
              <a:t>hai</a:t>
            </a:r>
            <a:r>
              <a:rPr lang="en-US" sz="2600" dirty="0"/>
              <a:t> </a:t>
            </a:r>
            <a:r>
              <a:rPr lang="en-US" sz="2600" dirty="0" err="1"/>
              <a:t>nhóm</a:t>
            </a:r>
            <a:r>
              <a:rPr lang="en-US" sz="2600" dirty="0"/>
              <a:t> </a:t>
            </a:r>
            <a:r>
              <a:rPr lang="en-US" sz="2600" dirty="0" err="1"/>
              <a:t>chính</a:t>
            </a:r>
            <a:r>
              <a:rPr lang="en-US" sz="2600" dirty="0"/>
              <a:t>:</a:t>
            </a:r>
          </a:p>
          <a:p>
            <a:pPr lvl="1" algn="just"/>
            <a:r>
              <a:rPr lang="en-US" sz="2600" dirty="0" err="1"/>
              <a:t>Nhóm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(system  keys):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nhấn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Alt.</a:t>
            </a:r>
          </a:p>
          <a:p>
            <a:pPr lvl="1" algn="just"/>
            <a:r>
              <a:rPr lang="en-US" sz="2600" dirty="0" err="1"/>
              <a:t>Nhóm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thường</a:t>
            </a:r>
            <a:r>
              <a:rPr lang="en-US" sz="2600" dirty="0"/>
              <a:t> (</a:t>
            </a:r>
            <a:r>
              <a:rPr lang="en-US" sz="2600" dirty="0" err="1"/>
              <a:t>nonsystem</a:t>
            </a:r>
            <a:r>
              <a:rPr lang="en-US" sz="2600" dirty="0"/>
              <a:t> keys):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Alt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nhấn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 err="1"/>
              <a:t>Thường</a:t>
            </a:r>
            <a:r>
              <a:rPr lang="en-US" sz="2600" dirty="0"/>
              <a:t>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Windows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dịch</a:t>
            </a:r>
            <a:r>
              <a:rPr lang="en-US" sz="2600" dirty="0"/>
              <a:t> </a:t>
            </a:r>
            <a:r>
              <a:rPr lang="en-US" sz="2600" dirty="0" err="1"/>
              <a:t>thành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kiện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344035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Windows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,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,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quét</a:t>
            </a:r>
            <a:r>
              <a:rPr lang="en-US" sz="2400" dirty="0"/>
              <a:t> (scan code)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macro,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VK_. </a:t>
            </a:r>
          </a:p>
          <a:p>
            <a:pPr lvl="1" algn="just"/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ESC, Enter, F1 hay Alt </a:t>
            </a:r>
            <a:r>
              <a:rPr lang="en-US" sz="2400" dirty="0" err="1"/>
              <a:t>là</a:t>
            </a:r>
            <a:r>
              <a:rPr lang="en-US" sz="2400" dirty="0"/>
              <a:t> VK_ESCAPE, VK_RETURN, VK_F1 </a:t>
            </a:r>
            <a:r>
              <a:rPr lang="en-US" sz="2400" dirty="0" err="1"/>
              <a:t>và</a:t>
            </a:r>
            <a:r>
              <a:rPr lang="en-US" sz="2400" dirty="0"/>
              <a:t> VK_ALT.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Mã phím ảo – Virtual Keycode</a:t>
            </a:r>
          </a:p>
        </p:txBody>
      </p:sp>
    </p:spTree>
    <p:extLst>
      <p:ext uri="{BB962C8B-B14F-4D97-AF65-F5344CB8AC3E}">
        <p14:creationId xmlns:p14="http://schemas.microsoft.com/office/powerpoint/2010/main" val="421962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ấn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A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,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‘a’ </a:t>
            </a:r>
            <a:r>
              <a:rPr lang="en-US" sz="2400" dirty="0" err="1"/>
              <a:t>hoặc</a:t>
            </a:r>
            <a:r>
              <a:rPr lang="en-US" sz="2400" dirty="0"/>
              <a:t> ‘A’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, </a:t>
            </a:r>
            <a:r>
              <a:rPr lang="en-US" sz="2400" dirty="0" err="1"/>
              <a:t>tuỳ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CAPSLOCK,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Shift, Alt, Ctrl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r>
              <a:rPr lang="en-US" sz="2400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Mã phím ảo – Virtual Keycode</a:t>
            </a:r>
          </a:p>
        </p:txBody>
      </p:sp>
    </p:spTree>
    <p:extLst>
      <p:ext uri="{BB962C8B-B14F-4D97-AF65-F5344CB8AC3E}">
        <p14:creationId xmlns:p14="http://schemas.microsoft.com/office/powerpoint/2010/main" val="4219626283"/>
      </p:ext>
    </p:extLst>
  </p:cSld>
  <p:clrMapOvr>
    <a:masterClrMapping/>
  </p:clrMapOvr>
</p:sld>
</file>

<file path=ppt/theme/theme1.xml><?xml version="1.0" encoding="utf-8"?>
<a:theme xmlns:a="http://schemas.openxmlformats.org/drawingml/2006/main" name="teach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</Template>
  <TotalTime>8255</TotalTime>
  <Words>2938</Words>
  <Application>Microsoft Office PowerPoint</Application>
  <PresentationFormat>On-screen Show (4:3)</PresentationFormat>
  <Paragraphs>548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Times New Roman</vt:lpstr>
      <vt:lpstr>teach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Phuoc Binh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Thi Vuong</dc:creator>
  <cp:lastModifiedBy>Huỳnh Tuấn Anh</cp:lastModifiedBy>
  <cp:revision>94</cp:revision>
  <dcterms:created xsi:type="dcterms:W3CDTF">2007-04-07T06:57:48Z</dcterms:created>
  <dcterms:modified xsi:type="dcterms:W3CDTF">2023-09-12T14:16:44Z</dcterms:modified>
</cp:coreProperties>
</file>