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8" r:id="rId2"/>
  </p:sldMasterIdLst>
  <p:notesMasterIdLst>
    <p:notesMasterId r:id="rId117"/>
  </p:notesMasterIdLst>
  <p:sldIdLst>
    <p:sldId id="413" r:id="rId3"/>
    <p:sldId id="414" r:id="rId4"/>
    <p:sldId id="425" r:id="rId5"/>
    <p:sldId id="307" r:id="rId6"/>
    <p:sldId id="308" r:id="rId7"/>
    <p:sldId id="376" r:id="rId8"/>
    <p:sldId id="424" r:id="rId9"/>
    <p:sldId id="363" r:id="rId10"/>
    <p:sldId id="25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364" r:id="rId23"/>
    <p:sldId id="270" r:id="rId24"/>
    <p:sldId id="377" r:id="rId25"/>
    <p:sldId id="378" r:id="rId26"/>
    <p:sldId id="281" r:id="rId27"/>
    <p:sldId id="379" r:id="rId28"/>
    <p:sldId id="313" r:id="rId29"/>
    <p:sldId id="417" r:id="rId30"/>
    <p:sldId id="418" r:id="rId31"/>
    <p:sldId id="420" r:id="rId32"/>
    <p:sldId id="314" r:id="rId33"/>
    <p:sldId id="416" r:id="rId34"/>
    <p:sldId id="380" r:id="rId35"/>
    <p:sldId id="382" r:id="rId36"/>
    <p:sldId id="381" r:id="rId37"/>
    <p:sldId id="383" r:id="rId38"/>
    <p:sldId id="332" r:id="rId39"/>
    <p:sldId id="365" r:id="rId40"/>
    <p:sldId id="293" r:id="rId41"/>
    <p:sldId id="294" r:id="rId42"/>
    <p:sldId id="296" r:id="rId43"/>
    <p:sldId id="315" r:id="rId44"/>
    <p:sldId id="384" r:id="rId45"/>
    <p:sldId id="387" r:id="rId46"/>
    <p:sldId id="386" r:id="rId47"/>
    <p:sldId id="388" r:id="rId48"/>
    <p:sldId id="286" r:id="rId49"/>
    <p:sldId id="287" r:id="rId50"/>
    <p:sldId id="421" r:id="rId51"/>
    <p:sldId id="338" r:id="rId52"/>
    <p:sldId id="357" r:id="rId53"/>
    <p:sldId id="339" r:id="rId54"/>
    <p:sldId id="340" r:id="rId55"/>
    <p:sldId id="358" r:id="rId56"/>
    <p:sldId id="359" r:id="rId57"/>
    <p:sldId id="423" r:id="rId58"/>
    <p:sldId id="403" r:id="rId59"/>
    <p:sldId id="399" r:id="rId60"/>
    <p:sldId id="400" r:id="rId61"/>
    <p:sldId id="360" r:id="rId62"/>
    <p:sldId id="401" r:id="rId63"/>
    <p:sldId id="374" r:id="rId64"/>
    <p:sldId id="375" r:id="rId65"/>
    <p:sldId id="422" r:id="rId66"/>
    <p:sldId id="411" r:id="rId67"/>
    <p:sldId id="412" r:id="rId68"/>
    <p:sldId id="368" r:id="rId69"/>
    <p:sldId id="369" r:id="rId70"/>
    <p:sldId id="405" r:id="rId71"/>
    <p:sldId id="409" r:id="rId72"/>
    <p:sldId id="410" r:id="rId73"/>
    <p:sldId id="404" r:id="rId74"/>
    <p:sldId id="348" r:id="rId75"/>
    <p:sldId id="346" r:id="rId76"/>
    <p:sldId id="347" r:id="rId77"/>
    <p:sldId id="373" r:id="rId78"/>
    <p:sldId id="350" r:id="rId79"/>
    <p:sldId id="356" r:id="rId80"/>
    <p:sldId id="351" r:id="rId81"/>
    <p:sldId id="352" r:id="rId82"/>
    <p:sldId id="353" r:id="rId83"/>
    <p:sldId id="354" r:id="rId84"/>
    <p:sldId id="355" r:id="rId85"/>
    <p:sldId id="366" r:id="rId86"/>
    <p:sldId id="318" r:id="rId87"/>
    <p:sldId id="390" r:id="rId88"/>
    <p:sldId id="317" r:id="rId89"/>
    <p:sldId id="320" r:id="rId90"/>
    <p:sldId id="391" r:id="rId91"/>
    <p:sldId id="392" r:id="rId92"/>
    <p:sldId id="321" r:id="rId93"/>
    <p:sldId id="393" r:id="rId94"/>
    <p:sldId id="319" r:id="rId95"/>
    <p:sldId id="394" r:id="rId96"/>
    <p:sldId id="396" r:id="rId97"/>
    <p:sldId id="397" r:id="rId98"/>
    <p:sldId id="395" r:id="rId99"/>
    <p:sldId id="324" r:id="rId100"/>
    <p:sldId id="325" r:id="rId101"/>
    <p:sldId id="406" r:id="rId102"/>
    <p:sldId id="407" r:id="rId103"/>
    <p:sldId id="408" r:id="rId104"/>
    <p:sldId id="367" r:id="rId105"/>
    <p:sldId id="336" r:id="rId106"/>
    <p:sldId id="337" r:id="rId107"/>
    <p:sldId id="402" r:id="rId108"/>
    <p:sldId id="326" r:id="rId109"/>
    <p:sldId id="327" r:id="rId110"/>
    <p:sldId id="329" r:id="rId111"/>
    <p:sldId id="330" r:id="rId112"/>
    <p:sldId id="328" r:id="rId113"/>
    <p:sldId id="331" r:id="rId114"/>
    <p:sldId id="341" r:id="rId115"/>
    <p:sldId id="342" r:id="rId1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DDDDDD"/>
    <a:srgbClr val="C0C0C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603" autoAdjust="0"/>
    <p:restoredTop sz="94693" autoAdjust="0"/>
  </p:normalViewPr>
  <p:slideViewPr>
    <p:cSldViewPr>
      <p:cViewPr>
        <p:scale>
          <a:sx n="70" d="100"/>
          <a:sy n="70" d="100"/>
        </p:scale>
        <p:origin x="-9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8EB1F-3CF8-42E6-95DC-CC00064D2325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D6F1F-5C65-4109-83E1-C1E8E72F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33054-9027-418E-8F6C-D5251F19870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2C53-DA0A-4667-94D1-A8484CDFE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2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57F7934-45BC-4691-BEFE-A0AA5F02D6B5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B1C06C8-FA2B-48FF-A9F0-085353E0D9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25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CAE6258-B68B-4A0F-8056-23A3BC6581C0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3C5E661-E528-4966-854F-1EDAAA0D86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237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F857678-8148-4B7D-A673-E68426E4D118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6EF4-A273-4E5D-A1AD-2E7AB2B18BB4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B3A1EE-D76C-44DA-8A62-F032FF4FA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67DF3-8FDB-45B8-9A7A-512A022181C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8C08B6-DBBF-418E-9670-E4C2EBFC9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EC42B-6D2D-4393-8D7F-59308AA91CE8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AE3CE-19B0-41A3-9898-AD2CAB2CB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8EFB1-E674-4BBE-8D61-3A3DC02117A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B05DB-05E0-495B-9FE8-50827FBAF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9CCAAF-BEAE-45BF-AB85-ACDC41D10881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67D40-E70C-4449-B62D-AE0A00997E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0AD6C-342A-4A4A-88F9-0E29E1087530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34FE5-C2BE-4422-8EA4-1E3462DF6F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>
            <a:lvl1pPr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3611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B9EBD-090C-4E03-BBD2-1FA6D52159CD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6DE59-54BB-4F2C-BFCA-9D772ED300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430D69-5C8F-4AB5-873C-2A29C6BF380B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ECC29-9F1E-4227-8D30-060C7D458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010195-FAAD-4C92-BF4D-FD4D002193F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F8AD6-4B4F-4145-AE65-B4EC9A960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D84771-9565-402F-A621-4FCAF432CF65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pPr>
              <a:defRPr/>
            </a:pPr>
            <a:fld id="{4A5355A0-A7DE-4ACC-B750-1DEEB014EE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2B1D9-2A48-4D97-AA6C-D3736E8DE43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C122A-DBF7-4D56-B97A-495C7D28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C900D-57D4-469E-BDD4-929E2D6FE444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A6B67-5385-4098-B10D-BC390A221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3F142C-1B7D-4B1D-9AA6-DEF35B502721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41FA7-F0C1-4E8F-9899-177C23133F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8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32DE2-1F85-45E7-9450-CF535D55E58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6C76C-6787-428A-B26F-67D0CD3CBF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31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A7A9C-FCC8-4D33-8264-8679FE49B79B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97023-C70A-498A-B23D-ECBA1CE40F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74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D5232B-4486-44A9-9B1D-4F5D67A779E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825AE-C80E-4E57-BE08-1B5471A05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7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6E8CFF-54C5-4B22-9965-0DD0E9EF4C5D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C49D1-B2C5-4409-ADC7-0BD0EE3BA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9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9872868-50F5-4933-8CC4-99413DF8F1B4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66D7FE2-92CF-4DA2-ABC8-DF2AE14BCE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53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1302A1-E3DC-42A4-AE21-82A58F92E451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5F6698E-FB8E-4DF6-AA49-6922EECA29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52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EE409E-3915-4E44-96F5-A9735C5B8270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1A9EDE-86F3-474A-813C-A6F6AEAF78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60931591-DC85-4FEA-A539-A0E87BB82E74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4F8C8229-0385-4345-AD97-5B046B99A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Image:Typography_Line_Terms.sv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143116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 b="1" smtClean="0">
                <a:latin typeface="Arial Narrow" pitchFamily="34" charset="0"/>
              </a:rPr>
              <a:t>FONT VÀ STRING</a:t>
            </a:r>
            <a:endParaRPr lang="vi-VN" sz="6000" b="1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Pham Thi Vuong</a:t>
            </a:r>
            <a:endParaRPr lang="vi-V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Định nghĩa Font (tt)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Một font có thể được cung cấp bởi 1 hoặc nhiều trang mã</a:t>
            </a:r>
          </a:p>
          <a:p>
            <a:pPr>
              <a:buFontTx/>
              <a:buNone/>
            </a:pPr>
            <a:r>
              <a:rPr lang="en-US" smtClean="0"/>
              <a:t>-  Mỗi font thường được lưu trong 1 file font</a:t>
            </a:r>
          </a:p>
          <a:p>
            <a:pPr>
              <a:buFontTx/>
              <a:buChar char="-"/>
            </a:pPr>
            <a:r>
              <a:rPr lang="en-US" smtClean="0"/>
              <a:t>Mỗi font thường được đặt 1 tên. </a:t>
            </a:r>
          </a:p>
          <a:p>
            <a:pPr>
              <a:buNone/>
            </a:pPr>
            <a:r>
              <a:rPr lang="en-US" smtClean="0"/>
              <a:t>	Ví dụ font Times New Roman Bold, </a:t>
            </a:r>
          </a:p>
          <a:p>
            <a:pPr>
              <a:buNone/>
            </a:pPr>
            <a:r>
              <a:rPr lang="en-US" smtClean="0"/>
              <a:t>		     font Courier New Italic </a:t>
            </a:r>
            <a:endParaRPr lang="vi-VN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C8A5B-37F8-46D5-AD50-D09B1A8080D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Ví dụ về StringFormat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idx="1"/>
          </p:nvPr>
        </p:nvSpPr>
        <p:spPr>
          <a:xfrm>
            <a:off x="1763713" y="1600200"/>
            <a:ext cx="5329237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Hiển thị chuỗi và canh lề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D3639F-7818-49E7-B57E-B7AD5B3931F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pic>
        <p:nvPicPr>
          <p:cNvPr id="1966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403475"/>
            <a:ext cx="3705225" cy="390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981075"/>
            <a:ext cx="8027988" cy="5495925"/>
          </a:xfrm>
          <a:prstGeom prst="rect">
            <a:avLst/>
          </a:prstGeom>
          <a:noFill/>
        </p:spPr>
      </p:pic>
      <p:sp>
        <p:nvSpPr>
          <p:cNvPr id="197638" name="Rectangle 6"/>
          <p:cNvSpPr>
            <a:spLocks noGrp="1" noChangeArrowheads="1"/>
          </p:cNvSpPr>
          <p:nvPr>
            <p:ph idx="1"/>
          </p:nvPr>
        </p:nvSpPr>
        <p:spPr>
          <a:xfrm>
            <a:off x="1763713" y="260350"/>
            <a:ext cx="5761037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Hiển thị chuỗi và canh lề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724D2-66FD-43EA-B347-3CF4648D8DD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idx="1"/>
          </p:nvPr>
        </p:nvSpPr>
        <p:spPr>
          <a:xfrm>
            <a:off x="1763713" y="447675"/>
            <a:ext cx="5761037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Hiển thị chuỗi và canh lề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FB82F-9744-4D50-8729-817A495B638B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163763"/>
            <a:ext cx="7993062" cy="270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TextRenderer Class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36295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 </a:t>
            </a:r>
            <a:r>
              <a:rPr lang="en-US" smtClean="0">
                <a:solidFill>
                  <a:schemeClr val="accent2"/>
                </a:solidFill>
              </a:rPr>
              <a:t>-  Mô tả lớp TextRenderer 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 -  Các phương thức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-  Đặc điểm của lớp TextRenderer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 -  Các thuộc tính của lớp StringFormat và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    các thành viên tập hợp TextFormatFlags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-  Các ví dụ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CF272A-7B51-49E2-9463-67D51DAFDFEA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lớp TextRenderer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64076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-  Cung cấp phương thức cho việc đo lường và thay đổi hình thức hiển thị của chuỗi văn bản</a:t>
            </a:r>
          </a:p>
          <a:p>
            <a:pPr>
              <a:buFontTx/>
              <a:buNone/>
            </a:pPr>
            <a:r>
              <a:rPr lang="en-US" smtClean="0"/>
              <a:t>-  Không cho phép kế thừa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-  </a:t>
            </a:r>
            <a:r>
              <a:rPr lang="en-US" b="1" smtClean="0"/>
              <a:t>Namespace</a:t>
            </a:r>
            <a:r>
              <a:rPr lang="en-US" smtClean="0"/>
              <a:t>: System.Windows.Forms</a:t>
            </a:r>
          </a:p>
          <a:p>
            <a:pPr>
              <a:buFontTx/>
              <a:buNone/>
            </a:pPr>
            <a:r>
              <a:rPr lang="en-US" smtClean="0"/>
              <a:t>-  </a:t>
            </a:r>
            <a:r>
              <a:rPr lang="en-US" b="1" smtClean="0"/>
              <a:t>Assembly</a:t>
            </a:r>
            <a:r>
              <a:rPr lang="en-US" smtClean="0"/>
              <a:t>: System.Windows.Forms </a:t>
            </a:r>
          </a:p>
          <a:p>
            <a:pPr>
              <a:buFontTx/>
              <a:buNone/>
            </a:pPr>
            <a:r>
              <a:rPr lang="en-US" smtClean="0"/>
              <a:t>                      (in system.windows.forms.dll)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56D31-6A84-4952-99F4-D3DD698A2DC7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mtClean="0"/>
              <a:t>Lớp TextRenderer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idx="1"/>
          </p:nvPr>
        </p:nvSpPr>
        <p:spPr>
          <a:xfrm>
            <a:off x="303213" y="1322379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B6619E-7F16-47D4-B02E-1E6965B1D30B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66923"/>
            <a:ext cx="8351838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TextRenderer (tt)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28763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817F1-FB83-403F-BD29-6FF512A106A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2276475"/>
            <a:ext cx="8351838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457200" y="-24"/>
            <a:ext cx="84725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/>
              <a:t>Sự khác biệt của Text Rendering</a:t>
            </a:r>
          </a:p>
        </p:txBody>
      </p:sp>
      <p:pic>
        <p:nvPicPr>
          <p:cNvPr id="91195" name="Picture 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038" y="2555875"/>
            <a:ext cx="7275512" cy="195262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C8A3A-7B72-49A5-AAED-B0ECD59AACD7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z="2800" smtClean="0"/>
              <a:t>Ánh xạ giá trị các thuộc tính từ lớpStringFormat</a:t>
            </a:r>
            <a:br>
              <a:rPr lang="en-US" sz="2800" smtClean="0"/>
            </a:br>
            <a:r>
              <a:rPr lang="en-US" sz="2800" smtClean="0"/>
              <a:t>vào tập hợp TextFormatFlags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F4C57-C998-4413-9C4C-477541A47E4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196975"/>
            <a:ext cx="6621462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z="2800" smtClean="0"/>
              <a:t>Ánh xạ giá trị các thuộc tính từ lớpStringFormat</a:t>
            </a:r>
            <a:br>
              <a:rPr lang="en-US" sz="2800" smtClean="0"/>
            </a:br>
            <a:r>
              <a:rPr lang="en-US" sz="2800" smtClean="0"/>
              <a:t>vào tập hợp TextFormatFlags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74EBC-F3E0-47D0-85D3-CD2CC14F0EF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544638"/>
            <a:ext cx="6621462" cy="4476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Kiểu Font  và Họ Font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   Tên Font = Họ Font + ( Kiểu Font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 smtClean="0"/>
              <a:t>   Font name = Font family + ( Typestyle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Ví dụ: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   Họ font Times New Roman chứa 4 font khác nhau: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   -  Times New Roman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   -  Times New Roman Italic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   -  Times New Roman Bold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   -  Times New Roman Bold Italic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03CE88-D001-4EA1-805D-D00B3505E56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z="2800" smtClean="0"/>
              <a:t>Ánh xạ giá trị các thuộc tính từ lớpStringFormat</a:t>
            </a:r>
            <a:br>
              <a:rPr lang="en-US" sz="2800" smtClean="0"/>
            </a:br>
            <a:r>
              <a:rPr lang="en-US" sz="2800" smtClean="0"/>
              <a:t>vào tập hợp TextFormatFlags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A4227-AC38-4E3D-823B-B3609BB0A1B8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98600"/>
            <a:ext cx="6627812" cy="481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</a:t>
            </a:r>
            <a:r>
              <a:rPr lang="en-US" noProof="1" smtClean="0"/>
              <a:t>Rendering Text</a:t>
            </a:r>
            <a:endParaRPr lang="en-US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476375" y="1484313"/>
            <a:ext cx="6275388" cy="749300"/>
          </a:xfrm>
        </p:spPr>
        <p:txBody>
          <a:bodyPr/>
          <a:lstStyle/>
          <a:p>
            <a:pPr>
              <a:buFontTx/>
              <a:buNone/>
            </a:pPr>
            <a:r>
              <a:rPr lang="en-US" noProof="1" smtClean="0">
                <a:solidFill>
                  <a:schemeClr val="accent2"/>
                </a:solidFill>
              </a:rPr>
              <a:t>Rendering Text </a:t>
            </a:r>
            <a:r>
              <a:rPr lang="en-US" smtClean="0">
                <a:solidFill>
                  <a:schemeClr val="accent2"/>
                </a:solidFill>
              </a:rPr>
              <a:t>với</a:t>
            </a:r>
            <a:r>
              <a:rPr lang="en-US" noProof="1" smtClean="0">
                <a:solidFill>
                  <a:schemeClr val="accent2"/>
                </a:solidFill>
              </a:rPr>
              <a:t> TextRenderer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40895-49DA-45BD-8554-2024B1B0016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2587625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200" y="1436688"/>
            <a:ext cx="6961188" cy="4800600"/>
          </a:xfrm>
          <a:prstGeom prst="rect">
            <a:avLst/>
          </a:prstGeom>
          <a:noFill/>
        </p:spPr>
      </p:pic>
      <p:sp>
        <p:nvSpPr>
          <p:cNvPr id="97286" name="Rectangle 6"/>
          <p:cNvSpPr>
            <a:spLocks noGrp="1" noChangeArrowheads="1"/>
          </p:cNvSpPr>
          <p:nvPr>
            <p:ph idx="1"/>
          </p:nvPr>
        </p:nvSpPr>
        <p:spPr>
          <a:xfrm>
            <a:off x="1187450" y="404813"/>
            <a:ext cx="6840538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noProof="1" smtClean="0">
                <a:solidFill>
                  <a:schemeClr val="accent2"/>
                </a:solidFill>
              </a:rPr>
              <a:t>Rendering Text </a:t>
            </a:r>
            <a:r>
              <a:rPr lang="en-US" smtClean="0">
                <a:solidFill>
                  <a:schemeClr val="accent2"/>
                </a:solidFill>
              </a:rPr>
              <a:t>với</a:t>
            </a:r>
            <a:r>
              <a:rPr lang="en-US" noProof="1" smtClean="0">
                <a:solidFill>
                  <a:schemeClr val="accent2"/>
                </a:solidFill>
              </a:rPr>
              <a:t> TextRenderer</a:t>
            </a:r>
            <a:r>
              <a:rPr lang="en-US" smtClean="0">
                <a:solidFill>
                  <a:schemeClr val="accent2"/>
                </a:solidFill>
              </a:rPr>
              <a:t>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351ED-DA39-4604-A286-118C2B13808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</a:t>
            </a:r>
            <a:r>
              <a:rPr lang="en-US" noProof="1" smtClean="0"/>
              <a:t>TextRender</a:t>
            </a:r>
            <a:r>
              <a:rPr lang="en-US" smtClean="0"/>
              <a:t>er (tt)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00200"/>
            <a:ext cx="8362950" cy="67627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Tự động lược bỏ ký tự và thay bằng dấu ...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D6919-6DA6-4A5B-9DEC-D69D58A9D90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113" y="2781300"/>
            <a:ext cx="505777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idx="1"/>
          </p:nvPr>
        </p:nvSpPr>
        <p:spPr>
          <a:xfrm>
            <a:off x="395288" y="188913"/>
            <a:ext cx="8569325" cy="7191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accent2"/>
                </a:solidFill>
              </a:rPr>
              <a:t>Tự động lược bỏ ký tự và thay bằng dấu ...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9D7DA2-CDA7-4CFE-BB81-19189559F718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pic>
        <p:nvPicPr>
          <p:cNvPr id="10855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1220788"/>
            <a:ext cx="8142288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Kiểu Font  và Họ Font (tt)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Ví dụ:</a:t>
            </a:r>
            <a:r>
              <a:rPr lang="en-US" smtClean="0"/>
              <a:t> </a:t>
            </a:r>
          </a:p>
          <a:p>
            <a:pPr>
              <a:buFontTx/>
              <a:buNone/>
            </a:pPr>
            <a:r>
              <a:rPr lang="en-US" smtClean="0"/>
              <a:t>  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8BAD47-C904-4760-A18D-3D8AF988C087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2447925"/>
            <a:ext cx="9037638" cy="234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Các loại Font trên HĐH Windows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Bitmap Font</a:t>
            </a:r>
          </a:p>
          <a:p>
            <a:pPr>
              <a:buFontTx/>
              <a:buNone/>
            </a:pPr>
            <a:r>
              <a:rPr lang="en-US" smtClean="0"/>
              <a:t>-  Vector Font</a:t>
            </a:r>
          </a:p>
          <a:p>
            <a:pPr>
              <a:buFontTx/>
              <a:buNone/>
            </a:pPr>
            <a:r>
              <a:rPr lang="en-US" smtClean="0"/>
              <a:t>-  TrueType Font</a:t>
            </a:r>
          </a:p>
          <a:p>
            <a:pPr>
              <a:buFontTx/>
              <a:buNone/>
            </a:pPr>
            <a:r>
              <a:rPr lang="en-US" smtClean="0"/>
              <a:t>-  OpenType Font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4E46A-5A03-4A8C-BAEA-EE17AA670A94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Bitmap Font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Dùng hình ảnh để hiện thị các điểm ảnh của 1 ký tự</a:t>
            </a:r>
          </a:p>
          <a:p>
            <a:pPr>
              <a:buFontTx/>
              <a:buNone/>
            </a:pPr>
            <a:r>
              <a:rPr lang="en-US" smtClean="0"/>
              <a:t>-  Thường là những file có dạng *.fon</a:t>
            </a:r>
          </a:p>
          <a:p>
            <a:pPr>
              <a:buFontTx/>
              <a:buNone/>
            </a:pPr>
            <a:r>
              <a:rPr lang="en-US" smtClean="0"/>
              <a:t>-  Khi hiển thị ký tự có kích thước lớn thường bị nát hình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AC790A-B901-4AF9-A7A8-5626559017BD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4797425"/>
            <a:ext cx="4762500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Font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Dùng các đoạn thẳng nối với nhau để hiển thị ký tự</a:t>
            </a:r>
          </a:p>
          <a:p>
            <a:pPr>
              <a:buFontTx/>
              <a:buNone/>
            </a:pPr>
            <a:r>
              <a:rPr lang="en-US" smtClean="0"/>
              <a:t>-  Thường là những file có dạng *.fnt</a:t>
            </a:r>
          </a:p>
          <a:p>
            <a:pPr>
              <a:buFontTx/>
              <a:buNone/>
            </a:pPr>
            <a:r>
              <a:rPr lang="en-US" smtClean="0"/>
              <a:t>-  Mặc dù hiển thị ký tự có kích thước lớn tốt hơn bitmap font nhưng vẫn chưa có được độ sắc nét cao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E98B7-5A09-4C05-BD6C-A4652CD0B3A1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5013325"/>
            <a:ext cx="4762500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TrueType Font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Dùng các đoạn thẳng và đoạn cong nối với nhau để hiển thị ký tự</a:t>
            </a:r>
          </a:p>
          <a:p>
            <a:pPr>
              <a:buFontTx/>
              <a:buNone/>
            </a:pPr>
            <a:r>
              <a:rPr lang="en-US" smtClean="0"/>
              <a:t>-  Thường là những file có dạng *.ttf</a:t>
            </a:r>
          </a:p>
          <a:p>
            <a:pPr>
              <a:buFontTx/>
              <a:buNone/>
            </a:pPr>
            <a:r>
              <a:rPr lang="en-US" smtClean="0"/>
              <a:t>-  Hiển thị ký tự có kích thước lớn với độ sắc nét cao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B65ED-91AE-45FF-9E43-01FAD8DA8D4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3860800"/>
            <a:ext cx="2854325" cy="2659063"/>
          </a:xfrm>
          <a:prstGeom prst="rect">
            <a:avLst/>
          </a:prstGeom>
          <a:noFill/>
        </p:spPr>
      </p:pic>
      <p:pic>
        <p:nvPicPr>
          <p:cNvPr id="28679" name="Picture 7" descr="b-outl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3789363"/>
            <a:ext cx="1754187" cy="2736850"/>
          </a:xfrm>
          <a:prstGeom prst="rect">
            <a:avLst/>
          </a:prstGeom>
          <a:noFill/>
        </p:spPr>
      </p:pic>
      <p:pic>
        <p:nvPicPr>
          <p:cNvPr id="28681" name="Picture 9" descr="question460-truety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5229225"/>
            <a:ext cx="2466975" cy="130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OpenType Font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-  Là chuẩn định dạng font kết hợp 2 loại định dạng font có sẵn: Type 1 (PostScript) font và TrueType font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-  Độc lập với hệ điều hành (cross-platform)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-  Hỗ trợ nhiều loại ngôn ngữ trong 1 font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-  Thường là những file có dạng *.otf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-  Trong Windows, TrueType Font có biểu tượng là chữ TT, còn OpenType Font là chữ 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C0731D-B1BC-411D-9786-7270CA70C7C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5719763"/>
            <a:ext cx="2676525" cy="75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Các thông số Font (Font metrics 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8B11CB-0E6D-4DC7-8C6B-5074CD234AA1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9" name="Picture 5" descr="The word Sphinx, set in Adobe Caslon Pro to illustrate the concepts of baseline, x-height, body size, descent and ascent.">
            <a:hlinkClick r:id="rId2" tooltip="The word Sphinx, set in Adobe Caslon Pro to illustrate the concepts of baseline, x-height, body size, descent and ascent.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636838"/>
            <a:ext cx="8064500" cy="216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 metrics (tt)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AABC-610B-4831-9064-D3432171AB4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2773" name="AutoShape 5" descr="graphics/14fig17.gif"/>
          <p:cNvSpPr>
            <a:spLocks noChangeAspect="1" noChangeArrowheads="1"/>
          </p:cNvSpPr>
          <p:nvPr/>
        </p:nvSpPr>
        <p:spPr bwMode="auto">
          <a:xfrm>
            <a:off x="155575" y="46038"/>
            <a:ext cx="4762500" cy="359092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32775" name="AutoShape 7" descr="graphics/14fig17.gif"/>
          <p:cNvSpPr>
            <a:spLocks noChangeAspect="1" noChangeArrowheads="1"/>
          </p:cNvSpPr>
          <p:nvPr/>
        </p:nvSpPr>
        <p:spPr bwMode="auto">
          <a:xfrm>
            <a:off x="155575" y="46038"/>
            <a:ext cx="4762500" cy="359092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32777" name="AutoShape 9" descr="graphics/14fig17.gif"/>
          <p:cNvSpPr>
            <a:spLocks noChangeAspect="1" noChangeArrowheads="1"/>
          </p:cNvSpPr>
          <p:nvPr/>
        </p:nvSpPr>
        <p:spPr bwMode="auto">
          <a:xfrm>
            <a:off x="155575" y="46038"/>
            <a:ext cx="4762500" cy="359092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3" y="1698625"/>
            <a:ext cx="4762500" cy="3590925"/>
          </a:xfrm>
          <a:prstGeom prst="rect">
            <a:avLst/>
          </a:prstGeom>
          <a:noFill/>
        </p:spPr>
      </p:pic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2673350"/>
            <a:ext cx="4038600" cy="1495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28800" y="2028832"/>
            <a:ext cx="762000" cy="665163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828800" y="2968630"/>
            <a:ext cx="762000" cy="665163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438400" y="263843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895600" y="2105032"/>
            <a:ext cx="1620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Unicode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2025650" y="2127257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438400" y="355283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895600" y="3019432"/>
            <a:ext cx="1003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Font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gray">
          <a:xfrm>
            <a:off x="2025650" y="3139174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1828800" y="3835407"/>
            <a:ext cx="762000" cy="665163"/>
            <a:chOff x="1110" y="2656"/>
            <a:chExt cx="1549" cy="1351"/>
          </a:xfrm>
        </p:grpSpPr>
        <p:sp>
          <p:nvSpPr>
            <p:cNvPr id="2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438400" y="444500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895600" y="3911607"/>
            <a:ext cx="1277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gray">
          <a:xfrm>
            <a:off x="2025650" y="393383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 đo Font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Font được đo bởi nhiều độ đo: </a:t>
            </a:r>
          </a:p>
          <a:p>
            <a:pPr>
              <a:buFontTx/>
              <a:buNone/>
            </a:pPr>
            <a:r>
              <a:rPr lang="en-US" smtClean="0"/>
              <a:t>-  pixel: phần tử nhỏ nhất của ảnh mà 1 thiết bị có thể hiển thị (màn hình, máy in)</a:t>
            </a:r>
          </a:p>
          <a:p>
            <a:pPr>
              <a:buFontTx/>
              <a:buNone/>
            </a:pPr>
            <a:r>
              <a:rPr lang="en-US" smtClean="0"/>
              <a:t>-  point: 1 </a:t>
            </a:r>
            <a:r>
              <a:rPr lang="vi-VN" smtClean="0"/>
              <a:t>point </a:t>
            </a:r>
            <a:r>
              <a:rPr lang="en-US" smtClean="0"/>
              <a:t>=</a:t>
            </a:r>
            <a:r>
              <a:rPr lang="vi-VN" smtClean="0"/>
              <a:t> 1/72 inch</a:t>
            </a:r>
            <a:r>
              <a:rPr lang="en-US" smtClean="0"/>
              <a:t> trong in ấn</a:t>
            </a:r>
          </a:p>
          <a:p>
            <a:pPr>
              <a:buFontTx/>
              <a:buNone/>
            </a:pPr>
            <a:r>
              <a:rPr lang="en-US" smtClean="0"/>
              <a:t>-  em:  </a:t>
            </a:r>
            <a:r>
              <a:rPr lang="vi-VN" smtClean="0"/>
              <a:t>độ rộng của chữ M ứng với kiểu chữ đang dùng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-  design unit: dùng để đo kích cỡ 1 họ font bằng độ đo point khi bị thay đổi kích thước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A5CAF-88ED-460B-A1D7-EBC09489097D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Font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-  Mô tả lớp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thuộc tính lớp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hàm khởi tạo lớp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FontStyle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GraphicsUnit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phương thức lớp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ví dụ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F3BB8-93EF-4CD9-B8DE-65B53E6ED044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lớp Font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Dùng để xác định cách định dạng văn bản</a:t>
            </a:r>
          </a:p>
          <a:p>
            <a:pPr>
              <a:buFontTx/>
              <a:buNone/>
            </a:pPr>
            <a:r>
              <a:rPr lang="en-US" smtClean="0"/>
              <a:t>- Bao gồm các thuộc tính cách thể hiện, kích thước, kiểu dáng</a:t>
            </a:r>
          </a:p>
          <a:p>
            <a:pPr>
              <a:buFontTx/>
              <a:buChar char="-"/>
            </a:pPr>
            <a:r>
              <a:rPr lang="en-US" smtClean="0"/>
              <a:t>Không cho phép kế thừa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FontTx/>
              <a:buChar char="-"/>
            </a:pPr>
            <a:r>
              <a:rPr lang="en-US" sz="2600" b="1" smtClean="0"/>
              <a:t>Namespace:</a:t>
            </a:r>
            <a:r>
              <a:rPr lang="en-US" sz="2600" smtClean="0"/>
              <a:t> System.Drawing</a:t>
            </a:r>
          </a:p>
          <a:p>
            <a:pPr>
              <a:buFontTx/>
              <a:buChar char="-"/>
            </a:pPr>
            <a:r>
              <a:rPr lang="en-US" sz="2600" b="1" smtClean="0"/>
              <a:t>Assembly:</a:t>
            </a:r>
            <a:r>
              <a:rPr lang="en-US" sz="2600" smtClean="0"/>
              <a:t> System.Drawing (in dll)</a:t>
            </a:r>
            <a:r>
              <a:rPr lang="en-US" sz="240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624D3-E8A6-4B02-8CD9-24E55972667B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  <a:noFill/>
          <a:ln/>
        </p:spPr>
        <p:txBody>
          <a:bodyPr/>
          <a:lstStyle/>
          <a:p>
            <a:r>
              <a:rPr lang="en-US" smtClean="0"/>
              <a:t>Font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74A280-5E90-40B2-8327-4A38D77A719F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46476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08050"/>
            <a:ext cx="8850312" cy="584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619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mtClean="0"/>
              <a:t>Font Properties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44CE23-171B-44BF-8784-978EF5BBFF6F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47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793750"/>
            <a:ext cx="8850312" cy="595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 Constructor 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xfrm>
            <a:off x="423863" y="1341438"/>
            <a:ext cx="4752975" cy="604837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Constructors</a:t>
            </a:r>
            <a:r>
              <a:rPr lang="en-US" altLang="zh-CN" sz="1400" smtClean="0">
                <a:ea typeface="宋体" pitchFamily="2" charset="-122"/>
              </a:rPr>
              <a:t> </a:t>
            </a:r>
            <a:r>
              <a:rPr lang="en-US" sz="1400" smtClean="0"/>
              <a:t/>
            </a:r>
            <a:br>
              <a:rPr lang="en-US" sz="1400" smtClean="0"/>
            </a:br>
            <a:endParaRPr lang="en-US" sz="14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ECB2B-53FB-4D6F-B960-0E64099C9F9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1974850"/>
            <a:ext cx="8142288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1421"/>
            <a:ext cx="8229600" cy="1143001"/>
          </a:xfrm>
          <a:noFill/>
          <a:ln/>
        </p:spPr>
        <p:txBody>
          <a:bodyPr/>
          <a:lstStyle/>
          <a:p>
            <a:r>
              <a:rPr lang="en-US" smtClean="0"/>
              <a:t>Font Constructor (tt)</a:t>
            </a:r>
          </a:p>
        </p:txBody>
      </p:sp>
      <p:graphicFrame>
        <p:nvGraphicFramePr>
          <p:cNvPr id="149650" name="Group 146"/>
          <p:cNvGraphicFramePr>
            <a:graphicFrameLocks noGrp="1"/>
          </p:cNvGraphicFramePr>
          <p:nvPr>
            <p:ph type="tbl" idx="1"/>
          </p:nvPr>
        </p:nvGraphicFramePr>
        <p:xfrm>
          <a:off x="755650" y="1410674"/>
          <a:ext cx="7705725" cy="5090160"/>
        </p:xfrm>
        <a:graphic>
          <a:graphicData uri="http://schemas.openxmlformats.org/drawingml/2006/table">
            <a:tbl>
              <a:tblPr/>
              <a:tblGrid>
                <a:gridCol w="7705725"/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Font(string, float)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Font(string, float, FontStyle)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Font(FontFamily, float)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Font(FontFamily, float, FontStyle)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Font(string, float, GraphicsUnit)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Font(string, float, FontStyle, GraphicsUnit)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Font(FontFamily, float, GraphicsUnit)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Font(string, float, FontStyle, GraphicsUnit, byte, bool)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Font(string, float, FontStyle, GraphicsUnit,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Font(Font, FontStyle)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Font(FontFamily, float, FontStyle, GraphicsUnit)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1B8E2-8FE3-4CD1-8BCF-8B176121CA6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mtClean="0"/>
              <a:t>Tập hợp FontStyle</a:t>
            </a:r>
          </a:p>
        </p:txBody>
      </p:sp>
      <p:graphicFrame>
        <p:nvGraphicFramePr>
          <p:cNvPr id="77860" name="Group 36"/>
          <p:cNvGraphicFramePr>
            <a:graphicFrameLocks noGrp="1"/>
          </p:cNvGraphicFramePr>
          <p:nvPr>
            <p:ph sz="half" idx="2"/>
          </p:nvPr>
        </p:nvGraphicFramePr>
        <p:xfrm>
          <a:off x="463550" y="2349500"/>
          <a:ext cx="8280400" cy="2743200"/>
        </p:xfrm>
        <a:graphic>
          <a:graphicData uri="http://schemas.openxmlformats.org/drawingml/2006/table">
            <a:tbl>
              <a:tblPr/>
              <a:tblGrid>
                <a:gridCol w="2303463"/>
                <a:gridCol w="1008062"/>
                <a:gridCol w="4968875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Bold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Bold 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Italic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Italic 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Regular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Normal 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Strikeout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Text with a line through the middle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Underline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Underlined 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A290A3-13D8-4E05-8F63-27CBBA7433DB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smtClean="0"/>
              <a:t>Ví dụ FontStyle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Hiển thị tất cả các dạng FontStyle</a:t>
            </a:r>
            <a:r>
              <a:rPr lang="en-US" smtClean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7682AC-A579-4A55-AF3F-74F3D53464C4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708275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Font Sizes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928670"/>
            <a:ext cx="511665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UNICODE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Font Names</a:t>
            </a:r>
            <a:endParaRPr lang="en-US"/>
          </a:p>
        </p:txBody>
      </p:sp>
      <p:pic>
        <p:nvPicPr>
          <p:cNvPr id="204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00562" y="500042"/>
            <a:ext cx="3897941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mtClean="0"/>
              <a:t>Tập hợp GraphicsUnit</a:t>
            </a:r>
          </a:p>
        </p:txBody>
      </p:sp>
      <p:graphicFrame>
        <p:nvGraphicFramePr>
          <p:cNvPr id="78907" name="Group 59"/>
          <p:cNvGraphicFramePr>
            <a:graphicFrameLocks noGrp="1"/>
          </p:cNvGraphicFramePr>
          <p:nvPr>
            <p:ph sz="half" idx="2"/>
          </p:nvPr>
        </p:nvGraphicFramePr>
        <p:xfrm>
          <a:off x="463550" y="1989138"/>
          <a:ext cx="8280400" cy="3657600"/>
        </p:xfrm>
        <a:graphic>
          <a:graphicData uri="http://schemas.openxmlformats.org/drawingml/2006/table">
            <a:tbl>
              <a:tblPr/>
              <a:tblGrid>
                <a:gridCol w="2303463"/>
                <a:gridCol w="1008062"/>
                <a:gridCol w="4968875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World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world coordinates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Display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Won’t work with font constructor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Pixel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pixels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1/72 inch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inch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1/300 inch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Milimeter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milimeters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149BD-F5C2-4938-AE34-C333B177F94C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034" y="3643314"/>
            <a:ext cx="8001056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72)</a:t>
            </a:r>
          </a:p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72,    </a:t>
            </a:r>
            <a:r>
              <a:rPr lang="en-US" sz="2400" smtClean="0"/>
              <a:t>GraphicsUnit.Point)</a:t>
            </a:r>
            <a:endParaRPr lang="en-US" sz="2400"/>
          </a:p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1,     </a:t>
            </a:r>
            <a:r>
              <a:rPr lang="en-US" sz="2400" smtClean="0"/>
              <a:t>GraphicsUnit.Inch</a:t>
            </a:r>
            <a:r>
              <a:rPr lang="en-US" sz="2400"/>
              <a:t>)</a:t>
            </a:r>
          </a:p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25.4f, </a:t>
            </a:r>
            <a:r>
              <a:rPr lang="en-US" sz="2400" smtClean="0"/>
              <a:t>GraphicsUnit.Millimeter</a:t>
            </a:r>
            <a:r>
              <a:rPr lang="en-US" sz="2400"/>
              <a:t>)</a:t>
            </a:r>
          </a:p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300,   </a:t>
            </a:r>
            <a:r>
              <a:rPr lang="en-US" sz="2400" smtClean="0"/>
              <a:t>GraphicsUnit.Document)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571472" y="1785926"/>
            <a:ext cx="750099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smtClean="0"/>
              <a:t>new Font(strFamily</a:t>
            </a:r>
            <a:r>
              <a:rPr lang="en-US" sz="2400"/>
              <a:t>, </a:t>
            </a:r>
            <a:r>
              <a:rPr lang="en-US" sz="2400" smtClean="0"/>
              <a:t>float </a:t>
            </a:r>
            <a:r>
              <a:rPr lang="en-US" sz="2400"/>
              <a:t>fSize)</a:t>
            </a:r>
          </a:p>
          <a:p>
            <a:r>
              <a:rPr lang="en-US" sz="2400" smtClean="0"/>
              <a:t>new Font(strFamily</a:t>
            </a:r>
            <a:r>
              <a:rPr lang="en-US" sz="2400"/>
              <a:t>, </a:t>
            </a:r>
            <a:r>
              <a:rPr lang="en-US" sz="2400" smtClean="0"/>
              <a:t>float </a:t>
            </a:r>
            <a:r>
              <a:rPr lang="en-US" sz="2400"/>
              <a:t>fSize, </a:t>
            </a:r>
            <a:r>
              <a:rPr lang="en-US" sz="2400" smtClean="0"/>
              <a:t>GraphicsUnit.Point)</a:t>
            </a:r>
            <a:endParaRPr 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71406" y="1281101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Public Methods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/>
              <a:t>Font Methods</a:t>
            </a:r>
          </a:p>
        </p:txBody>
      </p:sp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819299"/>
            <a:ext cx="8850312" cy="503872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F18A5-7899-41A0-92E0-29E5A178EBD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71406" y="1281101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Public Methods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/>
              <a:t>Font Methods (tt)</a:t>
            </a:r>
          </a:p>
        </p:txBody>
      </p:sp>
      <p:pic>
        <p:nvPicPr>
          <p:cNvPr id="157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785926"/>
            <a:ext cx="8850312" cy="508158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F36F1-9444-4DA1-AB31-BAF6429EFC2C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71406" y="1357298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Public Methods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/>
              <a:t>Font Methods (tt)</a:t>
            </a:r>
          </a:p>
        </p:txBody>
      </p:sp>
      <p:pic>
        <p:nvPicPr>
          <p:cNvPr id="156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966934"/>
            <a:ext cx="8850312" cy="45339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E090A-5564-463A-87CB-108E912653BF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7176" y="1423977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Public Methods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/>
              <a:t>Font Methods (tt)</a:t>
            </a:r>
          </a:p>
        </p:txBody>
      </p:sp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928815"/>
            <a:ext cx="8850312" cy="1857375"/>
          </a:xfrm>
          <a:prstGeom prst="rect">
            <a:avLst/>
          </a:prstGeom>
          <a:noFill/>
        </p:spPr>
      </p:pic>
      <p:sp>
        <p:nvSpPr>
          <p:cNvPr id="158727" name="Rectangle 7"/>
          <p:cNvSpPr>
            <a:spLocks noGrp="1" noChangeArrowheads="1"/>
          </p:cNvSpPr>
          <p:nvPr>
            <p:ph type="title"/>
          </p:nvPr>
        </p:nvSpPr>
        <p:spPr>
          <a:xfrm>
            <a:off x="71406" y="3865571"/>
            <a:ext cx="8229600" cy="777875"/>
          </a:xfrm>
          <a:noFill/>
          <a:ln/>
        </p:spPr>
        <p:txBody>
          <a:bodyPr/>
          <a:lstStyle/>
          <a:p>
            <a:pPr algn="l"/>
            <a:r>
              <a:rPr lang="en-US" altLang="zh-CN" sz="3200" smtClean="0">
                <a:solidFill>
                  <a:schemeClr val="accent2"/>
                </a:solidFill>
                <a:ea typeface="宋体" pitchFamily="2" charset="-122"/>
              </a:rPr>
              <a:t>Protected Methods</a:t>
            </a:r>
            <a:endParaRPr lang="en-US" sz="3200" smtClean="0">
              <a:solidFill>
                <a:schemeClr val="accent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C3BA0F-83FE-4BB8-94DE-14B4F2EF032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587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8" y="4481513"/>
            <a:ext cx="8850312" cy="197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Ví dụ về Font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676275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Lấy thông tin về font</a:t>
            </a:r>
            <a:r>
              <a:rPr lang="en-US" smtClean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2A361B-D33E-444D-91B3-DBAFF417840C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928802"/>
            <a:ext cx="4010025" cy="414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FontFamily Class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-  Mô tả lớp FontFamily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thuộc tính lớp FontFamily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hàm khởi tạo lớp FontFamily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GenericFontFamilies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phương thức lớp FontFamily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ví dụ</a:t>
            </a:r>
          </a:p>
          <a:p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DEBEF-9B75-457F-888E-F7708AF7DC95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lớp FontFamily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Xác nhận một nhóm các font được thiết kế về cách thể hiện và kiểu dáng tương tự nhau</a:t>
            </a:r>
          </a:p>
          <a:p>
            <a:pPr>
              <a:buFontTx/>
              <a:buChar char="-"/>
            </a:pPr>
            <a:r>
              <a:rPr lang="en-US" smtClean="0"/>
              <a:t>Không cho phép kế thừa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FontTx/>
              <a:buChar char="-"/>
            </a:pPr>
            <a:r>
              <a:rPr lang="en-US" sz="2600" b="1" smtClean="0"/>
              <a:t>Namespace:</a:t>
            </a:r>
            <a:r>
              <a:rPr lang="en-US" sz="2600" smtClean="0"/>
              <a:t> System.Drawing</a:t>
            </a:r>
          </a:p>
          <a:p>
            <a:pPr>
              <a:buFontTx/>
              <a:buChar char="-"/>
            </a:pPr>
            <a:r>
              <a:rPr lang="en-US" sz="2600" b="1" smtClean="0"/>
              <a:t>Assembly:</a:t>
            </a:r>
            <a:r>
              <a:rPr lang="en-US" sz="2600" smtClean="0"/>
              <a:t> System.Drawing (in dll)</a:t>
            </a:r>
            <a:r>
              <a:rPr lang="en-US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8B79B-832D-4911-80C3-865A7CC9F090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ký tự Unicode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-  Unicode là 1 bộ ký tự 16 bit chứa tất cả các ký tự thường dùng trong xử lý thông tin.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-  Unicode là 1 sự đồng ý về cách lưu trữ ký tự, 1 chuẩn được sự hỗ trợ bởi các thành viên của cộng đồng Unicode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-  Unicode cung cấp 1 số duy nhất cho mỗi ký tự, không liên quan đến hệ điều hành, chương trình hay ngôn ngữ nào.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B73B4-AC69-4E1D-9CCD-A417D7CED228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FontFamily Properties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idx="1"/>
          </p:nvPr>
        </p:nvSpPr>
        <p:spPr>
          <a:xfrm>
            <a:off x="142844" y="1538279"/>
            <a:ext cx="8218487" cy="60483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</a:t>
            </a:r>
            <a:r>
              <a:rPr lang="en-US" smtClean="0">
                <a:solidFill>
                  <a:schemeClr val="accent2"/>
                </a:solidFill>
              </a:rPr>
              <a:t>Properties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F51BC-81DD-4175-8B5C-1AE5EBEFEDFD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" y="1989138"/>
            <a:ext cx="8694738" cy="442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smtClean="0"/>
              <a:t>FontFamily Constructor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8935" y="1500174"/>
            <a:ext cx="3754437" cy="5334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Public Constructors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  <p:graphicFrame>
        <p:nvGraphicFramePr>
          <p:cNvPr id="59435" name="Group 43"/>
          <p:cNvGraphicFramePr>
            <a:graphicFrameLocks noGrp="1"/>
          </p:cNvGraphicFramePr>
          <p:nvPr>
            <p:ph sz="half" idx="2"/>
          </p:nvPr>
        </p:nvGraphicFramePr>
        <p:xfrm>
          <a:off x="468313" y="2060575"/>
          <a:ext cx="8351837" cy="1508760"/>
        </p:xfrm>
        <a:graphic>
          <a:graphicData uri="http://schemas.openxmlformats.org/drawingml/2006/table">
            <a:tbl>
              <a:tblPr/>
              <a:tblGrid>
                <a:gridCol w="2016125"/>
                <a:gridCol w="633571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Name</a:t>
                      </a: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Description</a:t>
                      </a: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FontFamily</a:t>
                      </a: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Overloaded. Initializes a new FontFamily that uses the specified name. 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74567-7D21-46EB-9BDF-CBACA6C9AF0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95288" y="4005263"/>
            <a:ext cx="82184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Overload List</a:t>
            </a:r>
            <a:endParaRPr lang="en-US" sz="1400"/>
          </a:p>
        </p:txBody>
      </p:sp>
      <p:graphicFrame>
        <p:nvGraphicFramePr>
          <p:cNvPr id="59461" name="Group 69"/>
          <p:cNvGraphicFramePr>
            <a:graphicFrameLocks noGrp="1"/>
          </p:cNvGraphicFramePr>
          <p:nvPr/>
        </p:nvGraphicFramePr>
        <p:xfrm>
          <a:off x="511175" y="4581525"/>
          <a:ext cx="6148388" cy="1645920"/>
        </p:xfrm>
        <a:graphic>
          <a:graphicData uri="http://schemas.openxmlformats.org/drawingml/2006/table">
            <a:tbl>
              <a:tblPr/>
              <a:tblGrid>
                <a:gridCol w="6148388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FontFamily (GenericFontFamilies) </a:t>
                      </a:r>
                      <a:endParaRPr kumimoji="0" 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FontFamily (String) </a:t>
                      </a:r>
                      <a:endParaRPr kumimoji="0" 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FontFamily (String, FontCollection) </a:t>
                      </a:r>
                      <a:endParaRPr kumimoji="0" 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smtClean="0"/>
              <a:t>Tập hợp GenericFontFamilies</a:t>
            </a:r>
          </a:p>
        </p:txBody>
      </p:sp>
      <p:graphicFrame>
        <p:nvGraphicFramePr>
          <p:cNvPr id="79911" name="Group 39"/>
          <p:cNvGraphicFramePr>
            <a:graphicFrameLocks noGrp="1"/>
          </p:cNvGraphicFramePr>
          <p:nvPr>
            <p:ph sz="half" idx="2"/>
          </p:nvPr>
        </p:nvGraphicFramePr>
        <p:xfrm>
          <a:off x="463550" y="2717800"/>
          <a:ext cx="8280400" cy="2011680"/>
        </p:xfrm>
        <a:graphic>
          <a:graphicData uri="http://schemas.openxmlformats.org/drawingml/2006/table">
            <a:tbl>
              <a:tblPr/>
              <a:tblGrid>
                <a:gridCol w="2303463"/>
                <a:gridCol w="1008062"/>
                <a:gridCol w="4968875"/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Serif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Ví dụ như font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Times New Roman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SansSerif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Ví dụ như font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Monospace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Ví dụ như font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Courier 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48C5A-0C9F-48E6-8473-E4DA4E4550F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smtClean="0"/>
              <a:t>FontFamily Methods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1406" y="1325551"/>
            <a:ext cx="4038600" cy="460375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74D8E-9A8F-4806-89BB-B5CD5C4D98A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61895" name="Picture 1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723312" cy="504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smtClean="0"/>
              <a:t>FontFamily Methods (tt)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44" y="1428736"/>
            <a:ext cx="4038600" cy="46037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703FB2-20FF-4184-B605-24E04B8003BC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66941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8" y="1800249"/>
            <a:ext cx="8723312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mtClean="0"/>
              <a:t>FontFamily Methods (tt)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44" y="1539865"/>
            <a:ext cx="4038600" cy="46037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030911"/>
            <a:ext cx="2133600" cy="476250"/>
          </a:xfrm>
        </p:spPr>
        <p:txBody>
          <a:bodyPr/>
          <a:lstStyle/>
          <a:p>
            <a:pPr>
              <a:defRPr/>
            </a:pPr>
            <a:fld id="{A0E1DE22-5876-443A-BC21-7F8ACD31D528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030911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30911"/>
            <a:ext cx="2133600" cy="476250"/>
          </a:xfrm>
        </p:spPr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65952" name="Picture 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8" y="1957410"/>
            <a:ext cx="8723312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n-US" smtClean="0"/>
              <a:t>FontFamily Methods (tt)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48" y="1396989"/>
            <a:ext cx="4038600" cy="46037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6D4612-AA55-44D0-9418-A9E8C890686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82" y="1747837"/>
            <a:ext cx="8723312" cy="1609725"/>
          </a:xfrm>
          <a:prstGeom prst="rect">
            <a:avLst/>
          </a:prstGeom>
          <a:noFill/>
        </p:spPr>
      </p:pic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250825" y="3536956"/>
            <a:ext cx="8229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</a:rPr>
              <a:t>Protected Methods</a:t>
            </a:r>
          </a:p>
        </p:txBody>
      </p:sp>
      <p:pic>
        <p:nvPicPr>
          <p:cNvPr id="1679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019574"/>
            <a:ext cx="8535988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Font Family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B1123-8321-4487-B606-1AF04AF544C4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051050" y="1557338"/>
            <a:ext cx="51847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Lấy thông tin về font family</a:t>
            </a: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781300"/>
            <a:ext cx="4572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571472" y="214290"/>
            <a:ext cx="8001056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4000" b="1"/>
              <a:t>Lấy thông tin về font family (tt)</a:t>
            </a:r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3784"/>
            <a:ext cx="9143999" cy="581421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DE3086-363A-43B1-A58A-B9E9DED2230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Font Families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3143272" cy="559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5" name="Picture 5" descr="fig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060575"/>
            <a:ext cx="8785225" cy="2857500"/>
          </a:xfrm>
          <a:prstGeom prst="rect">
            <a:avLst/>
          </a:prstGeom>
          <a:noFill/>
        </p:spPr>
      </p:pic>
      <p:sp>
        <p:nvSpPr>
          <p:cNvPr id="716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bộ ký tự Unicode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11EB21-BA54-465F-A2DB-2DE605F8A83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các thông số Họ Font (tt)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tại các nơi ascent, descent, baseline, line space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55FD2-EC7A-44D2-8881-B910E3233751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3019425"/>
            <a:ext cx="4762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42" name="Group 14"/>
          <p:cNvGrpSpPr>
            <a:grpSpLocks/>
          </p:cNvGrpSpPr>
          <p:nvPr/>
        </p:nvGrpSpPr>
        <p:grpSpPr bwMode="auto">
          <a:xfrm>
            <a:off x="539750" y="1142984"/>
            <a:ext cx="8032750" cy="5715000"/>
            <a:chOff x="340" y="360"/>
            <a:chExt cx="5060" cy="3600"/>
          </a:xfrm>
        </p:grpSpPr>
        <p:pic>
          <p:nvPicPr>
            <p:cNvPr id="124938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" y="360"/>
              <a:ext cx="2520" cy="1800"/>
            </a:xfrm>
            <a:prstGeom prst="rect">
              <a:avLst/>
            </a:prstGeom>
            <a:noFill/>
          </p:spPr>
        </p:pic>
        <p:pic>
          <p:nvPicPr>
            <p:cNvPr id="12493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0" y="360"/>
              <a:ext cx="2520" cy="1800"/>
            </a:xfrm>
            <a:prstGeom prst="rect">
              <a:avLst/>
            </a:prstGeom>
            <a:noFill/>
          </p:spPr>
        </p:pic>
        <p:pic>
          <p:nvPicPr>
            <p:cNvPr id="124940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0" y="2160"/>
              <a:ext cx="2520" cy="1800"/>
            </a:xfrm>
            <a:prstGeom prst="rect">
              <a:avLst/>
            </a:prstGeom>
            <a:noFill/>
          </p:spPr>
        </p:pic>
        <p:pic>
          <p:nvPicPr>
            <p:cNvPr id="124941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0" y="2160"/>
              <a:ext cx="2520" cy="1800"/>
            </a:xfrm>
            <a:prstGeom prst="rect">
              <a:avLst/>
            </a:prstGeom>
            <a:noFill/>
          </p:spPr>
        </p:pic>
      </p:grpSp>
      <p:sp>
        <p:nvSpPr>
          <p:cNvPr id="124943" name="Rectangle 15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591284"/>
            <a:ext cx="2133600" cy="365125"/>
          </a:xfrm>
        </p:spPr>
        <p:txBody>
          <a:bodyPr/>
          <a:lstStyle/>
          <a:p>
            <a:pPr>
              <a:defRPr/>
            </a:pPr>
            <a:fld id="{E886098F-B972-42AA-9DC5-3CC923F973B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591284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91284"/>
            <a:ext cx="2133600" cy="365125"/>
          </a:xfrm>
        </p:spPr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071563"/>
            <a:ext cx="7659688" cy="5381625"/>
          </a:xfrm>
          <a:prstGeom prst="rect">
            <a:avLst/>
          </a:prstGeom>
          <a:noFill/>
        </p:spPr>
      </p:pic>
      <p:sp>
        <p:nvSpPr>
          <p:cNvPr id="105476" name="Rectangle 4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DDCD32-FB74-45F5-A29F-75CB61300441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81146"/>
            <a:ext cx="8732838" cy="5048250"/>
          </a:xfrm>
          <a:prstGeom prst="rect">
            <a:avLst/>
          </a:prstGeom>
          <a:noFill/>
        </p:spPr>
      </p:pic>
      <p:sp>
        <p:nvSpPr>
          <p:cNvPr id="106500" name="Rectangle 4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896E41-1DC1-4C0E-95C2-7DA593D2FEAB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076325"/>
            <a:ext cx="8412162" cy="5448300"/>
          </a:xfrm>
          <a:prstGeom prst="rect">
            <a:avLst/>
          </a:prstGeom>
          <a:noFill/>
        </p:spPr>
      </p:pic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A4A1B-9C2D-414F-88B9-0961A4B2797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1125538"/>
            <a:ext cx="8923338" cy="5248275"/>
          </a:xfrm>
          <a:prstGeom prst="rect">
            <a:avLst/>
          </a:prstGeom>
          <a:noFill/>
        </p:spPr>
      </p:pic>
      <p:sp>
        <p:nvSpPr>
          <p:cNvPr id="126983" name="Rectangle 7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87EF18-9CC9-4C5C-A1AA-DF41853C9CA7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String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Một số thành phần liên quan đến </a:t>
            </a:r>
            <a:br>
              <a:rPr lang="en-US" sz="4000" smtClean="0"/>
            </a:br>
            <a:r>
              <a:rPr lang="en-US" sz="4000" smtClean="0"/>
              <a:t>chuỗi ký tự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Tập hợp TextRenderingHint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Tập hợp TextFormatFlags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Thuộc tính Graphics.TextContrast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Phương thức Graphics.MeasureString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Lớp TextRenderer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13CA4-4509-4694-81D5-B03EFA06AEF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hợp TextRenderingHint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628775"/>
            <a:ext cx="8856663" cy="470852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Mô tả tập hợp TextRenderingHint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thành viên tập hợp TextRenderingHint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ví dụ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1FED69-FAB3-4548-A094-EB749F925ABD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1414"/>
            <a:ext cx="8785225" cy="1143000"/>
          </a:xfrm>
        </p:spPr>
        <p:txBody>
          <a:bodyPr/>
          <a:lstStyle/>
          <a:p>
            <a:r>
              <a:rPr lang="en-US" smtClean="0"/>
              <a:t>Mô tả tập hợp TextRenderingHint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Quy định việc hiện thị chuỗi văn bản theo một chất lượng cụ thể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Char char="-"/>
            </a:pPr>
            <a:r>
              <a:rPr lang="en-US" sz="2600" b="1" smtClean="0"/>
              <a:t>Namespace:</a:t>
            </a:r>
            <a:r>
              <a:rPr lang="en-US" sz="2600" smtClean="0"/>
              <a:t> Text</a:t>
            </a:r>
            <a:r>
              <a:rPr lang="en-US" smtClean="0"/>
              <a:t> </a:t>
            </a:r>
            <a:endParaRPr lang="en-US" sz="2600" smtClean="0"/>
          </a:p>
          <a:p>
            <a:pPr>
              <a:buFontTx/>
              <a:buChar char="-"/>
            </a:pPr>
            <a:r>
              <a:rPr lang="en-US" sz="2600" b="1" smtClean="0"/>
              <a:t>Assembly:</a:t>
            </a:r>
            <a:r>
              <a:rPr lang="en-US" sz="2600" smtClean="0"/>
              <a:t> System.Drawing (in dll)</a:t>
            </a:r>
            <a:r>
              <a:rPr lang="en-US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26EAF-39AF-4D18-ABC1-EE297BDC01C7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1290638"/>
            <a:ext cx="7272338" cy="5378450"/>
          </a:xfrm>
          <a:prstGeom prst="rect">
            <a:avLst/>
          </a:prstGeom>
          <a:noFill/>
        </p:spPr>
      </p:pic>
      <p:sp>
        <p:nvSpPr>
          <p:cNvPr id="145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bộ ký tự Unicode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8B7746-A7D0-4C87-A31D-82CBC6CD68EA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09532"/>
            <a:ext cx="9036050" cy="647700"/>
          </a:xfrm>
        </p:spPr>
        <p:txBody>
          <a:bodyPr/>
          <a:lstStyle/>
          <a:p>
            <a:r>
              <a:rPr lang="en-US" sz="3600" smtClean="0"/>
              <a:t>Các thành viên tập hợp TextRenderingHint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FEBDB8-02F8-48BD-B81F-CDB8865FCCA8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071546"/>
            <a:ext cx="8351838" cy="5754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42900"/>
            <a:ext cx="9036050" cy="1296987"/>
          </a:xfrm>
        </p:spPr>
        <p:txBody>
          <a:bodyPr>
            <a:normAutofit fontScale="90000"/>
          </a:bodyPr>
          <a:lstStyle/>
          <a:p>
            <a:r>
              <a:rPr lang="en-US" smtClean="0"/>
              <a:t>Các thành viên tập hợp TextRenderingHint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9F50C-90C3-4FD4-85D3-CF7DCB26BED5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587500"/>
            <a:ext cx="8351838" cy="501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896"/>
            <a:ext cx="8229600" cy="1009650"/>
          </a:xfrm>
        </p:spPr>
        <p:txBody>
          <a:bodyPr/>
          <a:lstStyle/>
          <a:p>
            <a:r>
              <a:rPr lang="en-US" smtClean="0"/>
              <a:t>Ví dụ về TextRenderingHint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1322378"/>
            <a:ext cx="8856663" cy="7493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	</a:t>
            </a:r>
            <a:r>
              <a:rPr lang="en-US" sz="2400" smtClean="0">
                <a:solidFill>
                  <a:schemeClr val="accent2"/>
                </a:solidFill>
              </a:rPr>
              <a:t>Hiển thị chuỗi theo các định dạng của TextRenderingHint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10A747-E2BC-4831-A629-313626302FB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3" y="1643050"/>
            <a:ext cx="8666162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467350"/>
          </a:xfrm>
          <a:prstGeom prst="rect">
            <a:avLst/>
          </a:prstGeom>
          <a:noFill/>
        </p:spPr>
      </p:pic>
      <p:sp>
        <p:nvSpPr>
          <p:cNvPr id="144391" name="Rectangle 7"/>
          <p:cNvSpPr>
            <a:spLocks noGrp="1" noChangeArrowheads="1"/>
          </p:cNvSpPr>
          <p:nvPr>
            <p:ph idx="1"/>
          </p:nvPr>
        </p:nvSpPr>
        <p:spPr>
          <a:xfrm>
            <a:off x="179388" y="447675"/>
            <a:ext cx="8785225" cy="7493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accent2"/>
                </a:solidFill>
              </a:rPr>
              <a:t>Hiển thị chuỗi theo các định dạng của TextRenderingHint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22D58-41CB-4D3B-8D4C-96B725438C85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786346" cy="486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hợp TextFormatFlags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628775"/>
            <a:ext cx="8856663" cy="470852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Mô tả tập hợp TextFormatFlags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thành viên tập hợp TextFormatFlags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Minh họa về Padding Flags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ví dụ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0DC7D-7663-477A-8A73-F00C0F7B284A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tập hợp TextFormatFlags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Quy định sự hiển thị và bố cục của chuỗi ký tự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z="2800" b="1" smtClean="0"/>
              <a:t>-  Namespace: </a:t>
            </a:r>
            <a:r>
              <a:rPr lang="en-US" sz="2800" smtClean="0"/>
              <a:t>System.Windows.Forms</a:t>
            </a:r>
          </a:p>
          <a:p>
            <a:pPr>
              <a:buFontTx/>
              <a:buNone/>
            </a:pPr>
            <a:r>
              <a:rPr lang="en-US" sz="2800" b="1" smtClean="0"/>
              <a:t>-  Assembly: </a:t>
            </a:r>
            <a:r>
              <a:rPr lang="en-US" sz="2800" smtClean="0"/>
              <a:t>System.Windows.Forms </a:t>
            </a:r>
          </a:p>
          <a:p>
            <a:pPr>
              <a:buFontTx/>
              <a:buNone/>
            </a:pPr>
            <a:r>
              <a:rPr lang="en-US" sz="2800" smtClean="0"/>
              <a:t>                       (in system.windows.forms.dll)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0C855-348B-442C-AF5D-4FC8422B7A0D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3670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Các thành viên tập hợp TextFormatFlags</a:t>
            </a:r>
          </a:p>
        </p:txBody>
      </p:sp>
      <p:graphicFrame>
        <p:nvGraphicFramePr>
          <p:cNvPr id="137367" name="Group 151"/>
          <p:cNvGraphicFramePr>
            <a:graphicFrameLocks noGrp="1"/>
          </p:cNvGraphicFramePr>
          <p:nvPr>
            <p:ph type="tbl" idx="1"/>
          </p:nvPr>
        </p:nvGraphicFramePr>
        <p:xfrm>
          <a:off x="539750" y="1711325"/>
          <a:ext cx="8064500" cy="4525964"/>
        </p:xfrm>
        <a:graphic>
          <a:graphicData uri="http://schemas.openxmlformats.org/drawingml/2006/table">
            <a:tbl>
              <a:tblPr/>
              <a:tblGrid>
                <a:gridCol w="3671888"/>
                <a:gridCol w="4392612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Bottom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Internal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Default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Left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EndEllipsis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LeftAndRightPadding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ExpandTabs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ModifyString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ExternalLeading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NoClipping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GlyphOverhangPadding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NoFullWidthCharacterBreak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HidePrefix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NoPadding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HorizontalCenter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NoPrefix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CD6C7-CE74-4AFC-8FB7-581F7FB0972A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3670"/>
            <a:ext cx="7391400" cy="563562"/>
          </a:xfrm>
        </p:spPr>
        <p:txBody>
          <a:bodyPr>
            <a:noAutofit/>
          </a:bodyPr>
          <a:lstStyle/>
          <a:p>
            <a:r>
              <a:rPr lang="en-US" sz="3600" smtClean="0"/>
              <a:t>Các thành viên tập hợp TextFormatFlags (tt)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>
            <p:ph type="tbl" idx="1"/>
          </p:nvPr>
        </p:nvGraphicFramePr>
        <p:xfrm>
          <a:off x="611188" y="1946275"/>
          <a:ext cx="7921625" cy="4219575"/>
        </p:xfrm>
        <a:graphic>
          <a:graphicData uri="http://schemas.openxmlformats.org/drawingml/2006/table">
            <a:tbl>
              <a:tblPr/>
              <a:tblGrid>
                <a:gridCol w="5616575"/>
                <a:gridCol w="230505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PathEllipsis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Top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PrefixOnly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VerticalCenter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PreserveGraphicsClipping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WordBreak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PreserveGraphicsTranslateTransform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WordEllipsis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Right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RightToLeft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SingleLine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TextBoxControl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89D80C-9C4E-4304-AA0A-A3E02590DD3A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về Padding Flags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37F1AC-16E1-4DDA-8E72-363CA5D9A2DB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20938"/>
            <a:ext cx="7164388" cy="218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FONT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TextFormatFlags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idx="1"/>
          </p:nvPr>
        </p:nvSpPr>
        <p:spPr>
          <a:xfrm>
            <a:off x="1042988" y="1412875"/>
            <a:ext cx="6851650" cy="6048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Hiển thị chuỗi với các Padding Flags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D4814-4EE4-4931-9D2D-66BEDA6D774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20938"/>
            <a:ext cx="5181600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620713"/>
            <a:ext cx="8132762" cy="6107112"/>
          </a:xfrm>
          <a:prstGeom prst="rect">
            <a:avLst/>
          </a:prstGeom>
          <a:noFill/>
        </p:spPr>
      </p:pic>
      <p:sp>
        <p:nvSpPr>
          <p:cNvPr id="200710" name="Rectangle 6"/>
          <p:cNvSpPr>
            <a:spLocks noGrp="1" noChangeArrowheads="1"/>
          </p:cNvSpPr>
          <p:nvPr>
            <p:ph idx="1"/>
          </p:nvPr>
        </p:nvSpPr>
        <p:spPr>
          <a:xfrm>
            <a:off x="539750" y="44450"/>
            <a:ext cx="7920038" cy="6048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Hiển thị chuỗi với các Padding 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76E83-2F8B-4134-98EA-895C3BA137F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Thuộc tính Graphics.TextContrast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-  Mô tả thuộc tính TextContrast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Ví dụ về thuộc tính TextContrast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52462-3F51-4748-A760-377502BF672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thuộc tính TextContrast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20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2800" smtClean="0"/>
              <a:t>Graphics.TextContrast Property gets or sets the gamma correction value for rendering text.</a:t>
            </a:r>
          </a:p>
          <a:p>
            <a:pPr>
              <a:buFontTx/>
              <a:buChar char="-"/>
            </a:pPr>
            <a:r>
              <a:rPr lang="en-US" sz="2800" smtClean="0"/>
              <a:t>Graphics.TextContrast lấy hoặc thiết lập giá trị đúng gamma cho việc hiển thị text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Char char="-"/>
            </a:pPr>
            <a:r>
              <a:rPr lang="en-US" sz="2400" b="1" smtClean="0"/>
              <a:t>Namespace:</a:t>
            </a:r>
            <a:r>
              <a:rPr lang="en-US" sz="2400" smtClean="0"/>
              <a:t> System.Drawing</a:t>
            </a:r>
          </a:p>
          <a:p>
            <a:pPr>
              <a:buFontTx/>
              <a:buChar char="-"/>
            </a:pPr>
            <a:r>
              <a:rPr lang="en-US" sz="2400" b="1" smtClean="0"/>
              <a:t>Assembly:</a:t>
            </a:r>
            <a:r>
              <a:rPr lang="en-US" sz="2400" smtClean="0"/>
              <a:t> System.Drawing (in dll)</a:t>
            </a:r>
            <a:r>
              <a:rPr lang="en-US" sz="280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44854B-E66E-43AD-A6D7-DC19D8BA00DA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thuộc tính TextContrast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455738"/>
            <a:ext cx="7499350" cy="60483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Change TextRenderingHint And TextContrast</a:t>
            </a:r>
            <a:r>
              <a:rPr lang="en-US" sz="2800" smtClean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D429B-185B-49D2-A421-B749FA1F3B4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988" y="2781300"/>
            <a:ext cx="3248025" cy="293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331788"/>
            <a:ext cx="8229600" cy="504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Change TextRenderingHint And TextContrast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B33DD0-4F55-4587-81DC-9BA79EE764D9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Phương thức Graphics.MeasureString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-  Mô tả các hàm MeasureString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Ví dụ về hàm MeasureString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A5B26B-74D2-4C92-8DD8-56003A478AFA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các hàm MeasureString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smtClean="0"/>
              <a:t>Đo chuỗi khi chuỗi được vẽ với 1 loại font cụ thể</a:t>
            </a:r>
            <a:r>
              <a:rPr lang="en-US" smtClean="0"/>
              <a:t>. 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FontTx/>
              <a:buNone/>
            </a:pPr>
            <a:r>
              <a:rPr lang="en-US" sz="2800" smtClean="0"/>
              <a:t>-  </a:t>
            </a:r>
            <a:r>
              <a:rPr lang="en-US" sz="2400" b="1" smtClean="0"/>
              <a:t>Namespace:</a:t>
            </a:r>
            <a:r>
              <a:rPr lang="en-US" sz="2400" smtClean="0"/>
              <a:t> System.Drawing</a:t>
            </a:r>
          </a:p>
          <a:p>
            <a:pPr>
              <a:buFontTx/>
              <a:buChar char="-"/>
            </a:pPr>
            <a:r>
              <a:rPr lang="en-US" sz="2400" b="1" smtClean="0"/>
              <a:t>Assembly:</a:t>
            </a:r>
            <a:r>
              <a:rPr lang="en-US" sz="2400" smtClean="0"/>
              <a:t> System.Drawing (in dll) </a:t>
            </a:r>
          </a:p>
          <a:p>
            <a:pPr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5DC3D-B691-4B7C-A46F-37765C27990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/>
          <a:lstStyle/>
          <a:p>
            <a:r>
              <a:rPr lang="en-US" smtClean="0"/>
              <a:t>Mô tả các hàm MeasureString (tt)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Đo chuỗi khi được vẽ với 1 loại font cụ thể. 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MeasureString Method (String, Font)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MeasureString Method (String, Font, int)</a:t>
            </a:r>
          </a:p>
          <a:p>
            <a:pPr>
              <a:buFontTx/>
              <a:buChar char="-"/>
            </a:pPr>
            <a:r>
              <a:rPr lang="en-US" smtClean="0"/>
              <a:t>Đo chuỗi khi được vẽ với 1 loại font cụ thể  trong 1 vùng thể hiện. </a:t>
            </a:r>
            <a:r>
              <a:rPr lang="en-US" altLang="zh-CN" smtClean="0"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	MeasureString Method (String, Font, SizeF)</a:t>
            </a:r>
            <a:endParaRPr lang="en-US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DE670-B0E8-49EB-A820-573467741A7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Mô tả các hàm MeasureString (tt)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92075" y="1600200"/>
            <a:ext cx="8964613" cy="420528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Đo chuỗi khi được vẽ với 1 loại font cụ thể và được định dạng bởi 1 đối tượng StringFormat. 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MeasureString Method (String, Font, int,StringFormat)</a:t>
            </a:r>
            <a:r>
              <a:rPr lang="en-US" altLang="zh-CN" sz="2500" smtClean="0"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500" smtClean="0">
                <a:ea typeface="宋体" pitchFamily="2" charset="-122"/>
              </a:rPr>
              <a:t>	</a:t>
            </a: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MeasureString Method (String, Font, PointF, StringFormat) </a:t>
            </a:r>
          </a:p>
          <a:p>
            <a:pPr>
              <a:buFontTx/>
              <a:buNone/>
            </a:pP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	MeasureString Method (String, Font, SizeF, StringFormat)</a:t>
            </a:r>
            <a:r>
              <a:rPr lang="en-US" altLang="zh-CN" sz="2500" smtClean="0"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sz="2500" smtClean="0"/>
              <a:t>	</a:t>
            </a: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MeasureString Method (String, Font, SizeF, StringFormat,</a:t>
            </a:r>
          </a:p>
          <a:p>
            <a:pPr>
              <a:buFontTx/>
              <a:buNone/>
            </a:pP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									    int, int) </a:t>
            </a:r>
            <a:endParaRPr lang="en-US" sz="2500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5D1378-07E0-4482-B707-0175E3F1C160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khái niệm về Font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-  Định nghĩa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Kiểu Font  và Họ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Các loại Font trên HĐH Windows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Các thông số Font 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Độ đo Font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107CF2-1498-4311-81CB-4918F5A5668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2659063"/>
            <a:ext cx="2857500" cy="2857500"/>
          </a:xfrm>
          <a:prstGeom prst="rect">
            <a:avLst/>
          </a:prstGeom>
          <a:noFill/>
        </p:spPr>
      </p:pic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Ví dụ về hàm MeasureString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74675"/>
          </a:xfrm>
          <a:noFill/>
          <a:ln/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Hiện thị chuỗi chính giữa form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9CABA8-ED11-4833-9F2D-5CACDB8119CA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293813"/>
            <a:ext cx="8097838" cy="5448300"/>
          </a:xfrm>
          <a:prstGeom prst="rect">
            <a:avLst/>
          </a:prstGeom>
          <a:noFill/>
        </p:spPr>
      </p:pic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549275"/>
            <a:ext cx="8229600" cy="574675"/>
          </a:xfrm>
          <a:noFill/>
          <a:ln/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Hiện thị chuỗi chính giữa form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05703-D35B-419F-9635-ADCB65FDE8D7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hàm MeasureString (tt)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70088" y="1600200"/>
            <a:ext cx="5194300" cy="604838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Vẽ hình chữ nhật bọc chuỗi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01D5A-AE27-49C0-A845-DF9B9E9658EA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2852738"/>
            <a:ext cx="54102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7" name="Rectangle 7"/>
          <p:cNvSpPr>
            <a:spLocks noGrp="1" noChangeArrowheads="1"/>
          </p:cNvSpPr>
          <p:nvPr>
            <p:ph idx="1"/>
          </p:nvPr>
        </p:nvSpPr>
        <p:spPr>
          <a:xfrm>
            <a:off x="1681163" y="231775"/>
            <a:ext cx="5843587" cy="6048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Vẽ hình chữ nhật bọc chuỗi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2C343B-A2AF-4CC4-B201-7783A256A4B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pic>
        <p:nvPicPr>
          <p:cNvPr id="1228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1052513"/>
            <a:ext cx="8942388" cy="535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StringFormat Class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92442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Mô tả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thuộc tính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StringFormatFlags 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StringTrimming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HotkeyPrefix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hàm khởi tạo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phương thức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ví dụ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6984A1-3B3D-47EF-8841-973A266D9A4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lớp StringFormat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Chứa tất cả các thông tin cách thể hiện (layout) của văn bản (như canh dòng, hướng thể hiện, tab stop)</a:t>
            </a:r>
          </a:p>
          <a:p>
            <a:pPr>
              <a:buFontTx/>
              <a:buChar char="-"/>
            </a:pPr>
            <a:r>
              <a:rPr lang="en-US" smtClean="0"/>
              <a:t>Không cho phép kế thừa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FontTx/>
              <a:buChar char="-"/>
            </a:pPr>
            <a:r>
              <a:rPr lang="en-US" sz="2600" b="1" smtClean="0"/>
              <a:t>Namespace:</a:t>
            </a:r>
            <a:r>
              <a:rPr lang="en-US" sz="2600" smtClean="0"/>
              <a:t> System.Drawing</a:t>
            </a:r>
          </a:p>
          <a:p>
            <a:pPr>
              <a:buFontTx/>
              <a:buChar char="-"/>
            </a:pPr>
            <a:r>
              <a:rPr lang="en-US" sz="2600" b="1" smtClean="0"/>
              <a:t>Assembly:</a:t>
            </a:r>
            <a:r>
              <a:rPr lang="en-US" sz="2600" smtClean="0"/>
              <a:t> System.Drawing (in dll)</a:t>
            </a:r>
            <a:r>
              <a:rPr lang="en-US" smtClean="0"/>
              <a:t> </a:t>
            </a:r>
          </a:p>
          <a:p>
            <a:pPr>
              <a:buFontTx/>
              <a:buChar char="-"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56B4E6-025C-49CF-B4FA-76F825D7801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  <a:ln/>
        </p:spPr>
        <p:txBody>
          <a:bodyPr/>
          <a:lstStyle/>
          <a:p>
            <a:r>
              <a:rPr lang="en-US" smtClean="0"/>
              <a:t>StringFormat Properties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500174"/>
            <a:ext cx="8218487" cy="604838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</a:t>
            </a:r>
            <a:r>
              <a:rPr lang="en-US" smtClean="0">
                <a:solidFill>
                  <a:schemeClr val="accent2"/>
                </a:solidFill>
              </a:rPr>
              <a:t>Properties</a:t>
            </a: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smtClean="0">
                <a:solidFill>
                  <a:schemeClr val="accent2"/>
                </a:solidFill>
              </a:rPr>
              <a:t/>
            </a:r>
            <a:br>
              <a:rPr lang="en-US" smtClean="0">
                <a:solidFill>
                  <a:schemeClr val="accent2"/>
                </a:solidFill>
              </a:rPr>
            </a:b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DB05A-287E-469C-A465-2C14B4655021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pic>
        <p:nvPicPr>
          <p:cNvPr id="1699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833586"/>
            <a:ext cx="8351838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  <a:noFill/>
          <a:ln/>
        </p:spPr>
        <p:txBody>
          <a:bodyPr/>
          <a:lstStyle/>
          <a:p>
            <a:r>
              <a:rPr lang="en-US" smtClean="0"/>
              <a:t>StringFormat Properties (tt)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idx="1"/>
          </p:nvPr>
        </p:nvSpPr>
        <p:spPr>
          <a:xfrm>
            <a:off x="214282" y="1428736"/>
            <a:ext cx="8218487" cy="604838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</a:t>
            </a:r>
            <a:r>
              <a:rPr lang="en-US" smtClean="0">
                <a:solidFill>
                  <a:schemeClr val="accent2"/>
                </a:solidFill>
              </a:rPr>
              <a:t>Properties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07543A-23DE-4915-AD81-3F87B0C0C6B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85926"/>
            <a:ext cx="8535988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hợp StringFormatFlags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01F7FB-C2C1-4ABF-85D9-C24C2B7E7EC2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pic>
        <p:nvPicPr>
          <p:cNvPr id="850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504950"/>
            <a:ext cx="8713788" cy="437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n-US" smtClean="0"/>
              <a:t>Tập hợp StringFormatFlags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343E5-6F22-47D5-9570-B4C76DE3EC90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011238"/>
            <a:ext cx="8713788" cy="56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Định nghĩa Font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504031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 </a:t>
            </a:r>
            <a:r>
              <a:rPr lang="vi-VN" sz="2800" smtClean="0"/>
              <a:t>Tập hợp hoàn chỉnh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		-</a:t>
            </a:r>
            <a:r>
              <a:rPr lang="vi-VN" sz="2800" smtClean="0"/>
              <a:t> các chữ cái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		- </a:t>
            </a:r>
            <a:r>
              <a:rPr lang="vi-VN" sz="2800" smtClean="0"/>
              <a:t>các dấu câu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		-</a:t>
            </a:r>
            <a:r>
              <a:rPr lang="vi-VN" sz="2800" smtClean="0"/>
              <a:t> các con số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		-</a:t>
            </a:r>
            <a:r>
              <a:rPr lang="vi-VN" sz="2800" smtClean="0"/>
              <a:t> các ký tự đặc biệt</a:t>
            </a:r>
            <a:endParaRPr lang="en-US" sz="2800" smtClean="0"/>
          </a:p>
          <a:p>
            <a:pPr>
              <a:buFontTx/>
              <a:buNone/>
            </a:pPr>
            <a:r>
              <a:rPr lang="vi-VN" sz="2800" smtClean="0"/>
              <a:t> theo</a:t>
            </a:r>
            <a:r>
              <a:rPr lang="en-US" sz="2800" smtClean="0"/>
              <a:t> </a:t>
            </a:r>
            <a:r>
              <a:rPr lang="vi-VN" sz="2800" smtClean="0"/>
              <a:t>một </a:t>
            </a:r>
            <a:r>
              <a:rPr lang="en-US" sz="2800" smtClean="0"/>
              <a:t>- </a:t>
            </a:r>
            <a:r>
              <a:rPr lang="vi-VN" sz="2800" smtClean="0"/>
              <a:t>kiểu loại</a:t>
            </a: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		       - </a:t>
            </a:r>
            <a:r>
              <a:rPr lang="vi-VN" sz="2800" smtClean="0"/>
              <a:t>trọng lượng (thường hoặc đậm nét</a:t>
            </a:r>
            <a:r>
              <a:rPr lang="en-US" sz="2800" smtClean="0"/>
              <a:t>)</a:t>
            </a:r>
          </a:p>
          <a:p>
            <a:pPr>
              <a:buFontTx/>
              <a:buNone/>
            </a:pPr>
            <a:r>
              <a:rPr lang="en-US" sz="2800" smtClean="0"/>
              <a:t>		       - </a:t>
            </a:r>
            <a:r>
              <a:rPr lang="vi-VN" sz="2800" smtClean="0"/>
              <a:t>dáng bộ (thẳng hoặc nghiêng)</a:t>
            </a:r>
            <a:endParaRPr lang="en-US" sz="2800" smtClean="0"/>
          </a:p>
          <a:p>
            <a:pPr>
              <a:buFontTx/>
              <a:buNone/>
            </a:pPr>
            <a:r>
              <a:rPr lang="vi-VN" sz="2800" smtClean="0"/>
              <a:t> v</a:t>
            </a:r>
            <a:r>
              <a:rPr lang="en-US" sz="2800" smtClean="0"/>
              <a:t>ới</a:t>
            </a:r>
            <a:r>
              <a:rPr lang="vi-VN" sz="2800" smtClean="0"/>
              <a:t> kích cỡ phù hợp và có thể phân biệt khác nhau.</a:t>
            </a:r>
            <a:endParaRPr 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D389F-4B96-4CC4-A422-E7740A38123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mtClean="0"/>
              <a:t>Tập hợp StringFormatFlags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84F4D6-2A3A-48F3-995C-7F0E7EC5F76C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235075"/>
            <a:ext cx="8713788" cy="536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mtClean="0"/>
              <a:t>Tập hợp StringTrimming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918787-8023-46EE-B1B5-C5B140B68A65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038225"/>
            <a:ext cx="8351838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hợp StringTrimming (tt) </a:t>
            </a:r>
          </a:p>
        </p:txBody>
      </p:sp>
      <p:graphicFrame>
        <p:nvGraphicFramePr>
          <p:cNvPr id="173153" name="Group 97"/>
          <p:cNvGraphicFramePr>
            <a:graphicFrameLocks noGrp="1"/>
          </p:cNvGraphicFramePr>
          <p:nvPr>
            <p:ph sz="half" idx="1"/>
          </p:nvPr>
        </p:nvGraphicFramePr>
        <p:xfrm>
          <a:off x="457200" y="1336675"/>
          <a:ext cx="8218488" cy="1737360"/>
        </p:xfrm>
        <a:graphic>
          <a:graphicData uri="http://schemas.openxmlformats.org/drawingml/2006/table">
            <a:tbl>
              <a:tblPr/>
              <a:tblGrid>
                <a:gridCol w="2170113"/>
                <a:gridCol w="6048375"/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Specifies no trimming.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Word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Specifies that text is trimmed to the nearest word.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3146" name="Group 90"/>
          <p:cNvGraphicFramePr>
            <a:graphicFrameLocks noGrp="1"/>
          </p:cNvGraphicFramePr>
          <p:nvPr>
            <p:ph sz="half" idx="2"/>
          </p:nvPr>
        </p:nvGraphicFramePr>
        <p:xfrm>
          <a:off x="468313" y="4221163"/>
          <a:ext cx="8218487" cy="1828800"/>
        </p:xfrm>
        <a:graphic>
          <a:graphicData uri="http://schemas.openxmlformats.org/drawingml/2006/table">
            <a:tbl>
              <a:tblPr/>
              <a:tblGrid>
                <a:gridCol w="2159000"/>
                <a:gridCol w="6059487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Hide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Do not display the hot-key prefix.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None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 hot-key prefix.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Show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Display the hot-key prefix.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03FA3-C4A6-44F4-A211-B6DF4927D4ED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6C76C-6787-428A-B26F-67D0CD3CBF38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455613" y="314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Tập hợp HotkeyPrefix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noFill/>
          <a:ln/>
        </p:spPr>
        <p:txBody>
          <a:bodyPr/>
          <a:lstStyle/>
          <a:p>
            <a:r>
              <a:rPr lang="en-US" smtClean="0"/>
              <a:t>StringFormat Constructor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76338" y="1384300"/>
            <a:ext cx="4038600" cy="604838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Constructors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graphicFrame>
        <p:nvGraphicFramePr>
          <p:cNvPr id="84040" name="Group 72"/>
          <p:cNvGraphicFramePr>
            <a:graphicFrameLocks noGrp="1"/>
          </p:cNvGraphicFramePr>
          <p:nvPr>
            <p:ph sz="quarter" idx="2"/>
          </p:nvPr>
        </p:nvGraphicFramePr>
        <p:xfrm>
          <a:off x="1258888" y="1884363"/>
          <a:ext cx="6553200" cy="1402080"/>
        </p:xfrm>
        <a:graphic>
          <a:graphicData uri="http://schemas.openxmlformats.org/drawingml/2006/table">
            <a:tbl>
              <a:tblPr/>
              <a:tblGrid>
                <a:gridCol w="2160587"/>
                <a:gridCol w="439261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StringFormat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Overloaded. Initializes a new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StringFormat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object.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037" name="Group 69"/>
          <p:cNvGraphicFramePr>
            <a:graphicFrameLocks noGrp="1"/>
          </p:cNvGraphicFramePr>
          <p:nvPr>
            <p:ph sz="quarter" idx="3"/>
          </p:nvPr>
        </p:nvGraphicFramePr>
        <p:xfrm>
          <a:off x="1258888" y="4167188"/>
          <a:ext cx="6553200" cy="207264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StringFormat ()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StringFormat (StringFormat 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StringFormat (StringFormatFlags 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StringFormat (StringFormatFlags, Int32)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FC257-9981-49BC-90E7-A0617B12491B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C08B6-DBBF-418E-9670-E4C2EBFC9302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1114425" y="3616325"/>
            <a:ext cx="367188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Overload List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  <a:ln/>
        </p:spPr>
        <p:txBody>
          <a:bodyPr/>
          <a:lstStyle/>
          <a:p>
            <a:r>
              <a:rPr lang="en-US" smtClean="0"/>
              <a:t>StringFormat Methods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idx="1"/>
          </p:nvPr>
        </p:nvSpPr>
        <p:spPr>
          <a:xfrm>
            <a:off x="303213" y="1322379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464FC9-672C-4722-B897-8D8561024FC0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847873"/>
            <a:ext cx="8351838" cy="486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  <a:ln/>
        </p:spPr>
        <p:txBody>
          <a:bodyPr/>
          <a:lstStyle/>
          <a:p>
            <a:r>
              <a:rPr lang="en-US" smtClean="0"/>
              <a:t>StringFormat Methods (tt)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idx="1"/>
          </p:nvPr>
        </p:nvSpPr>
        <p:spPr>
          <a:xfrm>
            <a:off x="303213" y="1393817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D4031B-B6A2-4F46-91B3-8C4B1656E9D3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pic>
        <p:nvPicPr>
          <p:cNvPr id="1812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971698"/>
            <a:ext cx="8351838" cy="474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90488"/>
            <a:ext cx="8229600" cy="1143001"/>
          </a:xfrm>
          <a:noFill/>
          <a:ln/>
        </p:spPr>
        <p:txBody>
          <a:bodyPr/>
          <a:lstStyle/>
          <a:p>
            <a:r>
              <a:rPr lang="en-US" smtClean="0"/>
              <a:t>StringFormat Methods (tt)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idx="1"/>
          </p:nvPr>
        </p:nvSpPr>
        <p:spPr>
          <a:xfrm>
            <a:off x="303213" y="1250940"/>
            <a:ext cx="8229600" cy="8207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F94F4-42D0-48FB-89AC-72452B87FBA5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pic>
        <p:nvPicPr>
          <p:cNvPr id="1822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714488"/>
            <a:ext cx="8351838" cy="511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StringFormat Methods (tt)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528763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Protected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C66344-8070-4ED5-92DD-670B56AE658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90775"/>
            <a:ext cx="8535988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StringFormat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210425" cy="7493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Hiển thị chuỗi theo chiều thẳng đứng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232DB9-F2DF-4609-AE16-B27C069490B6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87655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57200" y="476250"/>
            <a:ext cx="8229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  <a:r>
              <a:rPr lang="en-US" sz="3200">
                <a:solidFill>
                  <a:schemeClr val="accent2"/>
                </a:solidFill>
              </a:rPr>
              <a:t>Hiển thị chuỗi theo chiều thẳng đứng (tt)</a:t>
            </a:r>
          </a:p>
        </p:txBody>
      </p:sp>
      <p:pic>
        <p:nvPicPr>
          <p:cNvPr id="9012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1268413"/>
            <a:ext cx="9012238" cy="519112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A7E66-2384-48A4-9E4C-B5534FD7D47E}" type="datetime1">
              <a:rPr lang="en-US" smtClean="0"/>
              <a:pPr>
                <a:defRPr/>
              </a:pPr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1 - Tổng quan</Template>
  <TotalTime>4293</TotalTime>
  <Words>2688</Words>
  <Application>Microsoft Office PowerPoint</Application>
  <PresentationFormat>On-screen Show (4:3)</PresentationFormat>
  <Paragraphs>768</Paragraphs>
  <Slides>114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114</vt:i4>
      </vt:variant>
    </vt:vector>
  </HeadingPairs>
  <TitlesOfParts>
    <vt:vector size="116" baseType="lpstr">
      <vt:lpstr>Template</vt:lpstr>
      <vt:lpstr>Deluxe</vt:lpstr>
      <vt:lpstr>FONT VÀ STRING</vt:lpstr>
      <vt:lpstr>Nội dung chính</vt:lpstr>
      <vt:lpstr>UNICODE</vt:lpstr>
      <vt:lpstr>Bộ ký tự Unicode</vt:lpstr>
      <vt:lpstr>Ví dụ bộ ký tự Unicode</vt:lpstr>
      <vt:lpstr>Ví dụ bộ ký tự Unicode (tt)</vt:lpstr>
      <vt:lpstr>FONT</vt:lpstr>
      <vt:lpstr>Các khái niệm về Font</vt:lpstr>
      <vt:lpstr>Định nghĩa Font</vt:lpstr>
      <vt:lpstr>Định nghĩa Font (tt)</vt:lpstr>
      <vt:lpstr>Kiểu Font  và Họ Font</vt:lpstr>
      <vt:lpstr>Kiểu Font  và Họ Font (tt)</vt:lpstr>
      <vt:lpstr>Các loại Font trên HĐH Windows</vt:lpstr>
      <vt:lpstr>Bitmap Font</vt:lpstr>
      <vt:lpstr>Vector Font</vt:lpstr>
      <vt:lpstr>TrueType Font</vt:lpstr>
      <vt:lpstr>OpenType Font</vt:lpstr>
      <vt:lpstr>Các thông số Font (Font metrics )</vt:lpstr>
      <vt:lpstr>Font metrics (tt)</vt:lpstr>
      <vt:lpstr>Độ đo Font</vt:lpstr>
      <vt:lpstr>Class Font</vt:lpstr>
      <vt:lpstr>Mô tả lớp Font</vt:lpstr>
      <vt:lpstr>Font Properties</vt:lpstr>
      <vt:lpstr>Font Properties (tt)</vt:lpstr>
      <vt:lpstr>Font Constructor </vt:lpstr>
      <vt:lpstr>Font Constructor (tt)</vt:lpstr>
      <vt:lpstr>Tập hợp FontStyle</vt:lpstr>
      <vt:lpstr>Ví dụ FontStyle</vt:lpstr>
      <vt:lpstr>Font Sizes</vt:lpstr>
      <vt:lpstr>Font Names</vt:lpstr>
      <vt:lpstr>Tập hợp GraphicsUnit</vt:lpstr>
      <vt:lpstr>Ví dụ</vt:lpstr>
      <vt:lpstr>Slide 33</vt:lpstr>
      <vt:lpstr>Slide 34</vt:lpstr>
      <vt:lpstr>Slide 35</vt:lpstr>
      <vt:lpstr>Protected Methods</vt:lpstr>
      <vt:lpstr>Ví dụ về Font</vt:lpstr>
      <vt:lpstr>FontFamily Class </vt:lpstr>
      <vt:lpstr>Mô tả lớp FontFamily</vt:lpstr>
      <vt:lpstr>FontFamily Properties</vt:lpstr>
      <vt:lpstr>FontFamily Constructor</vt:lpstr>
      <vt:lpstr>Tập hợp GenericFontFamilies</vt:lpstr>
      <vt:lpstr>FontFamily Methods</vt:lpstr>
      <vt:lpstr>FontFamily Methods (tt)</vt:lpstr>
      <vt:lpstr>FontFamily Methods (tt)</vt:lpstr>
      <vt:lpstr>FontFamily Methods (tt)</vt:lpstr>
      <vt:lpstr>Ví dụ về Font Family</vt:lpstr>
      <vt:lpstr>Slide 48</vt:lpstr>
      <vt:lpstr>Font Families List</vt:lpstr>
      <vt:lpstr>Ví dụ các thông số Họ Font (tt)</vt:lpstr>
      <vt:lpstr>Slide 51</vt:lpstr>
      <vt:lpstr>Slide 52</vt:lpstr>
      <vt:lpstr>Slide 53</vt:lpstr>
      <vt:lpstr>Slide 54</vt:lpstr>
      <vt:lpstr>Slide 55</vt:lpstr>
      <vt:lpstr>String</vt:lpstr>
      <vt:lpstr>Một số thành phần liên quan đến  chuỗi ký tự</vt:lpstr>
      <vt:lpstr>Tập hợp TextRenderingHint</vt:lpstr>
      <vt:lpstr>Mô tả tập hợp TextRenderingHint</vt:lpstr>
      <vt:lpstr>Các thành viên tập hợp TextRenderingHint</vt:lpstr>
      <vt:lpstr>Các thành viên tập hợp TextRenderingHint (tt)</vt:lpstr>
      <vt:lpstr>Ví dụ về TextRenderingHint</vt:lpstr>
      <vt:lpstr>Slide 63</vt:lpstr>
      <vt:lpstr>Slide 64</vt:lpstr>
      <vt:lpstr>Tập hợp TextFormatFlags</vt:lpstr>
      <vt:lpstr>Mô tả tập hợp TextFormatFlags</vt:lpstr>
      <vt:lpstr>Các thành viên tập hợp TextFormatFlags</vt:lpstr>
      <vt:lpstr>Các thành viên tập hợp TextFormatFlags (tt)</vt:lpstr>
      <vt:lpstr>Minh họa về Padding Flags</vt:lpstr>
      <vt:lpstr>Ví dụ về TextFormatFlags</vt:lpstr>
      <vt:lpstr>Slide 71</vt:lpstr>
      <vt:lpstr>Thuộc tính Graphics.TextContrast</vt:lpstr>
      <vt:lpstr>Mô tả thuộc tính TextContrast</vt:lpstr>
      <vt:lpstr>Ví dụ về thuộc tính TextContrast</vt:lpstr>
      <vt:lpstr>Slide 75</vt:lpstr>
      <vt:lpstr>Phương thức Graphics.MeasureString</vt:lpstr>
      <vt:lpstr>Mô tả các hàm MeasureString</vt:lpstr>
      <vt:lpstr>Mô tả các hàm MeasureString (tt)</vt:lpstr>
      <vt:lpstr>Mô tả các hàm MeasureString (tt)</vt:lpstr>
      <vt:lpstr>Ví dụ về hàm MeasureString</vt:lpstr>
      <vt:lpstr>Slide 81</vt:lpstr>
      <vt:lpstr>Ví dụ về hàm MeasureString (tt)</vt:lpstr>
      <vt:lpstr>Slide 83</vt:lpstr>
      <vt:lpstr>StringFormat Class</vt:lpstr>
      <vt:lpstr>Mô tả lớp StringFormat</vt:lpstr>
      <vt:lpstr>StringFormat Properties</vt:lpstr>
      <vt:lpstr>StringFormat Properties (tt)</vt:lpstr>
      <vt:lpstr>Tập hợp StringFormatFlags </vt:lpstr>
      <vt:lpstr>Tập hợp StringFormatFlags (tt)</vt:lpstr>
      <vt:lpstr>Tập hợp StringFormatFlags (tt)</vt:lpstr>
      <vt:lpstr>Tập hợp StringTrimming </vt:lpstr>
      <vt:lpstr>Tập hợp StringTrimming (tt) </vt:lpstr>
      <vt:lpstr>StringFormat Constructor</vt:lpstr>
      <vt:lpstr>StringFormat Methods</vt:lpstr>
      <vt:lpstr>StringFormat Methods (tt)</vt:lpstr>
      <vt:lpstr>StringFormat Methods (tt)</vt:lpstr>
      <vt:lpstr>StringFormat Methods (tt)</vt:lpstr>
      <vt:lpstr>Ví dụ về StringFormat</vt:lpstr>
      <vt:lpstr>Slide 99</vt:lpstr>
      <vt:lpstr>Ví dụ về StringFormat</vt:lpstr>
      <vt:lpstr>Slide 101</vt:lpstr>
      <vt:lpstr>Slide 102</vt:lpstr>
      <vt:lpstr>TextRenderer Class</vt:lpstr>
      <vt:lpstr>Mô tả lớp TextRenderer</vt:lpstr>
      <vt:lpstr>Lớp TextRenderer</vt:lpstr>
      <vt:lpstr>Lớp TextRenderer (tt)</vt:lpstr>
      <vt:lpstr>Slide 107</vt:lpstr>
      <vt:lpstr>Ánh xạ giá trị các thuộc tính từ lớpStringFormat vào tập hợp TextFormatFlags</vt:lpstr>
      <vt:lpstr>Ánh xạ giá trị các thuộc tính từ lớpStringFormat vào tập hợp TextFormatFlags (tt)</vt:lpstr>
      <vt:lpstr>Ánh xạ giá trị các thuộc tính từ lớpStringFormat vào tập hợp TextFormatFlags (tt)</vt:lpstr>
      <vt:lpstr>Ví dụ về Rendering Text</vt:lpstr>
      <vt:lpstr>Slide 112</vt:lpstr>
      <vt:lpstr>Ví dụ về TextRenderer (tt)</vt:lpstr>
      <vt:lpstr>Slide 114</vt:lpstr>
    </vt:vector>
  </TitlesOfParts>
  <Company>Phuoc Binh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Thi Vuong</dc:creator>
  <cp:lastModifiedBy>Nguyen Hoang Vu</cp:lastModifiedBy>
  <cp:revision>322</cp:revision>
  <dcterms:created xsi:type="dcterms:W3CDTF">2007-04-07T06:57:48Z</dcterms:created>
  <dcterms:modified xsi:type="dcterms:W3CDTF">2012-02-17T04:06:18Z</dcterms:modified>
</cp:coreProperties>
</file>