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12"/>
  </p:notesMasterIdLst>
  <p:handoutMasterIdLst>
    <p:handoutMasterId r:id="rId213"/>
  </p:handoutMasterIdLst>
  <p:sldIdLst>
    <p:sldId id="747" r:id="rId2"/>
    <p:sldId id="819" r:id="rId3"/>
    <p:sldId id="820" r:id="rId4"/>
    <p:sldId id="821" r:id="rId5"/>
    <p:sldId id="822" r:id="rId6"/>
    <p:sldId id="823" r:id="rId7"/>
    <p:sldId id="824" r:id="rId8"/>
    <p:sldId id="825" r:id="rId9"/>
    <p:sldId id="876" r:id="rId10"/>
    <p:sldId id="826" r:id="rId11"/>
    <p:sldId id="843" r:id="rId12"/>
    <p:sldId id="840" r:id="rId13"/>
    <p:sldId id="841" r:id="rId14"/>
    <p:sldId id="842" r:id="rId15"/>
    <p:sldId id="846" r:id="rId16"/>
    <p:sldId id="847" r:id="rId17"/>
    <p:sldId id="827" r:id="rId18"/>
    <p:sldId id="912" r:id="rId19"/>
    <p:sldId id="913" r:id="rId20"/>
    <p:sldId id="1015" r:id="rId21"/>
    <p:sldId id="1016" r:id="rId22"/>
    <p:sldId id="1017" r:id="rId23"/>
    <p:sldId id="1019" r:id="rId24"/>
    <p:sldId id="1020" r:id="rId25"/>
    <p:sldId id="829" r:id="rId26"/>
    <p:sldId id="914" r:id="rId27"/>
    <p:sldId id="915" r:id="rId28"/>
    <p:sldId id="832" r:id="rId29"/>
    <p:sldId id="833" r:id="rId30"/>
    <p:sldId id="834" r:id="rId31"/>
    <p:sldId id="850" r:id="rId32"/>
    <p:sldId id="835" r:id="rId33"/>
    <p:sldId id="852" r:id="rId34"/>
    <p:sldId id="851" r:id="rId35"/>
    <p:sldId id="836" r:id="rId36"/>
    <p:sldId id="854" r:id="rId37"/>
    <p:sldId id="855" r:id="rId38"/>
    <p:sldId id="837" r:id="rId39"/>
    <p:sldId id="860" r:id="rId40"/>
    <p:sldId id="861" r:id="rId41"/>
    <p:sldId id="857" r:id="rId42"/>
    <p:sldId id="863" r:id="rId43"/>
    <p:sldId id="916" r:id="rId44"/>
    <p:sldId id="917" r:id="rId45"/>
    <p:sldId id="866" r:id="rId46"/>
    <p:sldId id="918" r:id="rId47"/>
    <p:sldId id="919" r:id="rId48"/>
    <p:sldId id="867" r:id="rId49"/>
    <p:sldId id="922" r:id="rId50"/>
    <p:sldId id="1059" r:id="rId51"/>
    <p:sldId id="925" r:id="rId52"/>
    <p:sldId id="868" r:id="rId53"/>
    <p:sldId id="923" r:id="rId54"/>
    <p:sldId id="926" r:id="rId55"/>
    <p:sldId id="1060" r:id="rId56"/>
    <p:sldId id="927" r:id="rId57"/>
    <p:sldId id="869" r:id="rId58"/>
    <p:sldId id="924" r:id="rId59"/>
    <p:sldId id="1061" r:id="rId60"/>
    <p:sldId id="875" r:id="rId61"/>
    <p:sldId id="864" r:id="rId62"/>
    <p:sldId id="865" r:id="rId63"/>
    <p:sldId id="858" r:id="rId64"/>
    <p:sldId id="859" r:id="rId65"/>
    <p:sldId id="877" r:id="rId66"/>
    <p:sldId id="878" r:id="rId67"/>
    <p:sldId id="879" r:id="rId68"/>
    <p:sldId id="928" r:id="rId69"/>
    <p:sldId id="1062" r:id="rId70"/>
    <p:sldId id="1063" r:id="rId71"/>
    <p:sldId id="932" r:id="rId72"/>
    <p:sldId id="1064" r:id="rId73"/>
    <p:sldId id="1065" r:id="rId74"/>
    <p:sldId id="1066" r:id="rId75"/>
    <p:sldId id="933" r:id="rId76"/>
    <p:sldId id="884" r:id="rId77"/>
    <p:sldId id="937" r:id="rId78"/>
    <p:sldId id="938" r:id="rId79"/>
    <p:sldId id="948" r:id="rId80"/>
    <p:sldId id="939" r:id="rId81"/>
    <p:sldId id="940" r:id="rId82"/>
    <p:sldId id="941" r:id="rId83"/>
    <p:sldId id="942" r:id="rId84"/>
    <p:sldId id="943" r:id="rId85"/>
    <p:sldId id="944" r:id="rId86"/>
    <p:sldId id="947" r:id="rId87"/>
    <p:sldId id="949" r:id="rId88"/>
    <p:sldId id="950" r:id="rId89"/>
    <p:sldId id="951" r:id="rId90"/>
    <p:sldId id="952" r:id="rId91"/>
    <p:sldId id="1067" r:id="rId92"/>
    <p:sldId id="954" r:id="rId93"/>
    <p:sldId id="955" r:id="rId94"/>
    <p:sldId id="956" r:id="rId95"/>
    <p:sldId id="958" r:id="rId96"/>
    <p:sldId id="893" r:id="rId97"/>
    <p:sldId id="888" r:id="rId98"/>
    <p:sldId id="891" r:id="rId99"/>
    <p:sldId id="892" r:id="rId100"/>
    <p:sldId id="959" r:id="rId101"/>
    <p:sldId id="962" r:id="rId102"/>
    <p:sldId id="963" r:id="rId103"/>
    <p:sldId id="964" r:id="rId104"/>
    <p:sldId id="960" r:id="rId105"/>
    <p:sldId id="961" r:id="rId106"/>
    <p:sldId id="968" r:id="rId107"/>
    <p:sldId id="965" r:id="rId108"/>
    <p:sldId id="1069" r:id="rId109"/>
    <p:sldId id="967" r:id="rId110"/>
    <p:sldId id="896" r:id="rId111"/>
    <p:sldId id="969" r:id="rId112"/>
    <p:sldId id="898" r:id="rId113"/>
    <p:sldId id="897" r:id="rId114"/>
    <p:sldId id="899" r:id="rId115"/>
    <p:sldId id="970" r:id="rId116"/>
    <p:sldId id="971" r:id="rId117"/>
    <p:sldId id="972" r:id="rId118"/>
    <p:sldId id="973" r:id="rId119"/>
    <p:sldId id="974" r:id="rId120"/>
    <p:sldId id="976" r:id="rId121"/>
    <p:sldId id="975" r:id="rId122"/>
    <p:sldId id="977" r:id="rId123"/>
    <p:sldId id="900" r:id="rId124"/>
    <p:sldId id="978" r:id="rId125"/>
    <p:sldId id="979" r:id="rId126"/>
    <p:sldId id="980" r:id="rId127"/>
    <p:sldId id="901" r:id="rId128"/>
    <p:sldId id="903" r:id="rId129"/>
    <p:sldId id="904" r:id="rId130"/>
    <p:sldId id="905" r:id="rId131"/>
    <p:sldId id="906" r:id="rId132"/>
    <p:sldId id="981" r:id="rId133"/>
    <p:sldId id="982" r:id="rId134"/>
    <p:sldId id="983" r:id="rId135"/>
    <p:sldId id="984" r:id="rId136"/>
    <p:sldId id="985" r:id="rId137"/>
    <p:sldId id="907" r:id="rId138"/>
    <p:sldId id="986" r:id="rId139"/>
    <p:sldId id="987" r:id="rId140"/>
    <p:sldId id="1070" r:id="rId141"/>
    <p:sldId id="991" r:id="rId142"/>
    <p:sldId id="1071" r:id="rId143"/>
    <p:sldId id="992" r:id="rId144"/>
    <p:sldId id="908" r:id="rId145"/>
    <p:sldId id="909" r:id="rId146"/>
    <p:sldId id="993" r:id="rId147"/>
    <p:sldId id="988" r:id="rId148"/>
    <p:sldId id="994" r:id="rId149"/>
    <p:sldId id="995" r:id="rId150"/>
    <p:sldId id="996" r:id="rId151"/>
    <p:sldId id="997" r:id="rId152"/>
    <p:sldId id="998" r:id="rId153"/>
    <p:sldId id="989" r:id="rId154"/>
    <p:sldId id="1074" r:id="rId155"/>
    <p:sldId id="1075" r:id="rId156"/>
    <p:sldId id="1076" r:id="rId157"/>
    <p:sldId id="1001" r:id="rId158"/>
    <p:sldId id="990" r:id="rId159"/>
    <p:sldId id="910" r:id="rId160"/>
    <p:sldId id="911" r:id="rId161"/>
    <p:sldId id="1073" r:id="rId162"/>
    <p:sldId id="1003" r:id="rId163"/>
    <p:sldId id="1004" r:id="rId164"/>
    <p:sldId id="1005" r:id="rId165"/>
    <p:sldId id="1077" r:id="rId166"/>
    <p:sldId id="1078" r:id="rId167"/>
    <p:sldId id="1006" r:id="rId168"/>
    <p:sldId id="1079" r:id="rId169"/>
    <p:sldId id="1008" r:id="rId170"/>
    <p:sldId id="902" r:id="rId171"/>
    <p:sldId id="1013" r:id="rId172"/>
    <p:sldId id="1014" r:id="rId173"/>
    <p:sldId id="1039" r:id="rId174"/>
    <p:sldId id="1009" r:id="rId175"/>
    <p:sldId id="1010" r:id="rId176"/>
    <p:sldId id="1022" r:id="rId177"/>
    <p:sldId id="1037" r:id="rId178"/>
    <p:sldId id="1011" r:id="rId179"/>
    <p:sldId id="1021" r:id="rId180"/>
    <p:sldId id="1038" r:id="rId181"/>
    <p:sldId id="1023" r:id="rId182"/>
    <p:sldId id="1024" r:id="rId183"/>
    <p:sldId id="1025" r:id="rId184"/>
    <p:sldId id="1026" r:id="rId185"/>
    <p:sldId id="1040" r:id="rId186"/>
    <p:sldId id="1041" r:id="rId187"/>
    <p:sldId id="1027" r:id="rId188"/>
    <p:sldId id="1028" r:id="rId189"/>
    <p:sldId id="1042" r:id="rId190"/>
    <p:sldId id="1043" r:id="rId191"/>
    <p:sldId id="1029" r:id="rId192"/>
    <p:sldId id="1030" r:id="rId193"/>
    <p:sldId id="1044" r:id="rId194"/>
    <p:sldId id="1045" r:id="rId195"/>
    <p:sldId id="1046" r:id="rId196"/>
    <p:sldId id="1047" r:id="rId197"/>
    <p:sldId id="1048" r:id="rId198"/>
    <p:sldId id="1049" r:id="rId199"/>
    <p:sldId id="1050" r:id="rId200"/>
    <p:sldId id="1051" r:id="rId201"/>
    <p:sldId id="1052" r:id="rId202"/>
    <p:sldId id="1031" r:id="rId203"/>
    <p:sldId id="1032" r:id="rId204"/>
    <p:sldId id="1053" r:id="rId205"/>
    <p:sldId id="1054" r:id="rId206"/>
    <p:sldId id="1034" r:id="rId207"/>
    <p:sldId id="1055" r:id="rId208"/>
    <p:sldId id="1056" r:id="rId209"/>
    <p:sldId id="1057" r:id="rId210"/>
    <p:sldId id="1058" r:id="rId21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0" autoAdjust="0"/>
    <p:restoredTop sz="94671" autoAdjust="0"/>
  </p:normalViewPr>
  <p:slideViewPr>
    <p:cSldViewPr>
      <p:cViewPr varScale="1">
        <p:scale>
          <a:sx n="109" d="100"/>
          <a:sy n="109" d="100"/>
        </p:scale>
        <p:origin x="1434" y="102"/>
      </p:cViewPr>
      <p:guideLst>
        <p:guide orient="horz" pos="2160"/>
        <p:guide pos="2880"/>
      </p:guideLst>
    </p:cSldViewPr>
  </p:slideViewPr>
  <p:outlineViewPr>
    <p:cViewPr>
      <p:scale>
        <a:sx n="33" d="100"/>
        <a:sy n="33" d="100"/>
      </p:scale>
      <p:origin x="0" y="28512"/>
    </p:cViewPr>
    <p:sldLst>
      <p:sld r:id="rId1" collapse="1"/>
    </p:sldLst>
  </p:outlineViewPr>
  <p:notesTextViewPr>
    <p:cViewPr>
      <p:scale>
        <a:sx n="100" d="100"/>
        <a:sy n="100" d="100"/>
      </p:scale>
      <p:origin x="0" y="0"/>
    </p:cViewPr>
  </p:notesTextViewPr>
  <p:sorterViewPr>
    <p:cViewPr>
      <p:scale>
        <a:sx n="66" d="100"/>
        <a:sy n="66" d="100"/>
      </p:scale>
      <p:origin x="0" y="1356"/>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t>05/24/2016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5-19T07:05:02.787"/>
    </inkml:context>
    <inkml:brush xml:id="br0">
      <inkml:brushProperty name="width" value="0.05292" units="cm"/>
      <inkml:brushProperty name="height" value="0.05292" units="cm"/>
      <inkml:brushProperty name="color" value="#FF0000"/>
    </inkml:brush>
  </inkml:definitions>
  <inkml:trace contextRef="#ctx0" brushRef="#br0">12821 13747 148 0,'-4'-4'65'0,"4"8"-51"0,0-8-17 16,0 4 68-16,-13 0-52 16,4-3 33-16,-8-1-34 15,-17 0 4-15,3 0-11 16,1-4-3-16,-17-11-1 0,4-11-4 16,-9 3 2-16,-8 0 1 15,-9-7 0-15,-13 3 0 16,-9-4 0-16,-3 5 8 15,8 7-6-15,-18 0 47 16,9 7-39-16,-25 5 22 16,-1 3-23-16,5 8-14 15,-9 4 5-15,0 8-6 0,-13 3 4 16,4 0-10-16,5 4 9 16,0 1-15-16,-1 3 13 15,-12 3 3-15,-4 9 1 16,-1-4 1-1,9 3 0-15,-12-3 5 0,-1 3-4 16,13-3 3-16,4 3-3 16,5 1 16-16,-9 3-13 15,13-7-4-15,13-5 0 16,9 1 5-16,8 0-4 16,4-4 0-16,1 4 0 15,8 0-7-15,-8-1 5 0,3-3-3 16,-7 8 3-16,16 7-2 15,13 8 2-15,18-7-2 16,8-5 2 0,13 4-13-16,13-7 11 15,13 4-11-15,13-1 11 0,5 16-10 16,29-8 10-16,5-4-10 16,4 1 10-16,0-5-1 15,17-3 2-15,-13-5-4 16,9-3 5-16,5-3-6 15,20-9 6-15,1-3-3 16,-9-4 3-16,9-4 4 16,-13-4-3-16,0 0 0 15,8 0 1-15,18 0-7 0,0 0 5 16,4 1 3 0,-4-5-2-16,-1 0 3 15,14-3-2-15,0-1 2 16,-5 1-2-16,5 3 5 0,-1 0-5 15,-8 1 6-15,18-1-6 16,3 0 3-16,-8-7-3 16,-4 4-1-16,8-12 1 15,0 0 10-15,5 0-9 16,-1-4 3-16,-12 8-4 16,0-4 5-16,-9 4-5 0,8-4 6 15,-3 4-6-15,3-4 20 16,-8-8-17-1,-13-7 5-15,-4-1-7 16,13 9-1-16,-13-1 0 16,-13 0 7-16,-9 5-6 0,-4-1-1 15,-4 4 0-15,-14 4 1 16,-8 3-1-16,-8 1 2 16,-5 0-2-16,-9 3 5 15,-3 5-5-15,-10-5 42 16,-12-7-33-16,-13-12 15 15,-22-7-18-15,-13-4-4 16,-21 0-1-16,-9-12 0 16,-8 0-1-16,4 12 2 15,-5 8-2-15,-12 11 5 16,-22 23-5-16,-5 27-95 16,-7 19 74-16,-14 30-145 15,-17 20 126-15,25 27-151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05/24/2016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267750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FCF748F-8D88-490F-B7E9-4E92B2F37785}" type="datetime1">
              <a:rPr lang="vi-VN" smtClean="0"/>
              <a:pPr>
                <a:defRPr/>
              </a:pPr>
              <a:t>24/05/2016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B43AAD1A-4F99-4E7C-9A72-83F169D7376E}"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BA4D52-44C3-4585-BB8B-7FA2AF3F3DDE}" type="datetime1">
              <a:rPr lang="vi-VN" smtClean="0"/>
              <a:pPr>
                <a:defRPr/>
              </a:pPr>
              <a:t>24/05/2016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73E63D4-9C2E-47C1-BB77-28762FB45FAE}"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7E2BDC-789E-4A96-A0B5-769837E2B4B5}" type="datetime1">
              <a:rPr lang="vi-VN" smtClean="0"/>
              <a:pPr>
                <a:defRPr/>
              </a:pPr>
              <a:t>24/05/2016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637D9D3-0939-43B1-A3AC-8D0219E46981}"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24/05/2016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796CC3-842C-4745-8A4E-FCDF8A72DC29}" type="datetime1">
              <a:rPr lang="vi-VN" smtClean="0"/>
              <a:pPr>
                <a:defRPr/>
              </a:pPr>
              <a:t>24/05/2016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0DBB5D0-90CB-42A0-A68A-FA3C11C4B9B1}"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AA2E4D-25F8-47B3-B0E8-47EAFAB677A5}" type="datetime1">
              <a:rPr lang="vi-VN" smtClean="0"/>
              <a:pPr>
                <a:defRPr/>
              </a:pPr>
              <a:t>24/05/2016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79A6AF12-E2D0-45F6-8B67-57216B90A3F5}"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A6DBA8F-3D42-4C01-98AB-F0F637F7EDA9}" type="datetime1">
              <a:rPr lang="vi-VN" smtClean="0"/>
              <a:pPr>
                <a:defRPr/>
              </a:pPr>
              <a:t>24/05/2016</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A27A0867-AD52-49BD-BE9D-9F5A8E59E40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2AAC5F4-5F06-4B93-88EA-2B23A8584072}" type="datetime1">
              <a:rPr lang="vi-VN" smtClean="0"/>
              <a:pPr>
                <a:defRPr/>
              </a:pPr>
              <a:t>24/05/2016</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E85F1961-9434-4A36-A395-3F4308138778}"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324DBF-2767-418D-8C20-3197D3AE3243}" type="datetime1">
              <a:rPr lang="vi-VN" smtClean="0"/>
              <a:pPr>
                <a:defRPr/>
              </a:pPr>
              <a:t>24/05/2016</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1F1FEA55-F87E-47B3-9DF2-A8F03317AEB4}"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F0A5EB-9CD0-498A-A1AA-71853653B1D1}" type="datetime1">
              <a:rPr lang="vi-VN" smtClean="0"/>
              <a:pPr>
                <a:defRPr/>
              </a:pPr>
              <a:t>24/05/2016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4746731-6033-42F5-9B83-269CE71D8C09}"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B22895-069D-4B3C-B856-B58B123E6495}" type="datetime1">
              <a:rPr lang="vi-VN" smtClean="0"/>
              <a:pPr>
                <a:defRPr/>
              </a:pPr>
              <a:t>24/05/2016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9805E396-B679-4CFD-AB22-4BDA131395D6}"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8AB6D1-DAD3-40AD-8CEA-21E2DABD38FF}" type="datetime1">
              <a:rPr lang="vi-VN" smtClean="0"/>
              <a:pPr>
                <a:defRPr/>
              </a:pPr>
              <a:t>24/05/2016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smtClean="0"/>
              <a:t>Lập Trình môi trường Windows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EAFDD-57B0-4A66-BFEA-9D521A25FE59}"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611188" y="3789412"/>
            <a:ext cx="5254625" cy="647700"/>
          </a:xfrm>
        </p:spPr>
        <p:txBody>
          <a:bodyPr>
            <a:noAutofit/>
          </a:bodyPr>
          <a:lstStyle/>
          <a:p>
            <a:pPr algn="l"/>
            <a:r>
              <a:rPr lang="en-US" sz="6000" b="1" smtClean="0"/>
              <a:t>LẬP TRÌNH WPF</a:t>
            </a:r>
            <a:endParaRPr lang="es-ES" sz="6000" b="1">
              <a:solidFill>
                <a:schemeClr val="tx1"/>
              </a:solidFill>
            </a:endParaRPr>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1200"/>
              </a:spcBef>
              <a:spcAft>
                <a:spcPts val="1200"/>
              </a:spcAft>
            </a:pPr>
            <a:r>
              <a:rPr lang="vi-VN" sz="2400">
                <a:latin typeface="Calibri (Body)"/>
              </a:rPr>
              <a:t>Mọi thành phần (elements) trong XAML document đều là một thể hiện của một lớp nào đó trong .NET. Tên của các elements này hoàn toàn giống với tên của các class. Ví dụ như thẻ &lt;Button&gt; trong WPF sẽ tạo ra một đối tượng thuộc lớp Button.</a:t>
            </a:r>
          </a:p>
          <a:p>
            <a:pPr algn="just">
              <a:spcBef>
                <a:spcPts val="1200"/>
              </a:spcBef>
              <a:spcAft>
                <a:spcPts val="1200"/>
              </a:spcAft>
            </a:pPr>
            <a:r>
              <a:rPr lang="vi-VN" sz="2400">
                <a:latin typeface="Calibri (Body)"/>
              </a:rPr>
              <a:t>Cũng như các tài liệu theo chuẩn XML khác, </a:t>
            </a:r>
            <a:r>
              <a:rPr lang="en-US" sz="2400">
                <a:latin typeface="Calibri (Body)"/>
              </a:rPr>
              <a:t>c</a:t>
            </a:r>
            <a:r>
              <a:rPr lang="vi-VN" sz="2400" smtClean="0">
                <a:latin typeface="Calibri (Body)"/>
              </a:rPr>
              <a:t>ó </a:t>
            </a:r>
            <a:r>
              <a:rPr lang="vi-VN" sz="2400">
                <a:latin typeface="Calibri (Body)"/>
              </a:rPr>
              <a:t>thể gom (nest) một thẻ đặt bên trong một thẻ khác. </a:t>
            </a:r>
          </a:p>
          <a:p>
            <a:pPr algn="just">
              <a:spcBef>
                <a:spcPts val="1200"/>
              </a:spcBef>
              <a:spcAft>
                <a:spcPts val="1200"/>
              </a:spcAft>
            </a:pPr>
            <a:r>
              <a:rPr lang="en-US" sz="2400">
                <a:latin typeface="Calibri (Body)"/>
              </a:rPr>
              <a:t>C</a:t>
            </a:r>
            <a:r>
              <a:rPr lang="vi-VN" sz="2400" smtClean="0">
                <a:latin typeface="Calibri (Body)"/>
              </a:rPr>
              <a:t>ó </a:t>
            </a:r>
            <a:r>
              <a:rPr lang="vi-VN" sz="2400">
                <a:latin typeface="Calibri (Body)"/>
              </a:rPr>
              <a:t>thể thiết lập các property của mỗi class thông qua các attribute (thuộc tính</a:t>
            </a:r>
            <a:r>
              <a:rPr lang="vi-VN" sz="2400" smtClean="0">
                <a:latin typeface="Calibri (Body)"/>
              </a:rPr>
              <a:t>).</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Cú pháp của XAML</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buNone/>
            </a:pPr>
            <a:r>
              <a:rPr lang="en-US" sz="2400">
                <a:latin typeface="Calibri (Body)"/>
              </a:rPr>
              <a:t>Kết quả khi chạy chương trình</a:t>
            </a:r>
            <a:r>
              <a:rPr lang="en-US" sz="2400" smtClean="0">
                <a:latin typeface="Calibri (Body)"/>
              </a:rPr>
              <a:t>:</a:t>
            </a:r>
          </a:p>
          <a:p>
            <a:pPr marL="0" indent="0" algn="just">
              <a:buNone/>
            </a:pPr>
            <a:endParaRPr lang="en-US" sz="2400">
              <a:latin typeface="Calibri (Body)"/>
            </a:endParaRPr>
          </a:p>
          <a:p>
            <a:pPr marL="0" indent="0" algn="just">
              <a:buNone/>
            </a:pPr>
            <a:endParaRPr lang="en-US" sz="2400" smtClean="0">
              <a:latin typeface="Calibri (Body)"/>
            </a:endParaRPr>
          </a:p>
          <a:p>
            <a:pPr marL="0" indent="0" algn="just">
              <a:buNone/>
            </a:pPr>
            <a:r>
              <a:rPr lang="en-US" sz="2400" smtClean="0">
                <a:latin typeface="Calibri (Body)"/>
              </a:rPr>
              <a:t>Cây </a:t>
            </a:r>
            <a:r>
              <a:rPr lang="en-US" sz="2400">
                <a:latin typeface="Calibri (Body)"/>
              </a:rPr>
              <a:t>trực quan tương ứng sẽ là:</a:t>
            </a:r>
          </a:p>
          <a:p>
            <a:pPr marL="0" indent="0" algn="just">
              <a:buNone/>
            </a:pPr>
            <a:endParaRPr lang="en-US" sz="2400">
              <a:latin typeface="Calibri (Body)"/>
            </a:endParaRPr>
          </a:p>
          <a:p>
            <a:pPr marL="0" indent="0">
              <a:buNone/>
            </a:pPr>
            <a:r>
              <a:rPr lang="en-US" sz="2400"/>
              <a:t> </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Cây trực quan</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057" y="1905000"/>
            <a:ext cx="4114800" cy="83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14725" y="3352800"/>
            <a:ext cx="1666875"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Border</a:t>
            </a:r>
            <a:endParaRPr lang="en-US"/>
          </a:p>
        </p:txBody>
      </p:sp>
      <p:sp>
        <p:nvSpPr>
          <p:cNvPr id="9" name="Rectangle 8"/>
          <p:cNvSpPr/>
          <p:nvPr/>
        </p:nvSpPr>
        <p:spPr>
          <a:xfrm>
            <a:off x="3507468" y="4495800"/>
            <a:ext cx="1666875"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StackPanel</a:t>
            </a:r>
          </a:p>
        </p:txBody>
      </p:sp>
      <p:sp>
        <p:nvSpPr>
          <p:cNvPr id="10" name="Rectangle 9"/>
          <p:cNvSpPr/>
          <p:nvPr/>
        </p:nvSpPr>
        <p:spPr>
          <a:xfrm>
            <a:off x="3560762" y="5791200"/>
            <a:ext cx="1666875"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Button</a:t>
            </a:r>
          </a:p>
        </p:txBody>
      </p:sp>
      <p:sp>
        <p:nvSpPr>
          <p:cNvPr id="11" name="Rectangle 10"/>
          <p:cNvSpPr/>
          <p:nvPr/>
        </p:nvSpPr>
        <p:spPr>
          <a:xfrm>
            <a:off x="6393543" y="5791200"/>
            <a:ext cx="1666875"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Button</a:t>
            </a:r>
          </a:p>
        </p:txBody>
      </p:sp>
      <p:sp>
        <p:nvSpPr>
          <p:cNvPr id="12" name="Rectangle 11"/>
          <p:cNvSpPr/>
          <p:nvPr/>
        </p:nvSpPr>
        <p:spPr>
          <a:xfrm>
            <a:off x="626382" y="5780314"/>
            <a:ext cx="1666875"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Button</a:t>
            </a:r>
            <a:endParaRPr lang="en-US"/>
          </a:p>
        </p:txBody>
      </p:sp>
      <p:cxnSp>
        <p:nvCxnSpPr>
          <p:cNvPr id="6" name="Straight Connector 5"/>
          <p:cNvCxnSpPr>
            <a:endCxn id="9" idx="0"/>
          </p:cNvCxnSpPr>
          <p:nvPr/>
        </p:nvCxnSpPr>
        <p:spPr>
          <a:xfrm>
            <a:off x="4340905" y="3886200"/>
            <a:ext cx="1"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2"/>
            <a:endCxn id="12" idx="0"/>
          </p:cNvCxnSpPr>
          <p:nvPr/>
        </p:nvCxnSpPr>
        <p:spPr>
          <a:xfrm flipH="1">
            <a:off x="1459820" y="5029200"/>
            <a:ext cx="2881086" cy="751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p:nvCxnSpPr>
        <p:spPr>
          <a:xfrm>
            <a:off x="4340906" y="5029200"/>
            <a:ext cx="725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1" idx="0"/>
          </p:cNvCxnSpPr>
          <p:nvPr/>
        </p:nvCxnSpPr>
        <p:spPr>
          <a:xfrm>
            <a:off x="4340906" y="5029200"/>
            <a:ext cx="2886075" cy="76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003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algn="just">
              <a:spcBef>
                <a:spcPts val="1200"/>
              </a:spcBef>
              <a:spcAft>
                <a:spcPts val="1200"/>
              </a:spcAft>
            </a:pPr>
            <a:r>
              <a:rPr lang="en-US" sz="2400">
                <a:latin typeface="Calibri (Body)"/>
              </a:rPr>
              <a:t>Sự kiện có định tuyến là một loại sự kiện có thể kích hoạt nhiều đơn vị xử lý sự kiện thuộc về nhiều điều khiển khác nhau trên cây trực quan, chứ không chỉ trên đối tượng đã phát động sự kiện. </a:t>
            </a:r>
          </a:p>
          <a:p>
            <a:pPr algn="just">
              <a:spcBef>
                <a:spcPts val="1200"/>
              </a:spcBef>
              <a:spcAft>
                <a:spcPts val="1200"/>
              </a:spcAft>
            </a:pPr>
            <a:r>
              <a:rPr lang="en-US" sz="2400">
                <a:latin typeface="Calibri (Body)"/>
              </a:rPr>
              <a:t>Một ứng dụng WPF thường chứa nhiều phần tử UI. Bất kể được tạo ra bằng mã lệnh hay được khai báo bằng XAML, các thành phần này tồn tại trong mối quan hệ kiểu cây trực quan với nhau - tạo nên các tuyến quan hệ đi từ thành phần này tới thành phần kia. Theo các tuyến quan hệ đó, có ba phương thức định tuyến sự kiện: </a:t>
            </a:r>
            <a:r>
              <a:rPr lang="en-US" sz="2400" smtClean="0">
                <a:latin typeface="Calibri (Body)"/>
              </a:rPr>
              <a:t>lan </a:t>
            </a:r>
            <a:r>
              <a:rPr lang="en-US" sz="2400">
                <a:latin typeface="Calibri (Body)"/>
              </a:rPr>
              <a:t>truyền lên (bubble</a:t>
            </a:r>
            <a:r>
              <a:rPr lang="en-US" sz="2400" smtClean="0">
                <a:latin typeface="Calibri (Body)"/>
              </a:rPr>
              <a:t>) lan </a:t>
            </a:r>
            <a:r>
              <a:rPr lang="en-US" sz="2400">
                <a:latin typeface="Calibri (Body)"/>
              </a:rPr>
              <a:t>truyền xuống (tunnel) và trực </a:t>
            </a:r>
            <a:r>
              <a:rPr lang="en-US" sz="2400" smtClean="0">
                <a:latin typeface="Calibri (Body)"/>
              </a:rPr>
              <a:t>tiếp (direct</a:t>
            </a:r>
            <a:r>
              <a:rPr lang="en-US" sz="2400">
                <a:latin typeface="Calibri (Body)"/>
              </a:rPr>
              <a:t>).</a:t>
            </a:r>
            <a:br>
              <a:rPr lang="en-US" sz="2400">
                <a:latin typeface="Calibri (Body)"/>
              </a:rPr>
            </a:b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Sự kiện có định </a:t>
            </a:r>
            <a:r>
              <a:rPr lang="en-US" b="1" smtClean="0"/>
              <a:t>tuyến</a:t>
            </a:r>
            <a:endParaRPr lang="en-US" b="1"/>
          </a:p>
        </p:txBody>
      </p:sp>
    </p:spTree>
    <p:extLst>
      <p:ext uri="{BB962C8B-B14F-4D97-AF65-F5344CB8AC3E}">
        <p14:creationId xmlns:p14="http://schemas.microsoft.com/office/powerpoint/2010/main" val="16673207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spcBef>
                <a:spcPts val="1200"/>
              </a:spcBef>
              <a:buNone/>
            </a:pPr>
            <a:r>
              <a:rPr lang="en-US" sz="2400" smtClean="0">
                <a:latin typeface="Calibri (Body)"/>
              </a:rPr>
              <a:t>Sự kiện Lan </a:t>
            </a:r>
            <a:r>
              <a:rPr lang="en-US" sz="2400">
                <a:latin typeface="Calibri (Body)"/>
              </a:rPr>
              <a:t>truyền lên (bubble) là phương thức thường thấy nhất. Nó có nghĩa là một sự kiện sẽ được truyền đi trên cây trực quan từ thành phần nguồn (nơi sự kiện được phát động) cho tới khi nó được xử lý hoặc nó chạm tới nút gốc. Điều này cho </a:t>
            </a:r>
            <a:r>
              <a:rPr lang="en-US" sz="2400" smtClean="0">
                <a:latin typeface="Calibri (Body)"/>
              </a:rPr>
              <a:t>phép </a:t>
            </a:r>
            <a:r>
              <a:rPr lang="en-US" sz="2400">
                <a:latin typeface="Calibri (Body)"/>
              </a:rPr>
              <a:t>xử lý một sự kiện trên một đối tượng nằm ở cấp trên so với thành phần nguồn. </a:t>
            </a:r>
            <a:endParaRPr lang="en-US" sz="2400" smtClean="0">
              <a:latin typeface="Calibri (Body)"/>
            </a:endParaRPr>
          </a:p>
          <a:p>
            <a:pPr marL="0" indent="0" algn="just">
              <a:spcBef>
                <a:spcPts val="1200"/>
              </a:spcBef>
              <a:buNone/>
            </a:pPr>
            <a:r>
              <a:rPr lang="en-US" sz="2400" smtClean="0">
                <a:latin typeface="Calibri (Body)"/>
              </a:rPr>
              <a:t>Ví </a:t>
            </a:r>
            <a:r>
              <a:rPr lang="en-US" sz="2400">
                <a:latin typeface="Calibri (Body)"/>
              </a:rPr>
              <a:t>dụ, </a:t>
            </a:r>
            <a:r>
              <a:rPr lang="en-US" sz="2400" smtClean="0">
                <a:latin typeface="Calibri (Body)"/>
              </a:rPr>
              <a:t>có </a:t>
            </a:r>
            <a:r>
              <a:rPr lang="en-US" sz="2400">
                <a:latin typeface="Calibri (Body)"/>
              </a:rPr>
              <a:t>thể gắn một hàm xử lý sự kiện Button.Click vào đối tượng Grid có chứa nút bấm thay vì gắn hàm xử lý đó vào bản thân nút bấm. </a:t>
            </a:r>
            <a:endParaRPr lang="en-US" sz="2400" smtClean="0">
              <a:latin typeface="Calibri (Body)"/>
            </a:endParaRPr>
          </a:p>
          <a:p>
            <a:pPr marL="0" indent="0" algn="just">
              <a:spcBef>
                <a:spcPts val="1200"/>
              </a:spcBef>
              <a:buNone/>
            </a:pPr>
            <a:r>
              <a:rPr lang="en-US" sz="2400" smtClean="0">
                <a:latin typeface="Calibri (Body)"/>
              </a:rPr>
              <a:t>Sự </a:t>
            </a:r>
            <a:r>
              <a:rPr lang="en-US" sz="2400">
                <a:latin typeface="Calibri (Body)"/>
              </a:rPr>
              <a:t>kiện lan truyền lên có tên gọi thể hiện hành động của sự kiện, ví dụ: MouseDown.</a:t>
            </a:r>
          </a:p>
        </p:txBody>
      </p:sp>
      <p:sp>
        <p:nvSpPr>
          <p:cNvPr id="7" name="Title 6"/>
          <p:cNvSpPr>
            <a:spLocks noGrp="1"/>
          </p:cNvSpPr>
          <p:nvPr>
            <p:ph type="title"/>
          </p:nvPr>
        </p:nvSpPr>
        <p:spPr>
          <a:xfrm>
            <a:off x="457200" y="0"/>
            <a:ext cx="8229600" cy="1143000"/>
          </a:xfrm>
        </p:spPr>
        <p:txBody>
          <a:bodyPr/>
          <a:lstStyle/>
          <a:p>
            <a:r>
              <a:rPr lang="en-US" b="1"/>
              <a:t>Sự kiện có định </a:t>
            </a:r>
            <a:r>
              <a:rPr lang="en-US" b="1" smtClean="0"/>
              <a:t>tuyến</a:t>
            </a:r>
            <a:endParaRPr lang="en-US" b="1"/>
          </a:p>
        </p:txBody>
      </p:sp>
    </p:spTree>
    <p:extLst>
      <p:ext uri="{BB962C8B-B14F-4D97-AF65-F5344CB8AC3E}">
        <p14:creationId xmlns:p14="http://schemas.microsoft.com/office/powerpoint/2010/main" val="16673207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spcBef>
                <a:spcPts val="1200"/>
              </a:spcBef>
              <a:spcAft>
                <a:spcPts val="1200"/>
              </a:spcAft>
              <a:buNone/>
            </a:pPr>
            <a:r>
              <a:rPr lang="en-US" sz="2400">
                <a:latin typeface="Calibri (Body)"/>
              </a:rPr>
              <a:t>Sự kiện lan truyền xuống (tunnel) đi theo hướng ngược lại, bắt đầu từ nút gốc và truyền xuống cây trực quan cho tới khi nó được xử lý hoặc chạm tới thành phần gốc của sự kiện đó. Điều này cho phép các thành phần cấp trên có thể chặn sự kiện và xử lý nó trước khi sự kiện đó chạm tới thành phần nguồn (nơi dự định xảy ra sự kiện). Các sự kiện lan truyền xuống có tên được gắn thêm tiền tố Preview, ví dụ, sự kiện PreviewMouseDown.</a:t>
            </a:r>
          </a:p>
          <a:p>
            <a:pPr marL="0" indent="0" algn="just">
              <a:spcBef>
                <a:spcPts val="1200"/>
              </a:spcBef>
              <a:spcAft>
                <a:spcPts val="1200"/>
              </a:spcAft>
              <a:buNone/>
            </a:pPr>
            <a:r>
              <a:rPr lang="en-US" sz="2400" smtClean="0">
                <a:latin typeface="Calibri (Body)"/>
              </a:rPr>
              <a:t>Sự </a:t>
            </a:r>
            <a:r>
              <a:rPr lang="en-US" sz="2400">
                <a:latin typeface="Calibri (Body)"/>
              </a:rPr>
              <a:t>kiện trực tiếp (direct) hoạt động giống như sự kiện thông thường trong .NET Framework. Chỉ có một đơn vị xử lý duy nhất sẽ được gắn với sự kiện trực tiếp.</a:t>
            </a:r>
          </a:p>
          <a:p>
            <a:pPr marL="0" indent="0" algn="just">
              <a:spcBef>
                <a:spcPts val="1200"/>
              </a:spcBef>
              <a:spcAft>
                <a:spcPts val="1200"/>
              </a:spcAft>
              <a:buNone/>
            </a:pPr>
            <a:r>
              <a:rPr lang="en-US" sz="2400">
                <a:latin typeface="Calibri (Body)"/>
              </a:rPr>
              <a:t> </a:t>
            </a:r>
          </a:p>
          <a:p>
            <a:pPr marL="0" indent="0" algn="just">
              <a:spcBef>
                <a:spcPts val="1200"/>
              </a:spcBef>
              <a:spcAft>
                <a:spcPts val="1200"/>
              </a:spcAft>
              <a:buNone/>
            </a:pPr>
            <a:endParaRPr lang="en-US" sz="2400">
              <a:latin typeface="Calibri (Body)"/>
            </a:endParaRP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Sự kiện có định </a:t>
            </a:r>
            <a:r>
              <a:rPr lang="en-US" b="1" smtClean="0"/>
              <a:t>tuyến</a:t>
            </a:r>
            <a:endParaRPr lang="en-US" b="1"/>
          </a:p>
        </p:txBody>
      </p:sp>
    </p:spTree>
    <p:extLst>
      <p:ext uri="{BB962C8B-B14F-4D97-AF65-F5344CB8AC3E}">
        <p14:creationId xmlns:p14="http://schemas.microsoft.com/office/powerpoint/2010/main" val="16673207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spcBef>
                <a:spcPts val="1200"/>
              </a:spcBef>
              <a:spcAft>
                <a:spcPts val="1200"/>
              </a:spcAft>
              <a:buNone/>
            </a:pPr>
            <a:r>
              <a:rPr lang="en-US" sz="2400">
                <a:latin typeface="Calibri (Body)"/>
              </a:rPr>
              <a:t>Cơ chế thông báo sự kiện kiểu định tuyến có nhiều lợi ích. </a:t>
            </a:r>
          </a:p>
          <a:p>
            <a:pPr marL="0" indent="0" algn="just">
              <a:spcBef>
                <a:spcPts val="1200"/>
              </a:spcBef>
              <a:spcAft>
                <a:spcPts val="1200"/>
              </a:spcAft>
              <a:buNone/>
            </a:pPr>
            <a:r>
              <a:rPr lang="en-US" sz="2400">
                <a:latin typeface="Calibri (Body)"/>
              </a:rPr>
              <a:t>Một thành phần UI trực quan không cần móc nối cùng một sự kiện trên tất cả các thành phần con </a:t>
            </a:r>
            <a:br>
              <a:rPr lang="en-US" sz="2400">
                <a:latin typeface="Calibri (Body)"/>
              </a:rPr>
            </a:br>
            <a:r>
              <a:rPr lang="en-US" sz="2400">
                <a:latin typeface="Calibri (Body)"/>
              </a:rPr>
              <a:t>trong nó Thay vào đó, nó có thể móc nối sự kiện này vào bản thân nó.</a:t>
            </a:r>
          </a:p>
          <a:p>
            <a:pPr marL="0" indent="0" algn="just">
              <a:spcBef>
                <a:spcPts val="1200"/>
              </a:spcBef>
              <a:spcAft>
                <a:spcPts val="1200"/>
              </a:spcAft>
              <a:buNone/>
            </a:pPr>
            <a:r>
              <a:rPr lang="en-US" sz="2400">
                <a:latin typeface="Calibri (Body)"/>
              </a:rPr>
              <a:t>Các thành phần ở tất cả các mức trong cây trực quan có thể tự động thực thi mã lệnh để phản ứng lại các sự kiện của các thành phần con của chúng, mà không cần các thành phần con phải thông báo khi sự kiện xảy ra.</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Sự kiện có định </a:t>
            </a:r>
            <a:r>
              <a:rPr lang="en-US" b="1" smtClean="0"/>
              <a:t>tuyến</a:t>
            </a:r>
            <a:endParaRPr lang="en-US" b="1"/>
          </a:p>
        </p:txBody>
      </p:sp>
    </p:spTree>
    <p:extLst>
      <p:ext uri="{BB962C8B-B14F-4D97-AF65-F5344CB8AC3E}">
        <p14:creationId xmlns:p14="http://schemas.microsoft.com/office/powerpoint/2010/main" val="30903928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buNone/>
            </a:pPr>
            <a:r>
              <a:rPr lang="en-US" sz="2400">
                <a:latin typeface="Calibri (Body)"/>
              </a:rPr>
              <a:t>Form </a:t>
            </a:r>
            <a:r>
              <a:rPr lang="en-US" sz="2400" smtClean="0">
                <a:latin typeface="Calibri (Body)"/>
              </a:rPr>
              <a:t>bao </a:t>
            </a:r>
            <a:r>
              <a:rPr lang="en-US" sz="2400">
                <a:latin typeface="Calibri (Body)"/>
              </a:rPr>
              <a:t>gồm một StackPanel chứa 2 Button và 1 </a:t>
            </a:r>
            <a:r>
              <a:rPr lang="en-US" sz="2400" smtClean="0">
                <a:latin typeface="Calibri (Body)"/>
              </a:rPr>
              <a:t>TextBlock. </a:t>
            </a:r>
            <a:r>
              <a:rPr lang="en-US" sz="2400">
                <a:latin typeface="Calibri (Body)"/>
              </a:rPr>
              <a:t>StackPanel được phân định bắt sự kiện Click trên hai nút bấm nằm trong nó. Nhiệm vụ của đơn vị xử lý sự kiện Click là cho biết đối tượng nào đã xử lý sự kiện Click, sự kiện Click phát ra từ loại đối tượng nào, tên gọi là gì nào, và loại lan truyền định tuyến đã được thực hiện. Các thông tin trên được đưa vào nội dung của TextBlock và hiển thị lên màn hình sau mỗi sự kiện Click.</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166732070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defTabSz="508000">
              <a:buNone/>
            </a:pPr>
            <a:r>
              <a:rPr lang="en-US" sz="1800">
                <a:latin typeface="Consolas" pitchFamily="49" charset="0"/>
                <a:cs typeface="Consolas" pitchFamily="49" charset="0"/>
              </a:rPr>
              <a:t>&lt;StackPanel Name="My_StackPanel" Button.Click="HandleClick"&gt;</a:t>
            </a:r>
          </a:p>
          <a:p>
            <a:pPr marL="0" indent="0" defTabSz="508000">
              <a:buNone/>
            </a:pPr>
            <a:r>
              <a:rPr lang="en-US" sz="1800">
                <a:latin typeface="Consolas" pitchFamily="49" charset="0"/>
                <a:cs typeface="Consolas" pitchFamily="49" charset="0"/>
              </a:rPr>
              <a:t>	&lt;!--Khai báo tạo Button 1--&gt;</a:t>
            </a:r>
          </a:p>
          <a:p>
            <a:pPr marL="0" indent="0" defTabSz="508000">
              <a:buNone/>
            </a:pPr>
            <a:r>
              <a:rPr lang="en-US" sz="1800">
                <a:latin typeface="Consolas" pitchFamily="49" charset="0"/>
                <a:cs typeface="Consolas" pitchFamily="49" charset="0"/>
              </a:rPr>
              <a:t>	&lt;Button Name="Button1"&gt;Nút bấm 1&lt;/Button&gt;</a:t>
            </a:r>
          </a:p>
          <a:p>
            <a:pPr marL="0" indent="0" defTabSz="508000">
              <a:buNone/>
            </a:pPr>
            <a:r>
              <a:rPr lang="en-US" sz="1800">
                <a:latin typeface="Consolas" pitchFamily="49" charset="0"/>
                <a:cs typeface="Consolas" pitchFamily="49" charset="0"/>
              </a:rPr>
              <a:t>	&lt;!--Khai báo tạo Button 2--&gt;</a:t>
            </a:r>
          </a:p>
          <a:p>
            <a:pPr marL="0" indent="0" defTabSz="508000">
              <a:buNone/>
            </a:pPr>
            <a:r>
              <a:rPr lang="en-US" sz="1800">
                <a:latin typeface="Consolas" pitchFamily="49" charset="0"/>
                <a:cs typeface="Consolas" pitchFamily="49" charset="0"/>
              </a:rPr>
              <a:t>	&lt;Button Name="Button2"&gt;Nút bấm 2&lt;/Button&gt;</a:t>
            </a:r>
          </a:p>
          <a:p>
            <a:pPr marL="0" indent="0" defTabSz="508000">
              <a:buNone/>
            </a:pPr>
            <a:r>
              <a:rPr lang="en-US" sz="1800">
                <a:latin typeface="Consolas" pitchFamily="49" charset="0"/>
                <a:cs typeface="Consolas" pitchFamily="49" charset="0"/>
              </a:rPr>
              <a:t>	&lt;!--Khai báo tạo TextBlock hiển thị kết quả--&gt;</a:t>
            </a:r>
          </a:p>
          <a:p>
            <a:pPr marL="0" indent="0" defTabSz="508000">
              <a:buNone/>
            </a:pPr>
            <a:r>
              <a:rPr lang="en-US" sz="1800">
                <a:latin typeface="Consolas" pitchFamily="49" charset="0"/>
                <a:cs typeface="Consolas" pitchFamily="49" charset="0"/>
              </a:rPr>
              <a:t>	&lt;TextBlock Name="Results"/&gt;</a:t>
            </a:r>
          </a:p>
          <a:p>
            <a:pPr marL="0" indent="0" defTabSz="508000">
              <a:buNone/>
            </a:pPr>
            <a:r>
              <a:rPr lang="en-US" sz="1800">
                <a:latin typeface="Consolas" pitchFamily="49" charset="0"/>
                <a:cs typeface="Consolas" pitchFamily="49" charset="0"/>
              </a:rPr>
              <a:t>&lt;/StackPanel&gt;</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22496249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991600" cy="5334000"/>
          </a:xfrm>
        </p:spPr>
        <p:txBody>
          <a:bodyPr>
            <a:noAutofit/>
          </a:bodyPr>
          <a:lstStyle/>
          <a:p>
            <a:pPr marL="0" indent="0" defTabSz="508000">
              <a:spcBef>
                <a:spcPts val="200"/>
              </a:spcBef>
              <a:buNone/>
            </a:pPr>
            <a:r>
              <a:rPr lang="vi-VN" sz="1800">
                <a:latin typeface="Consolas" pitchFamily="49" charset="0"/>
                <a:cs typeface="Consolas" pitchFamily="49" charset="0"/>
              </a:rPr>
              <a:t>public partial class MainWindow : Window</a:t>
            </a:r>
          </a:p>
          <a:p>
            <a:pPr marL="0" indent="0" defTabSz="508000">
              <a:spcBef>
                <a:spcPts val="200"/>
              </a:spcBef>
              <a:buNone/>
            </a:pPr>
            <a:r>
              <a:rPr lang="vi-VN" sz="1800">
                <a:latin typeface="Consolas" pitchFamily="49" charset="0"/>
                <a:cs typeface="Consolas" pitchFamily="49" charset="0"/>
              </a:rPr>
              <a:t>{</a:t>
            </a:r>
          </a:p>
          <a:p>
            <a:pPr marL="0" indent="0" defTabSz="508000">
              <a:spcBef>
                <a:spcPts val="200"/>
              </a:spcBef>
              <a:buNone/>
            </a:pPr>
            <a:r>
              <a:rPr lang="vi-VN" sz="1800">
                <a:latin typeface="Consolas" pitchFamily="49" charset="0"/>
                <a:cs typeface="Consolas" pitchFamily="49" charset="0"/>
              </a:rPr>
              <a:t>	public MainWindow()</a:t>
            </a:r>
          </a:p>
          <a:p>
            <a:pPr marL="0" indent="0" defTabSz="508000">
              <a:spcBef>
                <a:spcPts val="200"/>
              </a:spcBef>
              <a:buNone/>
            </a:pPr>
            <a:r>
              <a:rPr lang="vi-VN" sz="1800">
                <a:latin typeface="Consolas" pitchFamily="49" charset="0"/>
                <a:cs typeface="Consolas" pitchFamily="49" charset="0"/>
              </a:rPr>
              <a:t>	{</a:t>
            </a:r>
          </a:p>
          <a:p>
            <a:pPr marL="0" indent="0" defTabSz="508000">
              <a:spcBef>
                <a:spcPts val="200"/>
              </a:spcBef>
              <a:buNone/>
            </a:pPr>
            <a:r>
              <a:rPr lang="vi-VN" sz="1800">
                <a:latin typeface="Consolas" pitchFamily="49" charset="0"/>
                <a:cs typeface="Consolas" pitchFamily="49" charset="0"/>
              </a:rPr>
              <a:t>		InitializeComponent();</a:t>
            </a:r>
          </a:p>
          <a:p>
            <a:pPr marL="0" indent="0" defTabSz="508000">
              <a:spcBef>
                <a:spcPts val="200"/>
              </a:spcBef>
              <a:buNone/>
            </a:pPr>
            <a:r>
              <a:rPr lang="vi-VN" sz="1800">
                <a:latin typeface="Consolas" pitchFamily="49" charset="0"/>
                <a:cs typeface="Consolas" pitchFamily="49" charset="0"/>
              </a:rPr>
              <a:t>	</a:t>
            </a:r>
            <a:r>
              <a:rPr lang="vi-VN" sz="1800" smtClean="0">
                <a:latin typeface="Consolas" pitchFamily="49" charset="0"/>
                <a:cs typeface="Consolas" pitchFamily="49" charset="0"/>
              </a:rPr>
              <a:t>}</a:t>
            </a:r>
            <a:endParaRPr lang="vi-VN" sz="1800">
              <a:latin typeface="Consolas" pitchFamily="49" charset="0"/>
              <a:cs typeface="Consolas" pitchFamily="49" charset="0"/>
            </a:endParaRPr>
          </a:p>
          <a:p>
            <a:pPr marL="0" indent="0" defTabSz="508000">
              <a:spcBef>
                <a:spcPts val="200"/>
              </a:spcBef>
              <a:buNone/>
            </a:pPr>
            <a:r>
              <a:rPr lang="vi-VN" sz="1800">
                <a:latin typeface="Consolas" pitchFamily="49" charset="0"/>
                <a:cs typeface="Consolas" pitchFamily="49" charset="0"/>
              </a:rPr>
              <a:t>	// Dùng một StringBuilder để lưu trữ thông tin kết quả</a:t>
            </a:r>
          </a:p>
          <a:p>
            <a:pPr marL="0" indent="0" defTabSz="508000">
              <a:spcBef>
                <a:spcPts val="200"/>
              </a:spcBef>
              <a:buNone/>
            </a:pPr>
            <a:r>
              <a:rPr lang="vi-VN" sz="1800">
                <a:latin typeface="Consolas" pitchFamily="49" charset="0"/>
                <a:cs typeface="Consolas" pitchFamily="49" charset="0"/>
              </a:rPr>
              <a:t>	StringBuilder eventstr = new StringBuilder();</a:t>
            </a:r>
          </a:p>
          <a:p>
            <a:pPr marL="0" indent="0" defTabSz="508000">
              <a:spcBef>
                <a:spcPts val="200"/>
              </a:spcBef>
              <a:buNone/>
            </a:pPr>
            <a:endParaRPr lang="vi-VN" sz="1800">
              <a:latin typeface="Consolas" pitchFamily="49" charset="0"/>
              <a:cs typeface="Consolas" pitchFamily="49" charset="0"/>
            </a:endParaRPr>
          </a:p>
          <a:p>
            <a:pPr marL="0" indent="0" defTabSz="508000">
              <a:spcBef>
                <a:spcPts val="200"/>
              </a:spcBef>
              <a:buNone/>
            </a:pPr>
            <a:r>
              <a:rPr lang="vi-VN" sz="1800">
                <a:latin typeface="Consolas" pitchFamily="49" charset="0"/>
                <a:cs typeface="Consolas" pitchFamily="49" charset="0"/>
              </a:rPr>
              <a:t>	// Đơn vị xử lý sự kiện Click của Button</a:t>
            </a:r>
          </a:p>
          <a:p>
            <a:pPr marL="0" indent="0" defTabSz="508000">
              <a:spcBef>
                <a:spcPts val="200"/>
              </a:spcBef>
              <a:buNone/>
            </a:pPr>
            <a:r>
              <a:rPr lang="vi-VN" sz="1800">
                <a:latin typeface="Consolas" pitchFamily="49" charset="0"/>
                <a:cs typeface="Consolas" pitchFamily="49" charset="0"/>
              </a:rPr>
              <a:t>	void HandleClick(object sender, RoutedEventArgs args)</a:t>
            </a:r>
          </a:p>
          <a:p>
            <a:pPr marL="0" indent="0" defTabSz="508000">
              <a:spcBef>
                <a:spcPts val="200"/>
              </a:spcBef>
              <a:buNone/>
            </a:pPr>
            <a:r>
              <a:rPr lang="vi-VN" sz="1800">
                <a:latin typeface="Consolas" pitchFamily="49" charset="0"/>
                <a:cs typeface="Consolas" pitchFamily="49" charset="0"/>
              </a:rPr>
              <a:t>	{</a:t>
            </a:r>
          </a:p>
          <a:p>
            <a:pPr marL="0" indent="0" defTabSz="508000">
              <a:spcBef>
                <a:spcPts val="200"/>
              </a:spcBef>
              <a:buNone/>
            </a:pPr>
            <a:r>
              <a:rPr lang="vi-VN" sz="1800">
                <a:latin typeface="Consolas" pitchFamily="49" charset="0"/>
                <a:cs typeface="Consolas" pitchFamily="49" charset="0"/>
              </a:rPr>
              <a:t>		// Lấy thông tin về đối tượng xử lý sự kiện Click, trong trường hợp này là My_StackPanel</a:t>
            </a:r>
          </a:p>
          <a:p>
            <a:pPr marL="0" indent="0" defTabSz="508000">
              <a:spcBef>
                <a:spcPts val="200"/>
              </a:spcBef>
              <a:buNone/>
            </a:pPr>
            <a:r>
              <a:rPr lang="vi-VN" sz="1800">
                <a:latin typeface="Consolas" pitchFamily="49" charset="0"/>
                <a:cs typeface="Consolas" pitchFamily="49" charset="0"/>
              </a:rPr>
              <a:t>		FrameworkElement fe = (FrameworkElement)sender;</a:t>
            </a:r>
          </a:p>
          <a:p>
            <a:pPr marL="0" indent="0" defTabSz="508000">
              <a:spcBef>
                <a:spcPts val="200"/>
              </a:spcBef>
              <a:buNone/>
            </a:pPr>
            <a:r>
              <a:rPr lang="vi-VN" sz="1800">
                <a:latin typeface="Consolas" pitchFamily="49" charset="0"/>
                <a:cs typeface="Consolas" pitchFamily="49" charset="0"/>
              </a:rPr>
              <a:t>		eventstr.Append("Sự kiện được xử lý bởi đối tượng có tên: ");</a:t>
            </a:r>
          </a:p>
          <a:p>
            <a:pPr marL="0" indent="0" defTabSz="508000">
              <a:spcBef>
                <a:spcPts val="200"/>
              </a:spcBef>
              <a:buNone/>
            </a:pPr>
            <a:r>
              <a:rPr lang="vi-VN" sz="1800">
                <a:latin typeface="Consolas" pitchFamily="49" charset="0"/>
                <a:cs typeface="Consolas" pitchFamily="49" charset="0"/>
              </a:rPr>
              <a:t>		eventstr.Append(fe.Name);</a:t>
            </a:r>
          </a:p>
          <a:p>
            <a:pPr marL="0" indent="0" defTabSz="508000">
              <a:spcBef>
                <a:spcPts val="200"/>
              </a:spcBef>
              <a:buNone/>
            </a:pPr>
            <a:r>
              <a:rPr lang="vi-VN" sz="1800">
                <a:latin typeface="Consolas" pitchFamily="49" charset="0"/>
                <a:cs typeface="Consolas" pitchFamily="49" charset="0"/>
              </a:rPr>
              <a:t>		eventstr.Append("\n");</a:t>
            </a:r>
          </a:p>
          <a:p>
            <a:pPr marL="0" indent="0" defTabSz="508000">
              <a:spcBef>
                <a:spcPts val="200"/>
              </a:spcBef>
              <a:buNone/>
            </a:pPr>
            <a:r>
              <a:rPr lang="vi-VN" sz="1800">
                <a:latin typeface="Consolas" pitchFamily="49" charset="0"/>
                <a:cs typeface="Consolas" pitchFamily="49" charset="0"/>
              </a:rPr>
              <a:t>		</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5" name="TextBox 4"/>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22496249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334000"/>
          </a:xfrm>
        </p:spPr>
        <p:txBody>
          <a:bodyPr>
            <a:noAutofit/>
          </a:bodyPr>
          <a:lstStyle/>
          <a:p>
            <a:pPr marL="0" indent="0" defTabSz="508000">
              <a:spcBef>
                <a:spcPts val="200"/>
              </a:spcBef>
              <a:buNone/>
            </a:pPr>
            <a:r>
              <a:rPr lang="vi-VN" sz="1800">
                <a:latin typeface="Consolas" pitchFamily="49" charset="0"/>
                <a:cs typeface="Consolas" pitchFamily="49" charset="0"/>
              </a:rPr>
              <a:t>		// Lấy thông tin về nguồn phát ra sự kiện CLick:</a:t>
            </a:r>
          </a:p>
          <a:p>
            <a:pPr marL="0" indent="0" defTabSz="508000">
              <a:spcBef>
                <a:spcPts val="200"/>
              </a:spcBef>
              <a:buNone/>
            </a:pPr>
            <a:r>
              <a:rPr lang="vi-VN" sz="1800">
                <a:latin typeface="Consolas" pitchFamily="49" charset="0"/>
                <a:cs typeface="Consolas" pitchFamily="49" charset="0"/>
              </a:rPr>
              <a:t>		FrameworkElement fe2 = (FrameworkElement)args.Source;</a:t>
            </a:r>
          </a:p>
          <a:p>
            <a:pPr marL="0" indent="0" defTabSz="508000">
              <a:spcBef>
                <a:spcPts val="200"/>
              </a:spcBef>
              <a:buNone/>
            </a:pPr>
            <a:r>
              <a:rPr lang="vi-VN" sz="1800">
                <a:latin typeface="Consolas" pitchFamily="49" charset="0"/>
                <a:cs typeface="Consolas" pitchFamily="49" charset="0"/>
              </a:rPr>
              <a:t>		eventstr.Append("Sự kiện xuất phát từ nguồn đối tượng kiểu: ");</a:t>
            </a:r>
          </a:p>
          <a:p>
            <a:pPr marL="0" indent="0" defTabSz="508000">
              <a:spcBef>
                <a:spcPts val="200"/>
              </a:spcBef>
              <a:buNone/>
            </a:pPr>
            <a:r>
              <a:rPr lang="vi-VN" sz="1800">
                <a:latin typeface="Consolas" pitchFamily="49" charset="0"/>
                <a:cs typeface="Consolas" pitchFamily="49" charset="0"/>
              </a:rPr>
              <a:t>		// Loại thành phần UI;</a:t>
            </a:r>
          </a:p>
          <a:p>
            <a:pPr marL="0" indent="0" defTabSz="508000">
              <a:spcBef>
                <a:spcPts val="200"/>
              </a:spcBef>
              <a:buNone/>
            </a:pPr>
            <a:r>
              <a:rPr lang="vi-VN" sz="1800">
                <a:latin typeface="Consolas" pitchFamily="49" charset="0"/>
                <a:cs typeface="Consolas" pitchFamily="49" charset="0"/>
              </a:rPr>
              <a:t>		eventstr.Append(args.Source.GetType().ToString());</a:t>
            </a:r>
          </a:p>
          <a:p>
            <a:pPr marL="0" indent="0" defTabSz="508000">
              <a:spcBef>
                <a:spcPts val="200"/>
              </a:spcBef>
              <a:buNone/>
            </a:pPr>
            <a:r>
              <a:rPr lang="vi-VN" sz="1800">
                <a:latin typeface="Consolas" pitchFamily="49" charset="0"/>
                <a:cs typeface="Consolas" pitchFamily="49" charset="0"/>
              </a:rPr>
              <a:t>		// Định danh;</a:t>
            </a:r>
          </a:p>
          <a:p>
            <a:pPr marL="0" indent="0" defTabSz="508000">
              <a:spcBef>
                <a:spcPts val="200"/>
              </a:spcBef>
              <a:buNone/>
            </a:pPr>
            <a:r>
              <a:rPr lang="vi-VN" sz="1800">
                <a:latin typeface="Consolas" pitchFamily="49" charset="0"/>
                <a:cs typeface="Consolas" pitchFamily="49" charset="0"/>
              </a:rPr>
              <a:t>		eventstr.Append(" với tên gọi: ");</a:t>
            </a:r>
          </a:p>
          <a:p>
            <a:pPr marL="0" indent="0" defTabSz="508000">
              <a:spcBef>
                <a:spcPts val="200"/>
              </a:spcBef>
              <a:buNone/>
            </a:pPr>
            <a:r>
              <a:rPr lang="vi-VN" sz="1800">
                <a:latin typeface="Consolas" pitchFamily="49" charset="0"/>
                <a:cs typeface="Consolas" pitchFamily="49" charset="0"/>
              </a:rPr>
              <a:t>		eventstr.Append(fe2.Name);</a:t>
            </a:r>
          </a:p>
          <a:p>
            <a:pPr marL="0" indent="0" defTabSz="508000">
              <a:spcBef>
                <a:spcPts val="200"/>
              </a:spcBef>
              <a:buNone/>
            </a:pPr>
            <a:r>
              <a:rPr lang="vi-VN" sz="1800">
                <a:latin typeface="Consolas" pitchFamily="49" charset="0"/>
                <a:cs typeface="Consolas" pitchFamily="49" charset="0"/>
              </a:rPr>
              <a:t>		eventstr.Append("\n</a:t>
            </a:r>
            <a:r>
              <a:rPr lang="vi-VN" sz="1800" smtClean="0">
                <a:latin typeface="Consolas" pitchFamily="49" charset="0"/>
                <a:cs typeface="Consolas" pitchFamily="49" charset="0"/>
              </a:rPr>
              <a:t>");</a:t>
            </a:r>
            <a:r>
              <a:rPr lang="vi-VN" sz="1800">
                <a:latin typeface="Consolas" pitchFamily="49" charset="0"/>
                <a:cs typeface="Consolas" pitchFamily="49" charset="0"/>
              </a:rPr>
              <a:t>		</a:t>
            </a:r>
          </a:p>
          <a:p>
            <a:pPr marL="0" indent="0" defTabSz="508000">
              <a:spcBef>
                <a:spcPts val="200"/>
              </a:spcBef>
              <a:buNone/>
            </a:pPr>
            <a:r>
              <a:rPr lang="vi-VN" sz="1800">
                <a:latin typeface="Consolas" pitchFamily="49" charset="0"/>
                <a:cs typeface="Consolas" pitchFamily="49" charset="0"/>
              </a:rPr>
              <a:t>		// Lấy thông tin về phương thức định tuyến</a:t>
            </a:r>
          </a:p>
          <a:p>
            <a:pPr marL="0" indent="0" defTabSz="508000">
              <a:spcBef>
                <a:spcPts val="200"/>
              </a:spcBef>
              <a:buNone/>
            </a:pPr>
            <a:r>
              <a:rPr lang="vi-VN" sz="1800">
                <a:latin typeface="Consolas" pitchFamily="49" charset="0"/>
                <a:cs typeface="Consolas" pitchFamily="49" charset="0"/>
              </a:rPr>
              <a:t>		eventstr.Append("Sự kiện sử dụng phương thức định tuyến: ");</a:t>
            </a:r>
          </a:p>
          <a:p>
            <a:pPr marL="0" indent="0" defTabSz="508000">
              <a:spcBef>
                <a:spcPts val="200"/>
              </a:spcBef>
              <a:buNone/>
            </a:pPr>
            <a:r>
              <a:rPr lang="vi-VN" sz="1800">
                <a:latin typeface="Consolas" pitchFamily="49" charset="0"/>
                <a:cs typeface="Consolas" pitchFamily="49" charset="0"/>
              </a:rPr>
              <a:t>		eventstr.Append(args.RoutedEvent.RoutingStrategy);</a:t>
            </a:r>
          </a:p>
          <a:p>
            <a:pPr marL="0" indent="0" defTabSz="508000">
              <a:spcBef>
                <a:spcPts val="200"/>
              </a:spcBef>
              <a:buNone/>
            </a:pPr>
            <a:r>
              <a:rPr lang="vi-VN" sz="1800">
                <a:latin typeface="Consolas" pitchFamily="49" charset="0"/>
                <a:cs typeface="Consolas" pitchFamily="49" charset="0"/>
              </a:rPr>
              <a:t>		eventstr.Append("\n</a:t>
            </a:r>
            <a:r>
              <a:rPr lang="vi-VN" sz="1800" smtClean="0">
                <a:latin typeface="Consolas" pitchFamily="49" charset="0"/>
                <a:cs typeface="Consolas" pitchFamily="49" charset="0"/>
              </a:rPr>
              <a:t>");</a:t>
            </a:r>
            <a:r>
              <a:rPr lang="vi-VN" sz="1800">
                <a:latin typeface="Consolas" pitchFamily="49" charset="0"/>
                <a:cs typeface="Consolas" pitchFamily="49" charset="0"/>
              </a:rPr>
              <a:t>		</a:t>
            </a:r>
          </a:p>
          <a:p>
            <a:pPr marL="0" indent="0" defTabSz="508000">
              <a:spcBef>
                <a:spcPts val="200"/>
              </a:spcBef>
              <a:buNone/>
            </a:pPr>
            <a:r>
              <a:rPr lang="vi-VN" sz="1800">
                <a:latin typeface="Consolas" pitchFamily="49" charset="0"/>
                <a:cs typeface="Consolas" pitchFamily="49" charset="0"/>
              </a:rPr>
              <a:t>		// Đưa thông tin ra màn hình</a:t>
            </a:r>
          </a:p>
          <a:p>
            <a:pPr marL="0" indent="0" defTabSz="508000">
              <a:spcBef>
                <a:spcPts val="200"/>
              </a:spcBef>
              <a:buNone/>
            </a:pPr>
            <a:r>
              <a:rPr lang="vi-VN" sz="1800">
                <a:latin typeface="Consolas" pitchFamily="49" charset="0"/>
                <a:cs typeface="Consolas" pitchFamily="49" charset="0"/>
              </a:rPr>
              <a:t>		Results.Text = eventstr.ToString();</a:t>
            </a:r>
          </a:p>
          <a:p>
            <a:pPr marL="0" indent="0" defTabSz="508000">
              <a:spcBef>
                <a:spcPts val="200"/>
              </a:spcBef>
              <a:buNone/>
            </a:pPr>
            <a:r>
              <a:rPr lang="vi-VN" sz="1800">
                <a:latin typeface="Consolas" pitchFamily="49" charset="0"/>
                <a:cs typeface="Consolas" pitchFamily="49" charset="0"/>
              </a:rPr>
              <a:t>	}</a:t>
            </a:r>
          </a:p>
          <a:p>
            <a:pPr marL="0" indent="0" defTabSz="508000">
              <a:spcBef>
                <a:spcPts val="200"/>
              </a:spcBef>
              <a:buNone/>
            </a:pPr>
            <a:r>
              <a:rPr lang="vi-VN" sz="1800">
                <a:latin typeface="Consolas" pitchFamily="49" charset="0"/>
                <a:cs typeface="Consolas" pitchFamily="49" charset="0"/>
              </a:rPr>
              <a: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5" name="TextBox 4"/>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30707046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787651"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62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10600" cy="4953000"/>
          </a:xfrm>
        </p:spPr>
        <p:txBody>
          <a:bodyPr>
            <a:noAutofit/>
          </a:bodyPr>
          <a:lstStyle/>
          <a:p>
            <a:pPr marL="0" indent="0">
              <a:buNone/>
            </a:pPr>
            <a:r>
              <a:rPr lang="en-US" sz="2400" dirty="0" err="1">
                <a:latin typeface="Calibri (Body)"/>
              </a:rPr>
              <a:t>Có</a:t>
            </a:r>
            <a:r>
              <a:rPr lang="en-US" sz="2400" dirty="0">
                <a:latin typeface="Calibri (Body)"/>
              </a:rPr>
              <a:t> 3 </a:t>
            </a:r>
            <a:r>
              <a:rPr lang="en-US" sz="2400" dirty="0" err="1">
                <a:latin typeface="Calibri (Body)"/>
              </a:rPr>
              <a:t>loại</a:t>
            </a:r>
            <a:r>
              <a:rPr lang="en-US" sz="2400" dirty="0">
                <a:latin typeface="Calibri (Body)"/>
              </a:rPr>
              <a:t> top-level element:</a:t>
            </a:r>
          </a:p>
          <a:p>
            <a:r>
              <a:rPr lang="vi-VN" sz="2400" dirty="0">
                <a:latin typeface="Calibri (Body)"/>
              </a:rPr>
              <a:t>Window</a:t>
            </a:r>
          </a:p>
          <a:p>
            <a:r>
              <a:rPr lang="vi-VN" sz="2400" dirty="0">
                <a:latin typeface="Calibri (Body)"/>
              </a:rPr>
              <a:t>Page (tương tự như Window nhưng dùng để chuyển đổi giữa các ứng dụng</a:t>
            </a:r>
          </a:p>
          <a:p>
            <a:r>
              <a:rPr lang="vi-VN" sz="2400" dirty="0">
                <a:latin typeface="Calibri (Body)"/>
              </a:rPr>
              <a:t>Application (định nghĩa các application resources và thiết lập khởi động)</a:t>
            </a:r>
          </a:p>
          <a:p>
            <a:pPr marL="0" indent="0">
              <a:spcBef>
                <a:spcPts val="1200"/>
              </a:spcBef>
              <a:buNone/>
            </a:pPr>
            <a:r>
              <a:rPr lang="en-US" sz="2400" dirty="0" err="1" smtClean="0">
                <a:latin typeface="Calibri (Body)"/>
              </a:rPr>
              <a:t>Ví</a:t>
            </a:r>
            <a:r>
              <a:rPr lang="en-US" sz="2400" dirty="0" smtClean="0">
                <a:latin typeface="Calibri (Body)"/>
              </a:rPr>
              <a:t> </a:t>
            </a:r>
            <a:r>
              <a:rPr lang="en-US" sz="2400" dirty="0" err="1">
                <a:latin typeface="Calibri (Body)"/>
              </a:rPr>
              <a:t>dụ</a:t>
            </a:r>
            <a:r>
              <a:rPr lang="en-US" sz="2400" dirty="0">
                <a:latin typeface="Calibri (Body)"/>
              </a:rPr>
              <a:t>:</a:t>
            </a:r>
          </a:p>
          <a:p>
            <a:pPr marL="0" indent="0" algn="just">
              <a:spcBef>
                <a:spcPts val="200"/>
              </a:spcBef>
              <a:spcAft>
                <a:spcPts val="200"/>
              </a:spcAft>
              <a:buNone/>
            </a:pPr>
            <a:r>
              <a:rPr lang="en-US" sz="1600" dirty="0">
                <a:latin typeface="Consolas" pitchFamily="49" charset="0"/>
                <a:cs typeface="Consolas" pitchFamily="49" charset="0"/>
              </a:rPr>
              <a:t>&lt;Window x:Class="HelloWord.MainWindow"</a:t>
            </a:r>
          </a:p>
          <a:p>
            <a:pPr marL="0" indent="0" algn="just">
              <a:spcBef>
                <a:spcPts val="200"/>
              </a:spcBef>
              <a:spcAft>
                <a:spcPts val="200"/>
              </a:spcAft>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xmlns</a:t>
            </a:r>
            <a:r>
              <a:rPr lang="en-US" sz="1600" dirty="0">
                <a:latin typeface="Consolas" pitchFamily="49" charset="0"/>
                <a:cs typeface="Consolas" pitchFamily="49" charset="0"/>
              </a:rPr>
              <a:t>="http://schemas.microsoft.com/</a:t>
            </a:r>
            <a:r>
              <a:rPr lang="en-US" sz="1600" dirty="0" err="1">
                <a:latin typeface="Consolas" pitchFamily="49" charset="0"/>
                <a:cs typeface="Consolas" pitchFamily="49" charset="0"/>
              </a:rPr>
              <a:t>winfx</a:t>
            </a:r>
            <a:r>
              <a:rPr lang="en-US" sz="1600" dirty="0">
                <a:latin typeface="Consolas" pitchFamily="49" charset="0"/>
                <a:cs typeface="Consolas" pitchFamily="49" charset="0"/>
              </a:rPr>
              <a:t>/2006/</a:t>
            </a:r>
            <a:r>
              <a:rPr lang="en-US" sz="1600" dirty="0" err="1">
                <a:latin typeface="Consolas" pitchFamily="49" charset="0"/>
                <a:cs typeface="Consolas" pitchFamily="49" charset="0"/>
              </a:rPr>
              <a:t>xaml</a:t>
            </a:r>
            <a:r>
              <a:rPr lang="en-US" sz="1600" dirty="0">
                <a:latin typeface="Consolas" pitchFamily="49" charset="0"/>
                <a:cs typeface="Consolas" pitchFamily="49" charset="0"/>
              </a:rPr>
              <a:t>/presentation"</a:t>
            </a:r>
          </a:p>
          <a:p>
            <a:pPr marL="0" indent="0" algn="just">
              <a:spcBef>
                <a:spcPts val="200"/>
              </a:spcBef>
              <a:spcAft>
                <a:spcPts val="200"/>
              </a:spcAft>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xmlns:x</a:t>
            </a:r>
            <a:r>
              <a:rPr lang="en-US" sz="1600" dirty="0">
                <a:latin typeface="Consolas" pitchFamily="49" charset="0"/>
                <a:cs typeface="Consolas" pitchFamily="49" charset="0"/>
              </a:rPr>
              <a:t>="http://schemas.microsoft.com/</a:t>
            </a:r>
            <a:r>
              <a:rPr lang="en-US" sz="1600" dirty="0" err="1">
                <a:latin typeface="Consolas" pitchFamily="49" charset="0"/>
                <a:cs typeface="Consolas" pitchFamily="49" charset="0"/>
              </a:rPr>
              <a:t>winfx</a:t>
            </a:r>
            <a:r>
              <a:rPr lang="en-US" sz="1600" dirty="0">
                <a:latin typeface="Consolas" pitchFamily="49" charset="0"/>
                <a:cs typeface="Consolas" pitchFamily="49" charset="0"/>
              </a:rPr>
              <a:t>/2006/</a:t>
            </a:r>
            <a:r>
              <a:rPr lang="en-US" sz="1600" dirty="0" err="1">
                <a:latin typeface="Consolas" pitchFamily="49" charset="0"/>
                <a:cs typeface="Consolas" pitchFamily="49" charset="0"/>
              </a:rPr>
              <a:t>xaml</a:t>
            </a:r>
            <a:r>
              <a:rPr lang="en-US" sz="1600" dirty="0">
                <a:latin typeface="Consolas" pitchFamily="49" charset="0"/>
                <a:cs typeface="Consolas" pitchFamily="49" charset="0"/>
              </a:rPr>
              <a:t>"</a:t>
            </a:r>
          </a:p>
          <a:p>
            <a:pPr marL="0" indent="0" algn="just">
              <a:spcBef>
                <a:spcPts val="200"/>
              </a:spcBef>
              <a:spcAft>
                <a:spcPts val="200"/>
              </a:spcAft>
              <a:buNone/>
            </a:pPr>
            <a:r>
              <a:rPr lang="en-US" sz="1600" dirty="0">
                <a:latin typeface="Consolas" pitchFamily="49" charset="0"/>
                <a:cs typeface="Consolas" pitchFamily="49" charset="0"/>
              </a:rPr>
              <a:t>        Title="</a:t>
            </a:r>
            <a:r>
              <a:rPr lang="en-US" sz="1600" dirty="0" err="1">
                <a:latin typeface="Consolas" pitchFamily="49" charset="0"/>
                <a:cs typeface="Consolas" pitchFamily="49" charset="0"/>
              </a:rPr>
              <a:t>MainWindow</a:t>
            </a:r>
            <a:r>
              <a:rPr lang="en-US" sz="1600" dirty="0">
                <a:latin typeface="Consolas" pitchFamily="49" charset="0"/>
                <a:cs typeface="Consolas" pitchFamily="49" charset="0"/>
              </a:rPr>
              <a:t>" Height="350" Width="525"&gt;</a:t>
            </a:r>
          </a:p>
          <a:p>
            <a:pPr marL="0" indent="0" algn="just">
              <a:spcBef>
                <a:spcPts val="200"/>
              </a:spcBef>
              <a:spcAft>
                <a:spcPts val="200"/>
              </a:spcAft>
              <a:buNone/>
            </a:pPr>
            <a:r>
              <a:rPr lang="en-US" sz="1600" dirty="0">
                <a:latin typeface="Consolas" pitchFamily="49" charset="0"/>
                <a:cs typeface="Consolas" pitchFamily="49" charset="0"/>
              </a:rPr>
              <a:t>    &lt;Grid&gt;        </a:t>
            </a:r>
          </a:p>
          <a:p>
            <a:pPr marL="0" indent="0" algn="just">
              <a:spcBef>
                <a:spcPts val="200"/>
              </a:spcBef>
              <a:spcAft>
                <a:spcPts val="200"/>
              </a:spcAft>
              <a:buNone/>
            </a:pPr>
            <a:r>
              <a:rPr lang="en-US" sz="1600" dirty="0">
                <a:latin typeface="Consolas" pitchFamily="49" charset="0"/>
                <a:cs typeface="Consolas" pitchFamily="49" charset="0"/>
              </a:rPr>
              <a:t>    &lt;/Grid&gt;</a:t>
            </a:r>
          </a:p>
          <a:p>
            <a:pPr marL="0" indent="0" algn="just">
              <a:spcBef>
                <a:spcPts val="200"/>
              </a:spcBef>
              <a:spcAft>
                <a:spcPts val="200"/>
              </a:spcAft>
              <a:buNone/>
            </a:pPr>
            <a:r>
              <a:rPr lang="en-US" sz="1600" dirty="0">
                <a:latin typeface="Consolas" pitchFamily="49" charset="0"/>
                <a:cs typeface="Consolas" pitchFamily="49" charset="0"/>
              </a:rPr>
              <a:t>&lt;/Window&gt;</a:t>
            </a:r>
          </a:p>
        </p:txBody>
      </p:sp>
      <p:sp>
        <p:nvSpPr>
          <p:cNvPr id="7" name="Title 6"/>
          <p:cNvSpPr>
            <a:spLocks noGrp="1"/>
          </p:cNvSpPr>
          <p:nvPr>
            <p:ph type="title"/>
          </p:nvPr>
        </p:nvSpPr>
        <p:spPr>
          <a:xfrm>
            <a:off x="457200" y="0"/>
            <a:ext cx="8229600" cy="1143000"/>
          </a:xfrm>
        </p:spPr>
        <p:txBody>
          <a:bodyPr/>
          <a:lstStyle/>
          <a:p>
            <a:r>
              <a:rPr lang="en-US" b="1"/>
              <a:t>Cú pháp của XAML</a:t>
            </a:r>
            <a:endParaRPr lang="en-US"/>
          </a:p>
        </p:txBody>
      </p:sp>
    </p:spTree>
    <p:extLst>
      <p:ext uri="{BB962C8B-B14F-4D97-AF65-F5344CB8AC3E}">
        <p14:creationId xmlns:p14="http://schemas.microsoft.com/office/powerpoint/2010/main" val="4798241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7848600"/>
          </a:xfrm>
        </p:spPr>
        <p:txBody>
          <a:bodyPr>
            <a:noAutofit/>
          </a:bodyPr>
          <a:lstStyle/>
          <a:p>
            <a:pPr marL="0" indent="0" algn="just">
              <a:spcBef>
                <a:spcPts val="1200"/>
              </a:spcBef>
              <a:spcAft>
                <a:spcPts val="1200"/>
              </a:spcAft>
              <a:buNone/>
            </a:pPr>
            <a:r>
              <a:rPr lang="en-US" sz="2400" smtClean="0">
                <a:latin typeface="Calibri (Body)"/>
              </a:rPr>
              <a:t>Lệnh </a:t>
            </a:r>
            <a:r>
              <a:rPr lang="en-US" sz="2400">
                <a:latin typeface="Calibri (Body)"/>
              </a:rPr>
              <a:t>tách bạch giữa ngữ nghĩa cũng như nguồn phát hành động với logic thực hiện hành động đó. Điều này cho phép nhiều nguồn khác biệt nhau hoàn toàn có thể phát động cùng một logic lệnh, đồng thời, cho phép tuỳ biến logic lệnh tuỳ vào các đối tượng bị tác động khác nhau.</a:t>
            </a:r>
          </a:p>
          <a:p>
            <a:pPr marL="0" indent="0" algn="just">
              <a:spcBef>
                <a:spcPts val="1200"/>
              </a:spcBef>
              <a:spcAft>
                <a:spcPts val="1200"/>
              </a:spcAft>
              <a:buNone/>
            </a:pPr>
            <a:r>
              <a:rPr lang="en-US" sz="2400" smtClean="0">
                <a:latin typeface="Calibri (Body)"/>
              </a:rPr>
              <a:t>Ví </a:t>
            </a:r>
            <a:r>
              <a:rPr lang="en-US" sz="2400">
                <a:latin typeface="Calibri (Body)"/>
              </a:rPr>
              <a:t>dụ </a:t>
            </a:r>
            <a:r>
              <a:rPr lang="en-US" sz="2400" smtClean="0">
                <a:latin typeface="Calibri (Body)"/>
              </a:rPr>
              <a:t>Lệnh Copy</a:t>
            </a:r>
            <a:r>
              <a:rPr lang="en-US" sz="2400">
                <a:latin typeface="Calibri (Body)"/>
              </a:rPr>
              <a:t>, Cut và Paste, được thấy ở rất nhiều ứng dụng. Ngữ nghĩa của các lệnh này là nhất quán với tất cả các ứng dụng và lớp khác nhau (Copy - tạo bản sao từ đối tượng được chọn; Cut - tạo bản sao rồi xoá bỏ đối tượng được chọn (cắt); Paste – Chèn đối tượng được copy/cắt vào vị trị được chọn). </a:t>
            </a: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(Command) trong </a:t>
            </a:r>
            <a:r>
              <a:rPr lang="en-US" b="1" smtClean="0"/>
              <a:t>WPF</a:t>
            </a:r>
            <a:endParaRPr lang="en-US" b="1"/>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7848600"/>
          </a:xfrm>
        </p:spPr>
        <p:txBody>
          <a:bodyPr>
            <a:noAutofit/>
          </a:bodyPr>
          <a:lstStyle/>
          <a:p>
            <a:pPr marL="0" indent="0" algn="just">
              <a:buNone/>
            </a:pPr>
            <a:r>
              <a:rPr lang="en-US" sz="2400" smtClean="0">
                <a:latin typeface="Calibri (Body)"/>
              </a:rPr>
              <a:t>Tuy nhiên, logic hành động lại tuỳ thuộc vào đối tượng cụ thể mà ta tác động lên. </a:t>
            </a:r>
          </a:p>
          <a:p>
            <a:pPr marL="0" indent="0" algn="just">
              <a:buNone/>
            </a:pPr>
            <a:r>
              <a:rPr lang="en-US" sz="2400" smtClean="0">
                <a:latin typeface="Calibri (Body)"/>
              </a:rPr>
              <a:t>Ví dụ, lệnh Cut có thể tác động trên các lớp văn bản, các lớp hình ảnh và trên trình duyệt Web, nhưng logic thực sự thực hiện hành động Cut lại được định nghĩa bởi đối tượng hoặc ứng dụng mà lệnh cắt tác động lên chứ không phải từ nguồn đã phát ra lệnh. Cụ thể hơn, một đối tượng văn bản có thể cắt đoạn văn bản được chọn vào clipboard, trong khi một đối tượng hình ảnh có thể cắt lấy vùng ảnh được chọn, nhưng nguồn phát lệnh là như nhau -  một tổ hợp phím hay một nút bấm trên thanh công cụ. </a:t>
            </a: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(Command) trong </a:t>
            </a:r>
            <a:r>
              <a:rPr lang="en-US" b="1" smtClean="0"/>
              <a:t>WPF</a:t>
            </a:r>
            <a:endParaRPr lang="en-US" b="1"/>
          </a:p>
        </p:txBody>
      </p:sp>
    </p:spTree>
    <p:extLst>
      <p:ext uri="{BB962C8B-B14F-4D97-AF65-F5344CB8AC3E}">
        <p14:creationId xmlns:p14="http://schemas.microsoft.com/office/powerpoint/2010/main" val="149000512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Một cách đơn giản để sử dụng lệnh trong WPF là sử dụng một RoutedCommand đã được định sẵn trong các lớp thư viện lệnh; sử dụng một điều khiển có hỗ trợ sẵn xử lý lệnh đó và một điều khiển hỗ trợ sẵn khả năng phát động lệnh.</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Lệnh (Command) trong WPF</a:t>
            </a:r>
            <a:endParaRPr lang="en-US"/>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buNone/>
            </a:pPr>
            <a:r>
              <a:rPr lang="en-US" sz="2400">
                <a:latin typeface="Calibri (Body)"/>
              </a:rPr>
              <a:t>Những khái niệm chính trong hệ thống lệnh của WPF </a:t>
            </a:r>
          </a:p>
          <a:p>
            <a:pPr algn="just"/>
            <a:r>
              <a:rPr lang="en-US" sz="2400">
                <a:latin typeface="Calibri (Body)"/>
              </a:rPr>
              <a:t>Lệnh là hành động được thực hiện</a:t>
            </a:r>
          </a:p>
          <a:p>
            <a:pPr algn="just"/>
            <a:r>
              <a:rPr lang="en-US" sz="2400">
                <a:latin typeface="Calibri (Body)"/>
              </a:rPr>
              <a:t>Nguồn lệnh là đối tượng phát động lệnh</a:t>
            </a:r>
          </a:p>
          <a:p>
            <a:pPr algn="just"/>
            <a:r>
              <a:rPr lang="en-US" sz="2400">
                <a:latin typeface="Calibri (Body)"/>
              </a:rPr>
              <a:t>Đích lệnh là đối tượng mà lệnh tác động lên</a:t>
            </a:r>
          </a:p>
          <a:p>
            <a:pPr algn="just"/>
            <a:r>
              <a:rPr lang="en-US" sz="2400">
                <a:latin typeface="Calibri (Body)"/>
              </a:rPr>
              <a:t>Liên kết lệnh là đối tượng ánh xạ logic thực hiện lệnh với </a:t>
            </a:r>
            <a:r>
              <a:rPr lang="en-US" sz="2400" smtClean="0">
                <a:latin typeface="Calibri (Body)"/>
              </a:rPr>
              <a:t>lệnh </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Lệnh (Command) trong WPF</a:t>
            </a:r>
            <a:endParaRPr lang="en-US"/>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buNone/>
            </a:pPr>
            <a:r>
              <a:rPr lang="en-US" sz="2400">
                <a:latin typeface="Calibri (Body)"/>
              </a:rPr>
              <a:t>Sự khác biệt giữa lệnh có định tuyến và sự kiện có định tuyến là cách mà lệnh được dẫn đường từ nơi phát động lệnh (nguồn lệnh) tới nơi xử lý lệnh (đích lệnh). Trong mô hình lệnh có định tuyến, sự kiện có định tuyến được sử dụng dưới dạng các thông báo giữa giữa nguồn lệnh vào đích lệnh (thông qua liên kết lệnh).</a:t>
            </a:r>
          </a:p>
          <a:p>
            <a:pPr marL="0" indent="0" algn="just">
              <a:buNone/>
            </a:pPr>
            <a:r>
              <a:rPr lang="en-US" sz="2400">
                <a:latin typeface="Calibri (Body)"/>
              </a:rPr>
              <a:t>  </a:t>
            </a: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có định tuyến</a:t>
            </a:r>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Trong một thời điểm nhất định, chỉ có một đơn vị xử lý lệnh (gắn với đích lệnh) sẽ được thực sự kích hoạt (Đơn vị xử lý lệnh hoạt động). Đơn vị xử lý lệnh hoạt động được xác định bằng việc kết hợp giữa vị trí của nguồn lệnh và đích lệnh trên cây, và  đâu là thành phần UI đang nhận được focus. Khi lệnh được phát đi, sự kiện có định tuyến sẽ được sử dụng để gọi đến đơn vị xử lý lệnh hoạt động, để hỏi xem lệnh này có được cho phép không (thông qua phương thức CanExecute), cũng như thực hiện logic hành động (thông qua phát động phương thức Executed).</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Lệnh có định tuyến</a:t>
            </a:r>
            <a:endParaRPr lang="en-US"/>
          </a:p>
        </p:txBody>
      </p:sp>
    </p:spTree>
    <p:extLst>
      <p:ext uri="{BB962C8B-B14F-4D97-AF65-F5344CB8AC3E}">
        <p14:creationId xmlns:p14="http://schemas.microsoft.com/office/powerpoint/2010/main" val="145203576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410200"/>
          </a:xfrm>
        </p:spPr>
        <p:txBody>
          <a:bodyPr>
            <a:noAutofit/>
          </a:bodyPr>
          <a:lstStyle/>
          <a:p>
            <a:pPr marL="0" indent="0" algn="just">
              <a:buNone/>
            </a:pPr>
            <a:r>
              <a:rPr lang="en-US" sz="2400">
                <a:latin typeface="Calibri (Body)"/>
              </a:rPr>
              <a:t>Thông thường, nơi phát lệnh sẽ tìm liên kết lệnh giữa vị trí của nó trên cây trực quan và nút gốc của cây trực quan. Nếu nó tìm thấy một liên kết lệnh như thế, đơn vị xử lý lệnh tương ứng sẽ xác định lệnh này có được cho phép thực hiện không. Nếu như lệnh được gắn với một điều khiển trên thanh công cụ hay menu, thì một vài bước logic thêm sẽ được thực hiện để tìm dọc theo đường đi trên cây trực quan từ nút gốc tơi phần tử đang nhận được focus để tìm kiếm một liên kết lệnh</a:t>
            </a:r>
            <a:r>
              <a:rPr lang="en-US" sz="2400" smtClean="0">
                <a:latin typeface="Calibri (Body)"/>
              </a:rPr>
              <a:t>.</a:t>
            </a:r>
            <a:r>
              <a:rPr lang="en-US" sz="2400">
                <a:latin typeface="Calibri (Body)"/>
              </a:rPr>
              <a:t> </a:t>
            </a:r>
          </a:p>
          <a:p>
            <a:pPr marL="0" indent="0" algn="just">
              <a:buNone/>
            </a:pPr>
            <a:r>
              <a:rPr lang="en-US" sz="2400">
                <a:latin typeface="Calibri (Body)"/>
              </a:rPr>
              <a:t>Một điểm quan trọng cần hiểu về việc định tuyến trong lệnh có định tuyến của WPF là một khi một đơn vị xử lý lệnh</a:t>
            </a:r>
          </a:p>
          <a:p>
            <a:pPr marL="0" indent="0" algn="just">
              <a:buNone/>
            </a:pPr>
            <a:r>
              <a:rPr lang="en-US" sz="2400">
                <a:latin typeface="Calibri (Body)"/>
              </a:rPr>
              <a:t>đã được kích hoạt, sẽ không có đơn vị xử lý nào khác được gọi.</a:t>
            </a:r>
          </a:p>
          <a:p>
            <a:pPr marL="0" indent="0" algn="just">
              <a:buNone/>
            </a:pPr>
            <a:endParaRPr lang="en-US" sz="2400">
              <a:latin typeface="Calibri (Body)"/>
            </a:endParaRP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Lệnh có định tuyến</a:t>
            </a:r>
            <a:endParaRPr lang="en-US"/>
          </a:p>
        </p:txBody>
      </p:sp>
    </p:spTree>
    <p:extLst>
      <p:ext uri="{BB962C8B-B14F-4D97-AF65-F5344CB8AC3E}">
        <p14:creationId xmlns:p14="http://schemas.microsoft.com/office/powerpoint/2010/main" val="145203576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839200" cy="5791200"/>
          </a:xfrm>
        </p:spPr>
        <p:txBody>
          <a:bodyPr>
            <a:noAutofit/>
          </a:bodyPr>
          <a:lstStyle/>
          <a:p>
            <a:pPr marL="0" indent="0">
              <a:buNone/>
            </a:pPr>
            <a:r>
              <a:rPr lang="en-US" sz="1600">
                <a:latin typeface="Consolas" pitchFamily="49" charset="0"/>
                <a:cs typeface="Consolas" pitchFamily="49" charset="0"/>
              </a:rPr>
              <a:t>&lt;StackPanel&gt;</a:t>
            </a:r>
          </a:p>
          <a:p>
            <a:pPr marL="0" indent="0">
              <a:buNone/>
            </a:pPr>
            <a:r>
              <a:rPr lang="en-US" sz="1600">
                <a:latin typeface="Consolas" pitchFamily="49" charset="0"/>
                <a:cs typeface="Consolas" pitchFamily="49" charset="0"/>
              </a:rPr>
              <a:t>        &lt;Menu&gt;</a:t>
            </a:r>
          </a:p>
          <a:p>
            <a:pPr marL="0" indent="0">
              <a:buNone/>
            </a:pPr>
            <a:r>
              <a:rPr lang="en-US" sz="1600">
                <a:latin typeface="Consolas" pitchFamily="49" charset="0"/>
                <a:cs typeface="Consolas" pitchFamily="49" charset="0"/>
              </a:rPr>
              <a:t>            &lt;MenuItem Command="ApplicationCommands.Delete" Header="Delete" /&gt;            </a:t>
            </a:r>
          </a:p>
          <a:p>
            <a:pPr marL="0" indent="0">
              <a:buNone/>
            </a:pPr>
            <a:r>
              <a:rPr lang="en-US" sz="1600">
                <a:latin typeface="Consolas" pitchFamily="49" charset="0"/>
                <a:cs typeface="Consolas" pitchFamily="49" charset="0"/>
              </a:rPr>
              <a:t>        &lt;/Menu&gt;</a:t>
            </a:r>
          </a:p>
          <a:p>
            <a:pPr marL="0" indent="0">
              <a:buNone/>
            </a:pPr>
            <a:r>
              <a:rPr lang="en-US" sz="1600">
                <a:latin typeface="Consolas" pitchFamily="49" charset="0"/>
                <a:cs typeface="Consolas" pitchFamily="49" charset="0"/>
              </a:rPr>
              <a:t>        </a:t>
            </a:r>
          </a:p>
          <a:p>
            <a:pPr marL="0" indent="0">
              <a:buNone/>
            </a:pPr>
            <a:r>
              <a:rPr lang="en-US" sz="1600">
                <a:latin typeface="Consolas" pitchFamily="49" charset="0"/>
                <a:cs typeface="Consolas" pitchFamily="49" charset="0"/>
              </a:rPr>
              <a:t>        &lt;Label&gt;Khách hàng:&lt;/Label&gt;</a:t>
            </a:r>
          </a:p>
          <a:p>
            <a:pPr marL="0" indent="0">
              <a:buNone/>
            </a:pPr>
            <a:r>
              <a:rPr lang="en-US" sz="1600">
                <a:latin typeface="Consolas" pitchFamily="49" charset="0"/>
                <a:cs typeface="Consolas" pitchFamily="49" charset="0"/>
              </a:rPr>
              <a:t>        &lt;ListBox Name="lsbCustomers"&gt;</a:t>
            </a:r>
          </a:p>
          <a:p>
            <a:pPr marL="0" indent="0">
              <a:buNone/>
            </a:pPr>
            <a:r>
              <a:rPr lang="en-US" sz="1600">
                <a:latin typeface="Consolas" pitchFamily="49" charset="0"/>
                <a:cs typeface="Consolas" pitchFamily="49" charset="0"/>
              </a:rPr>
              <a:t>            &lt;ListBox.CommandBindings&gt;</a:t>
            </a:r>
          </a:p>
          <a:p>
            <a:pPr marL="0" indent="0">
              <a:buNone/>
            </a:pPr>
            <a:r>
              <a:rPr lang="en-US" sz="1600">
                <a:latin typeface="Consolas" pitchFamily="49" charset="0"/>
                <a:cs typeface="Consolas" pitchFamily="49" charset="0"/>
              </a:rPr>
              <a:t>                &lt;CommandBinding </a:t>
            </a:r>
          </a:p>
          <a:p>
            <a:pPr marL="0" indent="0">
              <a:buNone/>
            </a:pPr>
            <a:r>
              <a:rPr lang="en-US" sz="1600">
                <a:latin typeface="Consolas" pitchFamily="49" charset="0"/>
                <a:cs typeface="Consolas" pitchFamily="49" charset="0"/>
              </a:rPr>
              <a:t>                    Command="ApplicationCommands.Delete" </a:t>
            </a:r>
          </a:p>
          <a:p>
            <a:pPr marL="0" indent="0">
              <a:buNone/>
            </a:pPr>
            <a:r>
              <a:rPr lang="en-US" sz="1600">
                <a:latin typeface="Consolas" pitchFamily="49" charset="0"/>
                <a:cs typeface="Consolas" pitchFamily="49" charset="0"/>
              </a:rPr>
              <a:t>                    CanExecute="DeleteCustomer_CanExecute" </a:t>
            </a:r>
          </a:p>
          <a:p>
            <a:pPr marL="0" indent="0">
              <a:buNone/>
            </a:pPr>
            <a:r>
              <a:rPr lang="en-US" sz="1600">
                <a:latin typeface="Consolas" pitchFamily="49" charset="0"/>
                <a:cs typeface="Consolas" pitchFamily="49" charset="0"/>
              </a:rPr>
              <a:t>                    Executed="DeleteCustomer_Executed" /&gt;</a:t>
            </a:r>
          </a:p>
          <a:p>
            <a:pPr marL="0" indent="0">
              <a:buNone/>
            </a:pPr>
            <a:r>
              <a:rPr lang="en-US" sz="1600">
                <a:latin typeface="Consolas" pitchFamily="49" charset="0"/>
                <a:cs typeface="Consolas" pitchFamily="49" charset="0"/>
              </a:rPr>
              <a:t>            &lt;/ListBox.CommandBindings&gt;</a:t>
            </a:r>
          </a:p>
          <a:p>
            <a:pPr marL="0" indent="0">
              <a:buNone/>
            </a:pPr>
            <a:r>
              <a:rPr lang="en-US" sz="1600">
                <a:latin typeface="Consolas" pitchFamily="49" charset="0"/>
                <a:cs typeface="Consolas" pitchFamily="49" charset="0"/>
              </a:rPr>
              <a:t>            </a:t>
            </a:r>
          </a:p>
          <a:p>
            <a:pPr marL="0" indent="0">
              <a:buNone/>
            </a:pPr>
            <a:r>
              <a:rPr lang="vi-VN" sz="1600">
                <a:latin typeface="Consolas" pitchFamily="49" charset="0"/>
                <a:cs typeface="Consolas" pitchFamily="49" charset="0"/>
              </a:rPr>
              <a:t>            &lt;ListBoxItem&gt;Nguyễn Văn A&lt;/ListBoxItem&gt;</a:t>
            </a:r>
          </a:p>
          <a:p>
            <a:pPr marL="0" indent="0">
              <a:buNone/>
            </a:pPr>
            <a:r>
              <a:rPr lang="vi-VN" sz="1600">
                <a:latin typeface="Consolas" pitchFamily="49" charset="0"/>
                <a:cs typeface="Consolas" pitchFamily="49" charset="0"/>
              </a:rPr>
              <a:t>            &lt;ListBoxItem&gt;Nguyễn Văn B&lt;/ListBoxItem&gt;</a:t>
            </a:r>
          </a:p>
          <a:p>
            <a:pPr marL="0" indent="0">
              <a:buNone/>
            </a:pPr>
            <a:r>
              <a:rPr lang="vi-VN" sz="1600">
                <a:latin typeface="Consolas" pitchFamily="49" charset="0"/>
                <a:cs typeface="Consolas" pitchFamily="49" charset="0"/>
              </a:rPr>
              <a:t>            &lt;ListBoxItem&gt;Nguyễn Văn C&lt;/ListBoxItem&gt;</a:t>
            </a:r>
          </a:p>
          <a:p>
            <a:pPr marL="0" indent="0">
              <a:buNone/>
            </a:pPr>
            <a:r>
              <a:rPr lang="en-US" sz="1600">
                <a:latin typeface="Consolas" pitchFamily="49" charset="0"/>
                <a:cs typeface="Consolas" pitchFamily="49" charset="0"/>
              </a:rPr>
              <a:t>        &lt;/ListBox&gt;</a:t>
            </a:r>
          </a:p>
          <a:p>
            <a:pPr marL="0" indent="0">
              <a:buNone/>
            </a:pPr>
            <a:r>
              <a:rPr lang="en-US" sz="1600" smtClean="0">
                <a:latin typeface="Consolas" pitchFamily="49" charset="0"/>
                <a:cs typeface="Consolas" pitchFamily="49" charset="0"/>
              </a:rPr>
              <a:t>&lt;/</a:t>
            </a:r>
            <a:r>
              <a:rPr lang="en-US" sz="1600">
                <a:latin typeface="Consolas" pitchFamily="49" charset="0"/>
                <a:cs typeface="Consolas" pitchFamily="49" charset="0"/>
              </a:rPr>
              <a:t>StackPanel&gt;</a:t>
            </a:r>
          </a:p>
        </p:txBody>
      </p:sp>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spTree>
    <p:extLst>
      <p:ext uri="{BB962C8B-B14F-4D97-AF65-F5344CB8AC3E}">
        <p14:creationId xmlns:p14="http://schemas.microsoft.com/office/powerpoint/2010/main" val="14468811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Đoạn mã </a:t>
            </a:r>
            <a:r>
              <a:rPr lang="en-US" sz="2400" smtClean="0">
                <a:latin typeface="Calibri (Body)"/>
              </a:rPr>
              <a:t>ban đầu xác định giá </a:t>
            </a:r>
            <a:r>
              <a:rPr lang="en-US" sz="2400">
                <a:latin typeface="Calibri (Body)"/>
              </a:rPr>
              <a:t>trị cho thuộc tính Command cho mục Delete trên </a:t>
            </a:r>
            <a:r>
              <a:rPr lang="en-US" sz="2400" smtClean="0">
                <a:latin typeface="Calibri (Body)"/>
              </a:rPr>
              <a:t>menu. Đồng thời gắn </a:t>
            </a:r>
            <a:r>
              <a:rPr lang="en-US" sz="2400">
                <a:latin typeface="Calibri (Body)"/>
              </a:rPr>
              <a:t>một liên kết lệnh vào ListBox danh sách khách hàng. Trong trường hợp này, menu Delete là nguồn lệnh, và ListBox đóng vai trò là đích lệnh. CommandBinding  xác định hàm thực hiện đối với hai thuộc tính CanExecute và Executed. CanExecute xác định khi nào lệnh Delete có thể được thực hiện, trong khi Executed  xác định thực hiện logic lệnh trên đích lệnh như thế nào</a:t>
            </a:r>
            <a:r>
              <a:rPr lang="en-US" sz="2400" smtClean="0">
                <a:latin typeface="Calibri (Body)"/>
              </a:rPr>
              <a:t>.</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spTree>
    <p:extLst>
      <p:ext uri="{BB962C8B-B14F-4D97-AF65-F5344CB8AC3E}">
        <p14:creationId xmlns:p14="http://schemas.microsoft.com/office/powerpoint/2010/main" val="40010171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fontScale="85000" lnSpcReduction="10000"/>
          </a:bodyPr>
          <a:lstStyle/>
          <a:p>
            <a:pPr marL="0" indent="0" algn="just">
              <a:spcAft>
                <a:spcPts val="1200"/>
              </a:spcAft>
              <a:buNone/>
            </a:pPr>
            <a:r>
              <a:rPr lang="en-US" sz="2800">
                <a:latin typeface="Calibri (Body)"/>
              </a:rPr>
              <a:t>Thêm vào một ListBox</a:t>
            </a:r>
            <a:r>
              <a:rPr lang="en-US" sz="2800" smtClean="0">
                <a:latin typeface="Calibri (Body)"/>
              </a:rPr>
              <a:t>:</a:t>
            </a:r>
          </a:p>
          <a:p>
            <a:pPr marL="0" indent="0">
              <a:buNone/>
            </a:pPr>
            <a:r>
              <a:rPr lang="en-US" sz="2400" smtClean="0">
                <a:latin typeface="Consolas" pitchFamily="49" charset="0"/>
                <a:cs typeface="Consolas" pitchFamily="49" charset="0"/>
              </a:rPr>
              <a:t>&lt;Label&gt;Sản phẩm:&lt;/Label&gt;</a:t>
            </a:r>
          </a:p>
          <a:p>
            <a:pPr marL="0" indent="0">
              <a:buNone/>
            </a:pPr>
            <a:r>
              <a:rPr lang="en-US" sz="2400" smtClean="0">
                <a:latin typeface="Consolas" pitchFamily="49" charset="0"/>
                <a:cs typeface="Consolas" pitchFamily="49" charset="0"/>
              </a:rPr>
              <a:t>&lt;</a:t>
            </a:r>
            <a:r>
              <a:rPr lang="en-US" sz="2400">
                <a:latin typeface="Consolas" pitchFamily="49" charset="0"/>
                <a:cs typeface="Consolas" pitchFamily="49" charset="0"/>
              </a:rPr>
              <a:t>ListBox x:Name="lsbProducts" &gt;</a:t>
            </a:r>
          </a:p>
          <a:p>
            <a:pPr marL="0" indent="0">
              <a:buNone/>
            </a:pPr>
            <a:r>
              <a:rPr lang="en-US" sz="2400" smtClean="0">
                <a:latin typeface="Consolas" pitchFamily="49" charset="0"/>
                <a:cs typeface="Consolas" pitchFamily="49" charset="0"/>
              </a:rPr>
              <a:t>	&lt;</a:t>
            </a:r>
            <a:r>
              <a:rPr lang="en-US" sz="2400">
                <a:latin typeface="Consolas" pitchFamily="49" charset="0"/>
                <a:cs typeface="Consolas" pitchFamily="49" charset="0"/>
              </a:rPr>
              <a:t>ListBox.CommandBindings&gt;</a:t>
            </a:r>
          </a:p>
          <a:p>
            <a:pPr marL="0" indent="0">
              <a:buNone/>
            </a:pPr>
            <a:r>
              <a:rPr lang="en-US" sz="2400" smtClean="0">
                <a:latin typeface="Consolas" pitchFamily="49" charset="0"/>
                <a:cs typeface="Consolas" pitchFamily="49" charset="0"/>
              </a:rPr>
              <a:t>		&lt;</a:t>
            </a:r>
            <a:r>
              <a:rPr lang="en-US" sz="2400">
                <a:latin typeface="Consolas" pitchFamily="49" charset="0"/>
                <a:cs typeface="Consolas" pitchFamily="49" charset="0"/>
              </a:rPr>
              <a:t>CommandBinding </a:t>
            </a:r>
          </a:p>
          <a:p>
            <a:pPr marL="0" indent="0">
              <a:buNone/>
            </a:pPr>
            <a:r>
              <a:rPr lang="en-US" sz="2400">
                <a:latin typeface="Consolas" pitchFamily="49" charset="0"/>
                <a:cs typeface="Consolas" pitchFamily="49" charset="0"/>
              </a:rPr>
              <a:t>                    Command="ApplicationCommands.Delete" </a:t>
            </a:r>
          </a:p>
          <a:p>
            <a:pPr marL="0" indent="0">
              <a:buNone/>
            </a:pPr>
            <a:r>
              <a:rPr lang="en-US" sz="2400">
                <a:latin typeface="Consolas" pitchFamily="49" charset="0"/>
                <a:cs typeface="Consolas" pitchFamily="49" charset="0"/>
              </a:rPr>
              <a:t>                    CanExecute="DeleteProduct_CanExecute" </a:t>
            </a:r>
          </a:p>
          <a:p>
            <a:pPr marL="0" indent="0">
              <a:buNone/>
            </a:pPr>
            <a:r>
              <a:rPr lang="en-US" sz="2400">
                <a:latin typeface="Consolas" pitchFamily="49" charset="0"/>
                <a:cs typeface="Consolas" pitchFamily="49" charset="0"/>
              </a:rPr>
              <a:t>                    Executed="DeleteProduct_Executed" /&gt;</a:t>
            </a:r>
          </a:p>
          <a:p>
            <a:pPr marL="0" indent="0">
              <a:buNone/>
            </a:pPr>
            <a:r>
              <a:rPr lang="en-US" sz="2400">
                <a:latin typeface="Consolas" pitchFamily="49" charset="0"/>
                <a:cs typeface="Consolas" pitchFamily="49" charset="0"/>
              </a:rPr>
              <a:t>       </a:t>
            </a:r>
            <a:r>
              <a:rPr lang="en-US" sz="2400" smtClean="0">
                <a:latin typeface="Consolas" pitchFamily="49" charset="0"/>
                <a:cs typeface="Consolas" pitchFamily="49" charset="0"/>
              </a:rPr>
              <a:t>&lt;/</a:t>
            </a:r>
            <a:r>
              <a:rPr lang="en-US" sz="2400">
                <a:latin typeface="Consolas" pitchFamily="49" charset="0"/>
                <a:cs typeface="Consolas" pitchFamily="49" charset="0"/>
              </a:rPr>
              <a:t>ListBox.CommandBindings</a:t>
            </a:r>
            <a:r>
              <a:rPr lang="en-US" sz="2400" smtClean="0">
                <a:latin typeface="Consolas" pitchFamily="49" charset="0"/>
                <a:cs typeface="Consolas" pitchFamily="49" charset="0"/>
              </a:rPr>
              <a:t>&gt;       </a:t>
            </a:r>
            <a:endParaRPr lang="en-US" sz="2400">
              <a:latin typeface="Consolas" pitchFamily="49" charset="0"/>
              <a:cs typeface="Consolas" pitchFamily="49" charset="0"/>
            </a:endParaRPr>
          </a:p>
          <a:p>
            <a:pPr marL="0" indent="0">
              <a:buNone/>
              <a:tabLst>
                <a:tab pos="973138" algn="l"/>
              </a:tabLst>
            </a:pPr>
            <a:r>
              <a:rPr lang="en-US" sz="2400" smtClean="0">
                <a:latin typeface="Consolas" pitchFamily="49" charset="0"/>
                <a:cs typeface="Consolas" pitchFamily="49" charset="0"/>
              </a:rPr>
              <a:t>	&lt;</a:t>
            </a:r>
            <a:r>
              <a:rPr lang="en-US" sz="2400">
                <a:latin typeface="Consolas" pitchFamily="49" charset="0"/>
                <a:cs typeface="Consolas" pitchFamily="49" charset="0"/>
              </a:rPr>
              <a:t>ListBoxItem&gt;Sản phẩm 1&lt;/ListBoxItem&gt;</a:t>
            </a:r>
          </a:p>
          <a:p>
            <a:pPr marL="0" indent="0" defTabSz="973138">
              <a:buNone/>
            </a:pPr>
            <a:r>
              <a:rPr lang="en-US" sz="2400" smtClean="0">
                <a:latin typeface="Consolas" pitchFamily="49" charset="0"/>
                <a:cs typeface="Consolas" pitchFamily="49" charset="0"/>
              </a:rPr>
              <a:t>	&lt;</a:t>
            </a:r>
            <a:r>
              <a:rPr lang="en-US" sz="2400">
                <a:latin typeface="Consolas" pitchFamily="49" charset="0"/>
                <a:cs typeface="Consolas" pitchFamily="49" charset="0"/>
              </a:rPr>
              <a:t>ListBoxItem&gt;Sản phẩm 2&lt;/ListBoxItem&gt;</a:t>
            </a:r>
          </a:p>
          <a:p>
            <a:pPr marL="0" indent="0" defTabSz="973138">
              <a:buNone/>
            </a:pPr>
            <a:r>
              <a:rPr lang="en-US" sz="2400" smtClean="0">
                <a:latin typeface="Consolas" pitchFamily="49" charset="0"/>
                <a:cs typeface="Consolas" pitchFamily="49" charset="0"/>
              </a:rPr>
              <a:t>	&lt;</a:t>
            </a:r>
            <a:r>
              <a:rPr lang="en-US" sz="2400">
                <a:latin typeface="Consolas" pitchFamily="49" charset="0"/>
                <a:cs typeface="Consolas" pitchFamily="49" charset="0"/>
              </a:rPr>
              <a:t>ListBoxItem&gt;Sản phẩm 3&lt;/ListBoxItem&gt;</a:t>
            </a:r>
          </a:p>
          <a:p>
            <a:pPr marL="0" indent="0">
              <a:buNone/>
            </a:pPr>
            <a:r>
              <a:rPr lang="en-US" sz="2400" smtClean="0">
                <a:latin typeface="Consolas" pitchFamily="49" charset="0"/>
                <a:cs typeface="Consolas" pitchFamily="49" charset="0"/>
              </a:rPr>
              <a:t>&lt;/</a:t>
            </a:r>
            <a:r>
              <a:rPr lang="en-US" sz="2400">
                <a:latin typeface="Consolas" pitchFamily="49" charset="0"/>
                <a:cs typeface="Consolas" pitchFamily="49" charset="0"/>
              </a:rPr>
              <a:t>ListBox&gt;</a:t>
            </a:r>
          </a:p>
          <a:p>
            <a:pPr marL="0" indent="0">
              <a:buNone/>
            </a:pPr>
            <a:endParaRPr lang="en-US"/>
          </a:p>
        </p:txBody>
      </p:sp>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spTree>
    <p:extLst>
      <p:ext uri="{BB962C8B-B14F-4D97-AF65-F5344CB8AC3E}">
        <p14:creationId xmlns:p14="http://schemas.microsoft.com/office/powerpoint/2010/main" val="4001017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r>
              <a:rPr lang="vi-VN" sz="2400" dirty="0" smtClean="0">
                <a:latin typeface="Calibri (Body)"/>
              </a:rPr>
              <a:t>XML </a:t>
            </a:r>
            <a:r>
              <a:rPr lang="vi-VN" sz="2400" dirty="0">
                <a:latin typeface="Calibri (Body)"/>
              </a:rPr>
              <a:t>namespace được khai báo như cách khai báo attributes. </a:t>
            </a:r>
            <a:endParaRPr lang="en-US" sz="2400" dirty="0" smtClean="0">
              <a:latin typeface="Calibri (Body)"/>
            </a:endParaRPr>
          </a:p>
          <a:p>
            <a:pPr algn="just"/>
            <a:r>
              <a:rPr lang="vi-VN" sz="2400" dirty="0" smtClean="0">
                <a:latin typeface="Calibri (Body)"/>
              </a:rPr>
              <a:t>Các </a:t>
            </a:r>
            <a:r>
              <a:rPr lang="vi-VN" sz="2400" dirty="0">
                <a:latin typeface="Calibri (Body)"/>
              </a:rPr>
              <a:t>attribute này có thể được đặt bên trong bất cứ thẻ bắt đầu nào. Tuy nhiên, quy tắc là tất cả các namespace </a:t>
            </a:r>
            <a:r>
              <a:rPr lang="en-US" sz="2400" dirty="0" err="1" smtClean="0">
                <a:latin typeface="Calibri (Body)"/>
              </a:rPr>
              <a:t>được</a:t>
            </a:r>
            <a:r>
              <a:rPr lang="vi-VN" sz="2400" dirty="0" smtClean="0">
                <a:latin typeface="Calibri (Body)"/>
              </a:rPr>
              <a:t> </a:t>
            </a:r>
            <a:r>
              <a:rPr lang="vi-VN" sz="2400" dirty="0">
                <a:latin typeface="Calibri (Body)"/>
              </a:rPr>
              <a:t>sử dụng trong tài liệu nên được khai báo trong thẻ đầu tiên. </a:t>
            </a:r>
            <a:endParaRPr lang="en-US" sz="2400" dirty="0" smtClean="0">
              <a:latin typeface="Calibri (Body)"/>
            </a:endParaRPr>
          </a:p>
          <a:p>
            <a:pPr algn="just"/>
            <a:r>
              <a:rPr lang="vi-VN" sz="2400" dirty="0" smtClean="0">
                <a:latin typeface="Calibri (Body)"/>
              </a:rPr>
              <a:t>Một </a:t>
            </a:r>
            <a:r>
              <a:rPr lang="vi-VN" sz="2400" dirty="0">
                <a:latin typeface="Calibri (Body)"/>
              </a:rPr>
              <a:t>khi đã khai báo namespace rồi</a:t>
            </a:r>
            <a:r>
              <a:rPr lang="vi-VN" sz="2400" dirty="0" smtClean="0">
                <a:latin typeface="Calibri (Body)"/>
              </a:rPr>
              <a:t>, </a:t>
            </a:r>
            <a:r>
              <a:rPr lang="vi-VN" sz="2400" dirty="0">
                <a:latin typeface="Calibri (Body)"/>
              </a:rPr>
              <a:t>có thể sử dụng nó bất kì đâu trong tài liệu</a:t>
            </a:r>
            <a:r>
              <a:rPr lang="vi-VN" sz="2400" dirty="0" smtClean="0">
                <a:latin typeface="Calibri (Body)"/>
              </a:rPr>
              <a:t>.</a:t>
            </a:r>
            <a:endParaRPr lang="en-US" sz="2400" dirty="0" smtClean="0">
              <a:latin typeface="Calibri (Body)"/>
            </a:endParaRPr>
          </a:p>
          <a:p>
            <a:pPr marL="0" indent="0">
              <a:spcBef>
                <a:spcPts val="1200"/>
              </a:spcBef>
              <a:spcAft>
                <a:spcPts val="600"/>
              </a:spcAft>
              <a:buNone/>
            </a:pPr>
            <a:r>
              <a:rPr lang="en-US" sz="2400" dirty="0" err="1" smtClean="0">
                <a:latin typeface="Calibri (Body)"/>
              </a:rPr>
              <a:t>Ví</a:t>
            </a:r>
            <a:r>
              <a:rPr lang="en-US" sz="2400" dirty="0" smtClean="0">
                <a:latin typeface="Calibri (Body)"/>
              </a:rPr>
              <a:t> </a:t>
            </a:r>
            <a:r>
              <a:rPr lang="en-US" sz="2400" dirty="0" err="1" smtClean="0">
                <a:latin typeface="Calibri (Body)"/>
              </a:rPr>
              <a:t>dụ</a:t>
            </a:r>
            <a:r>
              <a:rPr lang="en-US" sz="2400" dirty="0" smtClean="0">
                <a:latin typeface="Calibri (Body)"/>
              </a:rPr>
              <a:t>:</a:t>
            </a:r>
          </a:p>
          <a:p>
            <a:pPr marL="0" indent="0">
              <a:spcBef>
                <a:spcPts val="1200"/>
              </a:spcBef>
              <a:spcAft>
                <a:spcPts val="600"/>
              </a:spcAft>
              <a:buNone/>
            </a:pPr>
            <a:r>
              <a:rPr lang="en-US" sz="1600" dirty="0" err="1">
                <a:latin typeface="Consolas" pitchFamily="49" charset="0"/>
                <a:cs typeface="Consolas" pitchFamily="49" charset="0"/>
              </a:rPr>
              <a:t>xmlns</a:t>
            </a:r>
            <a:r>
              <a:rPr lang="en-US" sz="1600" dirty="0">
                <a:latin typeface="Consolas" pitchFamily="49" charset="0"/>
                <a:cs typeface="Consolas" pitchFamily="49" charset="0"/>
              </a:rPr>
              <a:t>="http://schemas.microsoft.com/</a:t>
            </a:r>
            <a:r>
              <a:rPr lang="en-US" sz="1600" dirty="0" err="1">
                <a:latin typeface="Consolas" pitchFamily="49" charset="0"/>
                <a:cs typeface="Consolas" pitchFamily="49" charset="0"/>
              </a:rPr>
              <a:t>winfx</a:t>
            </a:r>
            <a:r>
              <a:rPr lang="en-US" sz="1600" dirty="0">
                <a:latin typeface="Consolas" pitchFamily="49" charset="0"/>
                <a:cs typeface="Consolas" pitchFamily="49" charset="0"/>
              </a:rPr>
              <a:t>/2006/</a:t>
            </a:r>
            <a:r>
              <a:rPr lang="en-US" sz="1600" dirty="0" err="1">
                <a:latin typeface="Consolas" pitchFamily="49" charset="0"/>
                <a:cs typeface="Consolas" pitchFamily="49" charset="0"/>
              </a:rPr>
              <a:t>xaml</a:t>
            </a:r>
            <a:r>
              <a:rPr lang="en-US" sz="1600" dirty="0">
                <a:latin typeface="Consolas" pitchFamily="49" charset="0"/>
                <a:cs typeface="Consolas" pitchFamily="49" charset="0"/>
              </a:rPr>
              <a:t>/presentation" </a:t>
            </a:r>
            <a:r>
              <a:rPr lang="en-US" sz="1600" dirty="0" err="1">
                <a:latin typeface="Consolas" pitchFamily="49" charset="0"/>
                <a:cs typeface="Consolas" pitchFamily="49" charset="0"/>
              </a:rPr>
              <a:t>xmlns:x</a:t>
            </a:r>
            <a:r>
              <a:rPr lang="en-US" sz="1600" dirty="0">
                <a:latin typeface="Consolas" pitchFamily="49" charset="0"/>
                <a:cs typeface="Consolas" pitchFamily="49" charset="0"/>
              </a:rPr>
              <a:t>="http://schemas.microsoft.com/</a:t>
            </a:r>
            <a:r>
              <a:rPr lang="en-US" sz="1600" dirty="0" err="1">
                <a:latin typeface="Consolas" pitchFamily="49" charset="0"/>
                <a:cs typeface="Consolas" pitchFamily="49" charset="0"/>
              </a:rPr>
              <a:t>winfx</a:t>
            </a:r>
            <a:r>
              <a:rPr lang="en-US" sz="1600" dirty="0">
                <a:latin typeface="Consolas" pitchFamily="49" charset="0"/>
                <a:cs typeface="Consolas" pitchFamily="49" charset="0"/>
              </a:rPr>
              <a:t>/2006/</a:t>
            </a:r>
            <a:r>
              <a:rPr lang="en-US" sz="1600" dirty="0" err="1">
                <a:latin typeface="Consolas" pitchFamily="49" charset="0"/>
                <a:cs typeface="Consolas" pitchFamily="49" charset="0"/>
              </a:rPr>
              <a:t>xaml</a:t>
            </a:r>
            <a:r>
              <a:rPr lang="en-US" sz="1600" dirty="0">
                <a:latin typeface="Consolas" pitchFamily="49" charset="0"/>
                <a:cs typeface="Consolas" pitchFamily="49" charset="0"/>
              </a:rPr>
              <a:t>"</a:t>
            </a:r>
          </a:p>
        </p:txBody>
      </p:sp>
      <p:sp>
        <p:nvSpPr>
          <p:cNvPr id="7" name="Title 6"/>
          <p:cNvSpPr>
            <a:spLocks noGrp="1"/>
          </p:cNvSpPr>
          <p:nvPr>
            <p:ph type="title"/>
          </p:nvPr>
        </p:nvSpPr>
        <p:spPr>
          <a:xfrm>
            <a:off x="457200" y="0"/>
            <a:ext cx="8229600" cy="1143000"/>
          </a:xfrm>
        </p:spPr>
        <p:txBody>
          <a:bodyPr/>
          <a:lstStyle/>
          <a:p>
            <a:r>
              <a:rPr lang="en-US" b="1"/>
              <a:t>XAML Namespaces</a:t>
            </a:r>
          </a:p>
        </p:txBody>
      </p:sp>
    </p:spTree>
    <p:extLst>
      <p:ext uri="{BB962C8B-B14F-4D97-AF65-F5344CB8AC3E}">
        <p14:creationId xmlns:p14="http://schemas.microsoft.com/office/powerpoint/2010/main" val="380192785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915400" cy="5105400"/>
          </a:xfrm>
        </p:spPr>
        <p:txBody>
          <a:bodyPr>
            <a:normAutofit fontScale="25000" lnSpcReduction="20000"/>
          </a:bodyPr>
          <a:lstStyle/>
          <a:p>
            <a:pPr marL="0" indent="0" algn="just">
              <a:spcAft>
                <a:spcPts val="1200"/>
              </a:spcAft>
              <a:buNone/>
            </a:pPr>
            <a:r>
              <a:rPr lang="en-US" sz="9600">
                <a:latin typeface="Calibri (Body)"/>
              </a:rPr>
              <a:t>Mã lệnh xử lí lệnh Delete cho mỗi điểu khiển:</a:t>
            </a:r>
          </a:p>
          <a:p>
            <a:pPr marL="0" indent="0">
              <a:buNone/>
            </a:pPr>
            <a:r>
              <a:rPr lang="en-US" sz="6000" smtClean="0">
                <a:latin typeface="Consolas" pitchFamily="49" charset="0"/>
                <a:cs typeface="Consolas" pitchFamily="49" charset="0"/>
              </a:rPr>
              <a:t>private </a:t>
            </a:r>
            <a:r>
              <a:rPr lang="en-US" sz="6000">
                <a:latin typeface="Consolas" pitchFamily="49" charset="0"/>
                <a:cs typeface="Consolas" pitchFamily="49" charset="0"/>
              </a:rPr>
              <a:t>void DeleteCustomer_CanExecute(object </a:t>
            </a:r>
            <a:r>
              <a:rPr lang="en-US" sz="6000" smtClean="0">
                <a:latin typeface="Consolas" pitchFamily="49" charset="0"/>
                <a:cs typeface="Consolas" pitchFamily="49" charset="0"/>
              </a:rPr>
              <a:t>sender, CanExecuteRoutedEventArgs </a:t>
            </a:r>
            <a:r>
              <a:rPr lang="en-US" sz="6000">
                <a:latin typeface="Consolas" pitchFamily="49" charset="0"/>
                <a:cs typeface="Consolas" pitchFamily="49" charset="0"/>
              </a:rPr>
              <a:t>e)</a:t>
            </a:r>
          </a:p>
          <a:p>
            <a:pPr marL="0" indent="0">
              <a:buNone/>
            </a:pPr>
            <a:r>
              <a:rPr lang="en-US" sz="6000" smtClean="0">
                <a:latin typeface="Consolas" pitchFamily="49" charset="0"/>
                <a:cs typeface="Consolas" pitchFamily="49" charset="0"/>
              </a:rPr>
              <a:t>{</a:t>
            </a:r>
            <a:endParaRPr lang="en-US" sz="6000">
              <a:latin typeface="Consolas" pitchFamily="49" charset="0"/>
              <a:cs typeface="Consolas" pitchFamily="49" charset="0"/>
            </a:endParaRPr>
          </a:p>
          <a:p>
            <a:pPr marL="0" indent="0">
              <a:buNone/>
              <a:tabLst>
                <a:tab pos="508000" algn="l"/>
              </a:tabLst>
            </a:pPr>
            <a:r>
              <a:rPr lang="en-US" sz="6000" smtClean="0">
                <a:latin typeface="Consolas" pitchFamily="49" charset="0"/>
                <a:cs typeface="Consolas" pitchFamily="49" charset="0"/>
              </a:rPr>
              <a:t>	e.CanExecute </a:t>
            </a:r>
            <a:r>
              <a:rPr lang="en-US" sz="6000">
                <a:latin typeface="Consolas" pitchFamily="49" charset="0"/>
                <a:cs typeface="Consolas" pitchFamily="49" charset="0"/>
              </a:rPr>
              <a:t>= lsbCustomers.SelectedItem != null;</a:t>
            </a:r>
          </a:p>
          <a:p>
            <a:pPr marL="0" indent="0">
              <a:buNone/>
            </a:pPr>
            <a:r>
              <a:rPr lang="en-US" sz="6000" smtClean="0">
                <a:latin typeface="Consolas" pitchFamily="49" charset="0"/>
                <a:cs typeface="Consolas" pitchFamily="49" charset="0"/>
              </a:rPr>
              <a:t>}</a:t>
            </a:r>
          </a:p>
          <a:p>
            <a:pPr marL="0" indent="0">
              <a:buNone/>
            </a:pPr>
            <a:endParaRPr lang="en-US" sz="6000">
              <a:latin typeface="Consolas" pitchFamily="49" charset="0"/>
              <a:cs typeface="Consolas" pitchFamily="49" charset="0"/>
            </a:endParaRPr>
          </a:p>
          <a:p>
            <a:pPr marL="0" indent="0">
              <a:buNone/>
            </a:pPr>
            <a:r>
              <a:rPr lang="en-US" sz="6000" smtClean="0">
                <a:latin typeface="Consolas" pitchFamily="49" charset="0"/>
                <a:cs typeface="Consolas" pitchFamily="49" charset="0"/>
              </a:rPr>
              <a:t>private </a:t>
            </a:r>
            <a:r>
              <a:rPr lang="en-US" sz="6000">
                <a:latin typeface="Consolas" pitchFamily="49" charset="0"/>
                <a:cs typeface="Consolas" pitchFamily="49" charset="0"/>
              </a:rPr>
              <a:t>void DeleteCustomer_Executed(object </a:t>
            </a:r>
            <a:r>
              <a:rPr lang="en-US" sz="6000" smtClean="0">
                <a:latin typeface="Consolas" pitchFamily="49" charset="0"/>
                <a:cs typeface="Consolas" pitchFamily="49" charset="0"/>
              </a:rPr>
              <a:t>sender, ExecutedRoutedEventArgs </a:t>
            </a:r>
            <a:r>
              <a:rPr lang="en-US" sz="6000">
                <a:latin typeface="Consolas" pitchFamily="49" charset="0"/>
                <a:cs typeface="Consolas" pitchFamily="49" charset="0"/>
              </a:rPr>
              <a:t>e)</a:t>
            </a:r>
          </a:p>
          <a:p>
            <a:pPr marL="0" indent="0">
              <a:buNone/>
            </a:pPr>
            <a:r>
              <a:rPr lang="en-US" sz="6000" smtClean="0">
                <a:latin typeface="Consolas" pitchFamily="49" charset="0"/>
                <a:cs typeface="Consolas" pitchFamily="49" charset="0"/>
              </a:rPr>
              <a:t>{</a:t>
            </a:r>
            <a:endParaRPr lang="en-US" sz="6000">
              <a:latin typeface="Consolas" pitchFamily="49" charset="0"/>
              <a:cs typeface="Consolas" pitchFamily="49" charset="0"/>
            </a:endParaRPr>
          </a:p>
          <a:p>
            <a:pPr marL="0" indent="0">
              <a:buNone/>
              <a:tabLst>
                <a:tab pos="465138" algn="l"/>
              </a:tabLst>
            </a:pPr>
            <a:r>
              <a:rPr lang="en-US" sz="6000" smtClean="0">
                <a:latin typeface="Consolas" pitchFamily="49" charset="0"/>
                <a:cs typeface="Consolas" pitchFamily="49" charset="0"/>
              </a:rPr>
              <a:t>	lsbCustomers.Items.Remove(lsbCustomers.SelectedItem</a:t>
            </a:r>
            <a:r>
              <a:rPr lang="en-US" sz="6000">
                <a:latin typeface="Consolas" pitchFamily="49" charset="0"/>
                <a:cs typeface="Consolas" pitchFamily="49" charset="0"/>
              </a:rPr>
              <a:t>);</a:t>
            </a:r>
          </a:p>
          <a:p>
            <a:pPr marL="0" indent="0">
              <a:buNone/>
            </a:pPr>
            <a:r>
              <a:rPr lang="en-US" sz="6000" smtClean="0">
                <a:latin typeface="Consolas" pitchFamily="49" charset="0"/>
                <a:cs typeface="Consolas" pitchFamily="49" charset="0"/>
              </a:rPr>
              <a:t>}</a:t>
            </a:r>
          </a:p>
          <a:p>
            <a:pPr marL="0" indent="0">
              <a:buNone/>
            </a:pPr>
            <a:endParaRPr lang="en-US" sz="6000">
              <a:latin typeface="Consolas" pitchFamily="49" charset="0"/>
              <a:cs typeface="Consolas" pitchFamily="49" charset="0"/>
            </a:endParaRPr>
          </a:p>
          <a:p>
            <a:pPr marL="0" indent="0">
              <a:buNone/>
              <a:tabLst>
                <a:tab pos="465138" algn="l"/>
              </a:tabLst>
            </a:pPr>
            <a:r>
              <a:rPr lang="en-US" sz="6000" smtClean="0">
                <a:latin typeface="Consolas" pitchFamily="49" charset="0"/>
                <a:cs typeface="Consolas" pitchFamily="49" charset="0"/>
              </a:rPr>
              <a:t>private </a:t>
            </a:r>
            <a:r>
              <a:rPr lang="en-US" sz="6000">
                <a:latin typeface="Consolas" pitchFamily="49" charset="0"/>
                <a:cs typeface="Consolas" pitchFamily="49" charset="0"/>
              </a:rPr>
              <a:t>void DeleteProduct_CanExecute(object sender, CanExecuteRoutedEventArgs e)</a:t>
            </a:r>
          </a:p>
          <a:p>
            <a:pPr marL="0" indent="0">
              <a:buNone/>
            </a:pPr>
            <a:r>
              <a:rPr lang="en-US" sz="6000" smtClean="0">
                <a:latin typeface="Consolas" pitchFamily="49" charset="0"/>
                <a:cs typeface="Consolas" pitchFamily="49" charset="0"/>
              </a:rPr>
              <a:t>{</a:t>
            </a:r>
            <a:endParaRPr lang="en-US" sz="6000">
              <a:latin typeface="Consolas" pitchFamily="49" charset="0"/>
              <a:cs typeface="Consolas" pitchFamily="49" charset="0"/>
            </a:endParaRPr>
          </a:p>
          <a:p>
            <a:pPr marL="0" indent="0">
              <a:buNone/>
              <a:tabLst>
                <a:tab pos="465138" algn="l"/>
              </a:tabLst>
            </a:pPr>
            <a:r>
              <a:rPr lang="en-US" sz="6000" smtClean="0">
                <a:latin typeface="Consolas" pitchFamily="49" charset="0"/>
                <a:cs typeface="Consolas" pitchFamily="49" charset="0"/>
              </a:rPr>
              <a:t>	e.CanExecute </a:t>
            </a:r>
            <a:r>
              <a:rPr lang="en-US" sz="6000">
                <a:latin typeface="Consolas" pitchFamily="49" charset="0"/>
                <a:cs typeface="Consolas" pitchFamily="49" charset="0"/>
              </a:rPr>
              <a:t>= lsbProducts.SelectedItem != null;</a:t>
            </a:r>
          </a:p>
          <a:p>
            <a:pPr marL="0" indent="0">
              <a:buNone/>
            </a:pPr>
            <a:r>
              <a:rPr lang="en-US" sz="6000" smtClean="0">
                <a:latin typeface="Consolas" pitchFamily="49" charset="0"/>
                <a:cs typeface="Consolas" pitchFamily="49" charset="0"/>
              </a:rPr>
              <a:t>}</a:t>
            </a:r>
          </a:p>
          <a:p>
            <a:pPr marL="0" indent="0">
              <a:buNone/>
            </a:pPr>
            <a:endParaRPr lang="en-US" sz="6000">
              <a:latin typeface="Consolas" pitchFamily="49" charset="0"/>
              <a:cs typeface="Consolas" pitchFamily="49" charset="0"/>
            </a:endParaRPr>
          </a:p>
          <a:p>
            <a:pPr marL="0" indent="0">
              <a:buNone/>
            </a:pPr>
            <a:r>
              <a:rPr lang="en-US" sz="6000" smtClean="0">
                <a:latin typeface="Consolas" pitchFamily="49" charset="0"/>
                <a:cs typeface="Consolas" pitchFamily="49" charset="0"/>
              </a:rPr>
              <a:t>private </a:t>
            </a:r>
            <a:r>
              <a:rPr lang="en-US" sz="6000">
                <a:latin typeface="Consolas" pitchFamily="49" charset="0"/>
                <a:cs typeface="Consolas" pitchFamily="49" charset="0"/>
              </a:rPr>
              <a:t>void DeleteProduct_Executed(object sender, ExecutedRoutedEventArgs e)</a:t>
            </a:r>
          </a:p>
          <a:p>
            <a:pPr marL="0" indent="0">
              <a:buNone/>
            </a:pPr>
            <a:r>
              <a:rPr lang="en-US" sz="6000" smtClean="0">
                <a:latin typeface="Consolas" pitchFamily="49" charset="0"/>
                <a:cs typeface="Consolas" pitchFamily="49" charset="0"/>
              </a:rPr>
              <a:t>{</a:t>
            </a:r>
            <a:endParaRPr lang="en-US" sz="6000">
              <a:latin typeface="Consolas" pitchFamily="49" charset="0"/>
              <a:cs typeface="Consolas" pitchFamily="49" charset="0"/>
            </a:endParaRPr>
          </a:p>
          <a:p>
            <a:pPr marL="0" indent="0">
              <a:buNone/>
              <a:tabLst>
                <a:tab pos="465138" algn="l"/>
              </a:tabLst>
            </a:pPr>
            <a:r>
              <a:rPr lang="en-US" sz="6000" smtClean="0">
                <a:latin typeface="Consolas" pitchFamily="49" charset="0"/>
                <a:cs typeface="Consolas" pitchFamily="49" charset="0"/>
              </a:rPr>
              <a:t>	lsbProducts.Items.Remove(lsbProducts.SelectedItem</a:t>
            </a:r>
            <a:r>
              <a:rPr lang="en-US" sz="6000">
                <a:latin typeface="Consolas" pitchFamily="49" charset="0"/>
                <a:cs typeface="Consolas" pitchFamily="49" charset="0"/>
              </a:rPr>
              <a:t>);</a:t>
            </a:r>
          </a:p>
          <a:p>
            <a:pPr marL="0" indent="0">
              <a:buNone/>
            </a:pPr>
            <a:r>
              <a:rPr lang="en-US" sz="6000" smtClean="0">
                <a:latin typeface="Consolas" pitchFamily="49" charset="0"/>
                <a:cs typeface="Consolas" pitchFamily="49" charset="0"/>
              </a:rPr>
              <a:t>}</a:t>
            </a:r>
            <a:endParaRPr lang="en-US" sz="60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spTree>
    <p:extLst>
      <p:ext uri="{BB962C8B-B14F-4D97-AF65-F5344CB8AC3E}">
        <p14:creationId xmlns:p14="http://schemas.microsoft.com/office/powerpoint/2010/main" val="40010171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82000" cy="6096000"/>
          </a:xfrm>
        </p:spPr>
        <p:txBody>
          <a:bodyPr>
            <a:noAutofit/>
          </a:bodyPr>
          <a:lstStyle/>
          <a:p>
            <a:pPr marL="0" indent="0" algn="just">
              <a:buNone/>
            </a:pPr>
            <a:r>
              <a:rPr lang="en-US" sz="2400" smtClean="0">
                <a:latin typeface="Calibri (Body)"/>
              </a:rPr>
              <a:t>Khi </a:t>
            </a:r>
            <a:r>
              <a:rPr lang="en-US" sz="2400">
                <a:latin typeface="Calibri (Body)"/>
              </a:rPr>
              <a:t>sử dụng phương thức lệnh trong WPF</a:t>
            </a:r>
            <a:r>
              <a:rPr lang="en-US" sz="2400" smtClean="0">
                <a:latin typeface="Calibri (Body)"/>
              </a:rPr>
              <a:t>, không </a:t>
            </a:r>
            <a:r>
              <a:rPr lang="en-US" sz="2400">
                <a:latin typeface="Calibri (Body)"/>
              </a:rPr>
              <a:t>cần phải thay đổi mã của nguồn lệnh (menu Delete) khi thêm ListBox thứ hai. </a:t>
            </a:r>
            <a:r>
              <a:rPr lang="en-US" sz="2400" smtClean="0">
                <a:latin typeface="Calibri (Body)"/>
              </a:rPr>
              <a:t>Đồng thời cũng không </a:t>
            </a:r>
            <a:r>
              <a:rPr lang="en-US" sz="2400">
                <a:latin typeface="Calibri (Body)"/>
              </a:rPr>
              <a:t>cần phải cân nhắc </a:t>
            </a:r>
            <a:r>
              <a:rPr lang="en-US" sz="2400" smtClean="0">
                <a:latin typeface="Calibri (Body)"/>
              </a:rPr>
              <a:t>Listbox </a:t>
            </a:r>
            <a:r>
              <a:rPr lang="en-US" sz="2400">
                <a:latin typeface="Calibri (Body)"/>
              </a:rPr>
              <a:t>nào nhận được focus. Lớp CommandManeger  (lớp phối hợp </a:t>
            </a:r>
            <a:r>
              <a:rPr lang="en-US" sz="2400" smtClean="0">
                <a:latin typeface="Calibri (Body)"/>
              </a:rPr>
              <a:t>hoạt </a:t>
            </a:r>
            <a:r>
              <a:rPr lang="en-US" sz="2400">
                <a:latin typeface="Calibri (Body)"/>
              </a:rPr>
              <a:t>động của các lệnh trong  WPF)  sẽ  tương  tác  với  FocusManager   để  xác  định  điều  khiển  nào  hiện  đang  nhận  focus</a:t>
            </a:r>
            <a:r>
              <a:rPr lang="en-US" sz="2400" smtClean="0">
                <a:latin typeface="Calibri (Body)"/>
              </a:rPr>
              <a:t>.</a:t>
            </a:r>
          </a:p>
          <a:p>
            <a:pPr marL="0" indent="0" algn="just">
              <a:buNone/>
            </a:pPr>
            <a:r>
              <a:rPr lang="en-US" sz="2400">
                <a:latin typeface="Calibri (Body)"/>
              </a:rPr>
              <a:t>Lệnh trong WPF đơn thuần chỉ thông báo cho các phần tử UI biết rằng có một lệnh có ngữ nghĩa như thế đang được phát động - Bản thân phần tử UI phải triển khai/hiện thực hoá logic hành động phản ứng lại. Ở Ví dụ trên, lệnh Delete được phát động từ cùng nguồn (Delete menu), nhưng việc cài đặt được thực hiện riêng cho 2 đối tượng hoàn toàn khác nhau.</a:t>
            </a:r>
          </a:p>
          <a:p>
            <a:pPr marL="0" indent="0" algn="just">
              <a:buNone/>
            </a:pPr>
            <a:endParaRPr lang="en-US" sz="2400">
              <a:latin typeface="Calibri (Body)"/>
            </a:endParaRPr>
          </a:p>
          <a:p>
            <a:pPr marL="0" indent="0" algn="just">
              <a:buNone/>
            </a:pPr>
            <a:endParaRPr lang="en-US" sz="2400">
              <a:latin typeface="Calibri (Body)"/>
            </a:endParaRP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spTree>
    <p:extLst>
      <p:ext uri="{BB962C8B-B14F-4D97-AF65-F5344CB8AC3E}">
        <p14:creationId xmlns:p14="http://schemas.microsoft.com/office/powerpoint/2010/main" val="40010171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Ví dụ</a:t>
            </a:r>
            <a:endParaRPr lang="en-US" b="1"/>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826089"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9994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2400"/>
              </a:spcBef>
              <a:buNone/>
            </a:pPr>
            <a:r>
              <a:rPr lang="en-US" sz="2400">
                <a:latin typeface="Calibri (Body)"/>
              </a:rPr>
              <a:t>Tự tạo các lệnh của riêng </a:t>
            </a:r>
            <a:r>
              <a:rPr lang="en-US" sz="2400" smtClean="0">
                <a:latin typeface="Calibri (Body)"/>
              </a:rPr>
              <a:t>trong </a:t>
            </a:r>
            <a:r>
              <a:rPr lang="en-US" sz="2400">
                <a:latin typeface="Calibri (Body)"/>
              </a:rPr>
              <a:t>nhiều trường hợp là cần thiết. Việc này cũng không quá phức tạp trong WPF. </a:t>
            </a:r>
            <a:endParaRPr lang="en-US" sz="2400" smtClean="0">
              <a:latin typeface="Calibri (Body)"/>
            </a:endParaRPr>
          </a:p>
          <a:p>
            <a:pPr marL="0" indent="0" algn="just">
              <a:spcBef>
                <a:spcPts val="2400"/>
              </a:spcBef>
              <a:buNone/>
            </a:pPr>
            <a:r>
              <a:rPr lang="en-US" sz="2400" smtClean="0">
                <a:latin typeface="Calibri (Body)"/>
              </a:rPr>
              <a:t>Để </a:t>
            </a:r>
            <a:r>
              <a:rPr lang="en-US" sz="2400">
                <a:latin typeface="Calibri (Body)"/>
              </a:rPr>
              <a:t>làm được điều này, lớp lệnh tự tạo phải hiện thực hoá giao diện ICommand. Tuy </a:t>
            </a:r>
            <a:r>
              <a:rPr lang="en-US" sz="2400" smtClean="0">
                <a:latin typeface="Calibri (Body)"/>
              </a:rPr>
              <a:t>nhiên, có </a:t>
            </a:r>
            <a:r>
              <a:rPr lang="en-US" sz="2400">
                <a:latin typeface="Calibri (Body)"/>
              </a:rPr>
              <a:t>thể dùng lớp RoutedUICommand  là lớp có sẵn trong framework đã hiện thực hoá tốt giao diện ICommand. </a:t>
            </a: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tự </a:t>
            </a:r>
            <a:r>
              <a:rPr lang="en-US" b="1" smtClean="0"/>
              <a:t>tạo</a:t>
            </a:r>
            <a:endParaRPr lang="en-US" b="1"/>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Ví </a:t>
            </a:r>
            <a:r>
              <a:rPr lang="en-US" sz="2400" smtClean="0">
                <a:latin typeface="Calibri (Body)"/>
              </a:rPr>
              <a:t>dụ: </a:t>
            </a:r>
          </a:p>
          <a:p>
            <a:pPr marL="0" indent="0" algn="just">
              <a:buNone/>
            </a:pPr>
            <a:r>
              <a:rPr lang="en-US" sz="2400" smtClean="0">
                <a:latin typeface="Calibri (Body)"/>
              </a:rPr>
              <a:t>Tạo </a:t>
            </a:r>
            <a:r>
              <a:rPr lang="en-US" sz="2400">
                <a:latin typeface="Calibri (Body)"/>
              </a:rPr>
              <a:t>một lệnh nới </a:t>
            </a:r>
            <a:r>
              <a:rPr lang="en-US" sz="2400" smtClean="0">
                <a:latin typeface="Calibri (Body)"/>
              </a:rPr>
              <a:t>InsertCustomer:</a:t>
            </a:r>
          </a:p>
          <a:p>
            <a:pPr marL="0" indent="0">
              <a:spcBef>
                <a:spcPts val="1200"/>
              </a:spcBef>
              <a:buNone/>
              <a:tabLst>
                <a:tab pos="465138" algn="l"/>
              </a:tabLst>
            </a:pPr>
            <a:r>
              <a:rPr lang="en-US" sz="1600" smtClean="0">
                <a:latin typeface="Consolas" pitchFamily="49" charset="0"/>
                <a:cs typeface="Consolas" pitchFamily="49" charset="0"/>
              </a:rPr>
              <a:t>	public </a:t>
            </a:r>
            <a:r>
              <a:rPr lang="en-US" sz="1600">
                <a:latin typeface="Consolas" pitchFamily="49" charset="0"/>
                <a:cs typeface="Consolas" pitchFamily="49" charset="0"/>
              </a:rPr>
              <a:t>static class MyCommands</a:t>
            </a:r>
          </a:p>
          <a:p>
            <a:pPr marL="0" indent="0">
              <a:buNone/>
            </a:pPr>
            <a:r>
              <a:rPr lang="en-US" sz="1600">
                <a:latin typeface="Consolas" pitchFamily="49" charset="0"/>
                <a:cs typeface="Consolas" pitchFamily="49" charset="0"/>
              </a:rPr>
              <a:t>    {</a:t>
            </a:r>
          </a:p>
          <a:p>
            <a:pPr marL="0" indent="0">
              <a:buNone/>
            </a:pPr>
            <a:r>
              <a:rPr lang="en-US" sz="1600">
                <a:latin typeface="Consolas" pitchFamily="49" charset="0"/>
                <a:cs typeface="Consolas" pitchFamily="49" charset="0"/>
              </a:rPr>
              <a:t>        public readonly static RoutedUICommand InsertCustomer;</a:t>
            </a:r>
          </a:p>
          <a:p>
            <a:pPr marL="0" indent="0">
              <a:buNone/>
            </a:pPr>
            <a:endParaRPr lang="en-US" sz="1600">
              <a:latin typeface="Consolas" pitchFamily="49" charset="0"/>
              <a:cs typeface="Consolas" pitchFamily="49" charset="0"/>
            </a:endParaRPr>
          </a:p>
          <a:p>
            <a:pPr marL="0" indent="0">
              <a:buNone/>
            </a:pPr>
            <a:r>
              <a:rPr lang="en-US" sz="1600">
                <a:latin typeface="Consolas" pitchFamily="49" charset="0"/>
                <a:cs typeface="Consolas" pitchFamily="49" charset="0"/>
              </a:rPr>
              <a:t>        static MyCommands()</a:t>
            </a:r>
          </a:p>
          <a:p>
            <a:pPr marL="0" indent="0">
              <a:buNone/>
            </a:pPr>
            <a:r>
              <a:rPr lang="en-US" sz="1600">
                <a:latin typeface="Consolas" pitchFamily="49" charset="0"/>
                <a:cs typeface="Consolas" pitchFamily="49" charset="0"/>
              </a:rPr>
              <a:t>        {</a:t>
            </a:r>
          </a:p>
          <a:p>
            <a:pPr marL="0" indent="0">
              <a:buNone/>
            </a:pPr>
            <a:r>
              <a:rPr lang="en-US" sz="1600">
                <a:latin typeface="Consolas" pitchFamily="49" charset="0"/>
                <a:cs typeface="Consolas" pitchFamily="49" charset="0"/>
              </a:rPr>
              <a:t>            InsertCustomer = new RoutedUICommand(</a:t>
            </a:r>
          </a:p>
          <a:p>
            <a:pPr marL="0" indent="0">
              <a:buNone/>
            </a:pPr>
            <a:r>
              <a:rPr lang="en-US" sz="1600">
                <a:latin typeface="Consolas" pitchFamily="49" charset="0"/>
                <a:cs typeface="Consolas" pitchFamily="49" charset="0"/>
              </a:rPr>
              <a:t>               "Insert Customer", "InsertCustomer",</a:t>
            </a:r>
          </a:p>
          <a:p>
            <a:pPr marL="0" indent="0">
              <a:buNone/>
            </a:pPr>
            <a:r>
              <a:rPr lang="en-US" sz="1600">
                <a:latin typeface="Consolas" pitchFamily="49" charset="0"/>
                <a:cs typeface="Consolas" pitchFamily="49" charset="0"/>
              </a:rPr>
              <a:t>               typeof(MyCommands));</a:t>
            </a:r>
          </a:p>
          <a:p>
            <a:pPr marL="0" indent="0">
              <a:buNone/>
            </a:pPr>
            <a:r>
              <a:rPr lang="en-US" sz="1600">
                <a:latin typeface="Consolas" pitchFamily="49" charset="0"/>
                <a:cs typeface="Consolas" pitchFamily="49" charset="0"/>
              </a:rPr>
              <a:t>        }</a:t>
            </a:r>
          </a:p>
          <a:p>
            <a:pPr marL="0" indent="0">
              <a:buNone/>
            </a:pPr>
            <a:r>
              <a:rPr lang="en-US" sz="1600">
                <a:latin typeface="Consolas" pitchFamily="49" charset="0"/>
                <a:cs typeface="Consolas" pitchFamily="49" charset="0"/>
              </a:rPr>
              <a:t>    }</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tự </a:t>
            </a:r>
            <a:r>
              <a:rPr lang="en-US" b="1" smtClean="0"/>
              <a:t>tạo</a:t>
            </a:r>
            <a:endParaRPr lang="en-US" b="1"/>
          </a:p>
        </p:txBody>
      </p:sp>
    </p:spTree>
    <p:extLst>
      <p:ext uri="{BB962C8B-B14F-4D97-AF65-F5344CB8AC3E}">
        <p14:creationId xmlns:p14="http://schemas.microsoft.com/office/powerpoint/2010/main" val="30652478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lnSpcReduction="10000"/>
          </a:bodyPr>
          <a:lstStyle/>
          <a:p>
            <a:pPr marL="0" indent="0" algn="just">
              <a:spcAft>
                <a:spcPts val="600"/>
              </a:spcAft>
              <a:buNone/>
            </a:pPr>
            <a:r>
              <a:rPr lang="en-US" sz="2000">
                <a:latin typeface="Calibri (Body)"/>
              </a:rPr>
              <a:t>Khai báo thêm một CommandBinding cho lệnh mới này cho Window chính</a:t>
            </a:r>
            <a:r>
              <a:rPr lang="en-US" sz="2000" smtClean="0">
                <a:latin typeface="Calibri (Body)"/>
              </a:rPr>
              <a:t>:</a:t>
            </a:r>
          </a:p>
          <a:p>
            <a:pPr marL="0" indent="0">
              <a:spcAft>
                <a:spcPts val="600"/>
              </a:spcAft>
              <a:buNone/>
              <a:tabLst>
                <a:tab pos="4651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Window.CommandBindings&gt;</a:t>
            </a:r>
          </a:p>
          <a:p>
            <a:pPr marL="0" indent="0">
              <a:spcAft>
                <a:spcPts val="600"/>
              </a:spcAft>
              <a:buNone/>
            </a:pPr>
            <a:r>
              <a:rPr lang="en-US" sz="1800">
                <a:latin typeface="Consolas" pitchFamily="49" charset="0"/>
                <a:cs typeface="Consolas" pitchFamily="49" charset="0"/>
              </a:rPr>
              <a:t>        &lt;CommandBinding </a:t>
            </a:r>
          </a:p>
          <a:p>
            <a:pPr marL="0" indent="0">
              <a:spcAft>
                <a:spcPts val="600"/>
              </a:spcAft>
              <a:buNone/>
            </a:pPr>
            <a:r>
              <a:rPr lang="en-US" sz="1800">
                <a:latin typeface="Consolas" pitchFamily="49" charset="0"/>
                <a:cs typeface="Consolas" pitchFamily="49" charset="0"/>
              </a:rPr>
              <a:t>            Command="local:MyCommands.InsertCustomer" </a:t>
            </a:r>
          </a:p>
          <a:p>
            <a:pPr marL="0" indent="0">
              <a:spcAft>
                <a:spcPts val="600"/>
              </a:spcAft>
              <a:buNone/>
            </a:pPr>
            <a:r>
              <a:rPr lang="en-US" sz="1800">
                <a:latin typeface="Consolas" pitchFamily="49" charset="0"/>
                <a:cs typeface="Consolas" pitchFamily="49" charset="0"/>
              </a:rPr>
              <a:t>            CanExecute="InsertCustomer_CanExecute" </a:t>
            </a:r>
          </a:p>
          <a:p>
            <a:pPr marL="0" indent="0">
              <a:spcAft>
                <a:spcPts val="600"/>
              </a:spcAft>
              <a:buNone/>
            </a:pPr>
            <a:r>
              <a:rPr lang="en-US" sz="1800">
                <a:latin typeface="Consolas" pitchFamily="49" charset="0"/>
                <a:cs typeface="Consolas" pitchFamily="49" charset="0"/>
              </a:rPr>
              <a:t>            Executed="InsertCustomer_Executed" /&gt;</a:t>
            </a:r>
          </a:p>
          <a:p>
            <a:pPr marL="0" indent="0">
              <a:spcAft>
                <a:spcPts val="600"/>
              </a:spcAft>
              <a:buNone/>
            </a:pPr>
            <a:r>
              <a:rPr lang="en-US" sz="1800">
                <a:latin typeface="Consolas" pitchFamily="49" charset="0"/>
                <a:cs typeface="Consolas" pitchFamily="49" charset="0"/>
              </a:rPr>
              <a:t>    &lt;/Window.CommandBindings</a:t>
            </a:r>
            <a:r>
              <a:rPr lang="en-US" sz="1800" smtClean="0">
                <a:latin typeface="Consolas" pitchFamily="49" charset="0"/>
                <a:cs typeface="Consolas" pitchFamily="49" charset="0"/>
              </a:rPr>
              <a:t>&gt;</a:t>
            </a:r>
          </a:p>
          <a:p>
            <a:pPr marL="0" indent="0" algn="just">
              <a:spcAft>
                <a:spcPts val="600"/>
              </a:spcAft>
              <a:buNone/>
            </a:pPr>
            <a:r>
              <a:rPr lang="en-US" sz="2000">
                <a:latin typeface="Calibri (Body)"/>
              </a:rPr>
              <a:t>Đồng thời thêm dòng sau vào phần khai báo Window trong file xaml</a:t>
            </a:r>
            <a:r>
              <a:rPr lang="en-US" sz="2000" smtClean="0">
                <a:latin typeface="Calibri (Body)"/>
              </a:rPr>
              <a:t>:</a:t>
            </a:r>
          </a:p>
          <a:p>
            <a:pPr marL="0" indent="0" algn="just">
              <a:spcAft>
                <a:spcPts val="600"/>
              </a:spcAft>
              <a:buNone/>
            </a:pPr>
            <a:r>
              <a:rPr lang="en-US" sz="1800" smtClean="0">
                <a:latin typeface="Consolas" pitchFamily="49" charset="0"/>
                <a:cs typeface="Consolas" pitchFamily="49" charset="0"/>
              </a:rPr>
              <a:t>xmlns:local</a:t>
            </a:r>
            <a:r>
              <a:rPr lang="en-US" sz="1800">
                <a:latin typeface="Consolas" pitchFamily="49" charset="0"/>
                <a:cs typeface="Consolas" pitchFamily="49" charset="0"/>
              </a:rPr>
              <a:t>="clr-namespace:Command2" </a:t>
            </a:r>
            <a:endParaRPr lang="en-US" sz="1800" smtClean="0">
              <a:latin typeface="Consolas" pitchFamily="49" charset="0"/>
              <a:cs typeface="Consolas" pitchFamily="49" charset="0"/>
            </a:endParaRPr>
          </a:p>
          <a:p>
            <a:pPr marL="0" indent="0" algn="just">
              <a:spcAft>
                <a:spcPts val="600"/>
              </a:spcAft>
              <a:buNone/>
            </a:pPr>
            <a:r>
              <a:rPr lang="en-US" sz="2000">
                <a:latin typeface="Calibri (Body)"/>
              </a:rPr>
              <a:t>Cuối cùng tạo một menu mới trên </a:t>
            </a:r>
            <a:r>
              <a:rPr lang="en-US" sz="2000" smtClean="0">
                <a:latin typeface="Calibri (Body)"/>
              </a:rPr>
              <a:t>form:</a:t>
            </a:r>
          </a:p>
          <a:p>
            <a:pPr marL="0" indent="0">
              <a:spcAft>
                <a:spcPts val="600"/>
              </a:spcAft>
              <a:buNone/>
            </a:pPr>
            <a:r>
              <a:rPr lang="en-US" sz="1800">
                <a:latin typeface="Consolas" pitchFamily="49" charset="0"/>
                <a:cs typeface="Consolas" pitchFamily="49" charset="0"/>
              </a:rPr>
              <a:t>&lt;MenuItem Command="local:MyCommands.InsertCustomer" Header="Insert Customer" /&gt;</a:t>
            </a:r>
          </a:p>
          <a:p>
            <a:pPr marL="0" indent="0" algn="just">
              <a:spcAft>
                <a:spcPts val="600"/>
              </a:spcAft>
              <a:buNone/>
            </a:pPr>
            <a:endParaRPr lang="en-US" sz="2000" smtClean="0">
              <a:latin typeface="Calibri (Body)"/>
            </a:endParaRPr>
          </a:p>
          <a:p>
            <a:pPr marL="0" indent="0" algn="just">
              <a:spcAft>
                <a:spcPts val="600"/>
              </a:spcAft>
              <a:buNone/>
            </a:pPr>
            <a:endParaRPr lang="en-US" sz="2000">
              <a:latin typeface="Calibri (Body)"/>
            </a:endParaRPr>
          </a:p>
          <a:p>
            <a:pPr marL="0" indent="0" algn="just">
              <a:spcAft>
                <a:spcPts val="600"/>
              </a:spcAft>
              <a:buNone/>
            </a:pPr>
            <a:endParaRPr lang="en-US" sz="2000">
              <a:latin typeface="Calibri (Body)"/>
            </a:endParaRPr>
          </a:p>
          <a:p>
            <a:pPr marL="0" indent="0" algn="just">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tự </a:t>
            </a:r>
            <a:r>
              <a:rPr lang="en-US" b="1" smtClean="0"/>
              <a:t>tạo</a:t>
            </a:r>
            <a:endParaRPr lang="en-US" b="1"/>
          </a:p>
        </p:txBody>
      </p:sp>
    </p:spTree>
    <p:extLst>
      <p:ext uri="{BB962C8B-B14F-4D97-AF65-F5344CB8AC3E}">
        <p14:creationId xmlns:p14="http://schemas.microsoft.com/office/powerpoint/2010/main" val="306524782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Lệnh </a:t>
            </a:r>
            <a:r>
              <a:rPr lang="en-US" b="1"/>
              <a:t>tự </a:t>
            </a:r>
            <a:r>
              <a:rPr lang="en-US" b="1" smtClean="0"/>
              <a:t>tạo</a:t>
            </a:r>
            <a:endParaRPr lang="en-US" b="1"/>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5298574"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2478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lnSpcReduction="10000"/>
          </a:bodyPr>
          <a:lstStyle/>
          <a:p>
            <a:pPr marL="0" indent="0" algn="just">
              <a:spcBef>
                <a:spcPts val="2400"/>
              </a:spcBef>
              <a:buNone/>
            </a:pPr>
            <a:r>
              <a:rPr lang="vi-VN" sz="2400"/>
              <a:t>Style là một kĩ thuật để định dạng cách hiển thị, xử lý cho một/nhiều control bằng cách gán giá trị cho các property, event. Sử dụng Style giúp cho việc thiết kế giao diện trở nên dễ dàng và linh hoạt hơn nhiều so với Windows Forms.</a:t>
            </a:r>
            <a:endParaRPr lang="en-US" sz="2400" smtClean="0">
              <a:latin typeface="Calibri (Body)"/>
            </a:endParaRPr>
          </a:p>
          <a:p>
            <a:pPr marL="0" indent="0" algn="just">
              <a:spcBef>
                <a:spcPts val="2400"/>
              </a:spcBef>
              <a:buNone/>
            </a:pPr>
            <a:r>
              <a:rPr lang="en-US" sz="2400" smtClean="0">
                <a:latin typeface="Calibri (Body)"/>
              </a:rPr>
              <a:t>Thành </a:t>
            </a:r>
            <a:r>
              <a:rPr lang="en-US" sz="2400">
                <a:latin typeface="Calibri (Body)"/>
              </a:rPr>
              <a:t>phần Style cho phép người lập trình lưu trữ một danh sách các giá trị thuộc tính vào một nơi thuận tiện. Nó tương tự như cách làm việc của CSS trong các ứng dụng Web. </a:t>
            </a:r>
            <a:endParaRPr lang="en-US" sz="2400" smtClean="0">
              <a:latin typeface="Calibri (Body)"/>
            </a:endParaRPr>
          </a:p>
          <a:p>
            <a:pPr marL="0" indent="0" algn="just">
              <a:spcBef>
                <a:spcPts val="2400"/>
              </a:spcBef>
              <a:buNone/>
            </a:pPr>
            <a:r>
              <a:rPr lang="en-US" sz="2400" smtClean="0">
                <a:latin typeface="Calibri (Body)"/>
              </a:rPr>
              <a:t>Thông </a:t>
            </a:r>
            <a:r>
              <a:rPr lang="en-US" sz="2400">
                <a:latin typeface="Calibri (Body)"/>
              </a:rPr>
              <a:t>thường, các Style được lưu trữ trong phần Resource hoặc một thư mục Resource riêng của project. </a:t>
            </a:r>
            <a:endParaRPr lang="en-US" sz="2400" smtClean="0">
              <a:latin typeface="Calibri (Body)"/>
            </a:endParaRPr>
          </a:p>
          <a:p>
            <a:pPr marL="0" indent="0" algn="just">
              <a:spcBef>
                <a:spcPts val="2400"/>
              </a:spcBef>
              <a:buNone/>
            </a:pPr>
            <a:r>
              <a:rPr lang="en-US" sz="2400" smtClean="0">
                <a:latin typeface="Calibri (Body)"/>
              </a:rPr>
              <a:t>Các </a:t>
            </a:r>
            <a:r>
              <a:rPr lang="en-US" sz="2400">
                <a:latin typeface="Calibri (Body)"/>
              </a:rPr>
              <a:t>thuộc tính quan trọng nhất của thành phần Style bao </a:t>
            </a:r>
            <a:r>
              <a:rPr lang="en-US" sz="2400" smtClean="0">
                <a:latin typeface="Calibri (Body)"/>
              </a:rPr>
              <a:t>gồm: </a:t>
            </a:r>
            <a:r>
              <a:rPr lang="en-US" sz="2400">
                <a:latin typeface="Calibri (Body)"/>
              </a:rPr>
              <a:t>BasedOn, TargetType, Setters và Triggers.</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Kiểu hiển thị (Style)</a:t>
            </a:r>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None/>
            </a:pPr>
            <a:r>
              <a:rPr lang="en-US" sz="2400">
                <a:latin typeface="Calibri (Body)"/>
              </a:rPr>
              <a:t>Được xem như một loại tài nguyên, Style có thể được định nghĩa ở bất kỳ phân cấp nào trong cây trực quan, ví dụ cho một StackPanel, Window hoặc thậm chí ở mức Application. </a:t>
            </a:r>
            <a:endParaRPr lang="en-US" sz="2400" smtClean="0">
              <a:latin typeface="Calibri (Body)"/>
            </a:endParaRPr>
          </a:p>
          <a:p>
            <a:pPr marL="0" indent="0" algn="just">
              <a:spcBef>
                <a:spcPts val="2400"/>
              </a:spcBef>
              <a:buNone/>
            </a:pPr>
            <a:r>
              <a:rPr lang="en-US" sz="2400" smtClean="0">
                <a:latin typeface="Calibri (Body)"/>
              </a:rPr>
              <a:t>Việc </a:t>
            </a:r>
            <a:r>
              <a:rPr lang="en-US" sz="2400">
                <a:latin typeface="Calibri (Body)"/>
              </a:rPr>
              <a:t>đặt khai báo Style nên lưu chúng trong một file xaml tài nguyên riêng. Khi định nghĩa một tài nguyên trong XAML,  nên định nghĩa một giá trị khoá duy nhất cho tài nguyên đó thông qua thuộc tính x:Key. Kể từ sau đó, có thể tham chiếu tới tài nguyên này bằng việc sử dụng giá trị này.</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Kiểu hiển thị (Style)</a:t>
            </a:r>
            <a:endParaRPr lang="en-US"/>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2400"/>
              </a:spcBef>
              <a:buNone/>
            </a:pPr>
            <a:r>
              <a:rPr lang="en-US" sz="2400" smtClean="0">
                <a:latin typeface="Calibri (Body)"/>
              </a:rPr>
              <a:t>Thuộc </a:t>
            </a:r>
            <a:r>
              <a:rPr lang="en-US" sz="2400">
                <a:latin typeface="Calibri (Body)"/>
              </a:rPr>
              <a:t>tính này giống như tính chất kế thừa, trong đó, một Style kế thừa thuộc tính chung của một Style khác. </a:t>
            </a:r>
            <a:r>
              <a:rPr lang="en-US" sz="2400" smtClean="0">
                <a:latin typeface="Calibri (Body)"/>
              </a:rPr>
              <a:t>Mỗi kiểu </a:t>
            </a:r>
            <a:r>
              <a:rPr lang="en-US" sz="2400">
                <a:latin typeface="Calibri (Body)"/>
              </a:rPr>
              <a:t>hiện thị chỉ hỗ trợ một giá trị BaseOn</a:t>
            </a:r>
            <a:r>
              <a:rPr lang="en-US" sz="2400" smtClean="0">
                <a:latin typeface="Calibri (Body)"/>
              </a:rPr>
              <a:t>.</a:t>
            </a:r>
            <a:endParaRPr lang="en-US" sz="2400">
              <a:latin typeface="Calibri (Body)"/>
            </a:endParaRPr>
          </a:p>
          <a:p>
            <a:pPr marL="0" indent="0" algn="just">
              <a:spcBef>
                <a:spcPts val="200"/>
              </a:spcBef>
              <a:spcAft>
                <a:spcPts val="200"/>
              </a:spcAft>
              <a:buNone/>
            </a:pPr>
            <a:endParaRPr lang="en-US" sz="1800" smtClean="0">
              <a:latin typeface="Consolas" pitchFamily="49" charset="0"/>
              <a:cs typeface="Consolas" pitchFamily="49" charset="0"/>
            </a:endParaRPr>
          </a:p>
          <a:p>
            <a:pPr marL="0" indent="0" algn="just">
              <a:spcBef>
                <a:spcPts val="200"/>
              </a:spcBef>
              <a:spcAft>
                <a:spcPts val="200"/>
              </a:spcAft>
              <a:buNone/>
            </a:pPr>
            <a:r>
              <a:rPr lang="en-US" sz="1800" smtClean="0">
                <a:latin typeface="Consolas" pitchFamily="49" charset="0"/>
                <a:cs typeface="Consolas" pitchFamily="49" charset="0"/>
              </a:rPr>
              <a:t>&lt;!--</a:t>
            </a:r>
            <a:r>
              <a:rPr lang="en-US" sz="1800">
                <a:latin typeface="Consolas" pitchFamily="49" charset="0"/>
                <a:cs typeface="Consolas" pitchFamily="49" charset="0"/>
              </a:rPr>
              <a:t>Khai báo Style được kế thừa-</a:t>
            </a:r>
            <a:r>
              <a:rPr lang="en-US" sz="1800" smtClean="0">
                <a:latin typeface="Consolas" pitchFamily="49" charset="0"/>
                <a:cs typeface="Consolas" pitchFamily="49" charset="0"/>
              </a:rPr>
              <a:t>-&gt;</a:t>
            </a:r>
          </a:p>
          <a:p>
            <a:pPr marL="0" indent="0" algn="just">
              <a:spcBef>
                <a:spcPts val="200"/>
              </a:spcBef>
              <a:spcAft>
                <a:spcPts val="200"/>
              </a:spcAft>
              <a:buNone/>
            </a:pPr>
            <a:r>
              <a:rPr lang="en-US" sz="1800" smtClean="0">
                <a:latin typeface="Consolas" pitchFamily="49" charset="0"/>
                <a:cs typeface="Consolas" pitchFamily="49" charset="0"/>
              </a:rPr>
              <a:t>&lt;</a:t>
            </a:r>
            <a:r>
              <a:rPr lang="en-US" sz="1800">
                <a:latin typeface="Consolas" pitchFamily="49" charset="0"/>
                <a:cs typeface="Consolas" pitchFamily="49" charset="0"/>
              </a:rPr>
              <a:t>Style x:Key="Style1"&gt;</a:t>
            </a:r>
          </a:p>
          <a:p>
            <a:pPr marL="0" indent="0" algn="just">
              <a:spcBef>
                <a:spcPts val="200"/>
              </a:spcBef>
              <a:spcAft>
                <a:spcPts val="200"/>
              </a:spcAft>
              <a:buNone/>
            </a:pPr>
            <a:r>
              <a:rPr lang="en-US" sz="1800">
                <a:latin typeface="Consolas" pitchFamily="49" charset="0"/>
                <a:cs typeface="Consolas" pitchFamily="49" charset="0"/>
              </a:rPr>
              <a:t>...</a:t>
            </a:r>
          </a:p>
          <a:p>
            <a:pPr marL="0" indent="0" algn="just">
              <a:spcBef>
                <a:spcPts val="200"/>
              </a:spcBef>
              <a:spcAft>
                <a:spcPts val="200"/>
              </a:spcAft>
              <a:buNone/>
            </a:pPr>
            <a:r>
              <a:rPr lang="en-US" sz="1800">
                <a:latin typeface="Consolas" pitchFamily="49" charset="0"/>
                <a:cs typeface="Consolas" pitchFamily="49" charset="0"/>
              </a:rPr>
              <a:t>&lt;/Style&gt;</a:t>
            </a:r>
          </a:p>
          <a:p>
            <a:pPr marL="0" indent="0" algn="just">
              <a:spcBef>
                <a:spcPts val="200"/>
              </a:spcBef>
              <a:spcAft>
                <a:spcPts val="200"/>
              </a:spcAft>
              <a:buNone/>
            </a:pPr>
            <a:r>
              <a:rPr lang="en-US" sz="1800">
                <a:latin typeface="Consolas" pitchFamily="49" charset="0"/>
                <a:cs typeface="Consolas" pitchFamily="49" charset="0"/>
              </a:rPr>
              <a:t>&lt;!--Khai báo Style kế thừa--&gt;</a:t>
            </a:r>
          </a:p>
          <a:p>
            <a:pPr marL="0" indent="0" algn="just">
              <a:spcBef>
                <a:spcPts val="200"/>
              </a:spcBef>
              <a:spcAft>
                <a:spcPts val="200"/>
              </a:spcAft>
              <a:buNone/>
            </a:pPr>
            <a:r>
              <a:rPr lang="en-US" sz="1800">
                <a:latin typeface="Consolas" pitchFamily="49" charset="0"/>
                <a:cs typeface="Consolas" pitchFamily="49" charset="0"/>
              </a:rPr>
              <a:t>&lt;Style x:Key="Style2" BasedOn="{StaticResource Style1}"&gt;</a:t>
            </a:r>
          </a:p>
          <a:p>
            <a:pPr marL="0" indent="0" algn="just">
              <a:spcBef>
                <a:spcPts val="200"/>
              </a:spcBef>
              <a:spcAft>
                <a:spcPts val="200"/>
              </a:spcAft>
              <a:buNone/>
            </a:pPr>
            <a:r>
              <a:rPr lang="en-US" sz="1800" smtClean="0">
                <a:latin typeface="Consolas" pitchFamily="49" charset="0"/>
                <a:cs typeface="Consolas" pitchFamily="49" charset="0"/>
              </a:rPr>
              <a:t>...</a:t>
            </a:r>
            <a:r>
              <a:rPr lang="en-US" sz="1800">
                <a:latin typeface="Consolas" pitchFamily="49" charset="0"/>
                <a:cs typeface="Consolas" pitchFamily="49" charset="0"/>
              </a:rPr>
              <a:t> </a:t>
            </a:r>
          </a:p>
          <a:p>
            <a:pPr marL="0" indent="0" algn="just">
              <a:spcBef>
                <a:spcPts val="200"/>
              </a:spcBef>
              <a:spcAft>
                <a:spcPts val="200"/>
              </a:spcAft>
              <a:buNone/>
            </a:pPr>
            <a:r>
              <a:rPr lang="en-US" sz="1800">
                <a:latin typeface="Consolas" pitchFamily="49" charset="0"/>
                <a:cs typeface="Consolas" pitchFamily="49" charset="0"/>
              </a:rPr>
              <a:t>&lt;/Style&gt;</a:t>
            </a:r>
          </a:p>
          <a:p>
            <a:pPr marL="0" indent="0" algn="just">
              <a:spcBef>
                <a:spcPts val="200"/>
              </a:spcBef>
              <a:spcAft>
                <a:spcPts val="200"/>
              </a:spcAft>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a:t>BasedOn</a:t>
            </a:r>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r>
              <a:rPr lang="vi-VN" sz="2200" dirty="0">
                <a:latin typeface="Calibri (Body)"/>
              </a:rPr>
              <a:t>http://schemas.microsoft.com/winfx/2006/xaml/presentation là core namespace của WPF. Nó chứa tất cả các class trong WPF, bao gồm các controls </a:t>
            </a:r>
            <a:r>
              <a:rPr lang="vi-VN" sz="2200" dirty="0" smtClean="0">
                <a:latin typeface="Calibri (Body)"/>
              </a:rPr>
              <a:t>dùng </a:t>
            </a:r>
            <a:r>
              <a:rPr lang="vi-VN" sz="2200" dirty="0">
                <a:latin typeface="Calibri (Body)"/>
              </a:rPr>
              <a:t>để xây dựng giao diện. </a:t>
            </a:r>
            <a:r>
              <a:rPr lang="en-US" sz="2200" dirty="0" err="1" smtClean="0">
                <a:latin typeface="Calibri (Body)"/>
              </a:rPr>
              <a:t>Nếu</a:t>
            </a:r>
            <a:r>
              <a:rPr lang="en-US" sz="2200" dirty="0" smtClean="0">
                <a:latin typeface="Calibri (Body)"/>
              </a:rPr>
              <a:t> </a:t>
            </a:r>
            <a:r>
              <a:rPr lang="vi-VN" sz="2200" dirty="0" smtClean="0">
                <a:latin typeface="Calibri (Body)"/>
              </a:rPr>
              <a:t>namespace </a:t>
            </a:r>
            <a:r>
              <a:rPr lang="vi-VN" sz="2200" dirty="0">
                <a:latin typeface="Calibri (Body)"/>
              </a:rPr>
              <a:t>này được khai báo không có prefix, như vậy, nó trở thành default namespace cho toàn bộ tài liệu. Nói cách khác, mọi element đều được tự động đặt trong namespace này, ngoại trừ một vài khai báo đặc biệt </a:t>
            </a:r>
            <a:r>
              <a:rPr lang="en-US" sz="2200" dirty="0" err="1" smtClean="0">
                <a:latin typeface="Calibri (Body)"/>
              </a:rPr>
              <a:t>khác</a:t>
            </a:r>
            <a:r>
              <a:rPr lang="vi-VN" sz="2200" dirty="0" smtClean="0">
                <a:latin typeface="Calibri (Body)"/>
              </a:rPr>
              <a:t>.</a:t>
            </a:r>
            <a:endParaRPr lang="vi-VN" sz="2200" dirty="0">
              <a:latin typeface="Calibri (Body)"/>
            </a:endParaRPr>
          </a:p>
          <a:p>
            <a:r>
              <a:rPr lang="vi-VN" sz="2200" dirty="0">
                <a:latin typeface="Calibri (Body)"/>
              </a:rPr>
              <a:t>http://schemas.microsoft.com/winfx/2006/xaml/ là XAML namespace. Nó báo gồm các tính năng khác nhau của XAML cho phép </a:t>
            </a:r>
            <a:r>
              <a:rPr lang="vi-VN" sz="2200" dirty="0" smtClean="0">
                <a:latin typeface="Calibri (Body)"/>
              </a:rPr>
              <a:t>can </a:t>
            </a:r>
            <a:r>
              <a:rPr lang="vi-VN" sz="2200" dirty="0">
                <a:latin typeface="Calibri (Body)"/>
              </a:rPr>
              <a:t>thiệp vào cách biên dịch tài </a:t>
            </a:r>
            <a:r>
              <a:rPr lang="vi-VN" sz="2200" dirty="0" smtClean="0">
                <a:latin typeface="Calibri (Body)"/>
              </a:rPr>
              <a:t>liệu. </a:t>
            </a:r>
            <a:r>
              <a:rPr lang="vi-VN" sz="2200" dirty="0">
                <a:latin typeface="Calibri (Body)"/>
              </a:rPr>
              <a:t>Namespace này được khai báo với prefix x. Nghĩa là </a:t>
            </a:r>
            <a:r>
              <a:rPr lang="vi-VN" sz="2200" dirty="0" smtClean="0">
                <a:latin typeface="Calibri (Body)"/>
              </a:rPr>
              <a:t>có </a:t>
            </a:r>
            <a:r>
              <a:rPr lang="vi-VN" sz="2200" dirty="0">
                <a:latin typeface="Calibri (Body)"/>
              </a:rPr>
              <a:t>thể áp dụng nó bằng cách đặt namespace prefix trước tên của thẻ </a:t>
            </a:r>
            <a:r>
              <a:rPr lang="vi-VN" sz="2200" dirty="0" smtClean="0">
                <a:latin typeface="Calibri (Body)"/>
              </a:rPr>
              <a:t>(&lt;</a:t>
            </a:r>
            <a:r>
              <a:rPr lang="vi-VN" sz="2200" dirty="0">
                <a:latin typeface="Calibri (Body)"/>
              </a:rPr>
              <a:t>x:ElementName</a:t>
            </a:r>
            <a:r>
              <a:rPr lang="vi-VN" sz="2200" dirty="0" smtClean="0">
                <a:latin typeface="Calibri (Body)"/>
              </a:rPr>
              <a:t>&gt;).</a:t>
            </a:r>
            <a:endParaRPr lang="vi-VN" sz="2200" dirty="0">
              <a:latin typeface="Calibri (Body)"/>
            </a:endParaRPr>
          </a:p>
          <a:p>
            <a:pPr marL="0" indent="0">
              <a:buNone/>
            </a:pPr>
            <a:endParaRPr lang="en-US" sz="2200" dirty="0">
              <a:latin typeface="Calibri (Body)"/>
            </a:endParaRPr>
          </a:p>
        </p:txBody>
      </p:sp>
      <p:sp>
        <p:nvSpPr>
          <p:cNvPr id="7" name="Title 6"/>
          <p:cNvSpPr>
            <a:spLocks noGrp="1"/>
          </p:cNvSpPr>
          <p:nvPr>
            <p:ph type="title"/>
          </p:nvPr>
        </p:nvSpPr>
        <p:spPr>
          <a:xfrm>
            <a:off x="457200" y="0"/>
            <a:ext cx="8229600" cy="1143000"/>
          </a:xfrm>
        </p:spPr>
        <p:txBody>
          <a:bodyPr/>
          <a:lstStyle/>
          <a:p>
            <a:r>
              <a:rPr lang="en-US" b="1"/>
              <a:t>XAML Namespaces</a:t>
            </a:r>
            <a:endParaRPr lang="en-US"/>
          </a:p>
        </p:txBody>
      </p:sp>
    </p:spTree>
    <p:extLst>
      <p:ext uri="{BB962C8B-B14F-4D97-AF65-F5344CB8AC3E}">
        <p14:creationId xmlns:p14="http://schemas.microsoft.com/office/powerpoint/2010/main" val="38019278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2400"/>
              </a:spcBef>
              <a:buNone/>
            </a:pPr>
            <a:r>
              <a:rPr lang="en-US" sz="2400" smtClean="0">
                <a:latin typeface="Calibri (Body)"/>
              </a:rPr>
              <a:t>Thuộc </a:t>
            </a:r>
            <a:r>
              <a:rPr lang="en-US" sz="2400">
                <a:latin typeface="Calibri (Body)"/>
              </a:rPr>
              <a:t>tính TargetType được sử dụng để giới hạn loại điều khiển nào được sử dụng Style đó. </a:t>
            </a:r>
          </a:p>
          <a:p>
            <a:pPr marL="0" indent="0" algn="just">
              <a:spcBef>
                <a:spcPts val="200"/>
              </a:spcBef>
              <a:spcAft>
                <a:spcPts val="200"/>
              </a:spcAft>
              <a:buNone/>
            </a:pPr>
            <a:endParaRPr lang="en-US" sz="1800" smtClean="0">
              <a:latin typeface="Consolas" pitchFamily="49" charset="0"/>
              <a:cs typeface="Consolas" pitchFamily="49" charset="0"/>
            </a:endParaRPr>
          </a:p>
          <a:p>
            <a:pPr marL="0" indent="0" algn="just">
              <a:spcBef>
                <a:spcPts val="200"/>
              </a:spcBef>
              <a:spcAft>
                <a:spcPts val="200"/>
              </a:spcAft>
              <a:buNone/>
            </a:pPr>
            <a:r>
              <a:rPr lang="en-US" sz="1800" smtClean="0">
                <a:latin typeface="Consolas" pitchFamily="49" charset="0"/>
                <a:cs typeface="Consolas" pitchFamily="49" charset="0"/>
              </a:rPr>
              <a:t>&lt;</a:t>
            </a:r>
            <a:r>
              <a:rPr lang="en-US" sz="1800">
                <a:latin typeface="Consolas" pitchFamily="49" charset="0"/>
                <a:cs typeface="Consolas" pitchFamily="49" charset="0"/>
              </a:rPr>
              <a:t>Style TargetType="{x:Type Button}"&gt;</a:t>
            </a:r>
          </a:p>
          <a:p>
            <a:pPr marL="0" indent="0" algn="just">
              <a:spcBef>
                <a:spcPts val="200"/>
              </a:spcBef>
              <a:spcAft>
                <a:spcPts val="200"/>
              </a:spcAft>
              <a:buNone/>
            </a:pPr>
            <a:r>
              <a:rPr lang="en-US" sz="1800" smtClean="0">
                <a:latin typeface="Consolas" pitchFamily="49" charset="0"/>
                <a:cs typeface="Consolas" pitchFamily="49" charset="0"/>
              </a:rPr>
              <a:t>....</a:t>
            </a:r>
            <a:r>
              <a:rPr lang="en-US" sz="1800">
                <a:latin typeface="Consolas" pitchFamily="49" charset="0"/>
                <a:cs typeface="Consolas" pitchFamily="49" charset="0"/>
              </a:rPr>
              <a:t> </a:t>
            </a:r>
          </a:p>
          <a:p>
            <a:pPr marL="0" indent="0" algn="just">
              <a:spcBef>
                <a:spcPts val="200"/>
              </a:spcBef>
              <a:spcAft>
                <a:spcPts val="200"/>
              </a:spcAft>
              <a:buNone/>
            </a:pPr>
            <a:r>
              <a:rPr lang="en-US" sz="1800">
                <a:latin typeface="Consolas" pitchFamily="49" charset="0"/>
                <a:cs typeface="Consolas" pitchFamily="49" charset="0"/>
              </a:rPr>
              <a:t>&lt;/Style&gt;</a:t>
            </a:r>
          </a:p>
          <a:p>
            <a:pPr marL="0" indent="0" algn="just">
              <a:spcBef>
                <a:spcPts val="2400"/>
              </a:spcBef>
              <a:buNone/>
            </a:pPr>
            <a:endParaRPr lang="en-US" sz="2400">
              <a:latin typeface="Calibri (Body)"/>
            </a:endParaRP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TargetType</a:t>
            </a:r>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None/>
            </a:pPr>
            <a:r>
              <a:rPr lang="en-US" sz="2400" smtClean="0">
                <a:latin typeface="Calibri (Body)"/>
              </a:rPr>
              <a:t>Setters cho </a:t>
            </a:r>
            <a:r>
              <a:rPr lang="en-US" sz="2400">
                <a:latin typeface="Calibri (Body)"/>
              </a:rPr>
              <a:t>phép thiết lập một sự kiện hay một thuộc tính với một giá trị nào đó. Trong trường hợp thiết lập một sự kiện, chúng liên kết với một sự kiện và kích hoạt hàm xử lý tương ứng. Trong trường hợp thiết lập một thuộc tính, chúng đặt giá trị cho thuộc tính đó</a:t>
            </a:r>
            <a:r>
              <a:rPr lang="en-US" sz="2400" smtClean="0">
                <a:latin typeface="Calibri (Body)"/>
              </a:rPr>
              <a:t>.</a:t>
            </a:r>
          </a:p>
          <a:p>
            <a:pPr marL="0" indent="0" algn="just">
              <a:spcBef>
                <a:spcPts val="2400"/>
              </a:spcBef>
              <a:buNone/>
            </a:pPr>
            <a:r>
              <a:rPr lang="vi-VN" sz="2400"/>
              <a:t>Setter dùng để gán giá trị cho property và EventSetter để gán giá trị cho các </a:t>
            </a:r>
            <a:r>
              <a:rPr lang="vi-VN" sz="2400" smtClean="0"/>
              <a:t>event</a:t>
            </a:r>
            <a:r>
              <a:rPr lang="en-US" sz="2400" smtClean="0"/>
              <a:t>.</a:t>
            </a:r>
            <a:endParaRPr lang="en-US" sz="2400">
              <a:latin typeface="Calibri (Body)"/>
            </a:endParaRP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Setters</a:t>
            </a:r>
            <a:endParaRPr lang="en-US" b="1"/>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200"/>
              </a:spcBef>
              <a:spcAft>
                <a:spcPts val="200"/>
              </a:spcAft>
              <a:buNone/>
            </a:pPr>
            <a:r>
              <a:rPr lang="en-US" sz="2000" smtClean="0">
                <a:latin typeface="Consolas" pitchFamily="49" charset="0"/>
                <a:cs typeface="Consolas" pitchFamily="49" charset="0"/>
              </a:rPr>
              <a:t>&lt;</a:t>
            </a:r>
            <a:r>
              <a:rPr lang="en-US" sz="2000">
                <a:latin typeface="Consolas" pitchFamily="49" charset="0"/>
                <a:cs typeface="Consolas" pitchFamily="49" charset="0"/>
              </a:rPr>
              <a:t>Style TargetType="{x:Type Button}"&gt;</a:t>
            </a:r>
          </a:p>
          <a:p>
            <a:pPr marL="0" indent="0" algn="just">
              <a:spcBef>
                <a:spcPts val="200"/>
              </a:spcBef>
              <a:spcAft>
                <a:spcPts val="200"/>
              </a:spcAft>
              <a:buNone/>
            </a:pPr>
            <a:r>
              <a:rPr lang="en-US" sz="2000" smtClean="0">
                <a:latin typeface="Consolas" pitchFamily="49" charset="0"/>
                <a:cs typeface="Consolas" pitchFamily="49" charset="0"/>
              </a:rPr>
              <a:t>	&lt;</a:t>
            </a:r>
            <a:r>
              <a:rPr lang="en-US" sz="2000">
                <a:latin typeface="Consolas" pitchFamily="49" charset="0"/>
                <a:cs typeface="Consolas" pitchFamily="49" charset="0"/>
              </a:rPr>
              <a:t>EventSetter Event="Click" Handler="b1SetColor</a:t>
            </a:r>
            <a:r>
              <a:rPr lang="en-US" sz="2000" smtClean="0">
                <a:latin typeface="Consolas" pitchFamily="49" charset="0"/>
                <a:cs typeface="Consolas" pitchFamily="49" charset="0"/>
              </a:rPr>
              <a:t>"/&gt;</a:t>
            </a:r>
            <a:endParaRPr lang="en-US" sz="2000">
              <a:latin typeface="Consolas" pitchFamily="49" charset="0"/>
              <a:cs typeface="Consolas" pitchFamily="49" charset="0"/>
            </a:endParaRPr>
          </a:p>
          <a:p>
            <a:pPr marL="0" indent="0" algn="just">
              <a:spcBef>
                <a:spcPts val="200"/>
              </a:spcBef>
              <a:spcAft>
                <a:spcPts val="200"/>
              </a:spcAft>
              <a:buNone/>
            </a:pPr>
            <a:r>
              <a:rPr lang="en-US" sz="2000">
                <a:latin typeface="Consolas" pitchFamily="49" charset="0"/>
                <a:cs typeface="Consolas" pitchFamily="49" charset="0"/>
              </a:rPr>
              <a:t>&lt;/Style&gt;</a:t>
            </a:r>
          </a:p>
          <a:p>
            <a:pPr marL="0" indent="0" algn="just">
              <a:spcBef>
                <a:spcPts val="200"/>
              </a:spcBef>
              <a:spcAft>
                <a:spcPts val="200"/>
              </a:spcAft>
              <a:buNone/>
            </a:pPr>
            <a:r>
              <a:rPr lang="en-US" sz="2000">
                <a:latin typeface="Consolas" pitchFamily="49" charset="0"/>
                <a:cs typeface="Consolas" pitchFamily="49" charset="0"/>
              </a:rPr>
              <a:t> </a:t>
            </a:r>
            <a:endParaRPr lang="en-US" sz="2000" smtClean="0">
              <a:latin typeface="Consolas" pitchFamily="49" charset="0"/>
              <a:cs typeface="Consolas" pitchFamily="49" charset="0"/>
            </a:endParaRPr>
          </a:p>
          <a:p>
            <a:pPr marL="0" indent="0" algn="just">
              <a:spcBef>
                <a:spcPts val="200"/>
              </a:spcBef>
              <a:spcAft>
                <a:spcPts val="200"/>
              </a:spcAft>
              <a:buNone/>
            </a:pPr>
            <a:r>
              <a:rPr lang="en-US" sz="2000" smtClean="0">
                <a:latin typeface="Consolas" pitchFamily="49" charset="0"/>
                <a:cs typeface="Consolas" pitchFamily="49" charset="0"/>
              </a:rPr>
              <a:t>&lt;</a:t>
            </a:r>
            <a:r>
              <a:rPr lang="en-US" sz="2000">
                <a:latin typeface="Consolas" pitchFamily="49" charset="0"/>
                <a:cs typeface="Consolas" pitchFamily="49" charset="0"/>
              </a:rPr>
              <a:t>Style TargetType="{x:Type Button}"&gt;</a:t>
            </a:r>
          </a:p>
          <a:p>
            <a:pPr marL="0" indent="0" algn="just">
              <a:spcBef>
                <a:spcPts val="200"/>
              </a:spcBef>
              <a:spcAft>
                <a:spcPts val="200"/>
              </a:spcAft>
              <a:buNone/>
            </a:pPr>
            <a:r>
              <a:rPr lang="en-US" sz="2000" smtClean="0">
                <a:latin typeface="Consolas" pitchFamily="49" charset="0"/>
                <a:cs typeface="Consolas" pitchFamily="49" charset="0"/>
              </a:rPr>
              <a:t>	&lt;</a:t>
            </a:r>
            <a:r>
              <a:rPr lang="en-US" sz="2000">
                <a:latin typeface="Consolas" pitchFamily="49" charset="0"/>
                <a:cs typeface="Consolas" pitchFamily="49" charset="0"/>
              </a:rPr>
              <a:t>Setter Property="BackGround" Value="Yellow"/&gt;</a:t>
            </a:r>
          </a:p>
          <a:p>
            <a:pPr marL="0" indent="0" algn="just">
              <a:spcBef>
                <a:spcPts val="200"/>
              </a:spcBef>
              <a:spcAft>
                <a:spcPts val="200"/>
              </a:spcAft>
              <a:buNone/>
            </a:pPr>
            <a:r>
              <a:rPr lang="en-US" sz="2000" smtClean="0">
                <a:latin typeface="Consolas" pitchFamily="49" charset="0"/>
                <a:cs typeface="Consolas" pitchFamily="49" charset="0"/>
              </a:rPr>
              <a:t>&lt;/</a:t>
            </a:r>
            <a:r>
              <a:rPr lang="en-US" sz="2000">
                <a:latin typeface="Consolas" pitchFamily="49" charset="0"/>
                <a:cs typeface="Consolas" pitchFamily="49" charset="0"/>
              </a:rPr>
              <a:t>Style&gt;</a:t>
            </a:r>
          </a:p>
          <a:p>
            <a:pPr marL="0" indent="0" algn="just">
              <a:spcBef>
                <a:spcPts val="200"/>
              </a:spcBef>
              <a:spcAft>
                <a:spcPts val="200"/>
              </a:spcAft>
              <a:buNone/>
            </a:pPr>
            <a:endParaRPr lang="en-US" sz="20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a:t>Setters</a:t>
            </a:r>
            <a:endParaRPr lang="en-US"/>
          </a:p>
        </p:txBody>
      </p:sp>
    </p:spTree>
    <p:extLst>
      <p:ext uri="{BB962C8B-B14F-4D97-AF65-F5344CB8AC3E}">
        <p14:creationId xmlns:p14="http://schemas.microsoft.com/office/powerpoint/2010/main" val="252579877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None/>
            </a:pPr>
            <a:r>
              <a:rPr lang="vi-VN" sz="2400">
                <a:latin typeface="Calibri (Body)"/>
              </a:rPr>
              <a:t>Trigger là phương pháp giúp </a:t>
            </a:r>
            <a:r>
              <a:rPr lang="vi-VN" sz="2400" smtClean="0">
                <a:latin typeface="Calibri (Body)"/>
              </a:rPr>
              <a:t>đặt </a:t>
            </a:r>
            <a:r>
              <a:rPr lang="vi-VN" sz="2400">
                <a:latin typeface="Calibri (Body)"/>
              </a:rPr>
              <a:t>giá trị cho các property dựa trên một điều kiện cụ thể. Các Trigger được lưu trong collection Style.Triggers. Một Trigger bao gồm hai phần chính là:</a:t>
            </a:r>
          </a:p>
          <a:p>
            <a:pPr algn="just">
              <a:spcBef>
                <a:spcPts val="2400"/>
              </a:spcBef>
            </a:pPr>
            <a:r>
              <a:rPr lang="vi-VN" sz="2400" smtClean="0">
                <a:latin typeface="Calibri (Body)"/>
              </a:rPr>
              <a:t>Điều </a:t>
            </a:r>
            <a:r>
              <a:rPr lang="vi-VN" sz="2400">
                <a:latin typeface="Calibri (Body)"/>
              </a:rPr>
              <a:t>kiện kích hoạt Trigger được tạo bằng cách gán hai giá trị Trigger.Property và Trigger.Value.</a:t>
            </a:r>
          </a:p>
          <a:p>
            <a:pPr algn="just">
              <a:spcBef>
                <a:spcPts val="2400"/>
              </a:spcBef>
            </a:pPr>
            <a:r>
              <a:rPr lang="vi-VN" sz="2400" smtClean="0">
                <a:latin typeface="Calibri (Body)"/>
              </a:rPr>
              <a:t>Một </a:t>
            </a:r>
            <a:r>
              <a:rPr lang="vi-VN" sz="2400">
                <a:latin typeface="Calibri (Body)"/>
              </a:rPr>
              <a:t>collection </a:t>
            </a:r>
            <a:r>
              <a:rPr lang="vi-VN" sz="2400" smtClean="0">
                <a:latin typeface="Calibri (Body)"/>
              </a:rPr>
              <a:t>Setter </a:t>
            </a:r>
            <a:r>
              <a:rPr lang="vi-VN" sz="2400">
                <a:latin typeface="Calibri (Body)"/>
              </a:rPr>
              <a:t>để thay đổi giá trị của các property khi điều kiện của Trigger được đáp ứng.</a:t>
            </a:r>
          </a:p>
        </p:txBody>
      </p:sp>
      <p:sp>
        <p:nvSpPr>
          <p:cNvPr id="7" name="Title 6"/>
          <p:cNvSpPr>
            <a:spLocks noGrp="1"/>
          </p:cNvSpPr>
          <p:nvPr>
            <p:ph type="title"/>
          </p:nvPr>
        </p:nvSpPr>
        <p:spPr>
          <a:xfrm>
            <a:off x="457200" y="0"/>
            <a:ext cx="8229600" cy="1143000"/>
          </a:xfrm>
        </p:spPr>
        <p:txBody>
          <a:bodyPr/>
          <a:lstStyle/>
          <a:p>
            <a:r>
              <a:rPr lang="en-US" b="1" smtClean="0"/>
              <a:t>Trigger</a:t>
            </a:r>
            <a:endParaRPr lang="en-US"/>
          </a:p>
        </p:txBody>
      </p:sp>
    </p:spTree>
    <p:extLst>
      <p:ext uri="{BB962C8B-B14F-4D97-AF65-F5344CB8AC3E}">
        <p14:creationId xmlns:p14="http://schemas.microsoft.com/office/powerpoint/2010/main" val="25257987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05400"/>
          </a:xfrm>
        </p:spPr>
        <p:txBody>
          <a:bodyPr>
            <a:normAutofit fontScale="47500" lnSpcReduction="20000"/>
          </a:bodyPr>
          <a:lstStyle/>
          <a:p>
            <a:pPr marL="0" indent="0" algn="just">
              <a:lnSpc>
                <a:spcPct val="120000"/>
              </a:lnSpc>
              <a:spcBef>
                <a:spcPts val="2400"/>
              </a:spcBef>
              <a:buFont typeface="Arial" pitchFamily="34" charset="0"/>
              <a:buNone/>
            </a:pPr>
            <a:r>
              <a:rPr lang="vi-VN" sz="4400">
                <a:latin typeface="Calibri (Body)"/>
              </a:rPr>
              <a:t>Ví dụ sử dụng các Trigger để tự động thay đổi màu chữ của Button khi property Button.Content chỉ ra tên của màu đó:</a:t>
            </a:r>
            <a:endParaRPr lang="en-US" sz="4400">
              <a:latin typeface="Calibri (Body)"/>
            </a:endParaRPr>
          </a:p>
          <a:p>
            <a:pPr marL="0" indent="0">
              <a:buNone/>
            </a:pPr>
            <a:endParaRPr lang="en-US" smtClean="0"/>
          </a:p>
          <a:p>
            <a:pPr marL="0" indent="0">
              <a:lnSpc>
                <a:spcPct val="120000"/>
              </a:lnSpc>
              <a:buNone/>
            </a:pPr>
            <a:r>
              <a:rPr lang="en-US" sz="3300" smtClean="0">
                <a:latin typeface="Consolas" pitchFamily="49" charset="0"/>
                <a:cs typeface="Consolas" pitchFamily="49" charset="0"/>
              </a:rPr>
              <a:t>&lt;</a:t>
            </a:r>
            <a:r>
              <a:rPr lang="en-US" sz="3300">
                <a:latin typeface="Consolas" pitchFamily="49" charset="0"/>
                <a:cs typeface="Consolas" pitchFamily="49" charset="0"/>
              </a:rPr>
              <a:t>Style TargetType="Button"&gt;</a:t>
            </a:r>
          </a:p>
          <a:p>
            <a:pPr marL="0" indent="0">
              <a:lnSpc>
                <a:spcPct val="120000"/>
              </a:lnSpc>
              <a:buNone/>
            </a:pPr>
            <a:r>
              <a:rPr lang="en-US" sz="3300">
                <a:latin typeface="Consolas" pitchFamily="49" charset="0"/>
                <a:cs typeface="Consolas" pitchFamily="49" charset="0"/>
              </a:rPr>
              <a:t>    &lt;Style.Triggers&gt;</a:t>
            </a:r>
          </a:p>
          <a:p>
            <a:pPr marL="0" indent="0">
              <a:lnSpc>
                <a:spcPct val="120000"/>
              </a:lnSpc>
              <a:buNone/>
            </a:pPr>
            <a:r>
              <a:rPr lang="en-US" sz="3300">
                <a:latin typeface="Consolas" pitchFamily="49" charset="0"/>
                <a:cs typeface="Consolas" pitchFamily="49" charset="0"/>
              </a:rPr>
              <a:t>        &lt;Trigger Property="Content" Value="Blue" &gt;</a:t>
            </a:r>
          </a:p>
          <a:p>
            <a:pPr marL="0" indent="0">
              <a:lnSpc>
                <a:spcPct val="120000"/>
              </a:lnSpc>
              <a:buNone/>
            </a:pPr>
            <a:r>
              <a:rPr lang="en-US" sz="3300">
                <a:latin typeface="Consolas" pitchFamily="49" charset="0"/>
                <a:cs typeface="Consolas" pitchFamily="49" charset="0"/>
              </a:rPr>
              <a:t>            &lt;Setter Property="Foreground" Value="Blue" /&gt;</a:t>
            </a:r>
          </a:p>
          <a:p>
            <a:pPr marL="0" indent="0">
              <a:lnSpc>
                <a:spcPct val="120000"/>
              </a:lnSpc>
              <a:buNone/>
            </a:pPr>
            <a:r>
              <a:rPr lang="en-US" sz="3300">
                <a:latin typeface="Consolas" pitchFamily="49" charset="0"/>
                <a:cs typeface="Consolas" pitchFamily="49" charset="0"/>
              </a:rPr>
              <a:t>        &lt;/Trigger&gt;</a:t>
            </a:r>
          </a:p>
          <a:p>
            <a:pPr marL="0" indent="0">
              <a:lnSpc>
                <a:spcPct val="120000"/>
              </a:lnSpc>
              <a:buNone/>
            </a:pPr>
            <a:r>
              <a:rPr lang="en-US" sz="3300">
                <a:latin typeface="Consolas" pitchFamily="49" charset="0"/>
                <a:cs typeface="Consolas" pitchFamily="49" charset="0"/>
              </a:rPr>
              <a:t>        ...</a:t>
            </a:r>
          </a:p>
          <a:p>
            <a:pPr marL="0" indent="0">
              <a:lnSpc>
                <a:spcPct val="120000"/>
              </a:lnSpc>
              <a:buNone/>
            </a:pPr>
            <a:r>
              <a:rPr lang="en-US" sz="3300">
                <a:latin typeface="Consolas" pitchFamily="49" charset="0"/>
                <a:cs typeface="Consolas" pitchFamily="49" charset="0"/>
              </a:rPr>
              <a:t>        &lt;Trigger Property="Content" Value="Purple" &gt;</a:t>
            </a:r>
          </a:p>
          <a:p>
            <a:pPr marL="0" indent="0">
              <a:lnSpc>
                <a:spcPct val="120000"/>
              </a:lnSpc>
              <a:buNone/>
            </a:pPr>
            <a:r>
              <a:rPr lang="en-US" sz="3300">
                <a:latin typeface="Consolas" pitchFamily="49" charset="0"/>
                <a:cs typeface="Consolas" pitchFamily="49" charset="0"/>
              </a:rPr>
              <a:t>            &lt;Setter Property="Foreground" Value="Purple" /&gt;</a:t>
            </a:r>
          </a:p>
          <a:p>
            <a:pPr marL="0" indent="0">
              <a:lnSpc>
                <a:spcPct val="120000"/>
              </a:lnSpc>
              <a:buNone/>
            </a:pPr>
            <a:r>
              <a:rPr lang="en-US" sz="3300">
                <a:latin typeface="Consolas" pitchFamily="49" charset="0"/>
                <a:cs typeface="Consolas" pitchFamily="49" charset="0"/>
              </a:rPr>
              <a:t>        &lt;/Trigger&gt;</a:t>
            </a:r>
          </a:p>
          <a:p>
            <a:pPr marL="0" indent="0">
              <a:lnSpc>
                <a:spcPct val="120000"/>
              </a:lnSpc>
              <a:buNone/>
            </a:pPr>
            <a:r>
              <a:rPr lang="en-US" sz="3300">
                <a:latin typeface="Consolas" pitchFamily="49" charset="0"/>
                <a:cs typeface="Consolas" pitchFamily="49" charset="0"/>
              </a:rPr>
              <a:t>    &lt;/Style.Triggers&gt;</a:t>
            </a:r>
          </a:p>
          <a:p>
            <a:pPr marL="0" indent="0">
              <a:lnSpc>
                <a:spcPct val="120000"/>
              </a:lnSpc>
              <a:buNone/>
            </a:pPr>
            <a:r>
              <a:rPr lang="en-US" sz="3300">
                <a:latin typeface="Consolas" pitchFamily="49" charset="0"/>
                <a:cs typeface="Consolas" pitchFamily="49" charset="0"/>
              </a:rPr>
              <a:t>&lt;/Style&gt;</a:t>
            </a:r>
          </a:p>
          <a:p>
            <a:pPr marL="0" indent="0">
              <a:lnSpc>
                <a:spcPct val="120000"/>
              </a:lnSpc>
              <a:buNone/>
            </a:pPr>
            <a:r>
              <a:rPr lang="en-US" sz="3300">
                <a:latin typeface="Consolas" pitchFamily="49" charset="0"/>
                <a:cs typeface="Consolas" pitchFamily="49" charset="0"/>
              </a:rPr>
              <a:t>…</a:t>
            </a:r>
          </a:p>
          <a:p>
            <a:pPr marL="0" indent="0">
              <a:lnSpc>
                <a:spcPct val="120000"/>
              </a:lnSpc>
              <a:buNone/>
            </a:pPr>
            <a:r>
              <a:rPr lang="en-US" sz="3300">
                <a:latin typeface="Consolas" pitchFamily="49" charset="0"/>
                <a:cs typeface="Consolas" pitchFamily="49" charset="0"/>
              </a:rPr>
              <a:t>&lt;Button Content="Purple" /&gt;</a:t>
            </a:r>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a:t>Trigger</a:t>
            </a:r>
            <a:endParaRPr lang="en-US"/>
          </a:p>
        </p:txBody>
      </p:sp>
    </p:spTree>
    <p:extLst>
      <p:ext uri="{BB962C8B-B14F-4D97-AF65-F5344CB8AC3E}">
        <p14:creationId xmlns:p14="http://schemas.microsoft.com/office/powerpoint/2010/main" val="252579877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Font typeface="Arial" pitchFamily="34" charset="0"/>
              <a:buNone/>
            </a:pPr>
            <a:r>
              <a:rPr lang="vi-VN" sz="2400">
                <a:latin typeface="Calibri (Body)"/>
              </a:rPr>
              <a:t>Khi cần đặt nhiều điều kiện cho Trigger, </a:t>
            </a:r>
            <a:r>
              <a:rPr lang="vi-VN" sz="2400" smtClean="0">
                <a:latin typeface="Calibri (Body)"/>
              </a:rPr>
              <a:t>cần </a:t>
            </a:r>
            <a:r>
              <a:rPr lang="vi-VN" sz="2400">
                <a:latin typeface="Calibri (Body)"/>
              </a:rPr>
              <a:t>sử dụng lớp MultiTrigger. Lớp này chứa một collection các đối tượng Condition tương ứng với mỗi điều </a:t>
            </a:r>
            <a:r>
              <a:rPr lang="vi-VN" sz="2400" smtClean="0">
                <a:latin typeface="Calibri (Body)"/>
              </a:rPr>
              <a:t>kiện. </a:t>
            </a:r>
            <a:r>
              <a:rPr lang="vi-VN" sz="2400">
                <a:latin typeface="Calibri (Body)"/>
              </a:rPr>
              <a:t>Với </a:t>
            </a:r>
            <a:r>
              <a:rPr lang="vi-VN" sz="2400" smtClean="0">
                <a:latin typeface="Calibri (Body)"/>
              </a:rPr>
              <a:t>Condition,</a:t>
            </a:r>
            <a:r>
              <a:rPr lang="en-US" sz="2400" smtClean="0">
                <a:latin typeface="Calibri (Body)"/>
              </a:rPr>
              <a:t> </a:t>
            </a:r>
            <a:r>
              <a:rPr lang="vi-VN" sz="2400" smtClean="0">
                <a:latin typeface="Calibri (Body)"/>
              </a:rPr>
              <a:t>có </a:t>
            </a:r>
            <a:r>
              <a:rPr lang="vi-VN" sz="2400">
                <a:latin typeface="Calibri (Body)"/>
              </a:rPr>
              <a:t>thể đặt điều kiện bằng cách xác định property hoặc sử dụng binding. Tuy nhiên </a:t>
            </a:r>
            <a:r>
              <a:rPr lang="en-US" sz="2400" smtClean="0">
                <a:latin typeface="Calibri (Body)"/>
              </a:rPr>
              <a:t>c</a:t>
            </a:r>
            <a:r>
              <a:rPr lang="vi-VN" sz="2400" smtClean="0">
                <a:latin typeface="Calibri (Body)"/>
              </a:rPr>
              <a:t>hỉ </a:t>
            </a:r>
            <a:r>
              <a:rPr lang="vi-VN" sz="2400">
                <a:latin typeface="Calibri (Body)"/>
              </a:rPr>
              <a:t>được phép dùng binding khi làm việc với lớp </a:t>
            </a:r>
            <a:r>
              <a:rPr lang="vi-VN" sz="2400" smtClean="0">
                <a:latin typeface="Calibri (Body)"/>
              </a:rPr>
              <a:t>MultiDataTrigger.</a:t>
            </a:r>
            <a:endParaRPr lang="en-US" sz="2400" smtClean="0">
              <a:latin typeface="Calibri (Body)"/>
            </a:endParaRPr>
          </a:p>
          <a:p>
            <a:pPr marL="0" indent="0" algn="just">
              <a:spcBef>
                <a:spcPts val="2400"/>
              </a:spcBef>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MultiTrigger</a:t>
            </a:r>
          </a:p>
        </p:txBody>
      </p:sp>
    </p:spTree>
    <p:extLst>
      <p:ext uri="{BB962C8B-B14F-4D97-AF65-F5344CB8AC3E}">
        <p14:creationId xmlns:p14="http://schemas.microsoft.com/office/powerpoint/2010/main" val="25257987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lnSpc>
                <a:spcPct val="120000"/>
              </a:lnSpc>
              <a:spcBef>
                <a:spcPts val="200"/>
              </a:spcBef>
              <a:spcAft>
                <a:spcPts val="200"/>
              </a:spcAft>
              <a:buNone/>
            </a:pPr>
            <a:r>
              <a:rPr lang="en-US" sz="1800">
                <a:latin typeface="Consolas" pitchFamily="49" charset="0"/>
                <a:cs typeface="Consolas" pitchFamily="49" charset="0"/>
              </a:rPr>
              <a:t>&lt;Style TargetType="Button"&gt;</a:t>
            </a:r>
          </a:p>
          <a:p>
            <a:pPr marL="0" indent="0" algn="just">
              <a:lnSpc>
                <a:spcPct val="120000"/>
              </a:lnSpc>
              <a:spcBef>
                <a:spcPts val="200"/>
              </a:spcBef>
              <a:spcAft>
                <a:spcPts val="200"/>
              </a:spcAft>
              <a:buNone/>
            </a:pPr>
            <a:r>
              <a:rPr lang="en-US" sz="1800">
                <a:latin typeface="Consolas" pitchFamily="49" charset="0"/>
                <a:cs typeface="Consolas" pitchFamily="49" charset="0"/>
              </a:rPr>
              <a:t>    &lt;Style.Triggers&gt;</a:t>
            </a:r>
          </a:p>
          <a:p>
            <a:pPr marL="0" indent="0" algn="just">
              <a:lnSpc>
                <a:spcPct val="120000"/>
              </a:lnSpc>
              <a:spcBef>
                <a:spcPts val="200"/>
              </a:spcBef>
              <a:spcAft>
                <a:spcPts val="200"/>
              </a:spcAft>
              <a:buNone/>
            </a:pPr>
            <a:r>
              <a:rPr lang="en-US" sz="1800">
                <a:latin typeface="Consolas" pitchFamily="49" charset="0"/>
                <a:cs typeface="Consolas" pitchFamily="49" charset="0"/>
              </a:rPr>
              <a:t>        &lt;MultiTrigger&gt;</a:t>
            </a:r>
          </a:p>
          <a:p>
            <a:pPr marL="0" indent="0" algn="just">
              <a:lnSpc>
                <a:spcPct val="120000"/>
              </a:lnSpc>
              <a:spcBef>
                <a:spcPts val="200"/>
              </a:spcBef>
              <a:spcAft>
                <a:spcPts val="200"/>
              </a:spcAft>
              <a:buNone/>
            </a:pPr>
            <a:r>
              <a:rPr lang="en-US" sz="1800">
                <a:latin typeface="Consolas" pitchFamily="49" charset="0"/>
                <a:cs typeface="Consolas" pitchFamily="49" charset="0"/>
              </a:rPr>
              <a:t>            &lt;MultiTrigger.Conditions&gt;</a:t>
            </a:r>
          </a:p>
          <a:p>
            <a:pPr marL="0" indent="0" algn="just">
              <a:lnSpc>
                <a:spcPct val="120000"/>
              </a:lnSpc>
              <a:spcBef>
                <a:spcPts val="200"/>
              </a:spcBef>
              <a:spcAft>
                <a:spcPts val="200"/>
              </a:spcAft>
              <a:buNone/>
            </a:pPr>
            <a:r>
              <a:rPr lang="en-US" sz="1800">
                <a:latin typeface="Consolas" pitchFamily="49" charset="0"/>
                <a:cs typeface="Consolas" pitchFamily="49" charset="0"/>
              </a:rPr>
              <a:t>                &lt;Condition Property="Content" Value="Blue" /&gt;</a:t>
            </a:r>
          </a:p>
          <a:p>
            <a:pPr marL="0" indent="0" algn="just">
              <a:lnSpc>
                <a:spcPct val="120000"/>
              </a:lnSpc>
              <a:spcBef>
                <a:spcPts val="200"/>
              </a:spcBef>
              <a:spcAft>
                <a:spcPts val="200"/>
              </a:spcAft>
              <a:buNone/>
            </a:pPr>
            <a:r>
              <a:rPr lang="en-US" sz="1800">
                <a:latin typeface="Consolas" pitchFamily="49" charset="0"/>
                <a:cs typeface="Consolas" pitchFamily="49" charset="0"/>
              </a:rPr>
              <a:t>                &lt;Condition Property="FontSize" Value="12" /&gt;</a:t>
            </a:r>
          </a:p>
          <a:p>
            <a:pPr marL="0" indent="0" algn="just">
              <a:lnSpc>
                <a:spcPct val="120000"/>
              </a:lnSpc>
              <a:spcBef>
                <a:spcPts val="200"/>
              </a:spcBef>
              <a:spcAft>
                <a:spcPts val="200"/>
              </a:spcAft>
              <a:buNone/>
            </a:pPr>
            <a:r>
              <a:rPr lang="en-US" sz="1800">
                <a:latin typeface="Consolas" pitchFamily="49" charset="0"/>
                <a:cs typeface="Consolas" pitchFamily="49" charset="0"/>
              </a:rPr>
              <a:t>            &lt;/MultiTrigger.Conditions&gt;</a:t>
            </a:r>
          </a:p>
          <a:p>
            <a:pPr marL="0" indent="0" algn="just">
              <a:lnSpc>
                <a:spcPct val="120000"/>
              </a:lnSpc>
              <a:spcBef>
                <a:spcPts val="200"/>
              </a:spcBef>
              <a:spcAft>
                <a:spcPts val="200"/>
              </a:spcAft>
              <a:buNone/>
            </a:pPr>
            <a:r>
              <a:rPr lang="en-US" sz="1800">
                <a:latin typeface="Consolas" pitchFamily="49" charset="0"/>
                <a:cs typeface="Consolas" pitchFamily="49" charset="0"/>
              </a:rPr>
              <a:t>            &lt;Setter Property="Foreground" Value="Blue"/&gt;</a:t>
            </a:r>
          </a:p>
          <a:p>
            <a:pPr marL="0" indent="0" algn="just">
              <a:lnSpc>
                <a:spcPct val="120000"/>
              </a:lnSpc>
              <a:spcBef>
                <a:spcPts val="200"/>
              </a:spcBef>
              <a:spcAft>
                <a:spcPts val="200"/>
              </a:spcAft>
              <a:buNone/>
            </a:pPr>
            <a:r>
              <a:rPr lang="en-US" sz="1800">
                <a:latin typeface="Consolas" pitchFamily="49" charset="0"/>
                <a:cs typeface="Consolas" pitchFamily="49" charset="0"/>
              </a:rPr>
              <a:t>        &lt;/MultiTrigger&gt;</a:t>
            </a:r>
          </a:p>
          <a:p>
            <a:pPr marL="0" indent="0" algn="just">
              <a:lnSpc>
                <a:spcPct val="120000"/>
              </a:lnSpc>
              <a:spcBef>
                <a:spcPts val="200"/>
              </a:spcBef>
              <a:spcAft>
                <a:spcPts val="200"/>
              </a:spcAft>
              <a:buNone/>
            </a:pPr>
            <a:r>
              <a:rPr lang="en-US" sz="1800">
                <a:latin typeface="Consolas" pitchFamily="49" charset="0"/>
                <a:cs typeface="Consolas" pitchFamily="49" charset="0"/>
              </a:rPr>
              <a:t>    &lt;/Style.Triggers&gt;</a:t>
            </a:r>
          </a:p>
          <a:p>
            <a:pPr marL="0" indent="0" algn="just">
              <a:lnSpc>
                <a:spcPct val="120000"/>
              </a:lnSpc>
              <a:spcBef>
                <a:spcPts val="200"/>
              </a:spcBef>
              <a:spcAft>
                <a:spcPts val="200"/>
              </a:spcAft>
              <a:buNone/>
            </a:pPr>
            <a:r>
              <a:rPr lang="en-US" sz="1800">
                <a:latin typeface="Consolas" pitchFamily="49" charset="0"/>
                <a:cs typeface="Consolas" pitchFamily="49" charset="0"/>
              </a:rPr>
              <a:t>&lt;/Style&gt;</a:t>
            </a:r>
          </a:p>
          <a:p>
            <a:pPr marL="0" indent="0">
              <a:lnSpc>
                <a:spcPct val="120000"/>
              </a:lnSpc>
              <a:spcBef>
                <a:spcPts val="200"/>
              </a:spcBef>
              <a:spcAft>
                <a:spcPts val="200"/>
              </a:spcAft>
              <a:buNone/>
            </a:pPr>
            <a:endParaRPr lang="en-US" sz="1800"/>
          </a:p>
        </p:txBody>
      </p:sp>
      <p:sp>
        <p:nvSpPr>
          <p:cNvPr id="7" name="Title 6"/>
          <p:cNvSpPr>
            <a:spLocks noGrp="1"/>
          </p:cNvSpPr>
          <p:nvPr>
            <p:ph type="title"/>
          </p:nvPr>
        </p:nvSpPr>
        <p:spPr>
          <a:xfrm>
            <a:off x="457200" y="0"/>
            <a:ext cx="8229600" cy="1143000"/>
          </a:xfrm>
        </p:spPr>
        <p:txBody>
          <a:bodyPr/>
          <a:lstStyle/>
          <a:p>
            <a:r>
              <a:rPr lang="en-US" b="1"/>
              <a:t>MultiTrigger</a:t>
            </a:r>
            <a:endParaRPr lang="en-US"/>
          </a:p>
        </p:txBody>
      </p:sp>
    </p:spTree>
    <p:extLst>
      <p:ext uri="{BB962C8B-B14F-4D97-AF65-F5344CB8AC3E}">
        <p14:creationId xmlns:p14="http://schemas.microsoft.com/office/powerpoint/2010/main" val="25257987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Font typeface="Arial" pitchFamily="34" charset="0"/>
              <a:buNone/>
            </a:pPr>
            <a:r>
              <a:rPr lang="vi-VN" sz="2400">
                <a:latin typeface="Calibri (Body)"/>
              </a:rPr>
              <a:t>Đặc điểm chính của DataTrigger là không xét điều kiện dựa trên các property mà dựa trên binding. Như </a:t>
            </a:r>
            <a:r>
              <a:rPr lang="vi-VN" sz="2400" smtClean="0">
                <a:latin typeface="Calibri (Body)"/>
              </a:rPr>
              <a:t>vậy </a:t>
            </a:r>
            <a:r>
              <a:rPr lang="vi-VN" sz="2400">
                <a:latin typeface="Calibri (Body)"/>
              </a:rPr>
              <a:t>sử dụng DataTrigger tương tự như Trigger chỉ khác ở điểm </a:t>
            </a:r>
            <a:r>
              <a:rPr lang="vi-VN" sz="2400" smtClean="0">
                <a:latin typeface="Calibri (Body)"/>
              </a:rPr>
              <a:t>cần </a:t>
            </a:r>
            <a:r>
              <a:rPr lang="vi-VN" sz="2400">
                <a:latin typeface="Calibri (Body)"/>
              </a:rPr>
              <a:t>sử dụng thuộc tính Binding thay vì Property</a:t>
            </a:r>
            <a:r>
              <a:rPr lang="vi-VN" sz="2400" smtClean="0">
                <a:latin typeface="Calibri (Body)"/>
              </a:rPr>
              <a:t>.</a:t>
            </a:r>
            <a:endParaRPr lang="en-US" sz="2400" smtClean="0">
              <a:latin typeface="Calibri (Body)"/>
            </a:endParaRPr>
          </a:p>
          <a:p>
            <a:pPr marL="0" indent="0" algn="just">
              <a:spcBef>
                <a:spcPts val="2400"/>
              </a:spcBef>
              <a:buFont typeface="Arial" pitchFamily="34" charset="0"/>
              <a:buNone/>
            </a:pPr>
            <a:r>
              <a:rPr lang="vi-VN" sz="2400">
                <a:latin typeface="Calibri (Body)"/>
              </a:rPr>
              <a:t>Ví </a:t>
            </a:r>
            <a:r>
              <a:rPr lang="vi-VN" sz="2400" smtClean="0">
                <a:latin typeface="Calibri (Body)"/>
              </a:rPr>
              <a:t>dụ</a:t>
            </a:r>
            <a:r>
              <a:rPr lang="en-US" sz="2400" smtClean="0">
                <a:latin typeface="Calibri (Body)"/>
              </a:rPr>
              <a:t>: sử </a:t>
            </a:r>
            <a:r>
              <a:rPr lang="vi-VN" sz="2400" smtClean="0">
                <a:latin typeface="Calibri (Body)"/>
              </a:rPr>
              <a:t>dụng </a:t>
            </a:r>
            <a:r>
              <a:rPr lang="vi-VN" sz="2400">
                <a:latin typeface="Calibri (Body)"/>
              </a:rPr>
              <a:t>binding kết hơp với style để highlight các item có giá trị đặc biệt trong một ListBox.</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91600" cy="4953000"/>
          </a:xfrm>
        </p:spPr>
        <p:txBody>
          <a:bodyPr>
            <a:normAutofit/>
          </a:bodyPr>
          <a:lstStyle/>
          <a:p>
            <a:pPr marL="0" indent="0" defTabSz="508000">
              <a:buNone/>
            </a:pPr>
            <a:r>
              <a:rPr lang="en-US" sz="1800">
                <a:latin typeface="Consolas" pitchFamily="49" charset="0"/>
                <a:cs typeface="Consolas" pitchFamily="49" charset="0"/>
              </a:rPr>
              <a:t>&lt;Window.Resources&gt;</a:t>
            </a:r>
          </a:p>
          <a:p>
            <a:pPr marL="0" indent="0" defTabSz="508000">
              <a:buNone/>
            </a:pPr>
            <a:r>
              <a:rPr lang="en-US" sz="1800">
                <a:latin typeface="Consolas" pitchFamily="49" charset="0"/>
                <a:cs typeface="Consolas" pitchFamily="49" charset="0"/>
              </a:rPr>
              <a:t>	&lt;Style TargetType="ListBoxItem"&gt;</a:t>
            </a:r>
          </a:p>
          <a:p>
            <a:pPr marL="0" indent="0" defTabSz="508000">
              <a:buNone/>
            </a:pPr>
            <a:r>
              <a:rPr lang="en-US" sz="1800">
                <a:latin typeface="Consolas" pitchFamily="49" charset="0"/>
                <a:cs typeface="Consolas" pitchFamily="49" charset="0"/>
              </a:rPr>
              <a:t>		&lt;Style.Triggers&gt;</a:t>
            </a:r>
          </a:p>
          <a:p>
            <a:pPr marL="0" indent="0" defTabSz="508000">
              <a:buNone/>
            </a:pPr>
            <a:r>
              <a:rPr lang="en-US" sz="1800">
                <a:latin typeface="Consolas" pitchFamily="49" charset="0"/>
                <a:cs typeface="Consolas" pitchFamily="49" charset="0"/>
              </a:rPr>
              <a:t>			&lt;DataTrigger Binding="{Binding Path=Age}" Value="11"&gt;</a:t>
            </a:r>
          </a:p>
          <a:p>
            <a:pPr marL="0" indent="0" defTabSz="508000">
              <a:buNone/>
            </a:pPr>
            <a:r>
              <a:rPr lang="en-US" sz="1800">
                <a:latin typeface="Consolas" pitchFamily="49" charset="0"/>
                <a:cs typeface="Consolas" pitchFamily="49" charset="0"/>
              </a:rPr>
              <a:t>				&lt;Setter Property="Background" Value="Yellow" /&gt;</a:t>
            </a:r>
          </a:p>
          <a:p>
            <a:pPr marL="0" indent="0" defTabSz="508000">
              <a:buNone/>
            </a:pPr>
            <a:r>
              <a:rPr lang="en-US" sz="1800">
                <a:latin typeface="Consolas" pitchFamily="49" charset="0"/>
                <a:cs typeface="Consolas" pitchFamily="49" charset="0"/>
              </a:rPr>
              <a:t>			&lt;/DataTrigger&gt;</a:t>
            </a:r>
          </a:p>
          <a:p>
            <a:pPr marL="0" indent="0" defTabSz="508000">
              <a:buNone/>
            </a:pPr>
            <a:r>
              <a:rPr lang="en-US" sz="1800">
                <a:latin typeface="Consolas" pitchFamily="49" charset="0"/>
                <a:cs typeface="Consolas" pitchFamily="49" charset="0"/>
              </a:rPr>
              <a:t>		&lt;/Style.Triggers&gt;</a:t>
            </a:r>
          </a:p>
          <a:p>
            <a:pPr marL="0" indent="0" defTabSz="508000">
              <a:buNone/>
            </a:pPr>
            <a:r>
              <a:rPr lang="en-US" sz="1800">
                <a:latin typeface="Consolas" pitchFamily="49" charset="0"/>
                <a:cs typeface="Consolas" pitchFamily="49" charset="0"/>
              </a:rPr>
              <a:t>	&lt;/Style&gt;</a:t>
            </a:r>
          </a:p>
          <a:p>
            <a:pPr marL="0" indent="0" defTabSz="508000">
              <a:buNone/>
            </a:pPr>
            <a:r>
              <a:rPr lang="en-US" sz="1800">
                <a:latin typeface="Consolas" pitchFamily="49" charset="0"/>
                <a:cs typeface="Consolas" pitchFamily="49" charset="0"/>
              </a:rPr>
              <a:t>&lt;/Window.Resources&gt;</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&lt;Grid Width="300" Height="200"&gt;</a:t>
            </a:r>
          </a:p>
          <a:p>
            <a:pPr marL="0" indent="0" defTabSz="508000">
              <a:buNone/>
            </a:pPr>
            <a:r>
              <a:rPr lang="en-US" sz="1800">
                <a:latin typeface="Consolas" pitchFamily="49" charset="0"/>
                <a:cs typeface="Consolas" pitchFamily="49" charset="0"/>
              </a:rPr>
              <a:t>	&lt;ListBox Name="listBox1"/&gt;</a:t>
            </a:r>
          </a:p>
          <a:p>
            <a:pPr marL="0" indent="0" defTabSz="508000">
              <a:buNone/>
            </a:pPr>
            <a:r>
              <a:rPr lang="en-US" sz="1800">
                <a:latin typeface="Consolas" pitchFamily="49" charset="0"/>
                <a:cs typeface="Consolas" pitchFamily="49" charset="0"/>
              </a:rPr>
              <a:t>&lt;/Grid&gt;</a:t>
            </a:r>
          </a:p>
        </p:txBody>
      </p:sp>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42051503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4953000"/>
          </a:xfrm>
        </p:spPr>
        <p:txBody>
          <a:bodyPr>
            <a:noAutofit/>
          </a:bodyPr>
          <a:lstStyle/>
          <a:p>
            <a:pPr marL="0" indent="0" defTabSz="508000">
              <a:buNone/>
            </a:pPr>
            <a:r>
              <a:rPr lang="en-US" sz="1800">
                <a:latin typeface="Consolas" pitchFamily="49" charset="0"/>
                <a:cs typeface="Consolas" pitchFamily="49" charset="0"/>
              </a:rPr>
              <a:t>public partial class MainWindow : Window</a:t>
            </a:r>
          </a:p>
          <a:p>
            <a:pPr marL="0" indent="0" defTabSz="508000">
              <a:buNone/>
            </a:pP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public MainWindow()</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InitializeComponent();</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listBox1.ItemsSource = new Person[]{</a:t>
            </a:r>
          </a:p>
          <a:p>
            <a:pPr marL="0" indent="0" defTabSz="508000">
              <a:buNone/>
            </a:pPr>
            <a:r>
              <a:rPr lang="en-US" sz="1800">
                <a:latin typeface="Consolas" pitchFamily="49" charset="0"/>
                <a:cs typeface="Consolas" pitchFamily="49" charset="0"/>
              </a:rPr>
              <a:t>			new Person() { Age = 11, Name = "Alan" },</a:t>
            </a:r>
          </a:p>
          <a:p>
            <a:pPr marL="0" indent="0" defTabSz="508000">
              <a:buNone/>
            </a:pPr>
            <a:r>
              <a:rPr lang="en-US" sz="1800">
                <a:latin typeface="Consolas" pitchFamily="49" charset="0"/>
                <a:cs typeface="Consolas" pitchFamily="49" charset="0"/>
              </a:rPr>
              <a:t>			new Person() { Age = 11, Name = "Tessa" },</a:t>
            </a:r>
          </a:p>
          <a:p>
            <a:pPr marL="0" indent="0" defTabSz="508000">
              <a:buNone/>
            </a:pPr>
            <a:r>
              <a:rPr lang="en-US" sz="1800">
                <a:latin typeface="Consolas" pitchFamily="49" charset="0"/>
                <a:cs typeface="Consolas" pitchFamily="49" charset="0"/>
              </a:rPr>
              <a:t>			new Person() { Age = 12, Name = "Lenny" }</a:t>
            </a:r>
          </a:p>
          <a:p>
            <a:pPr marL="0" indent="0" defTabSz="508000">
              <a:buNone/>
            </a:pPr>
            <a:r>
              <a:rPr lang="en-US" sz="1800">
                <a:latin typeface="Consolas" pitchFamily="49" charset="0"/>
                <a:cs typeface="Consolas" pitchFamily="49" charset="0"/>
              </a:rPr>
              <a:t>		};</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a:t>
            </a:r>
            <a:r>
              <a:rPr lang="en-US" sz="1800" smtClean="0">
                <a:latin typeface="Consolas" pitchFamily="49" charset="0"/>
                <a:cs typeface="Consolas" pitchFamily="49" charset="0"/>
              </a:rPr>
              <a:t>}</a:t>
            </a:r>
          </a:p>
          <a:p>
            <a:pPr marL="0" indent="0" defTabSz="508000">
              <a:buNone/>
            </a:pPr>
            <a:r>
              <a:rPr lang="en-US" sz="1800" smtClean="0">
                <a:latin typeface="Consolas" pitchFamily="49" charset="0"/>
                <a:cs typeface="Consolas" pitchFamily="49" charset="0"/>
              </a:rPr>
              <a: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4205150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600"/>
              </a:spcAft>
              <a:buNone/>
            </a:pPr>
            <a:r>
              <a:rPr lang="vi-VN" sz="2400" smtClean="0">
                <a:latin typeface="Calibri (Body)"/>
              </a:rPr>
              <a:t>Class </a:t>
            </a:r>
            <a:r>
              <a:rPr lang="vi-VN" sz="2400">
                <a:latin typeface="Calibri (Body)"/>
              </a:rPr>
              <a:t>attribute giúp cho XAML biết </a:t>
            </a:r>
            <a:r>
              <a:rPr lang="vi-VN" sz="2400" smtClean="0">
                <a:latin typeface="Calibri (Body)"/>
              </a:rPr>
              <a:t>rằng </a:t>
            </a:r>
            <a:r>
              <a:rPr lang="vi-VN" sz="2400">
                <a:latin typeface="Calibri (Body)"/>
              </a:rPr>
              <a:t>cần phải phát trình một class mới với tên nhất định. Class mới này được kết thừa từ class có tên như tên của XML element. </a:t>
            </a:r>
            <a:endParaRPr lang="en-US" sz="2400" smtClean="0">
              <a:latin typeface="Calibri (Body)"/>
            </a:endParaRPr>
          </a:p>
          <a:p>
            <a:pPr marL="0" indent="0" algn="just">
              <a:spcBef>
                <a:spcPts val="1200"/>
              </a:spcBef>
              <a:spcAft>
                <a:spcPts val="600"/>
              </a:spcAft>
              <a:buNone/>
            </a:pPr>
            <a:r>
              <a:rPr lang="en-US" sz="2400" smtClean="0">
                <a:latin typeface="Calibri (Body)"/>
              </a:rPr>
              <a:t>Ví dụ:</a:t>
            </a:r>
          </a:p>
          <a:p>
            <a:pPr marL="0" indent="0" algn="just">
              <a:spcBef>
                <a:spcPts val="1200"/>
              </a:spcBef>
              <a:spcAft>
                <a:spcPts val="600"/>
              </a:spcAft>
              <a:buNone/>
            </a:pPr>
            <a:r>
              <a:rPr lang="en-US" sz="1800">
                <a:latin typeface="Consolas" pitchFamily="49" charset="0"/>
                <a:cs typeface="Consolas" pitchFamily="49" charset="0"/>
              </a:rPr>
              <a:t>&lt;Window x:Class="WindowsApplication1.Window1"&gt;</a:t>
            </a:r>
          </a:p>
          <a:p>
            <a:pPr marL="0" indent="0" algn="just">
              <a:spcBef>
                <a:spcPts val="1200"/>
              </a:spcBef>
              <a:spcAft>
                <a:spcPts val="600"/>
              </a:spcAft>
              <a:buNone/>
            </a:pPr>
            <a:r>
              <a:rPr lang="en-US" sz="2400">
                <a:latin typeface="Calibri (Body)"/>
              </a:rPr>
              <a:t>Ở đây, c</a:t>
            </a:r>
            <a:r>
              <a:rPr lang="vi-VN" sz="2400">
                <a:latin typeface="Calibri (Body)"/>
              </a:rPr>
              <a:t>hương trình sẽ tạo ra một class mới có tên là Window1 và class này kế thừa từ class Window</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The </a:t>
            </a:r>
            <a:r>
              <a:rPr lang="en-US" b="1"/>
              <a:t>Code-Behind </a:t>
            </a:r>
            <a:r>
              <a:rPr lang="en-US" b="1" smtClean="0"/>
              <a:t>Class</a:t>
            </a:r>
            <a:endParaRPr lang="en-US"/>
          </a:p>
        </p:txBody>
      </p:sp>
    </p:spTree>
    <p:extLst>
      <p:ext uri="{BB962C8B-B14F-4D97-AF65-F5344CB8AC3E}">
        <p14:creationId xmlns:p14="http://schemas.microsoft.com/office/powerpoint/2010/main" val="380192785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991600" cy="5486400"/>
          </a:xfrm>
        </p:spPr>
        <p:txBody>
          <a:bodyPr>
            <a:noAutofit/>
          </a:bodyPr>
          <a:lstStyle/>
          <a:p>
            <a:pPr marL="0" indent="0" defTabSz="508000">
              <a:spcBef>
                <a:spcPts val="200"/>
              </a:spcBef>
              <a:buNone/>
            </a:pPr>
            <a:r>
              <a:rPr lang="en-US" sz="1800">
                <a:latin typeface="Consolas" pitchFamily="49" charset="0"/>
                <a:cs typeface="Consolas" pitchFamily="49" charset="0"/>
              </a:rPr>
              <a:t>public class Person</a:t>
            </a:r>
          </a:p>
          <a:p>
            <a:pPr marL="0" indent="0" defTabSz="508000">
              <a:spcBef>
                <a:spcPts val="200"/>
              </a:spcBef>
              <a:buNone/>
            </a:pPr>
            <a:r>
              <a:rPr lang="en-US" sz="1800">
                <a:latin typeface="Consolas" pitchFamily="49" charset="0"/>
                <a:cs typeface="Consolas" pitchFamily="49" charset="0"/>
              </a:rPr>
              <a:t>{</a:t>
            </a:r>
          </a:p>
          <a:p>
            <a:pPr marL="0" indent="0" defTabSz="508000">
              <a:spcBef>
                <a:spcPts val="200"/>
              </a:spcBef>
              <a:buNone/>
            </a:pPr>
            <a:r>
              <a:rPr lang="en-US" sz="1800">
                <a:latin typeface="Consolas" pitchFamily="49" charset="0"/>
                <a:cs typeface="Consolas" pitchFamily="49" charset="0"/>
              </a:rPr>
              <a:t>	public int Age</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get;</a:t>
            </a:r>
          </a:p>
          <a:p>
            <a:pPr marL="0" indent="0" defTabSz="508000">
              <a:spcBef>
                <a:spcPts val="200"/>
              </a:spcBef>
              <a:buNone/>
            </a:pPr>
            <a:r>
              <a:rPr lang="en-US" sz="1800">
                <a:latin typeface="Consolas" pitchFamily="49" charset="0"/>
                <a:cs typeface="Consolas" pitchFamily="49" charset="0"/>
              </a:rPr>
              <a:t>		set;</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public string Name</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get;</a:t>
            </a:r>
          </a:p>
          <a:p>
            <a:pPr marL="0" indent="0" defTabSz="508000">
              <a:spcBef>
                <a:spcPts val="200"/>
              </a:spcBef>
              <a:buNone/>
            </a:pPr>
            <a:r>
              <a:rPr lang="en-US" sz="1800">
                <a:latin typeface="Consolas" pitchFamily="49" charset="0"/>
                <a:cs typeface="Consolas" pitchFamily="49" charset="0"/>
              </a:rPr>
              <a:t>		set;</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public override string ToString()</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return Name + " - age: " + Age;</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a:t>
            </a:r>
          </a:p>
          <a:p>
            <a:pPr marL="0" indent="0" defTabSz="508000">
              <a:spcBef>
                <a:spcPts val="200"/>
              </a:spcBef>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126267054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2209800"/>
            <a:ext cx="4030374"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1562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257800"/>
          </a:xfrm>
        </p:spPr>
        <p:txBody>
          <a:bodyPr>
            <a:noAutofit/>
          </a:bodyPr>
          <a:lstStyle/>
          <a:p>
            <a:pPr marL="0" indent="0" defTabSz="508000">
              <a:spcBef>
                <a:spcPts val="200"/>
              </a:spcBef>
              <a:spcAft>
                <a:spcPts val="200"/>
              </a:spcAft>
              <a:buNone/>
            </a:pPr>
            <a:r>
              <a:rPr lang="en-US" sz="1600">
                <a:latin typeface="Consolas" pitchFamily="49" charset="0"/>
                <a:cs typeface="Consolas" pitchFamily="49" charset="0"/>
              </a:rPr>
              <a:t>&lt;Window.Resources&gt;</a:t>
            </a:r>
          </a:p>
          <a:p>
            <a:pPr marL="0" indent="0" defTabSz="508000">
              <a:spcBef>
                <a:spcPts val="200"/>
              </a:spcBef>
              <a:spcAft>
                <a:spcPts val="200"/>
              </a:spcAft>
              <a:buNone/>
            </a:pPr>
            <a:r>
              <a:rPr lang="en-US" sz="1600">
                <a:latin typeface="Consolas" pitchFamily="49" charset="0"/>
                <a:cs typeface="Consolas" pitchFamily="49" charset="0"/>
              </a:rPr>
              <a:t>	&lt;Style TargetType="ListBoxItem"&gt;</a:t>
            </a:r>
          </a:p>
          <a:p>
            <a:pPr marL="0" indent="0" defTabSz="508000">
              <a:spcBef>
                <a:spcPts val="200"/>
              </a:spcBef>
              <a:spcAft>
                <a:spcPts val="200"/>
              </a:spcAft>
              <a:buNone/>
            </a:pPr>
            <a:r>
              <a:rPr lang="en-US" sz="1600">
                <a:latin typeface="Consolas" pitchFamily="49" charset="0"/>
                <a:cs typeface="Consolas" pitchFamily="49" charset="0"/>
              </a:rPr>
              <a:t>		&lt;Style.Triggers&gt;</a:t>
            </a:r>
          </a:p>
          <a:p>
            <a:pPr marL="0" indent="0" defTabSz="508000">
              <a:spcBef>
                <a:spcPts val="200"/>
              </a:spcBef>
              <a:spcAft>
                <a:spcPts val="200"/>
              </a:spcAft>
              <a:buNone/>
            </a:pPr>
            <a:r>
              <a:rPr lang="en-US" sz="1600">
                <a:latin typeface="Consolas" pitchFamily="49" charset="0"/>
                <a:cs typeface="Consolas" pitchFamily="49" charset="0"/>
              </a:rPr>
              <a:t>			&lt;MultiDataTrigger&gt;</a:t>
            </a:r>
          </a:p>
          <a:p>
            <a:pPr marL="0" indent="0" defTabSz="508000">
              <a:spcBef>
                <a:spcPts val="200"/>
              </a:spcBef>
              <a:spcAft>
                <a:spcPts val="200"/>
              </a:spcAft>
              <a:buNone/>
            </a:pPr>
            <a:r>
              <a:rPr lang="en-US" sz="1600">
                <a:latin typeface="Consolas" pitchFamily="49" charset="0"/>
                <a:cs typeface="Consolas" pitchFamily="49" charset="0"/>
              </a:rPr>
              <a:t>				&lt;MultiDataTrigger.Conditions&gt;</a:t>
            </a:r>
          </a:p>
          <a:p>
            <a:pPr marL="0" indent="0" defTabSz="508000">
              <a:spcBef>
                <a:spcPts val="200"/>
              </a:spcBef>
              <a:spcAft>
                <a:spcPts val="200"/>
              </a:spcAft>
              <a:buNone/>
            </a:pPr>
            <a:r>
              <a:rPr lang="en-US" sz="1600">
                <a:latin typeface="Consolas" pitchFamily="49" charset="0"/>
                <a:cs typeface="Consolas" pitchFamily="49" charset="0"/>
              </a:rPr>
              <a:t>					&lt;Condition Binding="{Binding Path=Age}" Value="11" /&gt;</a:t>
            </a:r>
          </a:p>
          <a:p>
            <a:pPr marL="0" indent="0" defTabSz="508000">
              <a:spcBef>
                <a:spcPts val="200"/>
              </a:spcBef>
              <a:spcAft>
                <a:spcPts val="200"/>
              </a:spcAft>
              <a:buNone/>
            </a:pPr>
            <a:r>
              <a:rPr lang="en-US" sz="1600">
                <a:latin typeface="Consolas" pitchFamily="49" charset="0"/>
                <a:cs typeface="Consolas" pitchFamily="49" charset="0"/>
              </a:rPr>
              <a:t>					&lt;Condition Binding="{Binding Path=Name}" Value="Tessa" /&gt;</a:t>
            </a:r>
          </a:p>
          <a:p>
            <a:pPr marL="0" indent="0" defTabSz="508000">
              <a:spcBef>
                <a:spcPts val="200"/>
              </a:spcBef>
              <a:spcAft>
                <a:spcPts val="200"/>
              </a:spcAft>
              <a:buNone/>
            </a:pPr>
            <a:r>
              <a:rPr lang="en-US" sz="1600">
                <a:latin typeface="Consolas" pitchFamily="49" charset="0"/>
                <a:cs typeface="Consolas" pitchFamily="49" charset="0"/>
              </a:rPr>
              <a:t>				&lt;/MultiDataTrigger.Conditions&gt;</a:t>
            </a:r>
          </a:p>
          <a:p>
            <a:pPr marL="0" indent="0" defTabSz="508000">
              <a:spcBef>
                <a:spcPts val="200"/>
              </a:spcBef>
              <a:spcAft>
                <a:spcPts val="200"/>
              </a:spcAft>
              <a:buNone/>
            </a:pPr>
            <a:r>
              <a:rPr lang="en-US" sz="1600">
                <a:latin typeface="Consolas" pitchFamily="49" charset="0"/>
                <a:cs typeface="Consolas" pitchFamily="49" charset="0"/>
              </a:rPr>
              <a:t>				&lt;Setter Property="Background" Value="Yellow" /&gt;</a:t>
            </a:r>
          </a:p>
          <a:p>
            <a:pPr marL="0" indent="0" defTabSz="508000">
              <a:spcBef>
                <a:spcPts val="200"/>
              </a:spcBef>
              <a:spcAft>
                <a:spcPts val="200"/>
              </a:spcAft>
              <a:buNone/>
            </a:pPr>
            <a:r>
              <a:rPr lang="en-US" sz="1600">
                <a:latin typeface="Consolas" pitchFamily="49" charset="0"/>
                <a:cs typeface="Consolas" pitchFamily="49" charset="0"/>
              </a:rPr>
              <a:t>			&lt;/MultiDataTrigger&gt;</a:t>
            </a:r>
          </a:p>
          <a:p>
            <a:pPr marL="0" indent="0" defTabSz="508000">
              <a:spcBef>
                <a:spcPts val="200"/>
              </a:spcBef>
              <a:spcAft>
                <a:spcPts val="200"/>
              </a:spcAft>
              <a:buNone/>
            </a:pPr>
            <a:r>
              <a:rPr lang="en-US" sz="1600">
                <a:latin typeface="Consolas" pitchFamily="49" charset="0"/>
                <a:cs typeface="Consolas" pitchFamily="49" charset="0"/>
              </a:rPr>
              <a:t>		&lt;/Style.Triggers&gt;</a:t>
            </a:r>
          </a:p>
          <a:p>
            <a:pPr marL="0" indent="0" defTabSz="508000">
              <a:spcBef>
                <a:spcPts val="200"/>
              </a:spcBef>
              <a:spcAft>
                <a:spcPts val="200"/>
              </a:spcAft>
              <a:buNone/>
            </a:pPr>
            <a:r>
              <a:rPr lang="en-US" sz="1600" smtClean="0">
                <a:latin typeface="Consolas" pitchFamily="49" charset="0"/>
                <a:cs typeface="Consolas" pitchFamily="49" charset="0"/>
              </a:rPr>
              <a:t>	&lt;/</a:t>
            </a:r>
            <a:r>
              <a:rPr lang="en-US" sz="1600">
                <a:latin typeface="Consolas" pitchFamily="49" charset="0"/>
                <a:cs typeface="Consolas" pitchFamily="49" charset="0"/>
              </a:rPr>
              <a:t>Style</a:t>
            </a:r>
            <a:r>
              <a:rPr lang="en-US" sz="1600" smtClean="0">
                <a:latin typeface="Consolas" pitchFamily="49" charset="0"/>
                <a:cs typeface="Consolas" pitchFamily="49" charset="0"/>
              </a:rPr>
              <a:t>&gt;</a:t>
            </a:r>
            <a:endParaRPr lang="en-US" sz="1600">
              <a:latin typeface="Consolas" pitchFamily="49" charset="0"/>
              <a:cs typeface="Consolas" pitchFamily="49" charset="0"/>
            </a:endParaRPr>
          </a:p>
          <a:p>
            <a:pPr marL="0" indent="0" defTabSz="508000">
              <a:spcBef>
                <a:spcPts val="200"/>
              </a:spcBef>
              <a:spcAft>
                <a:spcPts val="200"/>
              </a:spcAft>
              <a:buNone/>
            </a:pPr>
            <a:r>
              <a:rPr lang="en-US" sz="1600">
                <a:latin typeface="Consolas" pitchFamily="49" charset="0"/>
                <a:cs typeface="Consolas" pitchFamily="49" charset="0"/>
              </a:rPr>
              <a:t>&lt;/Window.Resources&gt;</a:t>
            </a:r>
          </a:p>
          <a:p>
            <a:pPr marL="0" indent="0" defTabSz="508000">
              <a:spcBef>
                <a:spcPts val="200"/>
              </a:spcBef>
              <a:spcAft>
                <a:spcPts val="200"/>
              </a:spcAft>
              <a:buNone/>
            </a:pPr>
            <a:endParaRPr lang="en-US" sz="1600">
              <a:latin typeface="Consolas" pitchFamily="49" charset="0"/>
              <a:cs typeface="Consolas" pitchFamily="49" charset="0"/>
            </a:endParaRPr>
          </a:p>
          <a:p>
            <a:pPr marL="0" indent="0" defTabSz="508000">
              <a:spcBef>
                <a:spcPts val="200"/>
              </a:spcBef>
              <a:spcAft>
                <a:spcPts val="200"/>
              </a:spcAft>
              <a:buNone/>
            </a:pPr>
            <a:r>
              <a:rPr lang="en-US" sz="1600">
                <a:latin typeface="Consolas" pitchFamily="49" charset="0"/>
                <a:cs typeface="Consolas" pitchFamily="49" charset="0"/>
              </a:rPr>
              <a:t>&lt;Grid Width="300" Height="200"&gt;</a:t>
            </a:r>
          </a:p>
          <a:p>
            <a:pPr marL="0" indent="0" defTabSz="508000">
              <a:spcBef>
                <a:spcPts val="200"/>
              </a:spcBef>
              <a:spcAft>
                <a:spcPts val="200"/>
              </a:spcAft>
              <a:buNone/>
            </a:pPr>
            <a:r>
              <a:rPr lang="en-US" sz="1600">
                <a:latin typeface="Consolas" pitchFamily="49" charset="0"/>
                <a:cs typeface="Consolas" pitchFamily="49" charset="0"/>
              </a:rPr>
              <a:t>	&lt;ListBox Name="listBox1" /&gt;</a:t>
            </a:r>
          </a:p>
          <a:p>
            <a:pPr marL="0" indent="0" defTabSz="508000">
              <a:spcBef>
                <a:spcPts val="200"/>
              </a:spcBef>
              <a:spcAft>
                <a:spcPts val="200"/>
              </a:spcAft>
              <a:buNone/>
            </a:pPr>
            <a:r>
              <a:rPr lang="en-US" sz="1600">
                <a:latin typeface="Consolas" pitchFamily="49" charset="0"/>
                <a:cs typeface="Consolas" pitchFamily="49" charset="0"/>
              </a:rPr>
              <a:t>&lt;/Grid&gt;</a:t>
            </a:r>
          </a:p>
        </p:txBody>
      </p:sp>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360358086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DataTrigger và </a:t>
            </a:r>
            <a:r>
              <a:rPr lang="en-US" b="1" smtClean="0"/>
              <a:t>MultiDataTrigger</a:t>
            </a:r>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38400"/>
            <a:ext cx="3624943" cy="249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80061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None/>
            </a:pPr>
            <a:r>
              <a:rPr lang="vi-VN" sz="2400">
                <a:latin typeface="Calibri (Body)"/>
              </a:rPr>
              <a:t>Thay vì sử dụng điều kiện là property và binding như các loại Trigger trên, EventTrigger được kích hoạt khi một event xảy ra trên control. EventTrigger không cho phép </a:t>
            </a:r>
            <a:r>
              <a:rPr lang="vi-VN" sz="2400" smtClean="0">
                <a:latin typeface="Calibri (Body)"/>
              </a:rPr>
              <a:t>thay </a:t>
            </a:r>
            <a:r>
              <a:rPr lang="vi-VN" sz="2400">
                <a:latin typeface="Calibri (Body)"/>
              </a:rPr>
              <a:t>đổi các property của control mà chỉ cho phép sử dụng các animation để áp dụng cho control.</a:t>
            </a:r>
          </a:p>
          <a:p>
            <a:pPr marL="0" indent="0" algn="just">
              <a:spcBef>
                <a:spcPts val="2400"/>
              </a:spcBef>
              <a:buNone/>
            </a:pPr>
            <a:r>
              <a:rPr lang="vi-VN" sz="2400">
                <a:latin typeface="Calibri (Body)"/>
              </a:rPr>
              <a:t>Ví </a:t>
            </a:r>
            <a:r>
              <a:rPr lang="vi-VN" sz="2400" smtClean="0">
                <a:latin typeface="Calibri (Body)"/>
              </a:rPr>
              <a:t>dụ </a:t>
            </a:r>
            <a:r>
              <a:rPr lang="vi-VN" sz="2400">
                <a:latin typeface="Calibri (Body)"/>
              </a:rPr>
              <a:t>thực hiện animation đổi màu của các đối tượng Ellipse khi </a:t>
            </a:r>
            <a:r>
              <a:rPr lang="vi-VN" sz="2400" smtClean="0">
                <a:latin typeface="Calibri (Body)"/>
              </a:rPr>
              <a:t>rê </a:t>
            </a:r>
            <a:r>
              <a:rPr lang="vi-VN" sz="2400">
                <a:latin typeface="Calibri (Body)"/>
              </a:rPr>
              <a:t>chuột vào trong control (Mouse.MouseEnter).</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EventTrigger</a:t>
            </a:r>
            <a:endParaRPr lang="en-US"/>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791200"/>
          </a:xfrm>
        </p:spPr>
        <p:txBody>
          <a:bodyPr>
            <a:noAutofit/>
          </a:bodyPr>
          <a:lstStyle/>
          <a:p>
            <a:pPr marL="0" indent="0" defTabSz="508000">
              <a:buNone/>
            </a:pPr>
            <a:r>
              <a:rPr lang="en-US" sz="1600">
                <a:latin typeface="Consolas" pitchFamily="49" charset="0"/>
                <a:cs typeface="Consolas" pitchFamily="49" charset="0"/>
              </a:rPr>
              <a:t>&lt;Window.Resources&gt;</a:t>
            </a:r>
          </a:p>
          <a:p>
            <a:pPr marL="0" indent="0" defTabSz="508000">
              <a:buNone/>
            </a:pPr>
            <a:r>
              <a:rPr lang="en-US" sz="1600">
                <a:latin typeface="Consolas" pitchFamily="49" charset="0"/>
                <a:cs typeface="Consolas" pitchFamily="49" charset="0"/>
              </a:rPr>
              <a:t>	&lt;Style TargetType="Ellipse"&gt;</a:t>
            </a:r>
          </a:p>
          <a:p>
            <a:pPr marL="0" indent="0" defTabSz="508000">
              <a:buNone/>
            </a:pPr>
            <a:r>
              <a:rPr lang="en-US" sz="1600">
                <a:latin typeface="Consolas" pitchFamily="49" charset="0"/>
                <a:cs typeface="Consolas" pitchFamily="49" charset="0"/>
              </a:rPr>
              <a:t>		&lt;Style.Triggers&gt;</a:t>
            </a:r>
          </a:p>
          <a:p>
            <a:pPr marL="0" indent="0" defTabSz="508000">
              <a:buNone/>
            </a:pPr>
            <a:r>
              <a:rPr lang="en-US" sz="1600">
                <a:latin typeface="Consolas" pitchFamily="49" charset="0"/>
                <a:cs typeface="Consolas" pitchFamily="49" charset="0"/>
              </a:rPr>
              <a:t>			&lt;EventTrigger RoutedEvent="Mouse.MouseEnter"&gt;</a:t>
            </a:r>
          </a:p>
          <a:p>
            <a:pPr marL="0" indent="0" defTabSz="508000">
              <a:buNone/>
            </a:pPr>
            <a:r>
              <a:rPr lang="en-US" sz="1600">
                <a:latin typeface="Consolas" pitchFamily="49" charset="0"/>
                <a:cs typeface="Consolas" pitchFamily="49" charset="0"/>
              </a:rPr>
              <a:t>				&lt;EventTrigger.Actions&gt;</a:t>
            </a:r>
          </a:p>
          <a:p>
            <a:pPr marL="0" indent="0" defTabSz="508000">
              <a:buNone/>
            </a:pPr>
            <a:r>
              <a:rPr lang="en-US" sz="1600">
                <a:latin typeface="Consolas" pitchFamily="49" charset="0"/>
                <a:cs typeface="Consolas" pitchFamily="49" charset="0"/>
              </a:rPr>
              <a:t>					&lt;BeginStoryboard&gt;</a:t>
            </a:r>
          </a:p>
          <a:p>
            <a:pPr marL="0" indent="0" defTabSz="508000">
              <a:buNone/>
            </a:pPr>
            <a:r>
              <a:rPr lang="en-US" sz="1600">
                <a:latin typeface="Consolas" pitchFamily="49" charset="0"/>
                <a:cs typeface="Consolas" pitchFamily="49" charset="0"/>
              </a:rPr>
              <a:t>						&lt;Storyboard&gt;</a:t>
            </a:r>
          </a:p>
          <a:p>
            <a:pPr marL="0" indent="0" defTabSz="508000">
              <a:buNone/>
            </a:pPr>
            <a:r>
              <a:rPr lang="en-US" sz="1600">
                <a:latin typeface="Consolas" pitchFamily="49" charset="0"/>
                <a:cs typeface="Consolas" pitchFamily="49" charset="0"/>
              </a:rPr>
              <a:t>							&lt;</a:t>
            </a:r>
            <a:r>
              <a:rPr lang="en-US" sz="1600" smtClean="0">
                <a:latin typeface="Consolas" pitchFamily="49" charset="0"/>
                <a:cs typeface="Consolas" pitchFamily="49" charset="0"/>
              </a:rPr>
              <a:t>ColorAnimation</a:t>
            </a:r>
            <a:r>
              <a:rPr lang="en-US" sz="1600">
                <a:latin typeface="Consolas" pitchFamily="49" charset="0"/>
                <a:cs typeface="Consolas" pitchFamily="49" charset="0"/>
              </a:rPr>
              <a:t>						</a:t>
            </a:r>
            <a:r>
              <a:rPr lang="en-US" sz="1600" smtClean="0">
                <a:latin typeface="Consolas" pitchFamily="49" charset="0"/>
                <a:cs typeface="Consolas" pitchFamily="49" charset="0"/>
              </a:rPr>
              <a:t>					</a:t>
            </a:r>
            <a:r>
              <a:rPr lang="en-US" sz="1600">
                <a:latin typeface="Consolas" pitchFamily="49" charset="0"/>
                <a:cs typeface="Consolas" pitchFamily="49" charset="0"/>
              </a:rPr>
              <a:t>		Storyboard.TargetProperty="Fill.Color"</a:t>
            </a:r>
          </a:p>
          <a:p>
            <a:pPr marL="0" indent="0" defTabSz="508000">
              <a:buNone/>
            </a:pPr>
            <a:r>
              <a:rPr lang="en-US" sz="1600">
                <a:latin typeface="Consolas" pitchFamily="49" charset="0"/>
                <a:cs typeface="Consolas" pitchFamily="49" charset="0"/>
              </a:rPr>
              <a:t>							To="Orange" Duration="0:0:0.5" </a:t>
            </a:r>
            <a:r>
              <a:rPr lang="en-US" sz="1600" smtClean="0">
                <a:latin typeface="Consolas" pitchFamily="49" charset="0"/>
                <a:cs typeface="Consolas" pitchFamily="49" charset="0"/>
              </a:rPr>
              <a:t>										AutoReverse</a:t>
            </a:r>
            <a:r>
              <a:rPr lang="en-US" sz="1600">
                <a:latin typeface="Consolas" pitchFamily="49" charset="0"/>
                <a:cs typeface="Consolas" pitchFamily="49" charset="0"/>
              </a:rPr>
              <a:t>="True" /&gt;</a:t>
            </a:r>
          </a:p>
          <a:p>
            <a:pPr marL="0" indent="0" defTabSz="508000">
              <a:buNone/>
            </a:pPr>
            <a:r>
              <a:rPr lang="en-US" sz="1600">
                <a:latin typeface="Consolas" pitchFamily="49" charset="0"/>
                <a:cs typeface="Consolas" pitchFamily="49" charset="0"/>
              </a:rPr>
              <a:t>						&lt;/Storyboard&gt;</a:t>
            </a:r>
          </a:p>
          <a:p>
            <a:pPr marL="0" indent="0" defTabSz="508000">
              <a:buNone/>
            </a:pPr>
            <a:r>
              <a:rPr lang="en-US" sz="1600">
                <a:latin typeface="Consolas" pitchFamily="49" charset="0"/>
                <a:cs typeface="Consolas" pitchFamily="49" charset="0"/>
              </a:rPr>
              <a:t>					&lt;/BeginStoryboard&gt;</a:t>
            </a:r>
          </a:p>
          <a:p>
            <a:pPr marL="0" indent="0" defTabSz="508000">
              <a:buNone/>
            </a:pPr>
            <a:r>
              <a:rPr lang="en-US" sz="1600">
                <a:latin typeface="Consolas" pitchFamily="49" charset="0"/>
                <a:cs typeface="Consolas" pitchFamily="49" charset="0"/>
              </a:rPr>
              <a:t>				&lt;/EventTrigger.Actions&gt;</a:t>
            </a:r>
          </a:p>
          <a:p>
            <a:pPr marL="0" indent="0" defTabSz="508000">
              <a:buNone/>
            </a:pPr>
            <a:r>
              <a:rPr lang="en-US" sz="1600">
                <a:latin typeface="Consolas" pitchFamily="49" charset="0"/>
                <a:cs typeface="Consolas" pitchFamily="49" charset="0"/>
              </a:rPr>
              <a:t>			&lt;/EventTrigger&gt;</a:t>
            </a:r>
          </a:p>
          <a:p>
            <a:pPr marL="0" indent="0" defTabSz="508000">
              <a:buNone/>
            </a:pPr>
            <a:r>
              <a:rPr lang="en-US" sz="1600">
                <a:latin typeface="Consolas" pitchFamily="49" charset="0"/>
                <a:cs typeface="Consolas" pitchFamily="49" charset="0"/>
              </a:rPr>
              <a:t>		&lt;/Style.Triggers&gt;</a:t>
            </a:r>
          </a:p>
          <a:p>
            <a:pPr marL="0" indent="0" defTabSz="508000">
              <a:buNone/>
            </a:pPr>
            <a:r>
              <a:rPr lang="en-US" sz="1600">
                <a:latin typeface="Consolas" pitchFamily="49" charset="0"/>
                <a:cs typeface="Consolas" pitchFamily="49" charset="0"/>
              </a:rPr>
              <a:t>	&lt;/Style&gt;</a:t>
            </a:r>
          </a:p>
          <a:p>
            <a:pPr marL="0" indent="0" defTabSz="508000">
              <a:buNone/>
            </a:pPr>
            <a:r>
              <a:rPr lang="en-US" sz="1600">
                <a:latin typeface="Consolas" pitchFamily="49" charset="0"/>
                <a:cs typeface="Consolas" pitchFamily="49" charset="0"/>
              </a:rPr>
              <a:t>&lt;/Window.Resources</a:t>
            </a:r>
            <a:r>
              <a:rPr lang="en-US" sz="1600" smtClean="0">
                <a:latin typeface="Consolas" pitchFamily="49" charset="0"/>
                <a:cs typeface="Consolas" pitchFamily="49" charset="0"/>
              </a:rPr>
              <a:t>&gt;</a:t>
            </a:r>
            <a:endParaRPr lang="en-US" sz="1600">
              <a:latin typeface="Consolas" pitchFamily="49" charset="0"/>
              <a:cs typeface="Consolas" pitchFamily="49" charset="0"/>
            </a:endParaRPr>
          </a:p>
          <a:p>
            <a:pPr marL="0" indent="0" defTabSz="508000">
              <a:buNone/>
            </a:pPr>
            <a:r>
              <a:rPr lang="en-US" sz="1600">
                <a:latin typeface="Consolas" pitchFamily="49" charset="0"/>
                <a:cs typeface="Consolas" pitchFamily="49" charset="0"/>
              </a:rPr>
              <a:t>&lt;Ellipse Width="100" Height="100" Fill="LightBlue"/&gt;</a:t>
            </a:r>
          </a:p>
        </p:txBody>
      </p:sp>
      <p:sp>
        <p:nvSpPr>
          <p:cNvPr id="7" name="Title 6"/>
          <p:cNvSpPr>
            <a:spLocks noGrp="1"/>
          </p:cNvSpPr>
          <p:nvPr>
            <p:ph type="title"/>
          </p:nvPr>
        </p:nvSpPr>
        <p:spPr>
          <a:xfrm>
            <a:off x="457200" y="0"/>
            <a:ext cx="8229600" cy="1143000"/>
          </a:xfrm>
        </p:spPr>
        <p:txBody>
          <a:bodyPr/>
          <a:lstStyle/>
          <a:p>
            <a:r>
              <a:rPr lang="en-US" b="1"/>
              <a:t>EventTrigger</a:t>
            </a:r>
            <a:endParaRPr lang="en-US"/>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EventTrigger</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243512"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8002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05400"/>
          </a:xfrm>
        </p:spPr>
        <p:txBody>
          <a:bodyPr>
            <a:noAutofit/>
          </a:bodyPr>
          <a:lstStyle/>
          <a:p>
            <a:pPr marL="0" indent="0" algn="just">
              <a:spcBef>
                <a:spcPts val="2400"/>
              </a:spcBef>
              <a:buNone/>
            </a:pPr>
            <a:r>
              <a:rPr lang="en-US" sz="2400">
                <a:latin typeface="Calibri (Body)"/>
              </a:rPr>
              <a:t>ControlTemplate của một điều khiển định nghĩa diện mạo cho điều khiển đó. </a:t>
            </a:r>
            <a:r>
              <a:rPr lang="vi-VN" sz="2400" smtClean="0">
                <a:latin typeface="Calibri (Body)"/>
              </a:rPr>
              <a:t>Mỗi </a:t>
            </a:r>
            <a:r>
              <a:rPr lang="vi-VN" sz="2400">
                <a:latin typeface="Calibri (Body)"/>
              </a:rPr>
              <a:t>control template được đại diện bằng lớp ControlTemplate. Để thay đổi template của một control, </a:t>
            </a:r>
            <a:r>
              <a:rPr lang="vi-VN" sz="2400" smtClean="0">
                <a:latin typeface="Calibri (Body)"/>
              </a:rPr>
              <a:t>cần </a:t>
            </a:r>
            <a:r>
              <a:rPr lang="vi-VN" sz="2400">
                <a:latin typeface="Calibri (Body)"/>
              </a:rPr>
              <a:t>gán giá trị cho property Control.Template. </a:t>
            </a:r>
            <a:endParaRPr lang="en-US" sz="2400" smtClean="0">
              <a:latin typeface="Calibri (Body)"/>
            </a:endParaRPr>
          </a:p>
          <a:p>
            <a:pPr marL="0" indent="0" algn="just">
              <a:spcBef>
                <a:spcPts val="2400"/>
              </a:spcBef>
              <a:spcAft>
                <a:spcPts val="200"/>
              </a:spcAft>
              <a:buNone/>
            </a:pPr>
            <a:r>
              <a:rPr lang="en-US" sz="2000">
                <a:latin typeface="Calibri (Body)"/>
              </a:rPr>
              <a:t>V</a:t>
            </a:r>
            <a:r>
              <a:rPr lang="vi-VN" sz="2000">
                <a:latin typeface="Calibri (Body)"/>
              </a:rPr>
              <a:t>í dụ</a:t>
            </a:r>
            <a:r>
              <a:rPr lang="en-US" sz="2000">
                <a:latin typeface="Calibri (Body)"/>
              </a:rPr>
              <a:t>:</a:t>
            </a:r>
            <a:r>
              <a:rPr lang="vi-VN" sz="2000">
                <a:latin typeface="Calibri (Body)"/>
              </a:rPr>
              <a:t> hình dáng của Button không phải là hình chữ nhật như mặc định mà sẽ có hình tròn</a:t>
            </a:r>
            <a:r>
              <a:rPr lang="en-US" sz="2000">
                <a:latin typeface="Calibri (Body)"/>
              </a:rPr>
              <a:t>,</a:t>
            </a:r>
            <a:r>
              <a:rPr lang="vi-VN" sz="2000">
                <a:latin typeface="Calibri (Body)"/>
              </a:rPr>
              <a:t> </a:t>
            </a:r>
            <a:r>
              <a:rPr lang="en-US" sz="2000" smtClean="0">
                <a:latin typeface="Calibri (Body)"/>
              </a:rPr>
              <a:t>c</a:t>
            </a:r>
            <a:r>
              <a:rPr lang="vi-VN" sz="2000" smtClean="0">
                <a:latin typeface="Calibri (Body)"/>
              </a:rPr>
              <a:t>hỉ </a:t>
            </a:r>
            <a:r>
              <a:rPr lang="vi-VN" sz="2000">
                <a:latin typeface="Calibri (Body)"/>
              </a:rPr>
              <a:t>có thể tác động đến Button bằng chuột nếu như tọa độ của nó nằm bên trong Ellipse này.</a:t>
            </a:r>
            <a:endParaRPr lang="en-US" sz="2000">
              <a:latin typeface="Calibri (Body)"/>
            </a:endParaRPr>
          </a:p>
          <a:p>
            <a:pPr marL="0" indent="0" algn="just">
              <a:spcBef>
                <a:spcPts val="200"/>
              </a:spcBef>
              <a:spcAft>
                <a:spcPts val="200"/>
              </a:spcAft>
              <a:buNone/>
            </a:pPr>
            <a:r>
              <a:rPr lang="en-US" sz="1800" smtClean="0">
                <a:latin typeface="Consolas" pitchFamily="49" charset="0"/>
                <a:cs typeface="Consolas" pitchFamily="49" charset="0"/>
              </a:rPr>
              <a:t>&lt;</a:t>
            </a:r>
            <a:r>
              <a:rPr lang="en-US" sz="1800">
                <a:latin typeface="Consolas" pitchFamily="49" charset="0"/>
                <a:cs typeface="Consolas" pitchFamily="49" charset="0"/>
              </a:rPr>
              <a:t>Button&gt;</a:t>
            </a:r>
          </a:p>
          <a:p>
            <a:pPr marL="0" indent="0" algn="just">
              <a:spcBef>
                <a:spcPts val="200"/>
              </a:spcBef>
              <a:spcAft>
                <a:spcPts val="200"/>
              </a:spcAft>
              <a:buNone/>
            </a:pPr>
            <a:r>
              <a:rPr lang="en-US" sz="1800">
                <a:latin typeface="Consolas" pitchFamily="49" charset="0"/>
                <a:cs typeface="Consolas" pitchFamily="49" charset="0"/>
              </a:rPr>
              <a:t>    &lt;Button.Template&gt;</a:t>
            </a:r>
          </a:p>
          <a:p>
            <a:pPr marL="0" indent="0" algn="just">
              <a:spcBef>
                <a:spcPts val="200"/>
              </a:spcBef>
              <a:spcAft>
                <a:spcPts val="200"/>
              </a:spcAft>
              <a:buNone/>
            </a:pPr>
            <a:r>
              <a:rPr lang="en-US" sz="1800">
                <a:latin typeface="Consolas" pitchFamily="49" charset="0"/>
                <a:cs typeface="Consolas" pitchFamily="49" charset="0"/>
              </a:rPr>
              <a:t>        &lt;ControlTemplate&gt;</a:t>
            </a:r>
          </a:p>
          <a:p>
            <a:pPr marL="0" indent="0" algn="just">
              <a:spcBef>
                <a:spcPts val="200"/>
              </a:spcBef>
              <a:spcAft>
                <a:spcPts val="200"/>
              </a:spcAft>
              <a:buNone/>
            </a:pPr>
            <a:r>
              <a:rPr lang="en-US" sz="1800">
                <a:latin typeface="Consolas" pitchFamily="49" charset="0"/>
                <a:cs typeface="Consolas" pitchFamily="49" charset="0"/>
              </a:rPr>
              <a:t>            &lt;Ellipse Fill="Blue" Width="100" Height="100"/&gt;</a:t>
            </a:r>
          </a:p>
          <a:p>
            <a:pPr marL="0" indent="0" algn="just">
              <a:spcBef>
                <a:spcPts val="200"/>
              </a:spcBef>
              <a:spcAft>
                <a:spcPts val="200"/>
              </a:spcAft>
              <a:buNone/>
            </a:pPr>
            <a:r>
              <a:rPr lang="en-US" sz="1800">
                <a:latin typeface="Consolas" pitchFamily="49" charset="0"/>
                <a:cs typeface="Consolas" pitchFamily="49" charset="0"/>
              </a:rPr>
              <a:t>        &lt;/ControlTemplate&gt;</a:t>
            </a:r>
          </a:p>
          <a:p>
            <a:pPr marL="0" indent="0" algn="just">
              <a:spcBef>
                <a:spcPts val="200"/>
              </a:spcBef>
              <a:spcAft>
                <a:spcPts val="200"/>
              </a:spcAft>
              <a:buNone/>
            </a:pPr>
            <a:r>
              <a:rPr lang="en-US" sz="1800">
                <a:latin typeface="Consolas" pitchFamily="49" charset="0"/>
                <a:cs typeface="Consolas" pitchFamily="49" charset="0"/>
              </a:rPr>
              <a:t>    &lt;/Button.Template&gt;</a:t>
            </a:r>
          </a:p>
          <a:p>
            <a:pPr marL="0" indent="0" algn="just">
              <a:spcBef>
                <a:spcPts val="200"/>
              </a:spcBef>
              <a:spcAft>
                <a:spcPts val="200"/>
              </a:spcAft>
              <a:buNone/>
            </a:pPr>
            <a:r>
              <a:rPr lang="en-US" sz="1800">
                <a:latin typeface="Consolas" pitchFamily="49" charset="0"/>
                <a:cs typeface="Consolas" pitchFamily="49" charset="0"/>
              </a:rPr>
              <a:t>&lt;/Button&gt;</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Control Template</a:t>
            </a:r>
            <a:endParaRPr lang="en-US" b="1"/>
          </a:p>
        </p:txBody>
      </p:sp>
    </p:spTree>
    <p:extLst>
      <p:ext uri="{BB962C8B-B14F-4D97-AF65-F5344CB8AC3E}">
        <p14:creationId xmlns:p14="http://schemas.microsoft.com/office/powerpoint/2010/main" val="139139856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839200" cy="4953000"/>
          </a:xfrm>
        </p:spPr>
        <p:txBody>
          <a:bodyPr>
            <a:normAutofit/>
          </a:bodyPr>
          <a:lstStyle/>
          <a:p>
            <a:pPr marL="0" indent="0" algn="just">
              <a:spcBef>
                <a:spcPts val="2400"/>
              </a:spcBef>
              <a:buNone/>
            </a:pPr>
            <a:r>
              <a:rPr lang="en-US" sz="2400" smtClean="0">
                <a:latin typeface="Calibri (Body)"/>
              </a:rPr>
              <a:t>C</a:t>
            </a:r>
            <a:r>
              <a:rPr lang="vi-VN" sz="2400" smtClean="0">
                <a:latin typeface="Calibri (Body)"/>
              </a:rPr>
              <a:t>ó </a:t>
            </a:r>
            <a:r>
              <a:rPr lang="vi-VN" sz="2400">
                <a:latin typeface="Calibri (Body)"/>
              </a:rPr>
              <a:t>thể tách riêng và để ControlTemplate trong phần Resource</a:t>
            </a:r>
            <a:r>
              <a:rPr lang="vi-VN" sz="2400" smtClean="0">
                <a:latin typeface="Calibri (Body)"/>
              </a:rPr>
              <a:t>:</a:t>
            </a:r>
            <a:endParaRPr lang="en-US" sz="2400" smtClean="0">
              <a:latin typeface="Calibri (Body)"/>
            </a:endParaRPr>
          </a:p>
          <a:p>
            <a:pPr marL="0" indent="0" algn="just">
              <a:spcBef>
                <a:spcPts val="200"/>
              </a:spcBef>
              <a:spcAft>
                <a:spcPts val="200"/>
              </a:spcAft>
              <a:buNone/>
            </a:pPr>
            <a:endParaRPr lang="en-US" sz="1900" smtClean="0">
              <a:latin typeface="Consolas" pitchFamily="49" charset="0"/>
              <a:cs typeface="Consolas" pitchFamily="49" charset="0"/>
            </a:endParaRPr>
          </a:p>
          <a:p>
            <a:pPr marL="0" indent="0" algn="just">
              <a:spcBef>
                <a:spcPts val="200"/>
              </a:spcBef>
              <a:spcAft>
                <a:spcPts val="200"/>
              </a:spcAft>
              <a:buNone/>
            </a:pPr>
            <a:r>
              <a:rPr lang="en-US" sz="1900" smtClean="0">
                <a:latin typeface="Consolas" pitchFamily="49" charset="0"/>
                <a:cs typeface="Consolas" pitchFamily="49" charset="0"/>
              </a:rPr>
              <a:t>&lt;</a:t>
            </a:r>
            <a:r>
              <a:rPr lang="en-US" sz="1900">
                <a:latin typeface="Consolas" pitchFamily="49" charset="0"/>
                <a:cs typeface="Consolas" pitchFamily="49" charset="0"/>
              </a:rPr>
              <a:t>Window.Resources&gt;</a:t>
            </a:r>
          </a:p>
          <a:p>
            <a:pPr marL="0" indent="0" algn="just">
              <a:spcBef>
                <a:spcPts val="200"/>
              </a:spcBef>
              <a:spcAft>
                <a:spcPts val="200"/>
              </a:spcAft>
              <a:buNone/>
            </a:pPr>
            <a:r>
              <a:rPr lang="en-US" sz="1900">
                <a:latin typeface="Consolas" pitchFamily="49" charset="0"/>
                <a:cs typeface="Consolas" pitchFamily="49" charset="0"/>
              </a:rPr>
              <a:t>    &lt;ControlTemplate x:Key="template1"&gt;</a:t>
            </a:r>
          </a:p>
          <a:p>
            <a:pPr marL="0" indent="0" algn="just">
              <a:spcBef>
                <a:spcPts val="200"/>
              </a:spcBef>
              <a:spcAft>
                <a:spcPts val="200"/>
              </a:spcAft>
              <a:buNone/>
            </a:pPr>
            <a:r>
              <a:rPr lang="en-US" sz="1900">
                <a:latin typeface="Consolas" pitchFamily="49" charset="0"/>
                <a:cs typeface="Consolas" pitchFamily="49" charset="0"/>
              </a:rPr>
              <a:t>            &lt;Ellipse Fill="Blue" Width="100" Height="100"/&gt;</a:t>
            </a:r>
          </a:p>
          <a:p>
            <a:pPr marL="0" indent="0" algn="just">
              <a:spcBef>
                <a:spcPts val="200"/>
              </a:spcBef>
              <a:spcAft>
                <a:spcPts val="200"/>
              </a:spcAft>
              <a:buNone/>
            </a:pPr>
            <a:r>
              <a:rPr lang="en-US" sz="1900">
                <a:latin typeface="Consolas" pitchFamily="49" charset="0"/>
                <a:cs typeface="Consolas" pitchFamily="49" charset="0"/>
              </a:rPr>
              <a:t>    &lt;/ControlTemplate&gt;</a:t>
            </a:r>
          </a:p>
          <a:p>
            <a:pPr marL="0" indent="0" algn="just">
              <a:spcBef>
                <a:spcPts val="200"/>
              </a:spcBef>
              <a:spcAft>
                <a:spcPts val="200"/>
              </a:spcAft>
              <a:buNone/>
            </a:pPr>
            <a:r>
              <a:rPr lang="en-US" sz="1900">
                <a:latin typeface="Consolas" pitchFamily="49" charset="0"/>
                <a:cs typeface="Consolas" pitchFamily="49" charset="0"/>
              </a:rPr>
              <a:t>&lt;/Window.Resources&gt;</a:t>
            </a:r>
          </a:p>
          <a:p>
            <a:pPr marL="0" indent="0" algn="just">
              <a:spcBef>
                <a:spcPts val="200"/>
              </a:spcBef>
              <a:spcAft>
                <a:spcPts val="200"/>
              </a:spcAft>
              <a:buNone/>
            </a:pPr>
            <a:endParaRPr lang="en-US" sz="1900">
              <a:latin typeface="Consolas" pitchFamily="49" charset="0"/>
              <a:cs typeface="Consolas" pitchFamily="49" charset="0"/>
            </a:endParaRPr>
          </a:p>
          <a:p>
            <a:pPr marL="0" indent="0" algn="just">
              <a:spcBef>
                <a:spcPts val="200"/>
              </a:spcBef>
              <a:spcAft>
                <a:spcPts val="200"/>
              </a:spcAft>
              <a:buNone/>
            </a:pPr>
            <a:r>
              <a:rPr lang="en-US" sz="1900">
                <a:latin typeface="Consolas" pitchFamily="49" charset="0"/>
                <a:cs typeface="Consolas" pitchFamily="49" charset="0"/>
              </a:rPr>
              <a:t>&lt;Button Content="Hello" Template="{StaticResource template1}" /&gt;</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Control Template</a:t>
            </a:r>
          </a:p>
        </p:txBody>
      </p:sp>
    </p:spTree>
    <p:extLst>
      <p:ext uri="{BB962C8B-B14F-4D97-AF65-F5344CB8AC3E}">
        <p14:creationId xmlns:p14="http://schemas.microsoft.com/office/powerpoint/2010/main" val="163602058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spcAft>
                <a:spcPts val="200"/>
              </a:spcAft>
              <a:buNone/>
            </a:pPr>
            <a:r>
              <a:rPr lang="en-US" sz="2400">
                <a:latin typeface="Calibri (Body)"/>
              </a:rPr>
              <a:t>Hoặc kết hợp với Style bằng cách sử dụng Setter với property Control.Template:</a:t>
            </a:r>
          </a:p>
          <a:p>
            <a:pPr marL="0" indent="0" algn="just">
              <a:spcBef>
                <a:spcPts val="200"/>
              </a:spcBef>
              <a:spcAft>
                <a:spcPts val="200"/>
              </a:spcAft>
              <a:buNone/>
            </a:pPr>
            <a:endParaRPr lang="en-US" sz="1800" smtClean="0">
              <a:latin typeface="Consolas" pitchFamily="49" charset="0"/>
              <a:cs typeface="Consolas" pitchFamily="49" charset="0"/>
            </a:endParaRPr>
          </a:p>
          <a:p>
            <a:pPr marL="0" indent="0" algn="just">
              <a:spcBef>
                <a:spcPts val="200"/>
              </a:spcBef>
              <a:spcAft>
                <a:spcPts val="200"/>
              </a:spcAft>
              <a:buNone/>
            </a:pPr>
            <a:r>
              <a:rPr lang="en-US" sz="1600" smtClean="0">
                <a:latin typeface="Consolas" pitchFamily="49" charset="0"/>
                <a:cs typeface="Consolas" pitchFamily="49" charset="0"/>
              </a:rPr>
              <a:t>&lt;</a:t>
            </a:r>
            <a:r>
              <a:rPr lang="en-US" sz="1600">
                <a:latin typeface="Consolas" pitchFamily="49" charset="0"/>
                <a:cs typeface="Consolas" pitchFamily="49" charset="0"/>
              </a:rPr>
              <a:t>Window.Resources&gt;</a:t>
            </a:r>
          </a:p>
          <a:p>
            <a:pPr marL="0" indent="0" algn="just">
              <a:spcBef>
                <a:spcPts val="200"/>
              </a:spcBef>
              <a:spcAft>
                <a:spcPts val="200"/>
              </a:spcAft>
              <a:buNone/>
            </a:pPr>
            <a:r>
              <a:rPr lang="en-US" sz="1600">
                <a:latin typeface="Consolas" pitchFamily="49" charset="0"/>
                <a:cs typeface="Consolas" pitchFamily="49" charset="0"/>
              </a:rPr>
              <a:t>    &lt;ControlTemplate x:Key="template1"&gt;</a:t>
            </a:r>
          </a:p>
          <a:p>
            <a:pPr marL="0" indent="0" algn="just">
              <a:spcBef>
                <a:spcPts val="200"/>
              </a:spcBef>
              <a:spcAft>
                <a:spcPts val="200"/>
              </a:spcAft>
              <a:buNone/>
            </a:pPr>
            <a:r>
              <a:rPr lang="en-US" sz="1600">
                <a:latin typeface="Consolas" pitchFamily="49" charset="0"/>
                <a:cs typeface="Consolas" pitchFamily="49" charset="0"/>
              </a:rPr>
              <a:t>        &lt;Ellipse Fill="Blue" Width="100" Height="100"/&gt;</a:t>
            </a:r>
          </a:p>
          <a:p>
            <a:pPr marL="0" indent="0" algn="just">
              <a:spcBef>
                <a:spcPts val="200"/>
              </a:spcBef>
              <a:spcAft>
                <a:spcPts val="200"/>
              </a:spcAft>
              <a:buNone/>
            </a:pPr>
            <a:r>
              <a:rPr lang="en-US" sz="1600">
                <a:latin typeface="Consolas" pitchFamily="49" charset="0"/>
                <a:cs typeface="Consolas" pitchFamily="49" charset="0"/>
              </a:rPr>
              <a:t>    &lt;/ControlTemplate&gt;</a:t>
            </a:r>
          </a:p>
          <a:p>
            <a:pPr marL="0" indent="0" algn="just">
              <a:spcBef>
                <a:spcPts val="200"/>
              </a:spcBef>
              <a:spcAft>
                <a:spcPts val="200"/>
              </a:spcAft>
              <a:buNone/>
            </a:pPr>
            <a:r>
              <a:rPr lang="en-US" sz="1600">
                <a:latin typeface="Consolas" pitchFamily="49" charset="0"/>
                <a:cs typeface="Consolas" pitchFamily="49" charset="0"/>
              </a:rPr>
              <a:t>    &lt;Style TargetType="Button"&gt;</a:t>
            </a:r>
          </a:p>
          <a:p>
            <a:pPr marL="0" indent="0" algn="just">
              <a:spcBef>
                <a:spcPts val="200"/>
              </a:spcBef>
              <a:spcAft>
                <a:spcPts val="200"/>
              </a:spcAft>
              <a:buNone/>
            </a:pPr>
            <a:r>
              <a:rPr lang="en-US" sz="1600">
                <a:latin typeface="Consolas" pitchFamily="49" charset="0"/>
                <a:cs typeface="Consolas" pitchFamily="49" charset="0"/>
              </a:rPr>
              <a:t>        &lt;Setter Property="Template" Value="{StaticResource template1}"/&gt;</a:t>
            </a:r>
          </a:p>
          <a:p>
            <a:pPr marL="0" indent="0" algn="just">
              <a:spcBef>
                <a:spcPts val="200"/>
              </a:spcBef>
              <a:spcAft>
                <a:spcPts val="200"/>
              </a:spcAft>
              <a:buNone/>
            </a:pPr>
            <a:r>
              <a:rPr lang="en-US" sz="1600">
                <a:latin typeface="Consolas" pitchFamily="49" charset="0"/>
                <a:cs typeface="Consolas" pitchFamily="49" charset="0"/>
              </a:rPr>
              <a:t>    &lt;/Style&gt;</a:t>
            </a:r>
          </a:p>
          <a:p>
            <a:pPr marL="0" indent="0" algn="just">
              <a:spcBef>
                <a:spcPts val="200"/>
              </a:spcBef>
              <a:spcAft>
                <a:spcPts val="200"/>
              </a:spcAft>
              <a:buNone/>
            </a:pPr>
            <a:r>
              <a:rPr lang="en-US" sz="1600">
                <a:latin typeface="Consolas" pitchFamily="49" charset="0"/>
                <a:cs typeface="Consolas" pitchFamily="49" charset="0"/>
              </a:rPr>
              <a:t>&lt;/Window.Resources&gt;</a:t>
            </a:r>
          </a:p>
          <a:p>
            <a:pPr marL="0" indent="0" algn="just">
              <a:spcBef>
                <a:spcPts val="200"/>
              </a:spcBef>
              <a:spcAft>
                <a:spcPts val="200"/>
              </a:spcAft>
              <a:buNone/>
            </a:pPr>
            <a:r>
              <a:rPr lang="en-US" sz="1600">
                <a:latin typeface="Consolas" pitchFamily="49" charset="0"/>
                <a:cs typeface="Consolas" pitchFamily="49" charset="0"/>
              </a:rPr>
              <a:t> </a:t>
            </a:r>
          </a:p>
          <a:p>
            <a:pPr marL="0" indent="0" algn="just">
              <a:spcBef>
                <a:spcPts val="200"/>
              </a:spcBef>
              <a:spcAft>
                <a:spcPts val="200"/>
              </a:spcAft>
              <a:buNone/>
            </a:pPr>
            <a:r>
              <a:rPr lang="en-US" sz="1600">
                <a:latin typeface="Consolas" pitchFamily="49" charset="0"/>
                <a:cs typeface="Consolas" pitchFamily="49" charset="0"/>
              </a:rPr>
              <a:t>&lt;Button Content="Hello" /&gt;</a:t>
            </a:r>
          </a:p>
          <a:p>
            <a:pPr marL="0" indent="0" algn="just">
              <a:spcBef>
                <a:spcPts val="2400"/>
              </a:spcBef>
              <a:spcAft>
                <a:spcPts val="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Control Template</a:t>
            </a:r>
          </a:p>
        </p:txBody>
      </p:sp>
    </p:spTree>
    <p:extLst>
      <p:ext uri="{BB962C8B-B14F-4D97-AF65-F5344CB8AC3E}">
        <p14:creationId xmlns:p14="http://schemas.microsoft.com/office/powerpoint/2010/main" val="163602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fontScale="70000" lnSpcReduction="20000"/>
          </a:bodyPr>
          <a:lstStyle/>
          <a:p>
            <a:pPr marL="0" indent="0" algn="just">
              <a:lnSpc>
                <a:spcPct val="120000"/>
              </a:lnSpc>
              <a:spcBef>
                <a:spcPts val="600"/>
              </a:spcBef>
              <a:spcAft>
                <a:spcPts val="600"/>
              </a:spcAft>
              <a:buNone/>
            </a:pPr>
            <a:r>
              <a:rPr lang="vi-VN" sz="3400">
                <a:latin typeface="Calibri (Body)"/>
              </a:rPr>
              <a:t>Trong code-behind class, </a:t>
            </a:r>
            <a:r>
              <a:rPr lang="en-US" sz="3400">
                <a:latin typeface="Calibri (Body)"/>
              </a:rPr>
              <a:t>nếu</a:t>
            </a:r>
            <a:r>
              <a:rPr lang="vi-VN" sz="3400">
                <a:latin typeface="Calibri (Body)"/>
              </a:rPr>
              <a:t> muốn đọc hoặc thay đổi properties hoặc những công việc khác liên quan đến xử lí sự kiện. Để làm được việc này, các control phải được đặt tên thông qua thuộc tính Name. </a:t>
            </a:r>
            <a:endParaRPr lang="en-US" sz="3400">
              <a:latin typeface="Calibri (Body)"/>
            </a:endParaRPr>
          </a:p>
          <a:p>
            <a:pPr marL="0" indent="0" algn="just">
              <a:spcAft>
                <a:spcPts val="600"/>
              </a:spcAft>
              <a:buNone/>
            </a:pPr>
            <a:r>
              <a:rPr lang="en-US" sz="3400">
                <a:latin typeface="Calibri (Body)"/>
              </a:rPr>
              <a:t>Ví dụ:</a:t>
            </a:r>
          </a:p>
          <a:p>
            <a:pPr marL="0" indent="0">
              <a:spcBef>
                <a:spcPts val="200"/>
              </a:spcBef>
              <a:spcAft>
                <a:spcPts val="200"/>
              </a:spcAft>
              <a:buNone/>
            </a:pPr>
            <a:r>
              <a:rPr lang="en-US" sz="2600">
                <a:latin typeface="Consolas" pitchFamily="49" charset="0"/>
                <a:cs typeface="Consolas" pitchFamily="49" charset="0"/>
              </a:rPr>
              <a:t>&lt;Window x:Class= "WindowApplication1.Window1"        xmlns="http://schemas.microsoft.com/winfx/2006/xaml/presentation"        xmlns:x="http://schemas.microsoft.com/winfx/2006/xaml"        </a:t>
            </a:r>
          </a:p>
          <a:p>
            <a:pPr marL="0" indent="0">
              <a:spcBef>
                <a:spcPts val="200"/>
              </a:spcBef>
              <a:spcAft>
                <a:spcPts val="200"/>
              </a:spcAft>
              <a:buNone/>
            </a:pPr>
            <a:r>
              <a:rPr lang="en-US" sz="2600">
                <a:latin typeface="Consolas" pitchFamily="49" charset="0"/>
                <a:cs typeface="Consolas" pitchFamily="49" charset="0"/>
              </a:rPr>
              <a:t>Title="Window1" Height="350" Width="525"&gt;</a:t>
            </a:r>
          </a:p>
          <a:p>
            <a:pPr marL="0" indent="0">
              <a:spcBef>
                <a:spcPts val="200"/>
              </a:spcBef>
              <a:spcAft>
                <a:spcPts val="200"/>
              </a:spcAft>
              <a:buNone/>
            </a:pPr>
            <a:r>
              <a:rPr lang="en-US" sz="2600">
                <a:latin typeface="Consolas" pitchFamily="49" charset="0"/>
                <a:cs typeface="Consolas" pitchFamily="49" charset="0"/>
              </a:rPr>
              <a:t>    &lt;Grid x:name= "grid1</a:t>
            </a:r>
            <a:r>
              <a:rPr lang="en-US" sz="2600" smtClean="0">
                <a:latin typeface="Consolas" pitchFamily="49" charset="0"/>
                <a:cs typeface="Consolas" pitchFamily="49" charset="0"/>
              </a:rPr>
              <a:t>"&gt;</a:t>
            </a:r>
            <a:endParaRPr lang="en-US" sz="2600">
              <a:latin typeface="Consolas" pitchFamily="49" charset="0"/>
              <a:cs typeface="Consolas" pitchFamily="49" charset="0"/>
            </a:endParaRPr>
          </a:p>
          <a:p>
            <a:pPr marL="0" indent="0">
              <a:spcBef>
                <a:spcPts val="200"/>
              </a:spcBef>
              <a:spcAft>
                <a:spcPts val="200"/>
              </a:spcAft>
              <a:buNone/>
            </a:pPr>
            <a:r>
              <a:rPr lang="en-US" sz="2600">
                <a:latin typeface="Consolas" pitchFamily="49" charset="0"/>
                <a:cs typeface="Consolas" pitchFamily="49" charset="0"/>
              </a:rPr>
              <a:t>    &lt;/Grid&gt;</a:t>
            </a:r>
          </a:p>
          <a:p>
            <a:pPr marL="0" indent="0">
              <a:spcBef>
                <a:spcPts val="200"/>
              </a:spcBef>
              <a:spcAft>
                <a:spcPts val="200"/>
              </a:spcAft>
              <a:buNone/>
            </a:pPr>
            <a:r>
              <a:rPr lang="en-US" sz="2600">
                <a:latin typeface="Consolas" pitchFamily="49" charset="0"/>
                <a:cs typeface="Consolas" pitchFamily="49" charset="0"/>
              </a:rPr>
              <a:t>&lt;/Window&gt;</a:t>
            </a:r>
          </a:p>
          <a:p>
            <a:pPr marL="0" indent="0" algn="just">
              <a:lnSpc>
                <a:spcPct val="120000"/>
              </a:lnSpc>
              <a:spcBef>
                <a:spcPts val="600"/>
              </a:spcBef>
              <a:spcAft>
                <a:spcPts val="600"/>
              </a:spcAft>
              <a:buNone/>
            </a:pPr>
            <a:r>
              <a:rPr lang="vi-VN" sz="3400" smtClean="0">
                <a:latin typeface="Calibri (Body)"/>
              </a:rPr>
              <a:t>Bây </a:t>
            </a:r>
            <a:r>
              <a:rPr lang="vi-VN" sz="3400">
                <a:latin typeface="Calibri (Body)"/>
              </a:rPr>
              <a:t>giờ, có thể thao tác với grid trong class Window1 thông qua tên grid1:</a:t>
            </a:r>
          </a:p>
        </p:txBody>
      </p:sp>
      <p:sp>
        <p:nvSpPr>
          <p:cNvPr id="7" name="Title 6"/>
          <p:cNvSpPr>
            <a:spLocks noGrp="1"/>
          </p:cNvSpPr>
          <p:nvPr>
            <p:ph type="title"/>
          </p:nvPr>
        </p:nvSpPr>
        <p:spPr>
          <a:xfrm>
            <a:off x="457200" y="0"/>
            <a:ext cx="8229600" cy="1143000"/>
          </a:xfrm>
        </p:spPr>
        <p:txBody>
          <a:bodyPr>
            <a:normAutofit/>
          </a:bodyPr>
          <a:lstStyle/>
          <a:p>
            <a:r>
              <a:rPr lang="en-US" b="1"/>
              <a:t>Naming Elements</a:t>
            </a:r>
          </a:p>
        </p:txBody>
      </p:sp>
    </p:spTree>
    <p:extLst>
      <p:ext uri="{BB962C8B-B14F-4D97-AF65-F5344CB8AC3E}">
        <p14:creationId xmlns:p14="http://schemas.microsoft.com/office/powerpoint/2010/main" val="39221148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2400"/>
              </a:spcBef>
              <a:buNone/>
            </a:pPr>
            <a:r>
              <a:rPr lang="vi-VN" sz="2400">
                <a:latin typeface="Calibri (Body)"/>
              </a:rPr>
              <a:t>Đây là kĩ thuật dùng để binding đến các property của đối tượng được áp dụng control template. Chẳng hạn các thành phần con bên trong template có thể binding để lấy các giá trị như kích thước, màu sắc,… của Button để sử dụng và thay đổi theo Button đó</a:t>
            </a:r>
            <a:r>
              <a:rPr lang="vi-VN" sz="2400" smtClean="0">
                <a:latin typeface="Calibri (Body)"/>
              </a:rPr>
              <a:t>.</a:t>
            </a:r>
            <a:endParaRPr lang="en-US" sz="2400" smtClean="0">
              <a:latin typeface="Calibri (Body)"/>
            </a:endParaRPr>
          </a:p>
          <a:p>
            <a:pPr marL="0" indent="0" algn="just">
              <a:spcBef>
                <a:spcPts val="200"/>
              </a:spcBef>
              <a:spcAft>
                <a:spcPts val="200"/>
              </a:spcAft>
              <a:buNone/>
            </a:pPr>
            <a:endParaRPr lang="en-US" sz="1800" smtClean="0">
              <a:latin typeface="Consolas" pitchFamily="49" charset="0"/>
              <a:cs typeface="Consolas" pitchFamily="49" charset="0"/>
            </a:endParaRPr>
          </a:p>
          <a:p>
            <a:pPr marL="0" indent="0" algn="just">
              <a:spcBef>
                <a:spcPts val="200"/>
              </a:spcBef>
              <a:spcAft>
                <a:spcPts val="200"/>
              </a:spcAft>
              <a:buNone/>
            </a:pPr>
            <a:r>
              <a:rPr lang="en-US" sz="1900" smtClean="0">
                <a:latin typeface="Consolas" pitchFamily="49" charset="0"/>
                <a:cs typeface="Consolas" pitchFamily="49" charset="0"/>
              </a:rPr>
              <a:t>&lt;</a:t>
            </a:r>
            <a:r>
              <a:rPr lang="en-US" sz="1900">
                <a:latin typeface="Consolas" pitchFamily="49" charset="0"/>
                <a:cs typeface="Consolas" pitchFamily="49" charset="0"/>
              </a:rPr>
              <a:t>ControlTemplate x:Key="template1" TargetType="Button"&gt;</a:t>
            </a:r>
          </a:p>
          <a:p>
            <a:pPr marL="0" indent="0" algn="just">
              <a:spcBef>
                <a:spcPts val="200"/>
              </a:spcBef>
              <a:spcAft>
                <a:spcPts val="200"/>
              </a:spcAft>
              <a:buNone/>
            </a:pPr>
            <a:r>
              <a:rPr lang="en-US" sz="1900">
                <a:latin typeface="Consolas" pitchFamily="49" charset="0"/>
                <a:cs typeface="Consolas" pitchFamily="49" charset="0"/>
              </a:rPr>
              <a:t>    &lt;Ellipse Fill="{TemplateBinding Property=Background}" Width="100" Height="100"/&gt;</a:t>
            </a:r>
          </a:p>
          <a:p>
            <a:pPr marL="0" indent="0" algn="just">
              <a:spcBef>
                <a:spcPts val="200"/>
              </a:spcBef>
              <a:spcAft>
                <a:spcPts val="200"/>
              </a:spcAft>
              <a:buNone/>
            </a:pPr>
            <a:r>
              <a:rPr lang="en-US" sz="1900">
                <a:latin typeface="Consolas" pitchFamily="49" charset="0"/>
                <a:cs typeface="Consolas" pitchFamily="49" charset="0"/>
              </a:rPr>
              <a:t>&lt;/ControlTemplate&gt;</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Template Binding</a:t>
            </a:r>
          </a:p>
        </p:txBody>
      </p:sp>
    </p:spTree>
    <p:extLst>
      <p:ext uri="{BB962C8B-B14F-4D97-AF65-F5344CB8AC3E}">
        <p14:creationId xmlns:p14="http://schemas.microsoft.com/office/powerpoint/2010/main" val="16360205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81600"/>
          </a:xfrm>
        </p:spPr>
        <p:txBody>
          <a:bodyPr>
            <a:normAutofit fontScale="25000" lnSpcReduction="20000"/>
          </a:bodyPr>
          <a:lstStyle/>
          <a:p>
            <a:pPr marL="0" indent="0" algn="just">
              <a:lnSpc>
                <a:spcPct val="120000"/>
              </a:lnSpc>
              <a:spcBef>
                <a:spcPts val="2400"/>
              </a:spcBef>
              <a:buNone/>
            </a:pPr>
            <a:r>
              <a:rPr lang="vi-VN" sz="9600">
                <a:latin typeface="Calibri (Body)"/>
              </a:rPr>
              <a:t>ContentPresenter là đối tượng dùng để hiển thị nội dung của control. Vị trí</a:t>
            </a:r>
            <a:r>
              <a:rPr lang="en-US" sz="9600">
                <a:latin typeface="Calibri (Body)"/>
              </a:rPr>
              <a:t> </a:t>
            </a:r>
            <a:r>
              <a:rPr lang="vi-VN" sz="9600">
                <a:latin typeface="Calibri (Body)"/>
              </a:rPr>
              <a:t>đặt đối tượng này</a:t>
            </a:r>
            <a:r>
              <a:rPr lang="en-US" sz="9600">
                <a:latin typeface="Calibri (Body)"/>
              </a:rPr>
              <a:t> </a:t>
            </a:r>
            <a:r>
              <a:rPr lang="vi-VN" sz="9600">
                <a:latin typeface="Calibri (Body)"/>
              </a:rPr>
              <a:t>cũng chính là vị trí mà nội dung của control sử dụng template sẽ xuất hiện.</a:t>
            </a:r>
          </a:p>
          <a:p>
            <a:pPr marL="0" indent="0" algn="just">
              <a:lnSpc>
                <a:spcPct val="120000"/>
              </a:lnSpc>
              <a:spcBef>
                <a:spcPts val="2400"/>
              </a:spcBef>
              <a:buNone/>
            </a:pPr>
            <a:r>
              <a:rPr lang="vi-VN" sz="9600">
                <a:latin typeface="Calibri (Body)"/>
              </a:rPr>
              <a:t>Ví dụ tạo một button template và hiển thị dòng chữ “Hello” (từ property Button.Content) vào giữa đối tượng Ellipse:</a:t>
            </a:r>
          </a:p>
          <a:p>
            <a:pPr marL="0" indent="0" algn="just">
              <a:spcBef>
                <a:spcPts val="200"/>
              </a:spcBef>
              <a:spcAft>
                <a:spcPts val="200"/>
              </a:spcAft>
              <a:buNone/>
            </a:pPr>
            <a:r>
              <a:rPr lang="en-US" sz="6400" smtClean="0">
                <a:latin typeface="Consolas" pitchFamily="49" charset="0"/>
                <a:cs typeface="Consolas" pitchFamily="49" charset="0"/>
              </a:rPr>
              <a:t>&lt;</a:t>
            </a:r>
            <a:r>
              <a:rPr lang="en-US" sz="6400">
                <a:latin typeface="Consolas" pitchFamily="49" charset="0"/>
                <a:cs typeface="Consolas" pitchFamily="49" charset="0"/>
              </a:rPr>
              <a:t>Window.Resources&gt;</a:t>
            </a:r>
          </a:p>
          <a:p>
            <a:pPr marL="0" indent="0" algn="just">
              <a:spcBef>
                <a:spcPts val="200"/>
              </a:spcBef>
              <a:spcAft>
                <a:spcPts val="200"/>
              </a:spcAft>
              <a:buNone/>
            </a:pPr>
            <a:r>
              <a:rPr lang="en-US" sz="6400">
                <a:latin typeface="Consolas" pitchFamily="49" charset="0"/>
                <a:cs typeface="Consolas" pitchFamily="49" charset="0"/>
              </a:rPr>
              <a:t>    &lt;ControlTemplate x:Key="template1" TargetType="Button"&gt;</a:t>
            </a:r>
          </a:p>
          <a:p>
            <a:pPr marL="0" indent="0" algn="just">
              <a:spcBef>
                <a:spcPts val="200"/>
              </a:spcBef>
              <a:spcAft>
                <a:spcPts val="200"/>
              </a:spcAft>
              <a:buNone/>
            </a:pPr>
            <a:r>
              <a:rPr lang="en-US" sz="6400">
                <a:latin typeface="Consolas" pitchFamily="49" charset="0"/>
                <a:cs typeface="Consolas" pitchFamily="49" charset="0"/>
              </a:rPr>
              <a:t>        &lt;Grid&gt;</a:t>
            </a:r>
          </a:p>
          <a:p>
            <a:pPr marL="0" indent="0" algn="just">
              <a:spcBef>
                <a:spcPts val="200"/>
              </a:spcBef>
              <a:spcAft>
                <a:spcPts val="200"/>
              </a:spcAft>
              <a:buNone/>
            </a:pPr>
            <a:r>
              <a:rPr lang="en-US" sz="6400">
                <a:latin typeface="Consolas" pitchFamily="49" charset="0"/>
                <a:cs typeface="Consolas" pitchFamily="49" charset="0"/>
              </a:rPr>
              <a:t>            &lt;Ellipse Fill="{TemplateBinding Property=Background}"/&gt;</a:t>
            </a:r>
          </a:p>
          <a:p>
            <a:pPr marL="0" indent="0" algn="just">
              <a:spcBef>
                <a:spcPts val="200"/>
              </a:spcBef>
              <a:spcAft>
                <a:spcPts val="200"/>
              </a:spcAft>
              <a:buNone/>
            </a:pPr>
            <a:r>
              <a:rPr lang="en-US" sz="6400">
                <a:latin typeface="Consolas" pitchFamily="49" charset="0"/>
                <a:cs typeface="Consolas" pitchFamily="49" charset="0"/>
              </a:rPr>
              <a:t>            &lt;ContentPresenter HorizontalAlignment="Center"</a:t>
            </a:r>
          </a:p>
          <a:p>
            <a:pPr marL="0" indent="0" algn="just">
              <a:spcBef>
                <a:spcPts val="200"/>
              </a:spcBef>
              <a:spcAft>
                <a:spcPts val="200"/>
              </a:spcAft>
              <a:buNone/>
            </a:pPr>
            <a:r>
              <a:rPr lang="en-US" sz="6400">
                <a:latin typeface="Consolas" pitchFamily="49" charset="0"/>
                <a:cs typeface="Consolas" pitchFamily="49" charset="0"/>
              </a:rPr>
              <a:t>                                VerticalAlignment="Center"/&gt;</a:t>
            </a:r>
          </a:p>
          <a:p>
            <a:pPr marL="0" indent="0" algn="just">
              <a:spcBef>
                <a:spcPts val="200"/>
              </a:spcBef>
              <a:spcAft>
                <a:spcPts val="200"/>
              </a:spcAft>
              <a:buNone/>
            </a:pPr>
            <a:r>
              <a:rPr lang="en-US" sz="6400">
                <a:latin typeface="Consolas" pitchFamily="49" charset="0"/>
                <a:cs typeface="Consolas" pitchFamily="49" charset="0"/>
              </a:rPr>
              <a:t>        &lt;/Grid&gt;</a:t>
            </a:r>
          </a:p>
          <a:p>
            <a:pPr marL="0" indent="0" algn="just">
              <a:spcBef>
                <a:spcPts val="200"/>
              </a:spcBef>
              <a:spcAft>
                <a:spcPts val="200"/>
              </a:spcAft>
              <a:buNone/>
            </a:pPr>
            <a:r>
              <a:rPr lang="en-US" sz="6400">
                <a:latin typeface="Consolas" pitchFamily="49" charset="0"/>
                <a:cs typeface="Consolas" pitchFamily="49" charset="0"/>
              </a:rPr>
              <a:t>    &lt;/ControlTemplate&gt;</a:t>
            </a:r>
          </a:p>
          <a:p>
            <a:pPr marL="0" indent="0" algn="just">
              <a:spcBef>
                <a:spcPts val="200"/>
              </a:spcBef>
              <a:spcAft>
                <a:spcPts val="200"/>
              </a:spcAft>
              <a:buNone/>
            </a:pPr>
            <a:r>
              <a:rPr lang="en-US" sz="6400">
                <a:latin typeface="Consolas" pitchFamily="49" charset="0"/>
                <a:cs typeface="Consolas" pitchFamily="49" charset="0"/>
              </a:rPr>
              <a:t>&lt;/Window.Resources&gt;</a:t>
            </a:r>
          </a:p>
          <a:p>
            <a:pPr marL="0" indent="0" algn="just">
              <a:spcBef>
                <a:spcPts val="200"/>
              </a:spcBef>
              <a:spcAft>
                <a:spcPts val="200"/>
              </a:spcAft>
              <a:buNone/>
            </a:pPr>
            <a:r>
              <a:rPr lang="en-US" sz="6400">
                <a:latin typeface="Consolas" pitchFamily="49" charset="0"/>
                <a:cs typeface="Consolas" pitchFamily="49" charset="0"/>
              </a:rPr>
              <a:t> </a:t>
            </a:r>
          </a:p>
          <a:p>
            <a:pPr marL="0" indent="0" algn="just">
              <a:spcBef>
                <a:spcPts val="200"/>
              </a:spcBef>
              <a:spcAft>
                <a:spcPts val="200"/>
              </a:spcAft>
              <a:buNone/>
            </a:pPr>
            <a:r>
              <a:rPr lang="en-US" sz="6400">
                <a:latin typeface="Consolas" pitchFamily="49" charset="0"/>
                <a:cs typeface="Consolas" pitchFamily="49" charset="0"/>
              </a:rPr>
              <a:t>&lt;Button Width="100" Height="50" Content="Hello"</a:t>
            </a:r>
          </a:p>
          <a:p>
            <a:pPr marL="0" indent="0" algn="just">
              <a:spcBef>
                <a:spcPts val="200"/>
              </a:spcBef>
              <a:spcAft>
                <a:spcPts val="200"/>
              </a:spcAft>
              <a:buNone/>
            </a:pPr>
            <a:r>
              <a:rPr lang="en-US" sz="6400">
                <a:latin typeface="Consolas" pitchFamily="49" charset="0"/>
                <a:cs typeface="Consolas" pitchFamily="49" charset="0"/>
              </a:rPr>
              <a:t>        Template="{StaticResource template1}" /&gt;</a:t>
            </a:r>
          </a:p>
          <a:p>
            <a:pPr marL="0" indent="0" algn="just">
              <a:spcBef>
                <a:spcPts val="24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Content Presenter</a:t>
            </a:r>
          </a:p>
        </p:txBody>
      </p:sp>
    </p:spTree>
    <p:extLst>
      <p:ext uri="{BB962C8B-B14F-4D97-AF65-F5344CB8AC3E}">
        <p14:creationId xmlns:p14="http://schemas.microsoft.com/office/powerpoint/2010/main" val="38510632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Content Presenter</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33242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06329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800">
                <a:latin typeface="Calibri (Body)"/>
              </a:rPr>
              <a:t>DataTemplate được sử dụng để định ra cách thức hiển thị các đối tượng dữ liệu</a:t>
            </a:r>
            <a:r>
              <a:rPr lang="vi-VN" sz="2800">
                <a:latin typeface="Calibri (Body)"/>
              </a:rPr>
              <a:t>. Mỗi phần tử dữ liệu có thể là một kiểu dữ liệu phức tạp và không </a:t>
            </a:r>
            <a:r>
              <a:rPr lang="vi-VN" sz="2800" smtClean="0">
                <a:latin typeface="Calibri (Body)"/>
              </a:rPr>
              <a:t>phải </a:t>
            </a:r>
            <a:r>
              <a:rPr lang="vi-VN" sz="2800">
                <a:latin typeface="Calibri (Body)"/>
              </a:rPr>
              <a:t>lúc nào cũng muốn </a:t>
            </a:r>
            <a:r>
              <a:rPr lang="vi-VN" sz="2800" smtClean="0">
                <a:latin typeface="Calibri (Body)"/>
              </a:rPr>
              <a:t>hiển </a:t>
            </a:r>
            <a:r>
              <a:rPr lang="vi-VN" sz="2800">
                <a:latin typeface="Calibri (Body)"/>
              </a:rPr>
              <a:t>thị nó theo dạng chuỗi đơn giản. Thay vào đó</a:t>
            </a:r>
            <a:r>
              <a:rPr lang="vi-VN" sz="2800" smtClean="0">
                <a:latin typeface="Calibri (Body)"/>
              </a:rPr>
              <a:t>, </a:t>
            </a:r>
            <a:r>
              <a:rPr lang="vi-VN" sz="2800">
                <a:latin typeface="Calibri (Body)"/>
              </a:rPr>
              <a:t>có thể hiển thị nó theo một cách riêng, trên nhiều control, với định dạng khác nhau,…</a:t>
            </a:r>
            <a:endParaRPr lang="en-US" sz="28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DataTemplate</a:t>
            </a:r>
          </a:p>
        </p:txBody>
      </p:sp>
    </p:spTree>
    <p:extLst>
      <p:ext uri="{BB962C8B-B14F-4D97-AF65-F5344CB8AC3E}">
        <p14:creationId xmlns:p14="http://schemas.microsoft.com/office/powerpoint/2010/main" val="139139856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915400" cy="5181600"/>
          </a:xfrm>
        </p:spPr>
        <p:txBody>
          <a:bodyPr>
            <a:noAutofit/>
          </a:bodyPr>
          <a:lstStyle/>
          <a:p>
            <a:pPr marL="0" indent="0" defTabSz="508000">
              <a:buNone/>
            </a:pPr>
            <a:r>
              <a:rPr lang="en-US" sz="1800" smtClean="0">
                <a:latin typeface="Consolas" pitchFamily="49" charset="0"/>
                <a:cs typeface="Consolas" pitchFamily="49" charset="0"/>
              </a:rPr>
              <a:t>&lt;Window x:Class="DataTemplate.MainWindow"</a:t>
            </a:r>
          </a:p>
          <a:p>
            <a:pPr marL="0" indent="0" defTabSz="508000">
              <a:buNone/>
            </a:pPr>
            <a:r>
              <a:rPr lang="en-US" sz="1800" smtClean="0">
                <a:latin typeface="Consolas" pitchFamily="49" charset="0"/>
                <a:cs typeface="Consolas" pitchFamily="49" charset="0"/>
              </a:rPr>
              <a:t>    xmlns="http://schemas.microsoft.com/winfx/2006/xaml/presentation"</a:t>
            </a:r>
          </a:p>
          <a:p>
            <a:pPr marL="0" indent="0" defTabSz="508000">
              <a:buNone/>
            </a:pPr>
            <a:r>
              <a:rPr lang="en-US" sz="1800" smtClean="0">
                <a:latin typeface="Consolas" pitchFamily="49" charset="0"/>
                <a:cs typeface="Consolas" pitchFamily="49" charset="0"/>
              </a:rPr>
              <a:t>    xmlns:x="http://schemas.microsoft.com/winfx/2006/xaml"</a:t>
            </a:r>
          </a:p>
          <a:p>
            <a:pPr marL="0" indent="0" defTabSz="508000">
              <a:buNone/>
            </a:pPr>
            <a:r>
              <a:rPr lang="en-US" sz="1800" smtClean="0">
                <a:latin typeface="Consolas" pitchFamily="49" charset="0"/>
                <a:cs typeface="Consolas" pitchFamily="49" charset="0"/>
              </a:rPr>
              <a:t>    xmlns:local="clr-namespace:DataTemplate"       </a:t>
            </a:r>
          </a:p>
          <a:p>
            <a:pPr marL="0" indent="0" defTabSz="508000">
              <a:buNone/>
            </a:pPr>
            <a:r>
              <a:rPr lang="en-US" sz="1800" smtClean="0">
                <a:latin typeface="Consolas" pitchFamily="49" charset="0"/>
                <a:cs typeface="Consolas" pitchFamily="49" charset="0"/>
              </a:rPr>
              <a:t>    Title="DataTemplate" Height="350" Width="350"&gt;</a:t>
            </a:r>
          </a:p>
          <a:p>
            <a:pPr marL="0" indent="0" defTabSz="508000">
              <a:buNone/>
            </a:pPr>
            <a:r>
              <a:rPr lang="en-US" sz="1800" smtClean="0">
                <a:latin typeface="Consolas" pitchFamily="49" charset="0"/>
                <a:cs typeface="Consolas" pitchFamily="49" charset="0"/>
              </a:rPr>
              <a:t>    &lt;Grid&gt;</a:t>
            </a:r>
          </a:p>
          <a:p>
            <a:pPr marL="0" indent="0" defTabSz="508000">
              <a:buNone/>
            </a:pPr>
            <a:r>
              <a:rPr lang="en-US" sz="1800" smtClean="0">
                <a:latin typeface="Consolas" pitchFamily="49" charset="0"/>
                <a:cs typeface="Consolas" pitchFamily="49" charset="0"/>
              </a:rPr>
              <a:t>        &lt;ListBox x:Name="listBox1" ItemsSource="{Binding}"&gt;</a:t>
            </a:r>
          </a:p>
          <a:p>
            <a:pPr marL="0" indent="0" defTabSz="508000">
              <a:buNone/>
            </a:pPr>
            <a:r>
              <a:rPr lang="en-US" sz="1800" smtClean="0">
                <a:latin typeface="Consolas" pitchFamily="49" charset="0"/>
                <a:cs typeface="Consolas" pitchFamily="49" charset="0"/>
              </a:rPr>
              <a:t>            &lt;ListBox.ItemTemplate&gt;</a:t>
            </a:r>
          </a:p>
          <a:p>
            <a:pPr marL="0" indent="0" defTabSz="508000">
              <a:buNone/>
            </a:pPr>
            <a:r>
              <a:rPr lang="en-US" sz="1800" smtClean="0">
                <a:latin typeface="Consolas" pitchFamily="49" charset="0"/>
                <a:cs typeface="Consolas" pitchFamily="49" charset="0"/>
              </a:rPr>
              <a:t>                &lt;DataTemplate&gt;</a:t>
            </a:r>
          </a:p>
          <a:p>
            <a:pPr marL="0" indent="0" defTabSz="508000">
              <a:buNone/>
            </a:pPr>
            <a:r>
              <a:rPr lang="en-US" sz="1800" smtClean="0">
                <a:latin typeface="Consolas" pitchFamily="49" charset="0"/>
                <a:cs typeface="Consolas" pitchFamily="49" charset="0"/>
              </a:rPr>
              <a:t>                    &lt;Border BorderThickness="1" BorderBrush="Blue" 						Margin="2" Padding="5" Width="200" 									CornerRadius="4" &gt;</a:t>
            </a:r>
          </a:p>
          <a:p>
            <a:pPr marL="0" indent="0" defTabSz="508000">
              <a:buNone/>
            </a:pPr>
            <a:r>
              <a:rPr lang="en-US" sz="1800" smtClean="0">
                <a:latin typeface="Consolas" pitchFamily="49" charset="0"/>
                <a:cs typeface="Consolas" pitchFamily="49" charset="0"/>
              </a:rPr>
              <a:t>                        &lt;Grid&gt;</a:t>
            </a:r>
          </a:p>
          <a:p>
            <a:pPr marL="0" indent="0" defTabSz="508000">
              <a:buNone/>
            </a:pPr>
            <a:r>
              <a:rPr lang="en-US" sz="1800" smtClean="0">
                <a:latin typeface="Consolas" pitchFamily="49" charset="0"/>
                <a:cs typeface="Consolas" pitchFamily="49" charset="0"/>
              </a:rPr>
              <a:t>                            &lt;Grid.ColumnDefinitions&gt;</a:t>
            </a:r>
          </a:p>
          <a:p>
            <a:pPr marL="0" indent="0" defTabSz="508000">
              <a:buNone/>
            </a:pPr>
            <a:r>
              <a:rPr lang="en-US" sz="1800" smtClean="0">
                <a:latin typeface="Consolas" pitchFamily="49" charset="0"/>
                <a:cs typeface="Consolas" pitchFamily="49" charset="0"/>
              </a:rPr>
              <a:t>                                &lt;ColumnDefinition /&gt;</a:t>
            </a:r>
          </a:p>
          <a:p>
            <a:pPr marL="0" indent="0" defTabSz="508000">
              <a:buNone/>
            </a:pPr>
            <a:r>
              <a:rPr lang="en-US" sz="1800" smtClean="0">
                <a:latin typeface="Consolas" pitchFamily="49" charset="0"/>
                <a:cs typeface="Consolas" pitchFamily="49" charset="0"/>
              </a:rPr>
              <a:t>                                &lt;ColumnDefinition /&gt;</a:t>
            </a:r>
          </a:p>
        </p:txBody>
      </p:sp>
      <p:sp>
        <p:nvSpPr>
          <p:cNvPr id="7" name="Title 6"/>
          <p:cNvSpPr>
            <a:spLocks noGrp="1"/>
          </p:cNvSpPr>
          <p:nvPr>
            <p:ph type="title"/>
          </p:nvPr>
        </p:nvSpPr>
        <p:spPr>
          <a:xfrm>
            <a:off x="457200" y="0"/>
            <a:ext cx="8229600" cy="1143000"/>
          </a:xfrm>
        </p:spPr>
        <p:txBody>
          <a:bodyPr/>
          <a:lstStyle/>
          <a:p>
            <a:r>
              <a:rPr lang="en-US" b="1"/>
              <a:t>DataTemplate</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22296866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953000"/>
          </a:xfrm>
        </p:spPr>
        <p:txBody>
          <a:bodyPr>
            <a:noAutofit/>
          </a:bodyPr>
          <a:lstStyle/>
          <a:p>
            <a:pPr marL="0" indent="0" defTabSz="508000">
              <a:buNone/>
            </a:pPr>
            <a:r>
              <a:rPr lang="en-US" sz="1800" smtClean="0">
                <a:latin typeface="Consolas" pitchFamily="49" charset="0"/>
                <a:cs typeface="Consolas" pitchFamily="49" charset="0"/>
              </a:rPr>
              <a:t>								&lt;ColumnDefinition /&gt;</a:t>
            </a:r>
          </a:p>
          <a:p>
            <a:pPr marL="0" indent="0" defTabSz="508000">
              <a:buNone/>
            </a:pPr>
            <a:r>
              <a:rPr lang="en-US" sz="1800" smtClean="0">
                <a:latin typeface="Consolas" pitchFamily="49" charset="0"/>
                <a:cs typeface="Consolas" pitchFamily="49" charset="0"/>
              </a:rPr>
              <a:t>                            &lt;/Grid.ColumnDefinitions&gt;</a:t>
            </a:r>
          </a:p>
          <a:p>
            <a:pPr marL="0" indent="0" defTabSz="508000">
              <a:buNone/>
            </a:pPr>
            <a:r>
              <a:rPr lang="en-US" sz="1800" smtClean="0">
                <a:latin typeface="Consolas" pitchFamily="49" charset="0"/>
                <a:cs typeface="Consolas" pitchFamily="49" charset="0"/>
              </a:rPr>
              <a:t>                            &lt;TextBlock Grid.Column="0" Text="{Binding 								Path=Name}"  FontStyle="Italic" /&gt;</a:t>
            </a:r>
          </a:p>
          <a:p>
            <a:pPr marL="0" indent="0" defTabSz="508000">
              <a:buNone/>
            </a:pPr>
            <a:r>
              <a:rPr lang="en-US" sz="1800" smtClean="0">
                <a:latin typeface="Consolas" pitchFamily="49" charset="0"/>
                <a:cs typeface="Consolas" pitchFamily="49" charset="0"/>
              </a:rPr>
              <a:t>                            &lt;TextBlock Grid.Column="1" Text="  Age: "/&gt;</a:t>
            </a:r>
          </a:p>
          <a:p>
            <a:pPr marL="0" indent="0" defTabSz="508000">
              <a:buNone/>
            </a:pPr>
            <a:r>
              <a:rPr lang="en-US" sz="1800" smtClean="0">
                <a:latin typeface="Consolas" pitchFamily="49" charset="0"/>
                <a:cs typeface="Consolas" pitchFamily="49" charset="0"/>
              </a:rPr>
              <a:t>                            &lt;TextBlock Grid.Column="2" Text="{Binding 								Path=Age}" /&gt;</a:t>
            </a:r>
          </a:p>
          <a:p>
            <a:pPr marL="0" indent="0" defTabSz="508000">
              <a:buNone/>
            </a:pPr>
            <a:r>
              <a:rPr lang="en-US" sz="1800" smtClean="0">
                <a:latin typeface="Consolas" pitchFamily="49" charset="0"/>
                <a:cs typeface="Consolas" pitchFamily="49" charset="0"/>
              </a:rPr>
              <a:t>                        &lt;/Grid&gt;</a:t>
            </a:r>
          </a:p>
          <a:p>
            <a:pPr marL="0" indent="0" defTabSz="508000">
              <a:buNone/>
            </a:pPr>
            <a:r>
              <a:rPr lang="en-US" sz="1800" smtClean="0">
                <a:latin typeface="Consolas" pitchFamily="49" charset="0"/>
                <a:cs typeface="Consolas" pitchFamily="49" charset="0"/>
              </a:rPr>
              <a:t>                    &lt;/Border&gt;</a:t>
            </a:r>
          </a:p>
          <a:p>
            <a:pPr marL="0" indent="0" defTabSz="508000">
              <a:buNone/>
            </a:pPr>
            <a:r>
              <a:rPr lang="en-US" sz="1800" smtClean="0">
                <a:latin typeface="Consolas" pitchFamily="49" charset="0"/>
                <a:cs typeface="Consolas" pitchFamily="49" charset="0"/>
              </a:rPr>
              <a:t>                &lt;/DataTemplate&gt;</a:t>
            </a:r>
          </a:p>
          <a:p>
            <a:pPr marL="0" indent="0" defTabSz="508000">
              <a:buNone/>
            </a:pPr>
            <a:r>
              <a:rPr lang="en-US" sz="1800" smtClean="0">
                <a:latin typeface="Consolas" pitchFamily="49" charset="0"/>
                <a:cs typeface="Consolas" pitchFamily="49" charset="0"/>
              </a:rPr>
              <a:t>            &lt;/ListBox.ItemTemplate&gt;</a:t>
            </a:r>
          </a:p>
          <a:p>
            <a:pPr marL="0" indent="0" defTabSz="508000">
              <a:buNone/>
            </a:pPr>
            <a:r>
              <a:rPr lang="en-US" sz="1800" smtClean="0">
                <a:latin typeface="Consolas" pitchFamily="49" charset="0"/>
                <a:cs typeface="Consolas" pitchFamily="49" charset="0"/>
              </a:rPr>
              <a:t>        &lt;/ListBox&gt;        </a:t>
            </a:r>
          </a:p>
          <a:p>
            <a:pPr marL="0" indent="0" defTabSz="508000">
              <a:buNone/>
            </a:pPr>
            <a:r>
              <a:rPr lang="en-US" sz="1800" smtClean="0">
                <a:latin typeface="Consolas" pitchFamily="49" charset="0"/>
                <a:cs typeface="Consolas" pitchFamily="49" charset="0"/>
              </a:rPr>
              <a:t>    &lt;/Grid&gt;</a:t>
            </a:r>
          </a:p>
          <a:p>
            <a:pPr marL="0" indent="0" defTabSz="508000">
              <a:buNone/>
            </a:pPr>
            <a:r>
              <a:rPr lang="en-US" sz="1800" smtClean="0">
                <a:latin typeface="Consolas" pitchFamily="49" charset="0"/>
                <a:cs typeface="Consolas" pitchFamily="49" charset="0"/>
              </a:rPr>
              <a:t>&lt;/Window&gt;</a:t>
            </a:r>
          </a:p>
          <a:p>
            <a:pPr marL="0" indent="0" defTabSz="508000">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a:t>DataTemplate</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279989337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410200"/>
          </a:xfrm>
        </p:spPr>
        <p:txBody>
          <a:bodyPr>
            <a:noAutofit/>
          </a:bodyPr>
          <a:lstStyle/>
          <a:p>
            <a:pPr marL="0" indent="0" defTabSz="508000">
              <a:spcBef>
                <a:spcPts val="200"/>
              </a:spcBef>
              <a:buNone/>
            </a:pPr>
            <a:r>
              <a:rPr lang="en-US" sz="1800">
                <a:latin typeface="Consolas" pitchFamily="49" charset="0"/>
                <a:cs typeface="Consolas" pitchFamily="49" charset="0"/>
              </a:rPr>
              <a:t>public partial class MainWindow : Window</a:t>
            </a:r>
          </a:p>
          <a:p>
            <a:pPr marL="0" indent="0" defTabSz="508000">
              <a:spcBef>
                <a:spcPts val="200"/>
              </a:spcBef>
              <a:buNone/>
            </a:pPr>
            <a:r>
              <a:rPr lang="en-US" sz="1800">
                <a:latin typeface="Consolas" pitchFamily="49" charset="0"/>
                <a:cs typeface="Consolas" pitchFamily="49" charset="0"/>
              </a:rPr>
              <a:t>{</a:t>
            </a:r>
          </a:p>
          <a:p>
            <a:pPr marL="0" indent="0" defTabSz="508000">
              <a:spcBef>
                <a:spcPts val="200"/>
              </a:spcBef>
              <a:buNone/>
            </a:pPr>
            <a:r>
              <a:rPr lang="en-US" sz="1800">
                <a:latin typeface="Consolas" pitchFamily="49" charset="0"/>
                <a:cs typeface="Consolas" pitchFamily="49" charset="0"/>
              </a:rPr>
              <a:t>	public MainWindow()</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a:latin typeface="Consolas" pitchFamily="49" charset="0"/>
                <a:cs typeface="Consolas" pitchFamily="49" charset="0"/>
              </a:rPr>
              <a:t>		InitializeComponent</a:t>
            </a:r>
            <a:r>
              <a:rPr lang="en-US" sz="1800" smtClean="0">
                <a:latin typeface="Consolas" pitchFamily="49" charset="0"/>
                <a:cs typeface="Consolas" pitchFamily="49" charset="0"/>
              </a:rPr>
              <a:t>();</a:t>
            </a:r>
            <a:endParaRPr lang="en-US" sz="1800">
              <a:latin typeface="Consolas" pitchFamily="49" charset="0"/>
              <a:cs typeface="Consolas" pitchFamily="49" charset="0"/>
            </a:endParaRPr>
          </a:p>
          <a:p>
            <a:pPr marL="0" indent="0" defTabSz="508000">
              <a:spcBef>
                <a:spcPts val="200"/>
              </a:spcBef>
              <a:buNone/>
            </a:pPr>
            <a:r>
              <a:rPr lang="en-US" sz="1800">
                <a:latin typeface="Consolas" pitchFamily="49" charset="0"/>
                <a:cs typeface="Consolas" pitchFamily="49" charset="0"/>
              </a:rPr>
              <a:t>		List&lt;Person&gt; persons = new List&lt;Person&gt;();</a:t>
            </a:r>
          </a:p>
          <a:p>
            <a:pPr marL="0" indent="0" defTabSz="508000">
              <a:spcBef>
                <a:spcPts val="200"/>
              </a:spcBef>
              <a:buNone/>
            </a:pPr>
            <a:r>
              <a:rPr lang="en-US" sz="1800">
                <a:latin typeface="Consolas" pitchFamily="49" charset="0"/>
                <a:cs typeface="Consolas" pitchFamily="49" charset="0"/>
              </a:rPr>
              <a:t>		persons.Add(new Person() { Age = 12, Name = "David" });</a:t>
            </a:r>
          </a:p>
          <a:p>
            <a:pPr marL="0" indent="0" defTabSz="508000">
              <a:spcBef>
                <a:spcPts val="200"/>
              </a:spcBef>
              <a:buNone/>
            </a:pPr>
            <a:r>
              <a:rPr lang="en-US" sz="1800">
                <a:latin typeface="Consolas" pitchFamily="49" charset="0"/>
                <a:cs typeface="Consolas" pitchFamily="49" charset="0"/>
              </a:rPr>
              <a:t>		persons.Add(new Person() { Age = 16, Name = "John" });</a:t>
            </a:r>
          </a:p>
          <a:p>
            <a:pPr marL="0" indent="0" defTabSz="508000">
              <a:spcBef>
                <a:spcPts val="200"/>
              </a:spcBef>
              <a:buNone/>
            </a:pPr>
            <a:r>
              <a:rPr lang="en-US" sz="1800">
                <a:latin typeface="Consolas" pitchFamily="49" charset="0"/>
                <a:cs typeface="Consolas" pitchFamily="49" charset="0"/>
              </a:rPr>
              <a:t>		persons.Add(new Person() { Age = 19, Name = "Sarah" });</a:t>
            </a:r>
          </a:p>
          <a:p>
            <a:pPr marL="0" indent="0" defTabSz="508000">
              <a:spcBef>
                <a:spcPts val="200"/>
              </a:spcBef>
              <a:buNone/>
            </a:pPr>
            <a:endParaRPr lang="en-US" sz="1800">
              <a:latin typeface="Consolas" pitchFamily="49" charset="0"/>
              <a:cs typeface="Consolas" pitchFamily="49" charset="0"/>
            </a:endParaRPr>
          </a:p>
          <a:p>
            <a:pPr marL="0" indent="0" defTabSz="508000">
              <a:spcBef>
                <a:spcPts val="200"/>
              </a:spcBef>
              <a:buNone/>
            </a:pPr>
            <a:r>
              <a:rPr lang="en-US" sz="1800">
                <a:latin typeface="Consolas" pitchFamily="49" charset="0"/>
                <a:cs typeface="Consolas" pitchFamily="49" charset="0"/>
              </a:rPr>
              <a:t>		this.DataContext = persons;</a:t>
            </a:r>
          </a:p>
          <a:p>
            <a:pPr marL="0" indent="0" defTabSz="508000">
              <a:spcBef>
                <a:spcPts val="200"/>
              </a:spcBef>
              <a:buNone/>
            </a:pPr>
            <a:r>
              <a:rPr lang="en-US" sz="1800">
                <a:latin typeface="Consolas" pitchFamily="49" charset="0"/>
                <a:cs typeface="Consolas" pitchFamily="49" charset="0"/>
              </a:rPr>
              <a:t>	}</a:t>
            </a:r>
          </a:p>
          <a:p>
            <a:pPr marL="0" indent="0" defTabSz="508000">
              <a:spcBef>
                <a:spcPts val="200"/>
              </a:spcBef>
              <a:buNone/>
            </a:pPr>
            <a:r>
              <a:rPr lang="en-US" sz="1800" smtClean="0">
                <a:latin typeface="Consolas" pitchFamily="49" charset="0"/>
                <a:cs typeface="Consolas" pitchFamily="49" charset="0"/>
              </a:rPr>
              <a:t>}</a:t>
            </a:r>
            <a:endParaRPr lang="en-US" sz="1800">
              <a:latin typeface="Consolas" pitchFamily="49" charset="0"/>
              <a:cs typeface="Consolas" pitchFamily="49" charset="0"/>
            </a:endParaRPr>
          </a:p>
          <a:p>
            <a:pPr marL="0" indent="0" defTabSz="508000">
              <a:spcBef>
                <a:spcPts val="200"/>
              </a:spcBef>
              <a:buNone/>
            </a:pPr>
            <a:r>
              <a:rPr lang="en-US" sz="1800">
                <a:latin typeface="Consolas" pitchFamily="49" charset="0"/>
                <a:cs typeface="Consolas" pitchFamily="49" charset="0"/>
              </a:rPr>
              <a:t>public class Person</a:t>
            </a:r>
          </a:p>
          <a:p>
            <a:pPr marL="0" indent="0" defTabSz="508000">
              <a:spcBef>
                <a:spcPts val="200"/>
              </a:spcBef>
              <a:buNone/>
            </a:pPr>
            <a:r>
              <a:rPr lang="en-US" sz="1800">
                <a:latin typeface="Consolas" pitchFamily="49" charset="0"/>
                <a:cs typeface="Consolas" pitchFamily="49" charset="0"/>
              </a:rPr>
              <a:t>{</a:t>
            </a:r>
          </a:p>
          <a:p>
            <a:pPr marL="0" indent="0" defTabSz="508000">
              <a:spcBef>
                <a:spcPts val="200"/>
              </a:spcBef>
              <a:buNone/>
            </a:pPr>
            <a:r>
              <a:rPr lang="en-US" sz="1800">
                <a:latin typeface="Consolas" pitchFamily="49" charset="0"/>
                <a:cs typeface="Consolas" pitchFamily="49" charset="0"/>
              </a:rPr>
              <a:t>	public int Age { get; set; }</a:t>
            </a:r>
          </a:p>
          <a:p>
            <a:pPr marL="0" indent="0" defTabSz="508000">
              <a:spcBef>
                <a:spcPts val="200"/>
              </a:spcBef>
              <a:buNone/>
            </a:pPr>
            <a:r>
              <a:rPr lang="en-US" sz="1800">
                <a:latin typeface="Consolas" pitchFamily="49" charset="0"/>
                <a:cs typeface="Consolas" pitchFamily="49" charset="0"/>
              </a:rPr>
              <a:t>	public string Name { get; set; }</a:t>
            </a:r>
          </a:p>
          <a:p>
            <a:pPr marL="0" indent="0" defTabSz="508000">
              <a:spcBef>
                <a:spcPts val="200"/>
              </a:spcBef>
              <a:buNone/>
            </a:pPr>
            <a:r>
              <a:rPr lang="en-US" sz="1800">
                <a:latin typeface="Consolas" pitchFamily="49" charset="0"/>
                <a:cs typeface="Consolas" pitchFamily="49" charset="0"/>
              </a:rPr>
              <a:t>}</a:t>
            </a:r>
          </a:p>
        </p:txBody>
      </p:sp>
      <p:sp>
        <p:nvSpPr>
          <p:cNvPr id="7" name="Title 6"/>
          <p:cNvSpPr>
            <a:spLocks noGrp="1"/>
          </p:cNvSpPr>
          <p:nvPr>
            <p:ph type="title"/>
          </p:nvPr>
        </p:nvSpPr>
        <p:spPr>
          <a:xfrm>
            <a:off x="457200" y="0"/>
            <a:ext cx="8229600" cy="1143000"/>
          </a:xfrm>
        </p:spPr>
        <p:txBody>
          <a:bodyPr/>
          <a:lstStyle/>
          <a:p>
            <a:r>
              <a:rPr lang="en-US" b="1" smtClean="0"/>
              <a:t>DataTemplate</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17688927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DataTemplate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80047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00711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2400" smtClean="0">
                <a:latin typeface="Calibri (Body)"/>
              </a:rPr>
              <a:t>Có </a:t>
            </a:r>
            <a:r>
              <a:rPr lang="vi-VN" sz="2400" smtClean="0">
                <a:latin typeface="Calibri (Body)"/>
              </a:rPr>
              <a:t>thể </a:t>
            </a:r>
            <a:r>
              <a:rPr lang="vi-VN" sz="2400">
                <a:latin typeface="Calibri (Body)"/>
              </a:rPr>
              <a:t>định nghĩa DataTemplate trong phần Resouce để có thể sử dụng lại và làm code được rõ ràng</a:t>
            </a:r>
            <a:r>
              <a:rPr lang="vi-VN" sz="2400" smtClean="0">
                <a:latin typeface="Calibri (Body)"/>
              </a:rPr>
              <a:t>.</a:t>
            </a:r>
            <a:endParaRPr lang="en-US" sz="2400" smtClean="0">
              <a:latin typeface="Calibri (Body)"/>
            </a:endParaRPr>
          </a:p>
          <a:p>
            <a:pPr marL="0" indent="0">
              <a:buNone/>
            </a:pPr>
            <a:endParaRPr lang="en-US" sz="2400">
              <a:latin typeface="Calibri (Body)"/>
            </a:endParaRPr>
          </a:p>
          <a:p>
            <a:pPr marL="0" indent="0">
              <a:buNone/>
            </a:pPr>
            <a:r>
              <a:rPr lang="en-US" sz="1800">
                <a:latin typeface="Consolas" pitchFamily="49" charset="0"/>
                <a:cs typeface="Consolas" pitchFamily="49" charset="0"/>
              </a:rPr>
              <a:t>&lt;Window.Resources&gt;</a:t>
            </a:r>
          </a:p>
          <a:p>
            <a:pPr marL="0" indent="0">
              <a:buNone/>
            </a:pPr>
            <a:r>
              <a:rPr lang="en-US" sz="1800">
                <a:latin typeface="Consolas" pitchFamily="49" charset="0"/>
                <a:cs typeface="Consolas" pitchFamily="49" charset="0"/>
              </a:rPr>
              <a:t>    &lt;DataTemplate x:Key="personTemplate"&gt;</a:t>
            </a:r>
          </a:p>
          <a:p>
            <a:pPr marL="0" indent="0">
              <a:buNone/>
            </a:pPr>
            <a:r>
              <a:rPr lang="en-US" sz="1800">
                <a:latin typeface="Consolas" pitchFamily="49" charset="0"/>
                <a:cs typeface="Consolas" pitchFamily="49" charset="0"/>
              </a:rPr>
              <a:t>        …</a:t>
            </a:r>
          </a:p>
          <a:p>
            <a:pPr marL="0" indent="0">
              <a:buNone/>
            </a:pPr>
            <a:r>
              <a:rPr lang="en-US" sz="1800">
                <a:latin typeface="Consolas" pitchFamily="49" charset="0"/>
                <a:cs typeface="Consolas" pitchFamily="49" charset="0"/>
              </a:rPr>
              <a:t>    &lt;/DataTemplate&gt;</a:t>
            </a:r>
          </a:p>
          <a:p>
            <a:pPr marL="0" indent="0">
              <a:buNone/>
            </a:pPr>
            <a:r>
              <a:rPr lang="en-US" sz="1800">
                <a:latin typeface="Consolas" pitchFamily="49" charset="0"/>
                <a:cs typeface="Consolas" pitchFamily="49" charset="0"/>
              </a:rPr>
              <a:t>&lt;/Window.Resources&gt;</a:t>
            </a:r>
          </a:p>
          <a:p>
            <a:pPr marL="0" indent="0">
              <a:buNone/>
            </a:pPr>
            <a:r>
              <a:rPr lang="en-US" sz="1800">
                <a:latin typeface="Consolas" pitchFamily="49" charset="0"/>
                <a:cs typeface="Consolas" pitchFamily="49" charset="0"/>
              </a:rPr>
              <a:t>&lt;Grid&gt;</a:t>
            </a:r>
          </a:p>
          <a:p>
            <a:pPr marL="0" indent="0">
              <a:buNone/>
            </a:pPr>
            <a:r>
              <a:rPr lang="en-US" sz="1800">
                <a:latin typeface="Consolas" pitchFamily="49" charset="0"/>
                <a:cs typeface="Consolas" pitchFamily="49" charset="0"/>
              </a:rPr>
              <a:t>    &lt;ListBox x:Name="listBox1" ItemsSource="{Binding}" ItemTemplate="{StaticResource personTemplate}"/&gt;</a:t>
            </a:r>
          </a:p>
          <a:p>
            <a:pPr marL="0" indent="0">
              <a:buNone/>
            </a:pPr>
            <a:r>
              <a:rPr lang="en-US" sz="1800">
                <a:latin typeface="Consolas" pitchFamily="49" charset="0"/>
                <a:cs typeface="Consolas" pitchFamily="49" charset="0"/>
              </a:rPr>
              <a:t>&lt;/Grid&gt;</a:t>
            </a:r>
          </a:p>
          <a:p>
            <a:pPr marL="0" inden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DataTemplate</a:t>
            </a:r>
            <a:endParaRPr lang="en-US"/>
          </a:p>
        </p:txBody>
      </p:sp>
    </p:spTree>
    <p:extLst>
      <p:ext uri="{BB962C8B-B14F-4D97-AF65-F5344CB8AC3E}">
        <p14:creationId xmlns:p14="http://schemas.microsoft.com/office/powerpoint/2010/main" val="1391398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vi-VN" sz="2800">
                <a:latin typeface="Calibri (Body)"/>
              </a:rPr>
              <a:t>Nếu muốn định dạng riêng cho một phần tử trong collection dựa vào một số điều kiện, </a:t>
            </a:r>
            <a:r>
              <a:rPr lang="en-US" sz="2800" smtClean="0">
                <a:latin typeface="Calibri (Body)"/>
              </a:rPr>
              <a:t>C</a:t>
            </a:r>
            <a:r>
              <a:rPr lang="vi-VN" sz="2800" smtClean="0">
                <a:latin typeface="Calibri (Body)"/>
              </a:rPr>
              <a:t>ó </a:t>
            </a:r>
            <a:r>
              <a:rPr lang="vi-VN" sz="2800">
                <a:latin typeface="Calibri (Body)"/>
              </a:rPr>
              <a:t>thể tạo một DataTrigger. Các DataTrigger được chứa trong property DataTemplate.Triggers.</a:t>
            </a:r>
            <a:endParaRPr lang="en-US" sz="28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DataTemplate Trigger</a:t>
            </a:r>
            <a:endParaRPr lang="en-US"/>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000"/>
              </a:spcBef>
              <a:spcAft>
                <a:spcPts val="1000"/>
              </a:spcAft>
              <a:buNone/>
            </a:pPr>
            <a:r>
              <a:rPr lang="en-US" sz="2400" smtClean="0">
                <a:latin typeface="Calibri (Body)"/>
              </a:rPr>
              <a:t>Có </a:t>
            </a:r>
            <a:r>
              <a:rPr lang="vi-VN" sz="2400" smtClean="0">
                <a:latin typeface="Calibri (Body)"/>
              </a:rPr>
              <a:t>thể </a:t>
            </a:r>
            <a:r>
              <a:rPr lang="vi-VN" sz="2400">
                <a:latin typeface="Calibri (Body)"/>
              </a:rPr>
              <a:t>đặt tên cho element theo kiểu XAML Name property (sử dụng prefix x:) hoặc sử dụng Name property của riêng element đó (bỏ prefix đi). Cả hai cách này đều cho kết quả tương tự trong đa số các trường hợp.</a:t>
            </a:r>
          </a:p>
          <a:p>
            <a:pPr marL="0" indent="0" algn="just">
              <a:spcBef>
                <a:spcPts val="1000"/>
              </a:spcBef>
              <a:spcAft>
                <a:spcPts val="1000"/>
              </a:spcAft>
              <a:buNone/>
            </a:pPr>
            <a:r>
              <a:rPr lang="en-US" sz="2400" smtClean="0">
                <a:latin typeface="Calibri (Body)"/>
              </a:rPr>
              <a:t>Ví dụ:</a:t>
            </a:r>
          </a:p>
          <a:p>
            <a:pPr marL="0" indent="0" algn="just">
              <a:spcBef>
                <a:spcPts val="400"/>
              </a:spcBef>
              <a:spcAft>
                <a:spcPts val="400"/>
              </a:spcAft>
              <a:buNone/>
            </a:pPr>
            <a:r>
              <a:rPr lang="vi-VN" sz="1800">
                <a:latin typeface="Consolas" pitchFamily="49" charset="0"/>
                <a:cs typeface="Consolas" pitchFamily="49" charset="0"/>
              </a:rPr>
              <a:t>&lt;Grid Name="grid1"&gt; </a:t>
            </a:r>
            <a:endParaRPr lang="en-US" sz="1800">
              <a:latin typeface="Consolas" pitchFamily="49" charset="0"/>
              <a:cs typeface="Consolas" pitchFamily="49" charset="0"/>
            </a:endParaRPr>
          </a:p>
          <a:p>
            <a:pPr marL="0" indent="0" algn="just">
              <a:spcBef>
                <a:spcPts val="400"/>
              </a:spcBef>
              <a:spcAft>
                <a:spcPts val="400"/>
              </a:spcAft>
              <a:buNone/>
            </a:pPr>
            <a:r>
              <a:rPr lang="vi-VN" sz="1800">
                <a:latin typeface="Consolas" pitchFamily="49" charset="0"/>
                <a:cs typeface="Consolas" pitchFamily="49" charset="0"/>
              </a:rPr>
              <a:t>&lt;/Grid&gt;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a:t>Naming Elements</a:t>
            </a:r>
            <a:endParaRPr lang="en-US"/>
          </a:p>
        </p:txBody>
      </p:sp>
    </p:spTree>
    <p:extLst>
      <p:ext uri="{BB962C8B-B14F-4D97-AF65-F5344CB8AC3E}">
        <p14:creationId xmlns:p14="http://schemas.microsoft.com/office/powerpoint/2010/main" val="392211480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562600"/>
          </a:xfrm>
        </p:spPr>
        <p:txBody>
          <a:bodyPr>
            <a:noAutofit/>
          </a:bodyPr>
          <a:lstStyle/>
          <a:p>
            <a:pPr marL="0" indent="0" defTabSz="508000">
              <a:spcBef>
                <a:spcPts val="200"/>
              </a:spcBef>
              <a:buNone/>
            </a:pPr>
            <a:r>
              <a:rPr lang="en-US" sz="1800">
                <a:latin typeface="Consolas" pitchFamily="49" charset="0"/>
                <a:cs typeface="Consolas" pitchFamily="49" charset="0"/>
              </a:rPr>
              <a:t>&lt;Grid&gt;</a:t>
            </a:r>
          </a:p>
          <a:p>
            <a:pPr marL="0" indent="0" defTabSz="508000">
              <a:spcBef>
                <a:spcPts val="200"/>
              </a:spcBef>
              <a:buNone/>
            </a:pPr>
            <a:r>
              <a:rPr lang="en-US" sz="1800">
                <a:latin typeface="Consolas" pitchFamily="49" charset="0"/>
                <a:cs typeface="Consolas" pitchFamily="49" charset="0"/>
              </a:rPr>
              <a:t>	&lt;ListBox x:Name="listBox1" ItemsSource="{Binding}"&gt;</a:t>
            </a:r>
          </a:p>
          <a:p>
            <a:pPr marL="0" indent="0" defTabSz="508000">
              <a:spcBef>
                <a:spcPts val="200"/>
              </a:spcBef>
              <a:buNone/>
            </a:pPr>
            <a:r>
              <a:rPr lang="en-US" sz="1800">
                <a:latin typeface="Consolas" pitchFamily="49" charset="0"/>
                <a:cs typeface="Consolas" pitchFamily="49" charset="0"/>
              </a:rPr>
              <a:t>		&lt;ListBox.ItemTemplate&gt;</a:t>
            </a:r>
          </a:p>
          <a:p>
            <a:pPr marL="0" indent="0" defTabSz="508000">
              <a:spcBef>
                <a:spcPts val="200"/>
              </a:spcBef>
              <a:buNone/>
            </a:pPr>
            <a:r>
              <a:rPr lang="en-US" sz="1800">
                <a:latin typeface="Consolas" pitchFamily="49" charset="0"/>
                <a:cs typeface="Consolas" pitchFamily="49" charset="0"/>
              </a:rPr>
              <a:t>			&lt;DataTemplate&gt;</a:t>
            </a:r>
          </a:p>
          <a:p>
            <a:pPr marL="0" indent="0" defTabSz="508000">
              <a:spcBef>
                <a:spcPts val="200"/>
              </a:spcBef>
              <a:buNone/>
            </a:pPr>
            <a:r>
              <a:rPr lang="en-US" sz="1800">
                <a:latin typeface="Consolas" pitchFamily="49" charset="0"/>
                <a:cs typeface="Consolas" pitchFamily="49" charset="0"/>
              </a:rPr>
              <a:t>				&lt;Border BorderThickness="1" BorderBrush="Blue" </a:t>
            </a:r>
            <a:r>
              <a:rPr lang="en-US" sz="1800" smtClean="0">
                <a:latin typeface="Consolas" pitchFamily="49" charset="0"/>
                <a:cs typeface="Consolas" pitchFamily="49" charset="0"/>
              </a:rPr>
              <a:t>						Margin</a:t>
            </a:r>
            <a:r>
              <a:rPr lang="en-US" sz="1800">
                <a:latin typeface="Consolas" pitchFamily="49" charset="0"/>
                <a:cs typeface="Consolas" pitchFamily="49" charset="0"/>
              </a:rPr>
              <a:t>="2" Padding="5" Width="200" CornerRadius="4" &gt;</a:t>
            </a:r>
          </a:p>
          <a:p>
            <a:pPr marL="0" indent="0" defTabSz="508000">
              <a:spcBef>
                <a:spcPts val="200"/>
              </a:spcBef>
              <a:buNone/>
            </a:pPr>
            <a:r>
              <a:rPr lang="en-US" sz="1800">
                <a:latin typeface="Consolas" pitchFamily="49" charset="0"/>
                <a:cs typeface="Consolas" pitchFamily="49" charset="0"/>
              </a:rPr>
              <a:t>					&lt;Grid&gt;</a:t>
            </a:r>
          </a:p>
          <a:p>
            <a:pPr marL="0" indent="0" defTabSz="508000">
              <a:spcBef>
                <a:spcPts val="200"/>
              </a:spcBef>
              <a:buNone/>
            </a:pPr>
            <a:r>
              <a:rPr lang="en-US" sz="1800">
                <a:latin typeface="Consolas" pitchFamily="49" charset="0"/>
                <a:cs typeface="Consolas" pitchFamily="49" charset="0"/>
              </a:rPr>
              <a:t>						&lt;Grid.ColumnDefinitions&gt;</a:t>
            </a:r>
          </a:p>
          <a:p>
            <a:pPr marL="0" indent="0" defTabSz="508000">
              <a:spcBef>
                <a:spcPts val="200"/>
              </a:spcBef>
              <a:buNone/>
            </a:pPr>
            <a:r>
              <a:rPr lang="en-US" sz="1800">
                <a:latin typeface="Consolas" pitchFamily="49" charset="0"/>
                <a:cs typeface="Consolas" pitchFamily="49" charset="0"/>
              </a:rPr>
              <a:t>							&lt;ColumnDefinition /&gt;</a:t>
            </a:r>
          </a:p>
          <a:p>
            <a:pPr marL="0" indent="0" defTabSz="508000">
              <a:spcBef>
                <a:spcPts val="200"/>
              </a:spcBef>
              <a:buNone/>
            </a:pPr>
            <a:r>
              <a:rPr lang="en-US" sz="1800">
                <a:latin typeface="Consolas" pitchFamily="49" charset="0"/>
                <a:cs typeface="Consolas" pitchFamily="49" charset="0"/>
              </a:rPr>
              <a:t>							&lt;ColumnDefinition /&gt;</a:t>
            </a:r>
          </a:p>
          <a:p>
            <a:pPr marL="0" indent="0" defTabSz="508000">
              <a:spcBef>
                <a:spcPts val="200"/>
              </a:spcBef>
              <a:buNone/>
            </a:pPr>
            <a:r>
              <a:rPr lang="en-US" sz="1800">
                <a:latin typeface="Consolas" pitchFamily="49" charset="0"/>
                <a:cs typeface="Consolas" pitchFamily="49" charset="0"/>
              </a:rPr>
              <a:t>							&lt;ColumnDefinition /&gt;</a:t>
            </a:r>
          </a:p>
          <a:p>
            <a:pPr marL="0" indent="0" defTabSz="508000">
              <a:spcBef>
                <a:spcPts val="200"/>
              </a:spcBef>
              <a:buNone/>
            </a:pPr>
            <a:r>
              <a:rPr lang="en-US" sz="1800">
                <a:latin typeface="Consolas" pitchFamily="49" charset="0"/>
                <a:cs typeface="Consolas" pitchFamily="49" charset="0"/>
              </a:rPr>
              <a:t>						&lt;/Grid.ColumnDefinitions&gt;</a:t>
            </a:r>
          </a:p>
          <a:p>
            <a:pPr marL="0" indent="0" defTabSz="508000">
              <a:spcBef>
                <a:spcPts val="200"/>
              </a:spcBef>
              <a:buNone/>
            </a:pPr>
            <a:r>
              <a:rPr lang="en-US" sz="1800">
                <a:latin typeface="Consolas" pitchFamily="49" charset="0"/>
                <a:cs typeface="Consolas" pitchFamily="49" charset="0"/>
              </a:rPr>
              <a:t>						&lt;TextBlock Grid.Column="0" Text="{Binding </a:t>
            </a:r>
            <a:r>
              <a:rPr lang="en-US" sz="1800" smtClean="0">
                <a:latin typeface="Consolas" pitchFamily="49" charset="0"/>
                <a:cs typeface="Consolas" pitchFamily="49" charset="0"/>
              </a:rPr>
              <a:t>								Path=Name</a:t>
            </a:r>
            <a:r>
              <a:rPr lang="en-US" sz="1800">
                <a:latin typeface="Consolas" pitchFamily="49" charset="0"/>
                <a:cs typeface="Consolas" pitchFamily="49" charset="0"/>
              </a:rPr>
              <a:t>}"  FontStyle="Italic" /&gt;</a:t>
            </a:r>
          </a:p>
          <a:p>
            <a:pPr marL="0" indent="0" defTabSz="508000">
              <a:spcBef>
                <a:spcPts val="200"/>
              </a:spcBef>
              <a:buNone/>
            </a:pPr>
            <a:r>
              <a:rPr lang="en-US" sz="1800">
                <a:latin typeface="Consolas" pitchFamily="49" charset="0"/>
                <a:cs typeface="Consolas" pitchFamily="49" charset="0"/>
              </a:rPr>
              <a:t>						&lt;TextBlock Grid.Column="1" Text="  Age: "/&gt;</a:t>
            </a:r>
          </a:p>
          <a:p>
            <a:pPr marL="0" indent="0" defTabSz="508000">
              <a:spcBef>
                <a:spcPts val="200"/>
              </a:spcBef>
              <a:buNone/>
            </a:pPr>
            <a:r>
              <a:rPr lang="en-US" sz="1800">
                <a:latin typeface="Consolas" pitchFamily="49" charset="0"/>
                <a:cs typeface="Consolas" pitchFamily="49" charset="0"/>
              </a:rPr>
              <a:t>						&lt;TextBlock Grid.Column="2" Text="{Binding </a:t>
            </a:r>
            <a:r>
              <a:rPr lang="en-US" sz="1800" smtClean="0">
                <a:latin typeface="Consolas" pitchFamily="49" charset="0"/>
                <a:cs typeface="Consolas" pitchFamily="49" charset="0"/>
              </a:rPr>
              <a:t>								Path=Age</a:t>
            </a:r>
            <a:r>
              <a:rPr lang="en-US" sz="1800">
                <a:latin typeface="Consolas" pitchFamily="49" charset="0"/>
                <a:cs typeface="Consolas" pitchFamily="49" charset="0"/>
              </a:rPr>
              <a:t>}" /&gt;</a:t>
            </a:r>
          </a:p>
          <a:p>
            <a:pPr marL="0" indent="0" defTabSz="508000">
              <a:spcBef>
                <a:spcPts val="200"/>
              </a:spcBef>
              <a:buNone/>
            </a:pPr>
            <a:r>
              <a:rPr lang="en-US" sz="1800">
                <a:latin typeface="Consolas" pitchFamily="49" charset="0"/>
                <a:cs typeface="Consolas" pitchFamily="49" charset="0"/>
              </a:rPr>
              <a:t>					&lt;/Grid&gt;</a:t>
            </a:r>
          </a:p>
          <a:p>
            <a:pPr marL="0" indent="0" defTabSz="508000">
              <a:spcBef>
                <a:spcPts val="200"/>
              </a:spcBef>
              <a:buNone/>
            </a:pPr>
            <a:r>
              <a:rPr lang="en-US" sz="1800">
                <a:latin typeface="Consolas" pitchFamily="49" charset="0"/>
                <a:cs typeface="Consolas" pitchFamily="49" charset="0"/>
              </a:rPr>
              <a:t>				&lt;/Border&gt;</a:t>
            </a:r>
          </a:p>
        </p:txBody>
      </p:sp>
      <p:sp>
        <p:nvSpPr>
          <p:cNvPr id="7" name="Title 6"/>
          <p:cNvSpPr>
            <a:spLocks noGrp="1"/>
          </p:cNvSpPr>
          <p:nvPr>
            <p:ph type="title"/>
          </p:nvPr>
        </p:nvSpPr>
        <p:spPr>
          <a:xfrm>
            <a:off x="457200" y="0"/>
            <a:ext cx="8229600" cy="1143000"/>
          </a:xfrm>
        </p:spPr>
        <p:txBody>
          <a:bodyPr/>
          <a:lstStyle/>
          <a:p>
            <a:r>
              <a:rPr lang="en-US" b="1"/>
              <a:t>DataTemplate Trigger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349365670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953000"/>
          </a:xfrm>
        </p:spPr>
        <p:txBody>
          <a:bodyPr>
            <a:noAutofit/>
          </a:bodyPr>
          <a:lstStyle/>
          <a:p>
            <a:pPr marL="0" indent="0" defTabSz="508000">
              <a:buNone/>
            </a:pPr>
            <a:r>
              <a:rPr lang="en-US" sz="1800" b="1">
                <a:latin typeface="Consolas" pitchFamily="49" charset="0"/>
                <a:cs typeface="Consolas" pitchFamily="49" charset="0"/>
              </a:rPr>
              <a:t>				&lt;DataTemplate.Triggers&gt;</a:t>
            </a:r>
          </a:p>
          <a:p>
            <a:pPr marL="0" indent="0" defTabSz="508000">
              <a:buNone/>
            </a:pPr>
            <a:r>
              <a:rPr lang="en-US" sz="1800" b="1">
                <a:latin typeface="Consolas" pitchFamily="49" charset="0"/>
                <a:cs typeface="Consolas" pitchFamily="49" charset="0"/>
              </a:rPr>
              <a:t>					&lt;DataTrigger Binding="{Binding Path=Name}" 								Value="David"&gt;</a:t>
            </a:r>
          </a:p>
          <a:p>
            <a:pPr marL="0" indent="0" defTabSz="508000">
              <a:buNone/>
            </a:pPr>
            <a:r>
              <a:rPr lang="en-US" sz="1800" b="1">
                <a:latin typeface="Consolas" pitchFamily="49" charset="0"/>
                <a:cs typeface="Consolas" pitchFamily="49" charset="0"/>
              </a:rPr>
              <a:t>						&lt;Setter Property="ListBoxItem.Foreground" 								Value="Red"&gt;&lt;/Setter&gt;</a:t>
            </a:r>
          </a:p>
          <a:p>
            <a:pPr marL="0" indent="0" defTabSz="508000">
              <a:buNone/>
            </a:pPr>
            <a:r>
              <a:rPr lang="en-US" sz="1800" b="1">
                <a:latin typeface="Consolas" pitchFamily="49" charset="0"/>
                <a:cs typeface="Consolas" pitchFamily="49" charset="0"/>
              </a:rPr>
              <a:t>					&lt;/DataTrigger&gt;</a:t>
            </a:r>
          </a:p>
          <a:p>
            <a:pPr marL="0" indent="0" defTabSz="508000">
              <a:buNone/>
            </a:pPr>
            <a:r>
              <a:rPr lang="en-US" sz="1800" b="1">
                <a:latin typeface="Consolas" pitchFamily="49" charset="0"/>
                <a:cs typeface="Consolas" pitchFamily="49" charset="0"/>
              </a:rPr>
              <a:t>				&lt;/DataTemplate.Triggers&gt;</a:t>
            </a:r>
          </a:p>
          <a:p>
            <a:pPr marL="0" indent="0" defTabSz="508000">
              <a:buNone/>
            </a:pPr>
            <a:r>
              <a:rPr lang="en-US" sz="1800">
                <a:latin typeface="Consolas" pitchFamily="49" charset="0"/>
                <a:cs typeface="Consolas" pitchFamily="49" charset="0"/>
              </a:rPr>
              <a:t>			&lt;/DataTemplate&gt;</a:t>
            </a:r>
          </a:p>
          <a:p>
            <a:pPr marL="0" indent="0" defTabSz="508000">
              <a:buNone/>
            </a:pPr>
            <a:r>
              <a:rPr lang="en-US" sz="1800">
                <a:latin typeface="Consolas" pitchFamily="49" charset="0"/>
                <a:cs typeface="Consolas" pitchFamily="49" charset="0"/>
              </a:rPr>
              <a:t>		&lt;/ListBox.ItemTemplate&gt;</a:t>
            </a:r>
          </a:p>
          <a:p>
            <a:pPr marL="0" indent="0" defTabSz="508000">
              <a:buNone/>
            </a:pPr>
            <a:r>
              <a:rPr lang="en-US" sz="1800">
                <a:latin typeface="Consolas" pitchFamily="49" charset="0"/>
                <a:cs typeface="Consolas" pitchFamily="49" charset="0"/>
              </a:rPr>
              <a:t>	&lt;/ListBox&gt;</a:t>
            </a:r>
          </a:p>
          <a:p>
            <a:pPr marL="0" indent="0" defTabSz="508000">
              <a:buNone/>
            </a:pPr>
            <a:r>
              <a:rPr lang="en-US" sz="1800">
                <a:latin typeface="Consolas" pitchFamily="49" charset="0"/>
                <a:cs typeface="Consolas" pitchFamily="49" charset="0"/>
              </a:rPr>
              <a:t>&lt;/Grid&gt;</a:t>
            </a:r>
          </a:p>
        </p:txBody>
      </p:sp>
      <p:sp>
        <p:nvSpPr>
          <p:cNvPr id="7" name="Title 6"/>
          <p:cNvSpPr>
            <a:spLocks noGrp="1"/>
          </p:cNvSpPr>
          <p:nvPr>
            <p:ph type="title"/>
          </p:nvPr>
        </p:nvSpPr>
        <p:spPr>
          <a:xfrm>
            <a:off x="457200" y="0"/>
            <a:ext cx="8229600" cy="1143000"/>
          </a:xfrm>
        </p:spPr>
        <p:txBody>
          <a:bodyPr/>
          <a:lstStyle/>
          <a:p>
            <a:r>
              <a:rPr lang="en-US" b="1"/>
              <a:t>DataTemplate Trigger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38843851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DataTemplate Trigger</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40290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61280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vi-VN" sz="2400">
                <a:latin typeface="Calibri (Body)"/>
              </a:rPr>
              <a:t>Giống như DataTrigger nhưng DataTemplateSelector sẽ tạo ra các DataTemplate riêng để áp dụng cho mỗi phần tử của collection, thay vì gán giá trị mới cho các property để thay đổi cách hiển thị.</a:t>
            </a:r>
          </a:p>
          <a:p>
            <a:pPr marL="0" indent="0" algn="just">
              <a:spcBef>
                <a:spcPts val="1200"/>
              </a:spcBef>
              <a:spcAft>
                <a:spcPts val="1200"/>
              </a:spcAft>
              <a:buNone/>
            </a:pPr>
            <a:r>
              <a:rPr lang="en-US" sz="2400" smtClean="0">
                <a:latin typeface="Calibri (Body)"/>
              </a:rPr>
              <a:t>S</a:t>
            </a:r>
            <a:r>
              <a:rPr lang="vi-VN" sz="2400" smtClean="0">
                <a:latin typeface="Calibri (Body)"/>
              </a:rPr>
              <a:t>ử </a:t>
            </a:r>
            <a:r>
              <a:rPr lang="vi-VN" sz="2400">
                <a:latin typeface="Calibri (Body)"/>
              </a:rPr>
              <a:t>dụng kĩ thuật này bằng cách tạo một subclass của DataTemplateSelector và override phương thức SelectTemplate(). Phương thức này có kiểu trả về là một DataTemplate.</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Data Template </a:t>
            </a:r>
            <a:r>
              <a:rPr lang="en-US" b="1" smtClean="0"/>
              <a:t>Selector</a:t>
            </a:r>
            <a:endParaRPr lang="en-US"/>
          </a:p>
        </p:txBody>
      </p:sp>
    </p:spTree>
    <p:extLst>
      <p:ext uri="{BB962C8B-B14F-4D97-AF65-F5344CB8AC3E}">
        <p14:creationId xmlns:p14="http://schemas.microsoft.com/office/powerpoint/2010/main" val="180361280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839200" cy="5257800"/>
          </a:xfrm>
        </p:spPr>
        <p:txBody>
          <a:bodyPr>
            <a:noAutofit/>
          </a:bodyPr>
          <a:lstStyle/>
          <a:p>
            <a:pPr marL="0" indent="0" defTabSz="508000">
              <a:buNone/>
            </a:pPr>
            <a:r>
              <a:rPr lang="en-US" sz="1800">
                <a:latin typeface="Consolas" pitchFamily="49" charset="0"/>
                <a:cs typeface="Consolas" pitchFamily="49" charset="0"/>
              </a:rPr>
              <a:t>&lt;Window x:Class="DataTemplateSelectorExample.MainWindow"</a:t>
            </a:r>
          </a:p>
          <a:p>
            <a:pPr marL="0" indent="0" defTabSz="508000">
              <a:buNone/>
            </a:pPr>
            <a:r>
              <a:rPr lang="en-US" sz="1800">
                <a:latin typeface="Consolas" pitchFamily="49" charset="0"/>
                <a:cs typeface="Consolas" pitchFamily="49" charset="0"/>
              </a:rPr>
              <a:t>    </a:t>
            </a:r>
            <a:r>
              <a:rPr lang="en-US" sz="1800" smtClean="0">
                <a:latin typeface="Consolas" pitchFamily="49" charset="0"/>
                <a:cs typeface="Consolas" pitchFamily="49" charset="0"/>
              </a:rPr>
              <a:t>xmlns</a:t>
            </a:r>
            <a:r>
              <a:rPr lang="en-US" sz="1800">
                <a:latin typeface="Consolas" pitchFamily="49" charset="0"/>
                <a:cs typeface="Consolas" pitchFamily="49" charset="0"/>
              </a:rPr>
              <a:t>="http://schemas.microsoft.com/winfx/2006/xaml/presentation"</a:t>
            </a:r>
          </a:p>
          <a:p>
            <a:pPr marL="0" indent="0" defTabSz="508000">
              <a:buNone/>
            </a:pPr>
            <a:r>
              <a:rPr lang="en-US" sz="1800">
                <a:latin typeface="Consolas" pitchFamily="49" charset="0"/>
                <a:cs typeface="Consolas" pitchFamily="49" charset="0"/>
              </a:rPr>
              <a:t>    </a:t>
            </a:r>
            <a:r>
              <a:rPr lang="en-US" sz="1800" smtClean="0">
                <a:latin typeface="Consolas" pitchFamily="49" charset="0"/>
                <a:cs typeface="Consolas" pitchFamily="49" charset="0"/>
              </a:rPr>
              <a:t>xmlns:x</a:t>
            </a:r>
            <a:r>
              <a:rPr lang="en-US" sz="1800">
                <a:latin typeface="Consolas" pitchFamily="49" charset="0"/>
                <a:cs typeface="Consolas" pitchFamily="49" charset="0"/>
              </a:rPr>
              <a:t>="http://schemas.microsoft.com/winfx/2006/xaml"</a:t>
            </a:r>
          </a:p>
          <a:p>
            <a:pPr marL="0" indent="0" defTabSz="508000">
              <a:buNone/>
            </a:pPr>
            <a:r>
              <a:rPr lang="en-US" sz="1800">
                <a:latin typeface="Consolas" pitchFamily="49" charset="0"/>
                <a:cs typeface="Consolas" pitchFamily="49" charset="0"/>
              </a:rPr>
              <a:t>    </a:t>
            </a:r>
            <a:r>
              <a:rPr lang="en-US" sz="1800" smtClean="0">
                <a:latin typeface="Consolas" pitchFamily="49" charset="0"/>
                <a:cs typeface="Consolas" pitchFamily="49" charset="0"/>
              </a:rPr>
              <a:t>xmlns:local</a:t>
            </a:r>
            <a:r>
              <a:rPr lang="en-US" sz="1800">
                <a:latin typeface="Consolas" pitchFamily="49" charset="0"/>
                <a:cs typeface="Consolas" pitchFamily="49" charset="0"/>
              </a:rPr>
              <a:t>="clr-namespace:DataTemplateSelectorExample"</a:t>
            </a:r>
          </a:p>
          <a:p>
            <a:pPr marL="0" indent="0" defTabSz="508000">
              <a:buNone/>
            </a:pPr>
            <a:r>
              <a:rPr lang="en-US" sz="1800">
                <a:latin typeface="Consolas" pitchFamily="49" charset="0"/>
                <a:cs typeface="Consolas" pitchFamily="49" charset="0"/>
              </a:rPr>
              <a:t>    </a:t>
            </a:r>
            <a:r>
              <a:rPr lang="en-US" sz="1800" smtClean="0">
                <a:latin typeface="Consolas" pitchFamily="49" charset="0"/>
                <a:cs typeface="Consolas" pitchFamily="49" charset="0"/>
              </a:rPr>
              <a:t>Title</a:t>
            </a:r>
            <a:r>
              <a:rPr lang="en-US" sz="1800">
                <a:latin typeface="Consolas" pitchFamily="49" charset="0"/>
                <a:cs typeface="Consolas" pitchFamily="49" charset="0"/>
              </a:rPr>
              <a:t>="DataTemplateSelector" Height="350" Width="350"&gt;</a:t>
            </a:r>
          </a:p>
          <a:p>
            <a:pPr marL="0" indent="0" defTabSz="508000">
              <a:buNone/>
            </a:pPr>
            <a:r>
              <a:rPr lang="en-US" sz="1800">
                <a:latin typeface="Consolas" pitchFamily="49" charset="0"/>
                <a:cs typeface="Consolas" pitchFamily="49" charset="0"/>
              </a:rPr>
              <a:t>    &lt;Window.Resources&gt;</a:t>
            </a:r>
          </a:p>
          <a:p>
            <a:pPr marL="0" indent="0" defTabSz="508000">
              <a:buNone/>
            </a:pPr>
            <a:r>
              <a:rPr lang="en-US" sz="1800">
                <a:latin typeface="Consolas" pitchFamily="49" charset="0"/>
                <a:cs typeface="Consolas" pitchFamily="49" charset="0"/>
              </a:rPr>
              <a:t>        &lt;DataTemplate x:Key="DefaultTemplate"&gt;</a:t>
            </a:r>
          </a:p>
          <a:p>
            <a:pPr marL="0" indent="0" defTabSz="508000">
              <a:buNone/>
            </a:pPr>
            <a:r>
              <a:rPr lang="en-US" sz="1800">
                <a:latin typeface="Consolas" pitchFamily="49" charset="0"/>
                <a:cs typeface="Consolas" pitchFamily="49" charset="0"/>
              </a:rPr>
              <a:t>            &lt;Border Margin="5" BorderThickness="1" BorderBrush="Gray" </a:t>
            </a:r>
            <a:r>
              <a:rPr lang="en-US" sz="1800" smtClean="0">
                <a:latin typeface="Consolas" pitchFamily="49" charset="0"/>
                <a:cs typeface="Consolas" pitchFamily="49" charset="0"/>
              </a:rPr>
              <a:t>				CornerRadius</a:t>
            </a:r>
            <a:r>
              <a:rPr lang="en-US" sz="1800">
                <a:latin typeface="Consolas" pitchFamily="49" charset="0"/>
                <a:cs typeface="Consolas" pitchFamily="49" charset="0"/>
              </a:rPr>
              <a:t>="4"&gt;</a:t>
            </a:r>
          </a:p>
          <a:p>
            <a:pPr marL="0" indent="0" defTabSz="508000">
              <a:buNone/>
            </a:pPr>
            <a:r>
              <a:rPr lang="en-US" sz="1800">
                <a:latin typeface="Consolas" pitchFamily="49" charset="0"/>
                <a:cs typeface="Consolas" pitchFamily="49" charset="0"/>
              </a:rPr>
              <a:t>                &lt;StackPanel Margin="5"&gt;</a:t>
            </a:r>
          </a:p>
          <a:p>
            <a:pPr marL="0" indent="0" defTabSz="508000">
              <a:buNone/>
            </a:pPr>
            <a:r>
              <a:rPr lang="en-US" sz="1800">
                <a:latin typeface="Consolas" pitchFamily="49" charset="0"/>
                <a:cs typeface="Consolas" pitchFamily="49" charset="0"/>
              </a:rPr>
              <a:t>                    &lt;TextBlock Text="{Binding Path=Name}"/&gt;</a:t>
            </a:r>
          </a:p>
          <a:p>
            <a:pPr marL="0" indent="0" defTabSz="508000">
              <a:buNone/>
            </a:pPr>
            <a:r>
              <a:rPr lang="en-US" sz="1800">
                <a:latin typeface="Consolas" pitchFamily="49" charset="0"/>
                <a:cs typeface="Consolas" pitchFamily="49" charset="0"/>
              </a:rPr>
              <a:t>                    &lt;TextBlock Text="{Binding Path=Age}"/&gt;</a:t>
            </a:r>
          </a:p>
          <a:p>
            <a:pPr marL="0" indent="0" defTabSz="508000">
              <a:buNone/>
            </a:pPr>
            <a:r>
              <a:rPr lang="en-US" sz="1800">
                <a:latin typeface="Consolas" pitchFamily="49" charset="0"/>
                <a:cs typeface="Consolas" pitchFamily="49" charset="0"/>
              </a:rPr>
              <a:t>                &lt;/StackPanel&gt;</a:t>
            </a:r>
          </a:p>
          <a:p>
            <a:pPr marL="0" indent="0" defTabSz="508000">
              <a:buNone/>
            </a:pPr>
            <a:r>
              <a:rPr lang="en-US" sz="1800">
                <a:latin typeface="Consolas" pitchFamily="49" charset="0"/>
                <a:cs typeface="Consolas" pitchFamily="49" charset="0"/>
              </a:rPr>
              <a:t>            &lt;/Border&gt;</a:t>
            </a:r>
          </a:p>
          <a:p>
            <a:pPr marL="0" indent="0" defTabSz="508000">
              <a:buNone/>
            </a:pPr>
            <a:r>
              <a:rPr lang="en-US" sz="1800">
                <a:latin typeface="Consolas" pitchFamily="49" charset="0"/>
                <a:cs typeface="Consolas" pitchFamily="49" charset="0"/>
              </a:rPr>
              <a:t>        &lt;/DataTemplate</a:t>
            </a:r>
            <a:r>
              <a:rPr lang="en-US" sz="1800" smtClean="0">
                <a:latin typeface="Consolas" pitchFamily="49" charset="0"/>
                <a:cs typeface="Consolas" pitchFamily="49" charset="0"/>
              </a:rPr>
              <a:t>&gt;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180361280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791200"/>
          </a:xfrm>
        </p:spPr>
        <p:txBody>
          <a:bodyPr>
            <a:noAutofit/>
          </a:bodyPr>
          <a:lstStyle/>
          <a:p>
            <a:pPr marL="0" indent="0" defTabSz="508000">
              <a:spcBef>
                <a:spcPts val="200"/>
              </a:spcBef>
              <a:buNone/>
            </a:pPr>
            <a:r>
              <a:rPr lang="en-US" sz="1800" smtClean="0">
                <a:latin typeface="Consolas" pitchFamily="49" charset="0"/>
                <a:cs typeface="Consolas" pitchFamily="49" charset="0"/>
              </a:rPr>
              <a:t>        </a:t>
            </a:r>
            <a:r>
              <a:rPr lang="en-US" sz="1800">
                <a:latin typeface="Consolas" pitchFamily="49" charset="0"/>
                <a:cs typeface="Consolas" pitchFamily="49" charset="0"/>
              </a:rPr>
              <a:t>&lt;DataTemplate x:Key="HighlightTemplate"&gt;</a:t>
            </a:r>
          </a:p>
          <a:p>
            <a:pPr marL="0" indent="0" defTabSz="508000">
              <a:spcBef>
                <a:spcPts val="200"/>
              </a:spcBef>
              <a:buNone/>
            </a:pPr>
            <a:r>
              <a:rPr lang="en-US" sz="1800">
                <a:latin typeface="Consolas" pitchFamily="49" charset="0"/>
                <a:cs typeface="Consolas" pitchFamily="49" charset="0"/>
              </a:rPr>
              <a:t>            &lt;Border Margin="5" BorderThickness="1" BorderBrush="Blue" </a:t>
            </a:r>
            <a:r>
              <a:rPr lang="en-US" sz="1800" smtClean="0">
                <a:latin typeface="Consolas" pitchFamily="49" charset="0"/>
                <a:cs typeface="Consolas" pitchFamily="49" charset="0"/>
              </a:rPr>
              <a:t>				Background</a:t>
            </a:r>
            <a:r>
              <a:rPr lang="en-US" sz="1800">
                <a:latin typeface="Consolas" pitchFamily="49" charset="0"/>
                <a:cs typeface="Consolas" pitchFamily="49" charset="0"/>
              </a:rPr>
              <a:t>="LightBlue" CornerRadius="4"&gt;</a:t>
            </a:r>
          </a:p>
          <a:p>
            <a:pPr marL="0" indent="0" defTabSz="508000">
              <a:spcBef>
                <a:spcPts val="200"/>
              </a:spcBef>
              <a:buNone/>
            </a:pPr>
            <a:r>
              <a:rPr lang="en-US" sz="1800">
                <a:latin typeface="Consolas" pitchFamily="49" charset="0"/>
                <a:cs typeface="Consolas" pitchFamily="49" charset="0"/>
              </a:rPr>
              <a:t>                &lt;StackPanel Margin="5"&gt;</a:t>
            </a:r>
          </a:p>
          <a:p>
            <a:pPr marL="0" indent="0" defTabSz="508000">
              <a:spcBef>
                <a:spcPts val="200"/>
              </a:spcBef>
              <a:buNone/>
            </a:pPr>
            <a:r>
              <a:rPr lang="en-US" sz="1800">
                <a:latin typeface="Consolas" pitchFamily="49" charset="0"/>
                <a:cs typeface="Consolas" pitchFamily="49" charset="0"/>
              </a:rPr>
              <a:t>                    &lt;TextBlock Text="{Binding Path=Name}"/&gt;</a:t>
            </a:r>
          </a:p>
          <a:p>
            <a:pPr marL="0" indent="0" defTabSz="508000">
              <a:spcBef>
                <a:spcPts val="200"/>
              </a:spcBef>
              <a:buNone/>
            </a:pPr>
            <a:r>
              <a:rPr lang="en-US" sz="1800">
                <a:latin typeface="Consolas" pitchFamily="49" charset="0"/>
                <a:cs typeface="Consolas" pitchFamily="49" charset="0"/>
              </a:rPr>
              <a:t>                    &lt;TextBlock Text="{Binding Path=Age}"/&gt;</a:t>
            </a:r>
          </a:p>
          <a:p>
            <a:pPr marL="0" indent="0" defTabSz="508000">
              <a:spcBef>
                <a:spcPts val="200"/>
              </a:spcBef>
              <a:buNone/>
            </a:pPr>
            <a:r>
              <a:rPr lang="en-US" sz="1800">
                <a:latin typeface="Consolas" pitchFamily="49" charset="0"/>
                <a:cs typeface="Consolas" pitchFamily="49" charset="0"/>
              </a:rPr>
              <a:t>                &lt;/StackPanel&gt;</a:t>
            </a:r>
          </a:p>
          <a:p>
            <a:pPr marL="0" indent="0" defTabSz="508000">
              <a:spcBef>
                <a:spcPts val="200"/>
              </a:spcBef>
              <a:buNone/>
            </a:pPr>
            <a:r>
              <a:rPr lang="en-US" sz="1800">
                <a:latin typeface="Consolas" pitchFamily="49" charset="0"/>
                <a:cs typeface="Consolas" pitchFamily="49" charset="0"/>
              </a:rPr>
              <a:t>            &lt;/Border&gt;</a:t>
            </a:r>
          </a:p>
          <a:p>
            <a:pPr marL="0" indent="0" defTabSz="508000">
              <a:spcBef>
                <a:spcPts val="200"/>
              </a:spcBef>
              <a:buNone/>
            </a:pPr>
            <a:r>
              <a:rPr lang="en-US" sz="1800">
                <a:latin typeface="Consolas" pitchFamily="49" charset="0"/>
                <a:cs typeface="Consolas" pitchFamily="49" charset="0"/>
              </a:rPr>
              <a:t>        &lt;/DataTemplate&gt;</a:t>
            </a:r>
          </a:p>
          <a:p>
            <a:pPr marL="0" indent="0" defTabSz="508000">
              <a:spcBef>
                <a:spcPts val="200"/>
              </a:spcBef>
              <a:buNone/>
            </a:pPr>
            <a:r>
              <a:rPr lang="en-US" sz="1800">
                <a:latin typeface="Consolas" pitchFamily="49" charset="0"/>
                <a:cs typeface="Consolas" pitchFamily="49" charset="0"/>
              </a:rPr>
              <a:t>    &lt;/Window.Resources&gt;</a:t>
            </a:r>
          </a:p>
          <a:p>
            <a:pPr marL="0" indent="0" defTabSz="508000">
              <a:spcBef>
                <a:spcPts val="200"/>
              </a:spcBef>
              <a:buNone/>
            </a:pPr>
            <a:r>
              <a:rPr lang="en-US" sz="1800">
                <a:latin typeface="Consolas" pitchFamily="49" charset="0"/>
                <a:cs typeface="Consolas" pitchFamily="49" charset="0"/>
              </a:rPr>
              <a:t>    &lt;Grid&gt;</a:t>
            </a:r>
          </a:p>
          <a:p>
            <a:pPr marL="0" indent="0" defTabSz="508000">
              <a:spcBef>
                <a:spcPts val="200"/>
              </a:spcBef>
              <a:buNone/>
            </a:pPr>
            <a:r>
              <a:rPr lang="en-US" sz="1800">
                <a:latin typeface="Consolas" pitchFamily="49" charset="0"/>
                <a:cs typeface="Consolas" pitchFamily="49" charset="0"/>
              </a:rPr>
              <a:t>        &lt;ListBox Name="lstProducts" </a:t>
            </a:r>
            <a:r>
              <a:rPr lang="en-US" sz="1800" smtClean="0">
                <a:latin typeface="Consolas" pitchFamily="49" charset="0"/>
                <a:cs typeface="Consolas" pitchFamily="49" charset="0"/>
              </a:rPr>
              <a:t>HorizontalContentAlignment</a:t>
            </a:r>
            <a:r>
              <a:rPr lang="en-US" sz="1800">
                <a:latin typeface="Consolas" pitchFamily="49" charset="0"/>
                <a:cs typeface="Consolas" pitchFamily="49" charset="0"/>
              </a:rPr>
              <a:t>="Stretch" ItemsSource="{Binding}"&gt;</a:t>
            </a:r>
          </a:p>
          <a:p>
            <a:pPr marL="0" indent="0" defTabSz="508000">
              <a:spcBef>
                <a:spcPts val="200"/>
              </a:spcBef>
              <a:buNone/>
            </a:pPr>
            <a:r>
              <a:rPr lang="en-US" sz="1800">
                <a:latin typeface="Consolas" pitchFamily="49" charset="0"/>
                <a:cs typeface="Consolas" pitchFamily="49" charset="0"/>
              </a:rPr>
              <a:t>            &lt;ListBox.ItemTemplateSelector&gt;</a:t>
            </a:r>
          </a:p>
          <a:p>
            <a:pPr marL="0" indent="0" defTabSz="508000">
              <a:spcBef>
                <a:spcPts val="200"/>
              </a:spcBef>
              <a:buNone/>
            </a:pPr>
            <a:r>
              <a:rPr lang="en-US" sz="1800">
                <a:latin typeface="Consolas" pitchFamily="49" charset="0"/>
                <a:cs typeface="Consolas" pitchFamily="49" charset="0"/>
              </a:rPr>
              <a:t>                &lt;local:PersonHighlightTemplateSelector/&gt;</a:t>
            </a:r>
          </a:p>
          <a:p>
            <a:pPr marL="0" indent="0" defTabSz="508000">
              <a:spcBef>
                <a:spcPts val="200"/>
              </a:spcBef>
              <a:buNone/>
            </a:pPr>
            <a:r>
              <a:rPr lang="en-US" sz="1800">
                <a:latin typeface="Consolas" pitchFamily="49" charset="0"/>
                <a:cs typeface="Consolas" pitchFamily="49" charset="0"/>
              </a:rPr>
              <a:t>            &lt;/ListBox.ItemTemplateSelector&gt;</a:t>
            </a:r>
          </a:p>
          <a:p>
            <a:pPr marL="0" indent="0" defTabSz="508000">
              <a:spcBef>
                <a:spcPts val="200"/>
              </a:spcBef>
              <a:buNone/>
            </a:pPr>
            <a:r>
              <a:rPr lang="en-US" sz="1800">
                <a:latin typeface="Consolas" pitchFamily="49" charset="0"/>
                <a:cs typeface="Consolas" pitchFamily="49" charset="0"/>
              </a:rPr>
              <a:t>        &lt;/ListBox&gt;</a:t>
            </a:r>
          </a:p>
          <a:p>
            <a:pPr marL="0" indent="0" defTabSz="508000">
              <a:spcBef>
                <a:spcPts val="200"/>
              </a:spcBef>
              <a:buNone/>
            </a:pPr>
            <a:r>
              <a:rPr lang="en-US" sz="1800">
                <a:latin typeface="Consolas" pitchFamily="49" charset="0"/>
                <a:cs typeface="Consolas" pitchFamily="49" charset="0"/>
              </a:rPr>
              <a:t>    &lt;/Grid&gt;</a:t>
            </a:r>
          </a:p>
          <a:p>
            <a:pPr marL="0" indent="0" defTabSz="508000">
              <a:spcBef>
                <a:spcPts val="200"/>
              </a:spcBef>
              <a:buNone/>
            </a:pPr>
            <a:r>
              <a:rPr lang="en-US" sz="1800">
                <a:latin typeface="Consolas" pitchFamily="49" charset="0"/>
                <a:cs typeface="Consolas" pitchFamily="49" charset="0"/>
              </a:rPr>
              <a:t>&lt;/Window&gt;</a:t>
            </a:r>
          </a:p>
          <a:p>
            <a:pPr marL="0" indent="0" defTabSz="508000">
              <a:spcBef>
                <a:spcPts val="200"/>
              </a:spcBef>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smtClean="0">
                <a:latin typeface="Calibri (Body)"/>
                <a:cs typeface="+mn-cs"/>
              </a:rPr>
              <a:t>File XAML</a:t>
            </a:r>
            <a:endParaRPr lang="en-US" sz="2400">
              <a:latin typeface="Calibri (Body)"/>
              <a:cs typeface="+mn-cs"/>
            </a:endParaRPr>
          </a:p>
        </p:txBody>
      </p:sp>
    </p:spTree>
    <p:extLst>
      <p:ext uri="{BB962C8B-B14F-4D97-AF65-F5344CB8AC3E}">
        <p14:creationId xmlns:p14="http://schemas.microsoft.com/office/powerpoint/2010/main" val="30195473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991600" cy="5257800"/>
          </a:xfrm>
        </p:spPr>
        <p:txBody>
          <a:bodyPr>
            <a:noAutofit/>
          </a:bodyPr>
          <a:lstStyle/>
          <a:p>
            <a:pPr marL="0" indent="0" defTabSz="508000">
              <a:buNone/>
            </a:pPr>
            <a:r>
              <a:rPr lang="en-US" sz="1800">
                <a:latin typeface="Consolas" pitchFamily="49" charset="0"/>
                <a:cs typeface="Consolas" pitchFamily="49" charset="0"/>
              </a:rPr>
              <a:t>public partial class MainWindow : Window</a:t>
            </a:r>
          </a:p>
          <a:p>
            <a:pPr marL="0" indent="0" defTabSz="508000">
              <a:buNone/>
            </a:pP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public MainWindow()</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InitializeComponent();</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List&lt;Person&gt; persons = new List&lt;Person&gt;();</a:t>
            </a:r>
          </a:p>
          <a:p>
            <a:pPr marL="0" indent="0" defTabSz="508000">
              <a:buNone/>
            </a:pPr>
            <a:r>
              <a:rPr lang="en-US" sz="1800">
                <a:latin typeface="Consolas" pitchFamily="49" charset="0"/>
                <a:cs typeface="Consolas" pitchFamily="49" charset="0"/>
              </a:rPr>
              <a:t>		persons.Add(new Person() { Age = 12, Name = "David" });</a:t>
            </a:r>
          </a:p>
          <a:p>
            <a:pPr marL="0" indent="0" defTabSz="508000">
              <a:buNone/>
            </a:pPr>
            <a:r>
              <a:rPr lang="en-US" sz="1800">
                <a:latin typeface="Consolas" pitchFamily="49" charset="0"/>
                <a:cs typeface="Consolas" pitchFamily="49" charset="0"/>
              </a:rPr>
              <a:t>		persons.Add(new Person() { Age = 16, Name = "John" });</a:t>
            </a:r>
          </a:p>
          <a:p>
            <a:pPr marL="0" indent="0" defTabSz="508000">
              <a:buNone/>
            </a:pPr>
            <a:r>
              <a:rPr lang="en-US" sz="1800">
                <a:latin typeface="Consolas" pitchFamily="49" charset="0"/>
                <a:cs typeface="Consolas" pitchFamily="49" charset="0"/>
              </a:rPr>
              <a:t>		persons.Add(new Person() { Age = 19, Name = "Sarah" });</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this.DataContext = persons;</a:t>
            </a:r>
          </a:p>
          <a:p>
            <a:pPr marL="0" indent="0" defTabSz="508000">
              <a:buNone/>
            </a:pPr>
            <a:r>
              <a:rPr lang="en-US" sz="1800">
                <a:latin typeface="Consolas" pitchFamily="49" charset="0"/>
                <a:cs typeface="Consolas" pitchFamily="49" charset="0"/>
              </a:rPr>
              <a:t>	}</a:t>
            </a:r>
          </a:p>
          <a:p>
            <a:pPr marL="0" indent="0" defTabSz="508000">
              <a:buNone/>
            </a:pPr>
            <a:r>
              <a:rPr lang="en-US" sz="1800" smtClean="0">
                <a:latin typeface="Consolas" pitchFamily="49" charset="0"/>
                <a:cs typeface="Consolas" pitchFamily="49" charset="0"/>
              </a:rPr>
              <a: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403434836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91600" cy="5257800"/>
          </a:xfrm>
        </p:spPr>
        <p:txBody>
          <a:bodyPr>
            <a:noAutofit/>
          </a:bodyPr>
          <a:lstStyle/>
          <a:p>
            <a:pPr marL="0" indent="0" defTabSz="508000">
              <a:buNone/>
            </a:pPr>
            <a:r>
              <a:rPr lang="en-US" sz="1800" smtClean="0">
                <a:latin typeface="Consolas" pitchFamily="49" charset="0"/>
                <a:cs typeface="Consolas" pitchFamily="49" charset="0"/>
              </a:rPr>
              <a:t>public </a:t>
            </a:r>
            <a:r>
              <a:rPr lang="en-US" sz="1800">
                <a:latin typeface="Consolas" pitchFamily="49" charset="0"/>
                <a:cs typeface="Consolas" pitchFamily="49" charset="0"/>
              </a:rPr>
              <a:t>class Person</a:t>
            </a:r>
          </a:p>
          <a:p>
            <a:pPr marL="0" indent="0" defTabSz="508000">
              <a:buNone/>
            </a:pP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public int Age { get; set; }</a:t>
            </a:r>
          </a:p>
          <a:p>
            <a:pPr marL="0" indent="0" defTabSz="508000">
              <a:buNone/>
            </a:pPr>
            <a:r>
              <a:rPr lang="en-US" sz="1800">
                <a:latin typeface="Consolas" pitchFamily="49" charset="0"/>
                <a:cs typeface="Consolas" pitchFamily="49" charset="0"/>
              </a:rPr>
              <a:t>	public string Name { get; set; }</a:t>
            </a:r>
          </a:p>
          <a:p>
            <a:pPr marL="0" indent="0" defTabSz="508000">
              <a:buNone/>
            </a:pPr>
            <a:r>
              <a:rPr lang="en-US" sz="1800">
                <a:latin typeface="Consolas" pitchFamily="49" charset="0"/>
                <a:cs typeface="Consolas" pitchFamily="49" charset="0"/>
              </a:rPr>
              <a:t>}</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public class PersonHighlightTemplateSelector : DataTemplateSelector</a:t>
            </a:r>
          </a:p>
          <a:p>
            <a:pPr marL="0" indent="0" defTabSz="508000">
              <a:buNone/>
            </a:pP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public override DataTemplate SelectTemplate(object item,</a:t>
            </a:r>
          </a:p>
          <a:p>
            <a:pPr marL="0" indent="0" defTabSz="508000">
              <a:buNone/>
            </a:pPr>
            <a:r>
              <a:rPr lang="en-US" sz="1800" smtClean="0">
                <a:latin typeface="Consolas" pitchFamily="49" charset="0"/>
                <a:cs typeface="Consolas" pitchFamily="49" charset="0"/>
              </a:rPr>
              <a:t>	</a:t>
            </a:r>
            <a:r>
              <a:rPr lang="en-US" sz="1800">
                <a:latin typeface="Consolas" pitchFamily="49" charset="0"/>
                <a:cs typeface="Consolas" pitchFamily="49" charset="0"/>
              </a:rPr>
              <a:t>	DependencyObject container)</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Person person = item as Person;</a:t>
            </a:r>
          </a:p>
          <a:p>
            <a:pPr marL="0" indent="0" defTabSz="508000">
              <a:buNone/>
            </a:pPr>
            <a:r>
              <a:rPr lang="en-US" sz="1800">
                <a:latin typeface="Consolas" pitchFamily="49" charset="0"/>
                <a:cs typeface="Consolas" pitchFamily="49" charset="0"/>
              </a:rPr>
              <a:t>		FrameworkElement element = container as FrameworkElement;</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a:t>
            </a:r>
          </a:p>
        </p:txBody>
      </p:sp>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349827953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991600" cy="5486400"/>
          </a:xfrm>
        </p:spPr>
        <p:txBody>
          <a:bodyPr>
            <a:noAutofit/>
          </a:bodyPr>
          <a:lstStyle/>
          <a:p>
            <a:pPr marL="0" indent="0" defTabSz="508000">
              <a:buNone/>
            </a:pPr>
            <a:r>
              <a:rPr lang="en-US" sz="1800">
                <a:latin typeface="Consolas" pitchFamily="49" charset="0"/>
                <a:cs typeface="Consolas" pitchFamily="49" charset="0"/>
              </a:rPr>
              <a:t>		if (person != null &amp;&amp; element != null)</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if (person.Name == "John")</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return element.FindResource("HighlightTemplate") as </a:t>
            </a:r>
            <a:r>
              <a:rPr lang="en-US" sz="1800" smtClean="0">
                <a:latin typeface="Consolas" pitchFamily="49" charset="0"/>
                <a:cs typeface="Consolas" pitchFamily="49" charset="0"/>
              </a:rPr>
              <a:t>					DataTemplate</a:t>
            </a: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else</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return element.FindResource("DefaultTemplate") as </a:t>
            </a:r>
            <a:r>
              <a:rPr lang="en-US" sz="1800" smtClean="0">
                <a:latin typeface="Consolas" pitchFamily="49" charset="0"/>
                <a:cs typeface="Consolas" pitchFamily="49" charset="0"/>
              </a:rPr>
              <a:t>					DataTemplate</a:t>
            </a:r>
            <a:r>
              <a:rPr lang="en-US" sz="1800">
                <a:latin typeface="Consolas" pitchFamily="49" charset="0"/>
                <a:cs typeface="Consolas" pitchFamily="49" charset="0"/>
              </a:rPr>
              <a:t>;</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		}</a:t>
            </a:r>
          </a:p>
          <a:p>
            <a:pPr marL="0" indent="0" defTabSz="508000">
              <a:buNone/>
            </a:pPr>
            <a:endParaRPr lang="en-US" sz="1800">
              <a:latin typeface="Consolas" pitchFamily="49" charset="0"/>
              <a:cs typeface="Consolas" pitchFamily="49" charset="0"/>
            </a:endParaRPr>
          </a:p>
          <a:p>
            <a:pPr marL="0" indent="0" defTabSz="508000">
              <a:buNone/>
            </a:pPr>
            <a:r>
              <a:rPr lang="en-US" sz="1800">
                <a:latin typeface="Consolas" pitchFamily="49" charset="0"/>
                <a:cs typeface="Consolas" pitchFamily="49" charset="0"/>
              </a:rPr>
              <a:t>		return null;</a:t>
            </a:r>
          </a:p>
          <a:p>
            <a:pPr marL="0" indent="0" defTabSz="508000">
              <a:buNone/>
            </a:pPr>
            <a:r>
              <a:rPr lang="en-US" sz="1800">
                <a:latin typeface="Consolas" pitchFamily="49" charset="0"/>
                <a:cs typeface="Consolas" pitchFamily="49" charset="0"/>
              </a:rPr>
              <a:t>	}</a:t>
            </a:r>
          </a:p>
          <a:p>
            <a:pPr marL="0" indent="0" defTabSz="508000">
              <a:buNone/>
            </a:pPr>
            <a:r>
              <a:rPr lang="en-US" sz="1800">
                <a:latin typeface="Consolas" pitchFamily="49" charset="0"/>
                <a:cs typeface="Consolas" pitchFamily="49" charset="0"/>
              </a:rPr>
              <a:t>}</a:t>
            </a:r>
          </a:p>
        </p:txBody>
      </p:sp>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981302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Data Template Selector</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40290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279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410200"/>
          </a:xfrm>
        </p:spPr>
        <p:txBody>
          <a:bodyPr>
            <a:noAutofit/>
          </a:bodyPr>
          <a:lstStyle/>
          <a:p>
            <a:pPr marL="0" indent="0" algn="just">
              <a:spcBef>
                <a:spcPts val="1200"/>
              </a:spcBef>
              <a:spcAft>
                <a:spcPts val="1000"/>
              </a:spcAft>
              <a:buNone/>
            </a:pPr>
            <a:r>
              <a:rPr lang="vi-VN" sz="2400" dirty="0">
                <a:latin typeface="Calibri (Body)"/>
              </a:rPr>
              <a:t>Các </a:t>
            </a:r>
            <a:r>
              <a:rPr lang="vi-VN" sz="2400" dirty="0" smtClean="0">
                <a:latin typeface="Calibri (Body)"/>
              </a:rPr>
              <a:t>property</a:t>
            </a:r>
            <a:r>
              <a:rPr lang="en-US" sz="2400" dirty="0" smtClean="0">
                <a:latin typeface="Calibri (Body)"/>
              </a:rPr>
              <a:t> c</a:t>
            </a:r>
            <a:r>
              <a:rPr lang="vi-VN" sz="2400" dirty="0" smtClean="0">
                <a:latin typeface="Calibri (Body)"/>
              </a:rPr>
              <a:t>ủa </a:t>
            </a:r>
            <a:r>
              <a:rPr lang="vi-VN" sz="2400" dirty="0">
                <a:latin typeface="Calibri (Body)"/>
              </a:rPr>
              <a:t>những đối tượng có thể được xem như những attribute trong các thẻ của XAML.</a:t>
            </a:r>
          </a:p>
          <a:p>
            <a:pPr algn="just">
              <a:spcBef>
                <a:spcPts val="1200"/>
              </a:spcBef>
              <a:spcAft>
                <a:spcPts val="1000"/>
              </a:spcAft>
            </a:pPr>
            <a:r>
              <a:rPr lang="vi-VN" sz="2400" dirty="0">
                <a:latin typeface="Calibri (Body)"/>
              </a:rPr>
              <a:t>Đối với các property có kiểu đơn giản, có thể gán trực tiếp bằng cách dùng attribute với giá trị nằm trong cặp nháy kép. </a:t>
            </a:r>
            <a:endParaRPr lang="en-US" sz="2400" dirty="0">
              <a:latin typeface="Calibri (Body)"/>
            </a:endParaRPr>
          </a:p>
          <a:p>
            <a:pPr marL="0" indent="0" algn="just">
              <a:spcBef>
                <a:spcPts val="1200"/>
              </a:spcBef>
              <a:spcAft>
                <a:spcPts val="1000"/>
              </a:spcAft>
              <a:buNone/>
            </a:pPr>
            <a:r>
              <a:rPr lang="en-US" sz="2400" dirty="0" err="1">
                <a:latin typeface="Calibri (Body)"/>
              </a:rPr>
              <a:t>Ví</a:t>
            </a:r>
            <a:r>
              <a:rPr lang="en-US" sz="2400" dirty="0">
                <a:latin typeface="Calibri (Body)"/>
              </a:rPr>
              <a:t> </a:t>
            </a:r>
            <a:r>
              <a:rPr lang="en-US" sz="2400" dirty="0" err="1">
                <a:latin typeface="Calibri (Body)"/>
              </a:rPr>
              <a:t>dụ</a:t>
            </a:r>
            <a:r>
              <a:rPr lang="en-US" sz="2400" dirty="0">
                <a:latin typeface="Calibri (Body)"/>
              </a:rPr>
              <a:t>:</a:t>
            </a:r>
            <a:r>
              <a:rPr lang="en-US" dirty="0">
                <a:latin typeface="Calibri (Body)"/>
              </a:rPr>
              <a:t> </a:t>
            </a:r>
            <a:r>
              <a:rPr lang="vi-VN" sz="2000" dirty="0">
                <a:latin typeface="Consolas" pitchFamily="49" charset="0"/>
                <a:cs typeface="Consolas" pitchFamily="49" charset="0"/>
              </a:rPr>
              <a:t>Title=″Hello XAML″ Height=″250″ Width=″250″</a:t>
            </a:r>
          </a:p>
          <a:p>
            <a:pPr algn="just">
              <a:spcBef>
                <a:spcPts val="1200"/>
              </a:spcBef>
              <a:spcAft>
                <a:spcPts val="1000"/>
              </a:spcAft>
            </a:pPr>
            <a:r>
              <a:rPr lang="en-US" sz="2400" dirty="0" err="1">
                <a:latin typeface="Calibri (Body)"/>
              </a:rPr>
              <a:t>Đối</a:t>
            </a:r>
            <a:r>
              <a:rPr lang="en-US" sz="2400" dirty="0">
                <a:latin typeface="Calibri (Body)"/>
              </a:rPr>
              <a:t> </a:t>
            </a:r>
            <a:r>
              <a:rPr lang="vi-VN" sz="2400" dirty="0">
                <a:latin typeface="Calibri (Body)"/>
              </a:rPr>
              <a:t>Với các property phức tạp </a:t>
            </a:r>
            <a:r>
              <a:rPr lang="vi-VN" sz="2400" dirty="0" smtClean="0">
                <a:latin typeface="Calibri (Body)"/>
              </a:rPr>
              <a:t>cần </a:t>
            </a:r>
            <a:r>
              <a:rPr lang="vi-VN" sz="2400" dirty="0">
                <a:latin typeface="Calibri (Body)"/>
              </a:rPr>
              <a:t>phải sử dụng các thẻ để định nghĩa, các thẻ này phải nằm bên trong thẻ khai bảo property của đối tượng. </a:t>
            </a:r>
            <a:endParaRPr lang="en-US" sz="2400" dirty="0" smtClean="0">
              <a:latin typeface="Calibri (Body)"/>
            </a:endParaRPr>
          </a:p>
          <a:p>
            <a:pPr algn="just">
              <a:spcBef>
                <a:spcPts val="1200"/>
              </a:spcBef>
              <a:spcAft>
                <a:spcPts val="100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Property</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mtClean="0"/>
              <a:t>WPF  </a:t>
            </a:r>
            <a:r>
              <a:rPr lang="en-US"/>
              <a:t>đã tích hợp sẵn đồ họa vector, đa phương tiện, hình ảnh động (animation) và các đối tượng đồ họa phức hợp. Các đối tượng đồ họa trong WPF không chỉ để hiển thị một các đơn thuần, chúng còn có khả năng phát sinh các sự kiện mà thông thường chỉ có trong các điều khiển thông dụng của Window</a:t>
            </a:r>
            <a:r>
              <a:rPr lang="en-US" smtClean="0"/>
              <a:t>.</a:t>
            </a:r>
            <a:endParaRPr lang="en-US"/>
          </a:p>
        </p:txBody>
      </p:sp>
      <p:sp>
        <p:nvSpPr>
          <p:cNvPr id="7" name="Title 6"/>
          <p:cNvSpPr>
            <a:spLocks noGrp="1"/>
          </p:cNvSpPr>
          <p:nvPr>
            <p:ph type="title"/>
          </p:nvPr>
        </p:nvSpPr>
        <p:spPr>
          <a:xfrm>
            <a:off x="457200" y="0"/>
            <a:ext cx="8229600" cy="1143000"/>
          </a:xfrm>
        </p:spPr>
        <p:txBody>
          <a:bodyPr>
            <a:normAutofit/>
          </a:bodyPr>
          <a:lstStyle/>
          <a:p>
            <a:r>
              <a:rPr lang="en-US" b="1"/>
              <a:t>Đồ họa trong WPF</a:t>
            </a:r>
          </a:p>
        </p:txBody>
      </p:sp>
    </p:spTree>
    <p:extLst>
      <p:ext uri="{BB962C8B-B14F-4D97-AF65-F5344CB8AC3E}">
        <p14:creationId xmlns:p14="http://schemas.microsoft.com/office/powerpoint/2010/main" val="17564616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81600"/>
          </a:xfrm>
        </p:spPr>
        <p:txBody>
          <a:bodyPr>
            <a:noAutofit/>
          </a:bodyPr>
          <a:lstStyle/>
          <a:p>
            <a:pPr marL="0" indent="0" algn="just">
              <a:spcBef>
                <a:spcPts val="1000"/>
              </a:spcBef>
              <a:spcAft>
                <a:spcPts val="1000"/>
              </a:spcAft>
              <a:buNone/>
            </a:pPr>
            <a:r>
              <a:rPr lang="en-US" sz="2400" smtClean="0">
                <a:latin typeface="Calibri (Body)"/>
              </a:rPr>
              <a:t>Các </a:t>
            </a:r>
            <a:r>
              <a:rPr lang="en-US" sz="2400">
                <a:latin typeface="Calibri (Body)"/>
              </a:rPr>
              <a:t>đối tượng đồ họa c ơ bản như  Line (đoạn thẳng),  Ellipse (hình elip), Polygon (đa giác), Polyline (chuỗi đoạn thẳng), Rectangle (chữ nhật) và Path (hình phức hợp</a:t>
            </a:r>
            <a:r>
              <a:rPr lang="en-US" sz="2400" smtClean="0">
                <a:latin typeface="Calibri (Body)"/>
              </a:rPr>
              <a:t>) được </a:t>
            </a:r>
            <a:r>
              <a:rPr lang="en-US" sz="2400">
                <a:latin typeface="Calibri (Body)"/>
              </a:rPr>
              <a:t>kế thừa từ đối tượng cơ sở Shape. Các đối tượng kế thừa từ Shape có chung một số thuộc tính như</a:t>
            </a:r>
            <a:r>
              <a:rPr lang="en-US" sz="2400" smtClean="0">
                <a:latin typeface="Calibri (Body)"/>
              </a:rPr>
              <a:t>:</a:t>
            </a:r>
            <a:r>
              <a:rPr lang="en-US" sz="2400">
                <a:latin typeface="Calibri (Body)"/>
              </a:rPr>
              <a:t> </a:t>
            </a:r>
            <a:endParaRPr lang="en-US" sz="2400" smtClean="0">
              <a:latin typeface="Calibri (Body)"/>
            </a:endParaRPr>
          </a:p>
          <a:p>
            <a:pPr algn="just">
              <a:spcBef>
                <a:spcPts val="1000"/>
              </a:spcBef>
              <a:spcAft>
                <a:spcPts val="1000"/>
              </a:spcAft>
            </a:pPr>
            <a:r>
              <a:rPr lang="en-US" sz="2400" smtClean="0">
                <a:latin typeface="Calibri (Body)"/>
              </a:rPr>
              <a:t>Stroke</a:t>
            </a:r>
            <a:r>
              <a:rPr lang="en-US" sz="2400">
                <a:latin typeface="Calibri (Body)"/>
              </a:rPr>
              <a:t>: Mô tả màu sắc đường viền của một hình hoặc màu của một đoạn thẳng</a:t>
            </a:r>
            <a:r>
              <a:rPr lang="en-US" sz="2400" smtClean="0">
                <a:latin typeface="Calibri (Body)"/>
              </a:rPr>
              <a:t>.</a:t>
            </a:r>
            <a:endParaRPr lang="en-US" sz="2400">
              <a:latin typeface="Calibri (Body)"/>
            </a:endParaRPr>
          </a:p>
          <a:p>
            <a:pPr algn="just">
              <a:spcBef>
                <a:spcPts val="1000"/>
              </a:spcBef>
              <a:spcAft>
                <a:spcPts val="1000"/>
              </a:spcAft>
            </a:pPr>
            <a:r>
              <a:rPr lang="en-US" sz="2400" smtClean="0">
                <a:latin typeface="Calibri (Body)"/>
              </a:rPr>
              <a:t>StrokeThickness</a:t>
            </a:r>
            <a:r>
              <a:rPr lang="en-US" sz="2400">
                <a:latin typeface="Calibri (Body)"/>
              </a:rPr>
              <a:t>: Độ dày của đường viền.    </a:t>
            </a:r>
            <a:endParaRPr lang="en-US" sz="2400" smtClean="0">
              <a:latin typeface="Calibri (Body)"/>
            </a:endParaRPr>
          </a:p>
          <a:p>
            <a:pPr algn="just">
              <a:spcBef>
                <a:spcPts val="1000"/>
              </a:spcBef>
              <a:spcAft>
                <a:spcPts val="1000"/>
              </a:spcAft>
            </a:pPr>
            <a:r>
              <a:rPr lang="en-US" sz="2400" smtClean="0">
                <a:latin typeface="Calibri (Body)"/>
              </a:rPr>
              <a:t>Fill</a:t>
            </a:r>
            <a:r>
              <a:rPr lang="en-US" sz="2400">
                <a:latin typeface="Calibri (Body)"/>
              </a:rPr>
              <a:t>: Cách tô phần bên trong của một hình.</a:t>
            </a:r>
          </a:p>
          <a:p>
            <a:pPr algn="just">
              <a:spcBef>
                <a:spcPts val="1000"/>
              </a:spcBef>
              <a:spcAft>
                <a:spcPts val="1000"/>
              </a:spcAft>
            </a:pPr>
            <a:r>
              <a:rPr lang="en-US" sz="2400" smtClean="0">
                <a:latin typeface="Calibri (Body)"/>
              </a:rPr>
              <a:t>Data</a:t>
            </a:r>
            <a:r>
              <a:rPr lang="en-US" sz="2400">
                <a:latin typeface="Calibri (Body)"/>
              </a:rPr>
              <a:t>: Mô tả các tọa độ, các đỉnh của một hình, đơn vị đo là pixel.</a:t>
            </a:r>
          </a:p>
          <a:p>
            <a:pPr marL="0" indent="0" algn="just">
              <a:spcBef>
                <a:spcPts val="1000"/>
              </a:spcBef>
              <a:spcAft>
                <a:spcPts val="10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Các đối tượng đồ họa cơ </a:t>
            </a:r>
            <a:r>
              <a:rPr lang="en-US" b="1" smtClean="0"/>
              <a:t>bản</a:t>
            </a:r>
            <a:endParaRPr lang="en-US" b="1"/>
          </a:p>
        </p:txBody>
      </p:sp>
    </p:spTree>
    <p:extLst>
      <p:ext uri="{BB962C8B-B14F-4D97-AF65-F5344CB8AC3E}">
        <p14:creationId xmlns:p14="http://schemas.microsoft.com/office/powerpoint/2010/main" val="285381814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600"/>
              </a:spcAft>
              <a:buFont typeface="Arial" pitchFamily="34" charset="0"/>
              <a:buNone/>
            </a:pPr>
            <a:r>
              <a:rPr lang="en-US" sz="2400">
                <a:latin typeface="Calibri (Body)"/>
              </a:rPr>
              <a:t>Đoạn thẳng là một đối tượng được định nghĩa dựa trên hai đầu mút là hai điểm.</a:t>
            </a:r>
          </a:p>
          <a:p>
            <a:pPr algn="just">
              <a:spcBef>
                <a:spcPts val="1200"/>
              </a:spcBef>
              <a:spcAft>
                <a:spcPts val="600"/>
              </a:spcAft>
            </a:pPr>
            <a:r>
              <a:rPr lang="en-US" sz="2400">
                <a:latin typeface="Calibri (Body)"/>
              </a:rPr>
              <a:t>X1, Y1: Tọa độ đỉnh thứ nhất</a:t>
            </a:r>
          </a:p>
          <a:p>
            <a:pPr algn="just">
              <a:spcBef>
                <a:spcPts val="1200"/>
              </a:spcBef>
              <a:spcAft>
                <a:spcPts val="600"/>
              </a:spcAft>
            </a:pPr>
            <a:r>
              <a:rPr lang="en-US" sz="2400" smtClean="0">
                <a:latin typeface="Calibri (Body)"/>
              </a:rPr>
              <a:t>X2</a:t>
            </a:r>
            <a:r>
              <a:rPr lang="en-US" sz="2400">
                <a:latin typeface="Calibri (Body)"/>
              </a:rPr>
              <a:t>, Y2:Tọa độ đỉnh thứ hai </a:t>
            </a:r>
          </a:p>
          <a:p>
            <a:pPr algn="just">
              <a:spcBef>
                <a:spcPts val="1200"/>
              </a:spcBef>
              <a:spcAft>
                <a:spcPts val="600"/>
              </a:spcAft>
            </a:pPr>
            <a:r>
              <a:rPr lang="en-US" sz="2400">
                <a:latin typeface="Calibri (Body)"/>
              </a:rPr>
              <a:t>StrokeThickness: Độ dày của đoạn thẳng</a:t>
            </a:r>
          </a:p>
          <a:p>
            <a:pPr algn="just">
              <a:spcBef>
                <a:spcPts val="1200"/>
              </a:spcBef>
              <a:spcAft>
                <a:spcPts val="600"/>
              </a:spcAft>
            </a:pPr>
            <a:r>
              <a:rPr lang="en-US" sz="2400">
                <a:latin typeface="Calibri (Body)"/>
              </a:rPr>
              <a:t>Stroke: Màu của đoạn thẳng</a:t>
            </a:r>
          </a:p>
          <a:p>
            <a:pPr algn="just">
              <a:spcBef>
                <a:spcPts val="1200"/>
              </a:spcBef>
              <a:spcAft>
                <a:spcPts val="600"/>
              </a:spcAft>
            </a:pPr>
            <a:r>
              <a:rPr lang="en-US" sz="2400">
                <a:latin typeface="Calibri (Body)"/>
              </a:rPr>
              <a:t>StrokeDashArray: Tô vẽ theo nét đứt</a:t>
            </a:r>
          </a:p>
          <a:p>
            <a:pPr marL="0" indent="0" algn="just">
              <a:spcBef>
                <a:spcPts val="1200"/>
              </a:spcBef>
              <a:spcAft>
                <a:spcPts val="600"/>
              </a:spcAft>
              <a:buFont typeface="Arial" pitchFamily="34" charset="0"/>
              <a:buNone/>
            </a:pPr>
            <a:endParaRPr lang="en-US" sz="2400">
              <a:latin typeface="Calibri (Body)"/>
            </a:endParaRPr>
          </a:p>
          <a:p>
            <a:pPr marL="0" indent="0" algn="just">
              <a:spcBef>
                <a:spcPts val="12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Line</a:t>
            </a:r>
          </a:p>
        </p:txBody>
      </p:sp>
    </p:spTree>
    <p:extLst>
      <p:ext uri="{BB962C8B-B14F-4D97-AF65-F5344CB8AC3E}">
        <p14:creationId xmlns:p14="http://schemas.microsoft.com/office/powerpoint/2010/main" val="285381814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200"/>
              </a:spcBef>
              <a:spcAft>
                <a:spcPts val="200"/>
              </a:spcAft>
              <a:buNone/>
            </a:pPr>
            <a:r>
              <a:rPr lang="en-US" sz="1800">
                <a:latin typeface="Consolas" pitchFamily="49" charset="0"/>
                <a:cs typeface="Consolas" pitchFamily="49" charset="0"/>
              </a:rPr>
              <a:t>&lt;Canvas Height="300" Width="300"&gt;        </a:t>
            </a:r>
          </a:p>
          <a:p>
            <a:pPr marL="0" indent="0">
              <a:spcBef>
                <a:spcPts val="200"/>
              </a:spcBef>
              <a:spcAft>
                <a:spcPts val="200"/>
              </a:spcAft>
              <a:buNone/>
            </a:pPr>
            <a:r>
              <a:rPr lang="en-US" sz="1800">
                <a:latin typeface="Consolas" pitchFamily="49" charset="0"/>
                <a:cs typeface="Consolas" pitchFamily="49" charset="0"/>
              </a:rPr>
              <a:t>&lt;Line </a:t>
            </a:r>
          </a:p>
          <a:p>
            <a:pPr marL="0" indent="0">
              <a:spcBef>
                <a:spcPts val="200"/>
              </a:spcBef>
              <a:spcAft>
                <a:spcPts val="200"/>
              </a:spcAft>
              <a:buNone/>
            </a:pPr>
            <a:r>
              <a:rPr lang="en-US" sz="1800">
                <a:latin typeface="Consolas" pitchFamily="49" charset="0"/>
                <a:cs typeface="Consolas" pitchFamily="49" charset="0"/>
              </a:rPr>
              <a:t>	X1="10" Y1="10"</a:t>
            </a:r>
          </a:p>
          <a:p>
            <a:pPr marL="0" indent="0">
              <a:spcBef>
                <a:spcPts val="200"/>
              </a:spcBef>
              <a:spcAft>
                <a:spcPts val="200"/>
              </a:spcAft>
              <a:buNone/>
            </a:pPr>
            <a:r>
              <a:rPr lang="en-US" sz="1800">
                <a:latin typeface="Consolas" pitchFamily="49" charset="0"/>
                <a:cs typeface="Consolas" pitchFamily="49" charset="0"/>
              </a:rPr>
              <a:t>	X2=“100" Y2=“100" Stroke=“Green" StrokeThickness=“3" /&gt;        </a:t>
            </a:r>
          </a:p>
          <a:p>
            <a:pPr marL="0" indent="0">
              <a:spcBef>
                <a:spcPts val="200"/>
              </a:spcBef>
              <a:spcAft>
                <a:spcPts val="200"/>
              </a:spcAft>
              <a:buNone/>
            </a:pPr>
            <a:r>
              <a:rPr lang="en-US" sz="1800">
                <a:latin typeface="Consolas" pitchFamily="49" charset="0"/>
                <a:cs typeface="Consolas" pitchFamily="49" charset="0"/>
              </a:rPr>
              <a:t>&lt;Line</a:t>
            </a:r>
          </a:p>
          <a:p>
            <a:pPr marL="0" indent="0">
              <a:spcBef>
                <a:spcPts val="200"/>
              </a:spcBef>
              <a:spcAft>
                <a:spcPts val="200"/>
              </a:spcAft>
              <a:buNone/>
            </a:pPr>
            <a:r>
              <a:rPr lang="en-US" sz="1800">
                <a:latin typeface="Consolas" pitchFamily="49" charset="0"/>
                <a:cs typeface="Consolas" pitchFamily="49" charset="0"/>
              </a:rPr>
              <a:t>	X1="10" Y1="50"</a:t>
            </a:r>
          </a:p>
          <a:p>
            <a:pPr marL="0" indent="0">
              <a:spcBef>
                <a:spcPts val="200"/>
              </a:spcBef>
              <a:spcAft>
                <a:spcPts val="200"/>
              </a:spcAft>
              <a:buNone/>
            </a:pPr>
            <a:r>
              <a:rPr lang="en-US" sz="1800">
                <a:latin typeface="Consolas" pitchFamily="49" charset="0"/>
                <a:cs typeface="Consolas" pitchFamily="49" charset="0"/>
              </a:rPr>
              <a:t>	X2="150" Y2="50" Stroke="Blue" </a:t>
            </a:r>
          </a:p>
          <a:p>
            <a:pPr marL="0" indent="0">
              <a:spcBef>
                <a:spcPts val="200"/>
              </a:spcBef>
              <a:spcAft>
                <a:spcPts val="200"/>
              </a:spcAft>
              <a:buNone/>
            </a:pPr>
            <a:r>
              <a:rPr lang="en-US" sz="1800">
                <a:latin typeface="Consolas" pitchFamily="49" charset="0"/>
                <a:cs typeface="Consolas" pitchFamily="49" charset="0"/>
              </a:rPr>
              <a:t>	StrokeThickness="4" StrokeDashArray="4 1" /&gt;</a:t>
            </a:r>
          </a:p>
          <a:p>
            <a:pPr marL="0" indent="0">
              <a:spcBef>
                <a:spcPts val="200"/>
              </a:spcBef>
              <a:spcAft>
                <a:spcPts val="200"/>
              </a:spcAft>
              <a:buNone/>
            </a:pPr>
            <a:r>
              <a:rPr lang="en-US" sz="1800">
                <a:latin typeface="Consolas" pitchFamily="49" charset="0"/>
                <a:cs typeface="Consolas" pitchFamily="49" charset="0"/>
              </a:rPr>
              <a:t>&lt;/Canvas&gt;        </a:t>
            </a:r>
          </a:p>
          <a:p>
            <a:pPr marL="0" indent="0">
              <a:buNone/>
            </a:pPr>
            <a:endParaRPr lang="en-US" sz="1800"/>
          </a:p>
        </p:txBody>
      </p:sp>
      <p:sp>
        <p:nvSpPr>
          <p:cNvPr id="7" name="Title 6"/>
          <p:cNvSpPr>
            <a:spLocks noGrp="1"/>
          </p:cNvSpPr>
          <p:nvPr>
            <p:ph type="title"/>
          </p:nvPr>
        </p:nvSpPr>
        <p:spPr>
          <a:xfrm>
            <a:off x="457200" y="0"/>
            <a:ext cx="8229600" cy="1143000"/>
          </a:xfrm>
        </p:spPr>
        <p:txBody>
          <a:bodyPr/>
          <a:lstStyle/>
          <a:p>
            <a:r>
              <a:rPr lang="en-US" b="1"/>
              <a:t>Line</a:t>
            </a:r>
            <a:endParaRPr lang="en-US"/>
          </a:p>
        </p:txBody>
      </p:sp>
    </p:spTree>
    <p:extLst>
      <p:ext uri="{BB962C8B-B14F-4D97-AF65-F5344CB8AC3E}">
        <p14:creationId xmlns:p14="http://schemas.microsoft.com/office/powerpoint/2010/main" val="195997704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Line</a:t>
            </a:r>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798410"/>
            <a:ext cx="39528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07687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None/>
            </a:pPr>
            <a:r>
              <a:rPr lang="en-US" sz="2400">
                <a:latin typeface="Calibri (Body)"/>
              </a:rPr>
              <a:t>Polyline là đối tượng bao gồm nhiều đoạn thẳng liên tiếp nối với nhau. Một Polyline gồm N đoạn thẳng thì được định nghĩa bới N+1 điểm.</a:t>
            </a:r>
          </a:p>
          <a:p>
            <a:pPr algn="just">
              <a:spcBef>
                <a:spcPts val="600"/>
              </a:spcBef>
              <a:spcAft>
                <a:spcPts val="600"/>
              </a:spcAft>
            </a:pPr>
            <a:r>
              <a:rPr lang="en-US" sz="2400">
                <a:latin typeface="Calibri (Body)"/>
              </a:rPr>
              <a:t>Thuộc tính Points </a:t>
            </a:r>
            <a:r>
              <a:rPr lang="en-US" sz="2400" smtClean="0">
                <a:latin typeface="Calibri (Body)"/>
              </a:rPr>
              <a:t>khai </a:t>
            </a:r>
            <a:r>
              <a:rPr lang="en-US" sz="2400">
                <a:latin typeface="Calibri (Body)"/>
              </a:rPr>
              <a:t>báo tập hợp các điểm tạo nên Polyline. </a:t>
            </a:r>
          </a:p>
          <a:p>
            <a:pPr algn="just">
              <a:spcBef>
                <a:spcPts val="600"/>
              </a:spcBef>
              <a:spcAft>
                <a:spcPts val="600"/>
              </a:spcAft>
            </a:pPr>
            <a:r>
              <a:rPr lang="en-US" sz="2400">
                <a:latin typeface="Calibri (Body)"/>
              </a:rPr>
              <a:t>Thuộc tính StrokeDashArray </a:t>
            </a:r>
            <a:r>
              <a:rPr lang="en-US" sz="2400" smtClean="0">
                <a:latin typeface="Calibri (Body)"/>
              </a:rPr>
              <a:t>quy định nét vẽ đứt</a:t>
            </a:r>
            <a:endParaRPr lang="en-US" sz="2400">
              <a:latin typeface="Calibri (Body)"/>
            </a:endParaRPr>
          </a:p>
          <a:p>
            <a:pPr marL="0" indent="0" algn="just">
              <a:spcBef>
                <a:spcPts val="600"/>
              </a:spcBef>
              <a:spcAft>
                <a:spcPts val="600"/>
              </a:spcAft>
              <a:buNone/>
            </a:pPr>
            <a:r>
              <a:rPr lang="en-US" sz="2400">
                <a:latin typeface="Calibri (Body)"/>
              </a:rPr>
              <a:t/>
            </a:r>
            <a:br>
              <a:rPr lang="en-US" sz="2400">
                <a:latin typeface="Calibri (Body)"/>
              </a:rPr>
            </a:br>
            <a:endParaRPr lang="en-US" sz="2400">
              <a:latin typeface="Calibri (Body)"/>
            </a:endParaRPr>
          </a:p>
          <a:p>
            <a:pPr marL="0" indent="0" algn="just">
              <a:spcBef>
                <a:spcPts val="600"/>
              </a:spcBef>
              <a:spcAft>
                <a:spcPts val="600"/>
              </a:spcAft>
              <a:buNone/>
            </a:pPr>
            <a:endParaRPr lang="en-US" sz="2400">
              <a:latin typeface="Calibri (Body)"/>
            </a:endParaRPr>
          </a:p>
          <a:p>
            <a:pPr marL="0" indent="0" algn="just">
              <a:spcBef>
                <a:spcPts val="600"/>
              </a:spcBef>
              <a:spcAft>
                <a:spcPts val="600"/>
              </a:spcAft>
              <a:buNone/>
            </a:pPr>
            <a:r>
              <a:rPr lang="en-US" sz="2400">
                <a:latin typeface="Calibri (Body)"/>
              </a:rPr>
              <a:t> </a:t>
            </a:r>
          </a:p>
          <a:p>
            <a:pPr marL="0" indent="0" algn="just">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Polyline</a:t>
            </a:r>
          </a:p>
        </p:txBody>
      </p:sp>
    </p:spTree>
    <p:extLst>
      <p:ext uri="{BB962C8B-B14F-4D97-AF65-F5344CB8AC3E}">
        <p14:creationId xmlns:p14="http://schemas.microsoft.com/office/powerpoint/2010/main" val="278007687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spcBef>
                <a:spcPts val="200"/>
              </a:spcBef>
              <a:spcAft>
                <a:spcPts val="200"/>
              </a:spcAft>
              <a:buNone/>
              <a:tabLst>
                <a:tab pos="465138" algn="l"/>
              </a:tabLst>
            </a:pPr>
            <a:r>
              <a:rPr lang="en-US" sz="1700">
                <a:latin typeface="Consolas" pitchFamily="49" charset="0"/>
                <a:cs typeface="Consolas" pitchFamily="49" charset="0"/>
              </a:rPr>
              <a:t>&lt;Canvas Height="300" Width="300"&gt;</a:t>
            </a:r>
          </a:p>
          <a:p>
            <a:pPr marL="0" indent="0">
              <a:spcBef>
                <a:spcPts val="200"/>
              </a:spcBef>
              <a:spcAft>
                <a:spcPts val="200"/>
              </a:spcAft>
              <a:buNone/>
              <a:tabLst>
                <a:tab pos="465138" algn="l"/>
              </a:tabLst>
            </a:pPr>
            <a:r>
              <a:rPr lang="en-US" sz="1700">
                <a:latin typeface="Consolas" pitchFamily="49" charset="0"/>
                <a:cs typeface="Consolas" pitchFamily="49" charset="0"/>
              </a:rPr>
              <a:t>	&lt;Polyline</a:t>
            </a:r>
          </a:p>
          <a:p>
            <a:pPr marL="0" indent="0">
              <a:spcBef>
                <a:spcPts val="200"/>
              </a:spcBef>
              <a:spcAft>
                <a:spcPts val="200"/>
              </a:spcAft>
              <a:buNone/>
              <a:tabLst>
                <a:tab pos="465138" algn="l"/>
              </a:tabLst>
            </a:pPr>
            <a:r>
              <a:rPr lang="en-US" sz="1700">
                <a:latin typeface="Consolas" pitchFamily="49" charset="0"/>
                <a:cs typeface="Consolas" pitchFamily="49" charset="0"/>
              </a:rPr>
              <a:t>		Points="10, 10, 60, 10 110,110 150,100" Stroke="Green"</a:t>
            </a:r>
          </a:p>
          <a:p>
            <a:pPr marL="0" indent="0">
              <a:spcBef>
                <a:spcPts val="200"/>
              </a:spcBef>
              <a:spcAft>
                <a:spcPts val="200"/>
              </a:spcAft>
              <a:buNone/>
              <a:tabLst>
                <a:tab pos="465138" algn="l"/>
              </a:tabLst>
            </a:pPr>
            <a:r>
              <a:rPr lang="en-US" sz="1700">
                <a:latin typeface="Consolas" pitchFamily="49" charset="0"/>
                <a:cs typeface="Consolas" pitchFamily="49" charset="0"/>
              </a:rPr>
              <a:t>		StrokeThickness="4" Canvas.Left="0" Canvas.Top="80" /&gt;        </a:t>
            </a:r>
          </a:p>
          <a:p>
            <a:pPr marL="0" indent="0">
              <a:spcBef>
                <a:spcPts val="200"/>
              </a:spcBef>
              <a:spcAft>
                <a:spcPts val="200"/>
              </a:spcAft>
              <a:buNone/>
              <a:tabLst>
                <a:tab pos="465138" algn="l"/>
              </a:tabLst>
            </a:pPr>
            <a:r>
              <a:rPr lang="en-US" sz="1700">
                <a:latin typeface="Consolas" pitchFamily="49" charset="0"/>
                <a:cs typeface="Consolas" pitchFamily="49" charset="0"/>
              </a:rPr>
              <a:t>	&lt;Polyline</a:t>
            </a:r>
          </a:p>
          <a:p>
            <a:pPr marL="0" indent="0">
              <a:spcBef>
                <a:spcPts val="200"/>
              </a:spcBef>
              <a:spcAft>
                <a:spcPts val="200"/>
              </a:spcAft>
              <a:buNone/>
              <a:tabLst>
                <a:tab pos="465138" algn="l"/>
              </a:tabLst>
            </a:pPr>
            <a:r>
              <a:rPr lang="en-US" sz="1700">
                <a:latin typeface="Consolas" pitchFamily="49" charset="0"/>
                <a:cs typeface="Consolas" pitchFamily="49" charset="0"/>
              </a:rPr>
              <a:t>		Points="10,100 100,100 100,10" Stroke="Blue" </a:t>
            </a:r>
          </a:p>
          <a:p>
            <a:pPr marL="0" indent="0">
              <a:spcBef>
                <a:spcPts val="200"/>
              </a:spcBef>
              <a:spcAft>
                <a:spcPts val="200"/>
              </a:spcAft>
              <a:buNone/>
              <a:tabLst>
                <a:tab pos="465138" algn="l"/>
              </a:tabLst>
            </a:pPr>
            <a:r>
              <a:rPr lang="en-US" sz="1700">
                <a:latin typeface="Consolas" pitchFamily="49" charset="0"/>
                <a:cs typeface="Consolas" pitchFamily="49" charset="0"/>
              </a:rPr>
              <a:t>		StrokeThickness="4" StrokeDashArray="4 1 2 1"</a:t>
            </a:r>
          </a:p>
          <a:p>
            <a:pPr marL="0" indent="0">
              <a:spcBef>
                <a:spcPts val="200"/>
              </a:spcBef>
              <a:spcAft>
                <a:spcPts val="200"/>
              </a:spcAft>
              <a:buNone/>
              <a:tabLst>
                <a:tab pos="465138" algn="l"/>
              </a:tabLst>
            </a:pPr>
            <a:r>
              <a:rPr lang="en-US" sz="1700">
                <a:latin typeface="Consolas" pitchFamily="49" charset="0"/>
                <a:cs typeface="Consolas" pitchFamily="49" charset="0"/>
              </a:rPr>
              <a:t>		Canvas.Left="180" Canvas.Top="80" /&gt;</a:t>
            </a:r>
          </a:p>
          <a:p>
            <a:pPr marL="0" indent="0">
              <a:spcBef>
                <a:spcPts val="200"/>
              </a:spcBef>
              <a:spcAft>
                <a:spcPts val="200"/>
              </a:spcAft>
              <a:buNone/>
              <a:tabLst>
                <a:tab pos="465138" algn="l"/>
              </a:tabLst>
            </a:pPr>
            <a:r>
              <a:rPr lang="en-US" sz="1700">
                <a:latin typeface="Consolas" pitchFamily="49" charset="0"/>
                <a:cs typeface="Consolas" pitchFamily="49" charset="0"/>
              </a:rPr>
              <a:t>&lt;/Canvas&gt;</a:t>
            </a:r>
          </a:p>
        </p:txBody>
      </p:sp>
      <p:sp>
        <p:nvSpPr>
          <p:cNvPr id="7" name="Title 6"/>
          <p:cNvSpPr>
            <a:spLocks noGrp="1"/>
          </p:cNvSpPr>
          <p:nvPr>
            <p:ph type="title"/>
          </p:nvPr>
        </p:nvSpPr>
        <p:spPr>
          <a:xfrm>
            <a:off x="457200" y="0"/>
            <a:ext cx="8229600" cy="1143000"/>
          </a:xfrm>
        </p:spPr>
        <p:txBody>
          <a:bodyPr/>
          <a:lstStyle/>
          <a:p>
            <a:r>
              <a:rPr lang="en-US" b="1"/>
              <a:t>Polyline</a:t>
            </a:r>
            <a:endParaRPr lang="en-US"/>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Polyline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37242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5000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610600" cy="5181600"/>
          </a:xfrm>
        </p:spPr>
        <p:txBody>
          <a:bodyPr>
            <a:normAutofit lnSpcReduction="10000"/>
          </a:bodyPr>
          <a:lstStyle/>
          <a:p>
            <a:pPr marL="0" indent="0" algn="just">
              <a:spcBef>
                <a:spcPts val="600"/>
              </a:spcBef>
              <a:spcAft>
                <a:spcPts val="600"/>
              </a:spcAft>
              <a:buNone/>
            </a:pPr>
            <a:r>
              <a:rPr lang="en-US" sz="2400">
                <a:latin typeface="Calibri (Body)"/>
              </a:rPr>
              <a:t>Đối tượng Rectangle được xác định bởi tọa độ của góc trên trái và độ rộng, độ cao của hình chữ nhật cần hiển thị. Ngoài ra, có thể thiết lập các thuộc tính cho đường viền (màu sắc, độ dày, kiểu dáng) và tô phần bên trong của hình</a:t>
            </a:r>
            <a:r>
              <a:rPr lang="en-US" sz="2400" smtClean="0">
                <a:latin typeface="Calibri (Body)"/>
              </a:rPr>
              <a:t>.</a:t>
            </a:r>
          </a:p>
          <a:p>
            <a:pPr algn="just">
              <a:spcBef>
                <a:spcPts val="600"/>
              </a:spcBef>
              <a:spcAft>
                <a:spcPts val="600"/>
              </a:spcAft>
            </a:pPr>
            <a:r>
              <a:rPr lang="en-US" sz="2400">
                <a:latin typeface="Calibri (Body)"/>
              </a:rPr>
              <a:t>Thuộc tính Fill chỉ định màu tô bên trong hình chữ nhật. nếu bỏ qua thuộc tính này thì hình chữ nhật sẽ là trong suốt. </a:t>
            </a:r>
          </a:p>
          <a:p>
            <a:pPr algn="just">
              <a:spcBef>
                <a:spcPts val="600"/>
              </a:spcBef>
              <a:spcAft>
                <a:spcPts val="600"/>
              </a:spcAft>
            </a:pPr>
            <a:r>
              <a:rPr lang="en-US" sz="2400">
                <a:latin typeface="Calibri (Body)"/>
              </a:rPr>
              <a:t>Các thuộc tính Stroke,  StrokeThickness,  StrokeDashArray chỉ định kiểu đường viền của hình chữ nhật. Nếu không chỉ định giá trị cho các thuộc tính này thì hình chữ nhật sẽ không có đường viền.</a:t>
            </a:r>
          </a:p>
          <a:p>
            <a:pPr algn="just">
              <a:spcBef>
                <a:spcPts val="600"/>
              </a:spcBef>
              <a:spcAft>
                <a:spcPts val="600"/>
              </a:spcAft>
            </a:pPr>
            <a:r>
              <a:rPr lang="en-US" sz="2400">
                <a:latin typeface="Calibri (Body)"/>
              </a:rPr>
              <a:t>Các thuộc tính RadiusX,  RadiusY là bán kính của hình ellipse để tạo ra các góc tròn của hình chữ nhật.</a:t>
            </a:r>
          </a:p>
          <a:p>
            <a:pPr marL="0" indent="0" algn="just">
              <a:spcBef>
                <a:spcPts val="600"/>
              </a:spcBef>
              <a:spcAft>
                <a:spcPts val="600"/>
              </a:spcAft>
              <a:buNone/>
            </a:pPr>
            <a:endParaRPr lang="en-US" sz="2400">
              <a:latin typeface="Calibri (Body)"/>
            </a:endParaRPr>
          </a:p>
          <a:p>
            <a:pPr marL="0" indent="0" algn="just">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Rectangle</a:t>
            </a:r>
          </a:p>
        </p:txBody>
      </p:sp>
    </p:spTree>
    <p:extLst>
      <p:ext uri="{BB962C8B-B14F-4D97-AF65-F5344CB8AC3E}">
        <p14:creationId xmlns:p14="http://schemas.microsoft.com/office/powerpoint/2010/main" val="27800768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4953000"/>
          </a:xfrm>
        </p:spPr>
        <p:txBody>
          <a:bodyPr>
            <a:noAutofit/>
          </a:bodyPr>
          <a:lstStyle/>
          <a:p>
            <a:pPr marL="0" indent="0">
              <a:buNone/>
            </a:pPr>
            <a:r>
              <a:rPr lang="en-US" sz="1600">
                <a:latin typeface="Consolas" pitchFamily="49" charset="0"/>
                <a:cs typeface="Consolas" pitchFamily="49" charset="0"/>
              </a:rPr>
              <a:t>&lt;Canvas Height="300" Width="300</a:t>
            </a:r>
            <a:r>
              <a:rPr lang="en-US" sz="1600" smtClean="0">
                <a:latin typeface="Consolas" pitchFamily="49" charset="0"/>
                <a:cs typeface="Consolas" pitchFamily="49" charset="0"/>
              </a:rPr>
              <a:t>"&gt;        </a:t>
            </a:r>
            <a:endParaRPr lang="en-US" sz="1600">
              <a:latin typeface="Consolas" pitchFamily="49" charset="0"/>
              <a:cs typeface="Consolas" pitchFamily="49" charset="0"/>
            </a:endParaRPr>
          </a:p>
          <a:p>
            <a:pPr marL="0" indent="0" defTabSz="739775">
              <a:buNone/>
            </a:pPr>
            <a:r>
              <a:rPr lang="en-US" sz="1600">
                <a:latin typeface="Consolas" pitchFamily="49" charset="0"/>
                <a:cs typeface="Consolas" pitchFamily="49" charset="0"/>
              </a:rPr>
              <a:t>	&lt;Rectangle Width="100" Height="50" Fill="#CCCCFF" </a:t>
            </a:r>
          </a:p>
          <a:p>
            <a:pPr marL="0" indent="0" defTabSz="739775">
              <a:buNone/>
            </a:pPr>
            <a:r>
              <a:rPr lang="en-US" sz="1600">
                <a:latin typeface="Consolas" pitchFamily="49" charset="0"/>
                <a:cs typeface="Consolas" pitchFamily="49" charset="0"/>
              </a:rPr>
              <a:t>		Canvas.Left="10" Canvas.Top="25" /&gt;</a:t>
            </a:r>
          </a:p>
          <a:p>
            <a:pPr marL="0" indent="0" defTabSz="739775">
              <a:buNone/>
            </a:pPr>
            <a:r>
              <a:rPr lang="en-US" sz="1600">
                <a:latin typeface="Consolas" pitchFamily="49" charset="0"/>
                <a:cs typeface="Consolas" pitchFamily="49" charset="0"/>
              </a:rPr>
              <a:t>	&lt;Rectangle Width="100" Height="50" Fill="#CCCCFF" Stroke="Black" </a:t>
            </a:r>
          </a:p>
          <a:p>
            <a:pPr marL="0" indent="0" defTabSz="739775">
              <a:buNone/>
            </a:pPr>
            <a:r>
              <a:rPr lang="en-US" sz="1600">
                <a:latin typeface="Consolas" pitchFamily="49" charset="0"/>
                <a:cs typeface="Consolas" pitchFamily="49" charset="0"/>
              </a:rPr>
              <a:t>		StrokeThickness="4" Canvas.Left="10" Canvas.Top="100"/&gt;        </a:t>
            </a:r>
          </a:p>
          <a:p>
            <a:pPr marL="0" indent="0" defTabSz="739775">
              <a:buNone/>
            </a:pPr>
            <a:r>
              <a:rPr lang="en-US" sz="1600">
                <a:latin typeface="Consolas" pitchFamily="49" charset="0"/>
                <a:cs typeface="Consolas" pitchFamily="49" charset="0"/>
              </a:rPr>
              <a:t>	&lt;Rectangle Width="100" Height="50" RadiusX="20" RadiusY="20" </a:t>
            </a:r>
          </a:p>
          <a:p>
            <a:pPr marL="0" indent="0" defTabSz="739775">
              <a:buNone/>
            </a:pPr>
            <a:r>
              <a:rPr lang="en-US" sz="1600">
                <a:latin typeface="Consolas" pitchFamily="49" charset="0"/>
                <a:cs typeface="Consolas" pitchFamily="49" charset="0"/>
              </a:rPr>
              <a:t>		Fill="#CCCCFF" Canvas.Left="135" Canvas.Top="25"/&gt;</a:t>
            </a:r>
          </a:p>
          <a:p>
            <a:pPr marL="0" indent="0" defTabSz="739775">
              <a:buNone/>
            </a:pPr>
            <a:r>
              <a:rPr lang="en-US" sz="1600">
                <a:latin typeface="Consolas" pitchFamily="49" charset="0"/>
                <a:cs typeface="Consolas" pitchFamily="49" charset="0"/>
              </a:rPr>
              <a:t>	&lt;Rectangle Width="100" Height="50" RadiusX="20" RadiusY="20" </a:t>
            </a:r>
          </a:p>
          <a:p>
            <a:pPr marL="0" indent="0" defTabSz="739775">
              <a:buNone/>
            </a:pPr>
            <a:r>
              <a:rPr lang="en-US" sz="1600">
                <a:latin typeface="Consolas" pitchFamily="49" charset="0"/>
                <a:cs typeface="Consolas" pitchFamily="49" charset="0"/>
              </a:rPr>
              <a:t>		Stroke="Black" StrokeThickness="4" Canvas.Left="135" 				Canvas.Top="100" /&gt;        </a:t>
            </a:r>
          </a:p>
          <a:p>
            <a:pPr marL="0" indent="0" defTabSz="739775">
              <a:buNone/>
            </a:pPr>
            <a:r>
              <a:rPr lang="en-US" sz="1600">
                <a:latin typeface="Consolas" pitchFamily="49" charset="0"/>
                <a:cs typeface="Consolas" pitchFamily="49" charset="0"/>
              </a:rPr>
              <a:t>	&lt;Rectangle Width="100" Height="50" Fill="#CCCCFF" Stroke="Black" </a:t>
            </a:r>
          </a:p>
          <a:p>
            <a:pPr marL="0" indent="0" defTabSz="739775">
              <a:buNone/>
            </a:pPr>
            <a:r>
              <a:rPr lang="en-US" sz="1600">
                <a:latin typeface="Consolas" pitchFamily="49" charset="0"/>
                <a:cs typeface="Consolas" pitchFamily="49" charset="0"/>
              </a:rPr>
              <a:t>		StrokeThickness="4" StrokeDashArray="4 2" Canvas.Left="10" 			Canvas.Top="180"/&gt;        </a:t>
            </a:r>
          </a:p>
          <a:p>
            <a:pPr marL="0" indent="0" defTabSz="739775">
              <a:buNone/>
            </a:pPr>
            <a:r>
              <a:rPr lang="en-US" sz="1600">
                <a:latin typeface="Consolas" pitchFamily="49" charset="0"/>
                <a:cs typeface="Consolas" pitchFamily="49" charset="0"/>
              </a:rPr>
              <a:t>	&lt;Rectangle Width="100" Height="50" RadiusX="20" RadiusY="20" 				Stroke="Black" StrokeThickness="4" StrokeDashArray="2 1" 			Canvas.Left="135" Canvas.Top="180" /&gt;</a:t>
            </a:r>
          </a:p>
          <a:p>
            <a:pPr marL="0" indent="0">
              <a:buNone/>
            </a:pPr>
            <a:r>
              <a:rPr lang="en-US" sz="1600">
                <a:latin typeface="Consolas" pitchFamily="49" charset="0"/>
                <a:cs typeface="Consolas" pitchFamily="49" charset="0"/>
              </a:rPr>
              <a:t>&lt;/Canvas&gt;</a:t>
            </a:r>
          </a:p>
          <a:p>
            <a:pPr marL="0" indent="0">
              <a:buNone/>
            </a:pPr>
            <a:endParaRPr lang="en-US" sz="1600"/>
          </a:p>
        </p:txBody>
      </p:sp>
      <p:sp>
        <p:nvSpPr>
          <p:cNvPr id="7" name="Title 6"/>
          <p:cNvSpPr>
            <a:spLocks noGrp="1"/>
          </p:cNvSpPr>
          <p:nvPr>
            <p:ph type="title"/>
          </p:nvPr>
        </p:nvSpPr>
        <p:spPr>
          <a:xfrm>
            <a:off x="457200" y="0"/>
            <a:ext cx="8229600" cy="1143000"/>
          </a:xfrm>
        </p:spPr>
        <p:txBody>
          <a:bodyPr/>
          <a:lstStyle/>
          <a:p>
            <a:r>
              <a:rPr lang="en-US" b="1"/>
              <a:t>Rectangle</a:t>
            </a:r>
            <a:endParaRPr lang="en-US"/>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fontScale="55000" lnSpcReduction="20000"/>
          </a:bodyPr>
          <a:lstStyle/>
          <a:p>
            <a:pPr marL="0" indent="0" algn="just">
              <a:spcBef>
                <a:spcPts val="1200"/>
              </a:spcBef>
              <a:spcAft>
                <a:spcPts val="1000"/>
              </a:spcAft>
              <a:buFont typeface="Arial" pitchFamily="34" charset="0"/>
              <a:buNone/>
            </a:pPr>
            <a:r>
              <a:rPr lang="vi-VN" sz="4400">
                <a:latin typeface="Calibri (Body)"/>
              </a:rPr>
              <a:t>Ví </a:t>
            </a:r>
            <a:r>
              <a:rPr lang="en-US" sz="4400">
                <a:latin typeface="Calibri (Body)"/>
              </a:rPr>
              <a:t>dụ: </a:t>
            </a:r>
            <a:r>
              <a:rPr lang="vi-VN" sz="4400">
                <a:latin typeface="Calibri (Body)"/>
              </a:rPr>
              <a:t>tô màu nền gradient cho Window bằng cách đặt thuộc tính Background của Window với một LinearGradientBrush. LinearGradientBrush lại chứa property GradientStops là một collection các điểm dừng để xác định màu.</a:t>
            </a:r>
          </a:p>
          <a:p>
            <a:pPr marL="0" indent="0">
              <a:buNone/>
            </a:pPr>
            <a:r>
              <a:rPr lang="en-US" sz="2900" smtClean="0">
                <a:latin typeface="Consolas" pitchFamily="49" charset="0"/>
                <a:cs typeface="Consolas" pitchFamily="49" charset="0"/>
              </a:rPr>
              <a:t>     &lt;</a:t>
            </a:r>
            <a:r>
              <a:rPr lang="en-US" sz="2900">
                <a:latin typeface="Consolas" pitchFamily="49" charset="0"/>
                <a:cs typeface="Consolas" pitchFamily="49" charset="0"/>
              </a:rPr>
              <a:t>Window.Background&gt;</a:t>
            </a:r>
          </a:p>
          <a:p>
            <a:pPr marL="0" indent="0">
              <a:buNone/>
            </a:pPr>
            <a:r>
              <a:rPr lang="en-US" sz="2900" smtClean="0">
                <a:latin typeface="Consolas" pitchFamily="49" charset="0"/>
                <a:cs typeface="Consolas" pitchFamily="49" charset="0"/>
              </a:rPr>
              <a:t>	&lt;LinearGradientBrush </a:t>
            </a:r>
            <a:r>
              <a:rPr lang="en-US" sz="2900">
                <a:latin typeface="Consolas" pitchFamily="49" charset="0"/>
                <a:cs typeface="Consolas" pitchFamily="49" charset="0"/>
              </a:rPr>
              <a:t>StartPoint="0,0" EndPoint="1, 1"&gt;</a:t>
            </a:r>
          </a:p>
          <a:p>
            <a:pPr marL="0" indent="0">
              <a:buNone/>
            </a:pPr>
            <a:r>
              <a:rPr lang="en-US" sz="2900">
                <a:latin typeface="Consolas" pitchFamily="49" charset="0"/>
                <a:cs typeface="Consolas" pitchFamily="49" charset="0"/>
              </a:rPr>
              <a:t>            &lt;LinearGradientBrush.GradientStops&gt;</a:t>
            </a:r>
          </a:p>
          <a:p>
            <a:pPr marL="0" indent="0">
              <a:buNone/>
            </a:pPr>
            <a:r>
              <a:rPr lang="en-US" sz="2900">
                <a:latin typeface="Consolas" pitchFamily="49" charset="0"/>
                <a:cs typeface="Consolas" pitchFamily="49" charset="0"/>
              </a:rPr>
              <a:t>                &lt;GradientStopCollection&gt;</a:t>
            </a:r>
          </a:p>
          <a:p>
            <a:pPr marL="0" indent="0">
              <a:buNone/>
            </a:pPr>
            <a:r>
              <a:rPr lang="en-US" sz="2900">
                <a:latin typeface="Consolas" pitchFamily="49" charset="0"/>
                <a:cs typeface="Consolas" pitchFamily="49" charset="0"/>
              </a:rPr>
              <a:t>                    &lt;GradientStop Offset="0" Color="White" /&gt;</a:t>
            </a:r>
          </a:p>
          <a:p>
            <a:pPr marL="0" indent="0">
              <a:buNone/>
            </a:pPr>
            <a:r>
              <a:rPr lang="en-US" sz="2900">
                <a:latin typeface="Consolas" pitchFamily="49" charset="0"/>
                <a:cs typeface="Consolas" pitchFamily="49" charset="0"/>
              </a:rPr>
              <a:t>                    &lt;GradientStop Offset="0.2" Color="Azure" /&gt;</a:t>
            </a:r>
          </a:p>
          <a:p>
            <a:pPr marL="0" indent="0">
              <a:buNone/>
            </a:pPr>
            <a:r>
              <a:rPr lang="en-US" sz="2900">
                <a:latin typeface="Consolas" pitchFamily="49" charset="0"/>
                <a:cs typeface="Consolas" pitchFamily="49" charset="0"/>
              </a:rPr>
              <a:t>                    &lt;GradientStop Offset="0.4" Color="LightCyan" /&gt;</a:t>
            </a:r>
          </a:p>
          <a:p>
            <a:pPr marL="0" indent="0">
              <a:buNone/>
            </a:pPr>
            <a:r>
              <a:rPr lang="en-US" sz="2900">
                <a:latin typeface="Consolas" pitchFamily="49" charset="0"/>
                <a:cs typeface="Consolas" pitchFamily="49" charset="0"/>
              </a:rPr>
              <a:t>                    &lt;GradientStop Offset="0.7" Color="LightBlue" /&gt;</a:t>
            </a:r>
          </a:p>
          <a:p>
            <a:pPr marL="0" indent="0">
              <a:buNone/>
            </a:pPr>
            <a:r>
              <a:rPr lang="en-US" sz="2900">
                <a:latin typeface="Consolas" pitchFamily="49" charset="0"/>
                <a:cs typeface="Consolas" pitchFamily="49" charset="0"/>
              </a:rPr>
              <a:t>                    &lt;GradientStop Offset="1" Color="Blue" /&gt;</a:t>
            </a:r>
          </a:p>
          <a:p>
            <a:pPr marL="0" indent="0">
              <a:buNone/>
            </a:pPr>
            <a:r>
              <a:rPr lang="en-US" sz="2900">
                <a:latin typeface="Consolas" pitchFamily="49" charset="0"/>
                <a:cs typeface="Consolas" pitchFamily="49" charset="0"/>
              </a:rPr>
              <a:t>                &lt;/GradientStopCollection&gt;</a:t>
            </a:r>
          </a:p>
          <a:p>
            <a:pPr marL="0" indent="0">
              <a:buNone/>
            </a:pPr>
            <a:r>
              <a:rPr lang="en-US" sz="2900">
                <a:latin typeface="Consolas" pitchFamily="49" charset="0"/>
                <a:cs typeface="Consolas" pitchFamily="49" charset="0"/>
              </a:rPr>
              <a:t>            &lt;/LinearGradientBrush.GradientStops&gt;</a:t>
            </a:r>
          </a:p>
          <a:p>
            <a:pPr marL="0" indent="0">
              <a:buNone/>
            </a:pPr>
            <a:r>
              <a:rPr lang="en-US" sz="2900">
                <a:latin typeface="Consolas" pitchFamily="49" charset="0"/>
                <a:cs typeface="Consolas" pitchFamily="49" charset="0"/>
              </a:rPr>
              <a:t>        &lt;/LinearGradientBrush&gt;</a:t>
            </a:r>
          </a:p>
          <a:p>
            <a:pPr marL="0" indent="0">
              <a:buNone/>
            </a:pPr>
            <a:r>
              <a:rPr lang="en-US" sz="2900">
                <a:latin typeface="Consolas" pitchFamily="49" charset="0"/>
                <a:cs typeface="Consolas" pitchFamily="49" charset="0"/>
              </a:rPr>
              <a:t>    &lt;/Window.Background&gt;</a:t>
            </a:r>
          </a:p>
          <a:p>
            <a:pPr marL="0" indent="0" algn="just">
              <a:spcBef>
                <a:spcPts val="1200"/>
              </a:spcBef>
              <a:spcAft>
                <a:spcPts val="10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Property</a:t>
            </a:r>
            <a:endParaRPr lang="en-US" b="1"/>
          </a:p>
        </p:txBody>
      </p:sp>
    </p:spTree>
    <p:extLst>
      <p:ext uri="{BB962C8B-B14F-4D97-AF65-F5344CB8AC3E}">
        <p14:creationId xmlns:p14="http://schemas.microsoft.com/office/powerpoint/2010/main" val="145969000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Rectangle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0290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1606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None/>
            </a:pPr>
            <a:r>
              <a:rPr lang="en-US" sz="2400">
                <a:latin typeface="Calibri (Body)"/>
              </a:rPr>
              <a:t>Hình Ellipse được xác định bởi tọa độ của góc trên trái và độ rộng, độ cao của hình chữ nhật ngoại tiếp của Ellipse cần hiển thị. Hình tròn là hình Ellipse với chiều rộng và chiều cao bằng nhau. Ellipse cũng có các thuộc tính cho đường viền (màu sắc, độ dày, kiểu dáng) và tô phần bên trong của hình tương tự như hình chữ </a:t>
            </a:r>
            <a:r>
              <a:rPr lang="en-US" sz="2400" smtClean="0">
                <a:latin typeface="Calibri (Body)"/>
              </a:rPr>
              <a:t>nhật.</a:t>
            </a:r>
          </a:p>
          <a:p>
            <a:pPr marL="0" indent="0" algn="just">
              <a:spcBef>
                <a:spcPts val="600"/>
              </a:spcBef>
              <a:spcAft>
                <a:spcPts val="600"/>
              </a:spcAft>
              <a:buNone/>
            </a:pPr>
            <a:r>
              <a:rPr lang="en-US" sz="2400" smtClean="0">
                <a:latin typeface="Calibri (Body)"/>
              </a:rPr>
              <a:t/>
            </a:r>
            <a:br>
              <a:rPr lang="en-US" sz="2400" smtClean="0">
                <a:latin typeface="Calibri (Body)"/>
              </a:rPr>
            </a:b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Ellipse</a:t>
            </a:r>
            <a:endParaRPr lang="en-US"/>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82000" cy="4953000"/>
          </a:xfrm>
        </p:spPr>
        <p:txBody>
          <a:bodyPr>
            <a:noAutofit/>
          </a:bodyPr>
          <a:lstStyle/>
          <a:p>
            <a:pPr marL="0" indent="0">
              <a:buNone/>
            </a:pPr>
            <a:r>
              <a:rPr lang="en-US" sz="1600">
                <a:latin typeface="Consolas" pitchFamily="49" charset="0"/>
                <a:cs typeface="Consolas" pitchFamily="49" charset="0"/>
              </a:rPr>
              <a:t>&lt;Canvas Height="300" Width="300" Background="AntiqueWhite"&gt;</a:t>
            </a:r>
          </a:p>
          <a:p>
            <a:pPr marL="0" indent="0">
              <a:buNone/>
            </a:pPr>
            <a:r>
              <a:rPr lang="en-US" sz="1600">
                <a:latin typeface="Consolas" pitchFamily="49" charset="0"/>
                <a:cs typeface="Consolas" pitchFamily="49" charset="0"/>
              </a:rPr>
              <a:t>	&lt;Ellipse Width="100" Height="50" Fill="Blue"</a:t>
            </a:r>
          </a:p>
          <a:p>
            <a:pPr marL="0" indent="0">
              <a:buNone/>
            </a:pPr>
            <a:r>
              <a:rPr lang="en-US" sz="1600">
                <a:latin typeface="Consolas" pitchFamily="49" charset="0"/>
                <a:cs typeface="Consolas" pitchFamily="49" charset="0"/>
              </a:rPr>
              <a:t>		Canvas.Left="10" Canvas.Top="25" /&gt;	</a:t>
            </a:r>
          </a:p>
          <a:p>
            <a:pPr marL="0" indent="0">
              <a:buNone/>
            </a:pPr>
            <a:r>
              <a:rPr lang="en-US" sz="1600">
                <a:latin typeface="Consolas" pitchFamily="49" charset="0"/>
                <a:cs typeface="Consolas" pitchFamily="49" charset="0"/>
              </a:rPr>
              <a:t>	&lt;Ellipse Width="100" Height="50" Fill="Blue"</a:t>
            </a:r>
          </a:p>
          <a:p>
            <a:pPr marL="0" indent="0">
              <a:buNone/>
            </a:pPr>
            <a:r>
              <a:rPr lang="en-US" sz="1600">
                <a:latin typeface="Consolas" pitchFamily="49" charset="0"/>
                <a:cs typeface="Consolas" pitchFamily="49" charset="0"/>
              </a:rPr>
              <a:t>		Stroke="Black" StrokeThickness="4"</a:t>
            </a:r>
          </a:p>
          <a:p>
            <a:pPr marL="0" indent="0">
              <a:buNone/>
            </a:pPr>
            <a:r>
              <a:rPr lang="en-US" sz="1600">
                <a:latin typeface="Consolas" pitchFamily="49" charset="0"/>
                <a:cs typeface="Consolas" pitchFamily="49" charset="0"/>
              </a:rPr>
              <a:t>		Canvas.Left="10" Canvas.Top="100"/&gt;	</a:t>
            </a:r>
          </a:p>
          <a:p>
            <a:pPr marL="0" indent="0">
              <a:buNone/>
            </a:pPr>
            <a:r>
              <a:rPr lang="en-US" sz="1600">
                <a:latin typeface="Consolas" pitchFamily="49" charset="0"/>
                <a:cs typeface="Consolas" pitchFamily="49" charset="0"/>
              </a:rPr>
              <a:t>	&lt;Ellipse Width="100" Height="50" Fill="Blue"</a:t>
            </a:r>
          </a:p>
          <a:p>
            <a:pPr marL="0" indent="0">
              <a:buNone/>
            </a:pPr>
            <a:r>
              <a:rPr lang="en-US" sz="1600">
                <a:latin typeface="Consolas" pitchFamily="49" charset="0"/>
                <a:cs typeface="Consolas" pitchFamily="49" charset="0"/>
              </a:rPr>
              <a:t>		Stroke="Black" StrokeThickness="4"</a:t>
            </a:r>
          </a:p>
          <a:p>
            <a:pPr marL="0" indent="0">
              <a:buNone/>
            </a:pPr>
            <a:r>
              <a:rPr lang="en-US" sz="1600">
                <a:latin typeface="Consolas" pitchFamily="49" charset="0"/>
                <a:cs typeface="Consolas" pitchFamily="49" charset="0"/>
              </a:rPr>
              <a:t>		StrokeDashArray="2 1" Canvas.Left="10"</a:t>
            </a:r>
          </a:p>
          <a:p>
            <a:pPr marL="0" indent="0">
              <a:buNone/>
            </a:pPr>
            <a:r>
              <a:rPr lang="en-US" sz="1600">
                <a:latin typeface="Consolas" pitchFamily="49" charset="0"/>
                <a:cs typeface="Consolas" pitchFamily="49" charset="0"/>
              </a:rPr>
              <a:t>		Canvas.Top="180"/&gt;	</a:t>
            </a:r>
          </a:p>
          <a:p>
            <a:pPr marL="0" indent="0">
              <a:buNone/>
            </a:pPr>
            <a:r>
              <a:rPr lang="en-US" sz="1600">
                <a:latin typeface="Consolas" pitchFamily="49" charset="0"/>
                <a:cs typeface="Consolas" pitchFamily="49" charset="0"/>
              </a:rPr>
              <a:t>	&lt;Ellipse Width="50" Height="50" Fill="Blue"</a:t>
            </a:r>
          </a:p>
          <a:p>
            <a:pPr marL="0" indent="0">
              <a:buNone/>
            </a:pPr>
            <a:r>
              <a:rPr lang="en-US" sz="1600">
                <a:latin typeface="Consolas" pitchFamily="49" charset="0"/>
                <a:cs typeface="Consolas" pitchFamily="49" charset="0"/>
              </a:rPr>
              <a:t>		Canvas.Left="135" Canvas.Top="25"/&gt;	</a:t>
            </a:r>
          </a:p>
          <a:p>
            <a:pPr marL="0" indent="0">
              <a:buNone/>
            </a:pPr>
            <a:r>
              <a:rPr lang="en-US" sz="1600">
                <a:latin typeface="Consolas" pitchFamily="49" charset="0"/>
                <a:cs typeface="Consolas" pitchFamily="49" charset="0"/>
              </a:rPr>
              <a:t>	&lt;Ellipse Width="50" Height="50" Stroke="Black"</a:t>
            </a:r>
          </a:p>
          <a:p>
            <a:pPr marL="0" indent="0">
              <a:buNone/>
            </a:pPr>
            <a:r>
              <a:rPr lang="en-US" sz="1600">
                <a:latin typeface="Consolas" pitchFamily="49" charset="0"/>
                <a:cs typeface="Consolas" pitchFamily="49" charset="0"/>
              </a:rPr>
              <a:t>		StrokeThickness="4" Canvas.Left="135"</a:t>
            </a:r>
          </a:p>
          <a:p>
            <a:pPr marL="0" indent="0">
              <a:buNone/>
            </a:pPr>
            <a:r>
              <a:rPr lang="en-US" sz="1600">
                <a:latin typeface="Consolas" pitchFamily="49" charset="0"/>
                <a:cs typeface="Consolas" pitchFamily="49" charset="0"/>
              </a:rPr>
              <a:t>		Canvas.Top="100" /&gt;	</a:t>
            </a:r>
          </a:p>
          <a:p>
            <a:pPr marL="0" indent="0">
              <a:buNone/>
            </a:pPr>
            <a:r>
              <a:rPr lang="en-US" sz="1600">
                <a:latin typeface="Consolas" pitchFamily="49" charset="0"/>
                <a:cs typeface="Consolas" pitchFamily="49" charset="0"/>
              </a:rPr>
              <a:t>	&lt;Ellipse Width="50" Height="50" Stroke="Black"</a:t>
            </a:r>
          </a:p>
          <a:p>
            <a:pPr marL="0" indent="0">
              <a:buNone/>
            </a:pPr>
            <a:r>
              <a:rPr lang="en-US" sz="1600">
                <a:latin typeface="Consolas" pitchFamily="49" charset="0"/>
                <a:cs typeface="Consolas" pitchFamily="49" charset="0"/>
              </a:rPr>
              <a:t>		StrokeThickness="4" StrokeDashArray="2 1"</a:t>
            </a:r>
          </a:p>
          <a:p>
            <a:pPr marL="0" indent="0">
              <a:buNone/>
            </a:pPr>
            <a:r>
              <a:rPr lang="en-US" sz="1600">
                <a:latin typeface="Consolas" pitchFamily="49" charset="0"/>
                <a:cs typeface="Consolas" pitchFamily="49" charset="0"/>
              </a:rPr>
              <a:t>		Canvas.Left="135" Canvas.Top="180" /&gt;</a:t>
            </a:r>
          </a:p>
          <a:p>
            <a:pPr marL="0" indent="0">
              <a:buNone/>
            </a:pPr>
            <a:r>
              <a:rPr lang="en-US" sz="1600">
                <a:latin typeface="Consolas" pitchFamily="49" charset="0"/>
                <a:cs typeface="Consolas" pitchFamily="49" charset="0"/>
              </a:rPr>
              <a:t>&lt;/Canvas&gt;</a:t>
            </a:r>
          </a:p>
        </p:txBody>
      </p:sp>
      <p:sp>
        <p:nvSpPr>
          <p:cNvPr id="7" name="Title 6"/>
          <p:cNvSpPr>
            <a:spLocks noGrp="1"/>
          </p:cNvSpPr>
          <p:nvPr>
            <p:ph type="title"/>
          </p:nvPr>
        </p:nvSpPr>
        <p:spPr>
          <a:xfrm>
            <a:off x="457200" y="0"/>
            <a:ext cx="8229600" cy="1143000"/>
          </a:xfrm>
        </p:spPr>
        <p:txBody>
          <a:bodyPr/>
          <a:lstStyle/>
          <a:p>
            <a:r>
              <a:rPr lang="en-US" b="1"/>
              <a:t>Ellipse</a:t>
            </a:r>
            <a:endParaRPr lang="en-US"/>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Ellipse</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3876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None/>
            </a:pPr>
            <a:r>
              <a:rPr lang="en-US" sz="2400">
                <a:latin typeface="Calibri (Body)"/>
              </a:rPr>
              <a:t>Polygon là đối tượng dùng để trình diễn các hình dạng phức tạp, gồm đoạn thẳng nối tiếp khép kín. Một </a:t>
            </a:r>
            <a:r>
              <a:rPr lang="en-US" sz="2400" smtClean="0">
                <a:latin typeface="Calibri (Body)"/>
              </a:rPr>
              <a:t>Polygon N </a:t>
            </a:r>
            <a:r>
              <a:rPr lang="en-US" sz="2400">
                <a:latin typeface="Calibri (Body)"/>
              </a:rPr>
              <a:t>đỉnh được định nghĩa bởi một tập hợp N cặp tọa độ tương ứng với mỗi đỉnh của nó .</a:t>
            </a:r>
          </a:p>
          <a:p>
            <a:pPr marL="0" indent="0" algn="just">
              <a:spcBef>
                <a:spcPts val="600"/>
              </a:spcBef>
              <a:spcAft>
                <a:spcPts val="600"/>
              </a:spcAft>
              <a:buFont typeface="Arial" pitchFamily="34" charset="0"/>
              <a:buNone/>
            </a:pPr>
            <a:r>
              <a:rPr lang="en-US" sz="2400" smtClean="0">
                <a:latin typeface="Calibri (Body)"/>
              </a:rPr>
              <a:t>Thuộc </a:t>
            </a:r>
            <a:r>
              <a:rPr lang="en-US" sz="2400">
                <a:latin typeface="Calibri (Body)"/>
              </a:rPr>
              <a:t>tính Points của nó để khai báo tọa độ của các đỉnh,</a:t>
            </a:r>
          </a:p>
        </p:txBody>
      </p:sp>
      <p:sp>
        <p:nvSpPr>
          <p:cNvPr id="7" name="Title 6"/>
          <p:cNvSpPr>
            <a:spLocks noGrp="1"/>
          </p:cNvSpPr>
          <p:nvPr>
            <p:ph type="title"/>
          </p:nvPr>
        </p:nvSpPr>
        <p:spPr>
          <a:xfrm>
            <a:off x="457200" y="0"/>
            <a:ext cx="8229600" cy="1143000"/>
          </a:xfrm>
        </p:spPr>
        <p:txBody>
          <a:bodyPr/>
          <a:lstStyle/>
          <a:p>
            <a:r>
              <a:rPr lang="en-US" b="1" smtClean="0"/>
              <a:t>Polygon</a:t>
            </a:r>
            <a:endParaRPr lang="en-US" b="1"/>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1800">
                <a:latin typeface="Consolas" pitchFamily="49" charset="0"/>
                <a:cs typeface="Consolas" pitchFamily="49" charset="0"/>
              </a:rPr>
              <a:t>&lt;Canvas Height="335" Width="616"&gt;</a:t>
            </a:r>
          </a:p>
          <a:p>
            <a:pPr marL="0" indent="0">
              <a:buNone/>
            </a:pPr>
            <a:r>
              <a:rPr lang="en-US" sz="1800">
                <a:latin typeface="Consolas" pitchFamily="49" charset="0"/>
                <a:cs typeface="Consolas" pitchFamily="49" charset="0"/>
              </a:rPr>
              <a:t>&lt;Polygon Points="10,110 60,10 110,110" Fill="Blue" /&gt;</a:t>
            </a:r>
          </a:p>
          <a:p>
            <a:pPr marL="0" indent="0">
              <a:buNone/>
            </a:pPr>
            <a:r>
              <a:rPr lang="en-US" sz="1800">
                <a:latin typeface="Consolas" pitchFamily="49" charset="0"/>
                <a:cs typeface="Consolas" pitchFamily="49" charset="0"/>
              </a:rPr>
              <a:t>&lt;Polygon Points="10,110 60,10 110,110" Fill="Blue"</a:t>
            </a:r>
          </a:p>
          <a:p>
            <a:pPr marL="0" indent="0">
              <a:buNone/>
            </a:pPr>
            <a:r>
              <a:rPr lang="en-US" sz="1800">
                <a:latin typeface="Consolas" pitchFamily="49" charset="0"/>
                <a:cs typeface="Consolas" pitchFamily="49" charset="0"/>
              </a:rPr>
              <a:t>	Stroke="Black" StrokeThickness="4" Canvas.Top="150" /&gt;</a:t>
            </a:r>
          </a:p>
          <a:p>
            <a:pPr marL="0" indent="0">
              <a:buNone/>
            </a:pPr>
            <a:r>
              <a:rPr lang="en-US" sz="1800">
                <a:latin typeface="Consolas" pitchFamily="49" charset="0"/>
                <a:cs typeface="Consolas" pitchFamily="49" charset="0"/>
              </a:rPr>
              <a:t>&lt;Polygon Points="10,110 110,110 110,10" Fill="Blue"</a:t>
            </a:r>
          </a:p>
          <a:p>
            <a:pPr marL="0" indent="0">
              <a:buNone/>
            </a:pPr>
            <a:r>
              <a:rPr lang="en-US" sz="1800">
                <a:latin typeface="Consolas" pitchFamily="49" charset="0"/>
                <a:cs typeface="Consolas" pitchFamily="49" charset="0"/>
              </a:rPr>
              <a:t>	Canvas.Left="150" /&gt;</a:t>
            </a:r>
          </a:p>
          <a:p>
            <a:pPr marL="0" indent="0">
              <a:buNone/>
            </a:pPr>
            <a:r>
              <a:rPr lang="en-US" sz="1800">
                <a:latin typeface="Consolas" pitchFamily="49" charset="0"/>
                <a:cs typeface="Consolas" pitchFamily="49" charset="0"/>
              </a:rPr>
              <a:t>&lt;Polygon Points="10,110 110,110 110,10" Stroke="Black" </a:t>
            </a:r>
          </a:p>
          <a:p>
            <a:pPr marL="0" indent="0">
              <a:buNone/>
            </a:pPr>
            <a:r>
              <a:rPr lang="en-US" sz="1800">
                <a:latin typeface="Consolas" pitchFamily="49" charset="0"/>
                <a:cs typeface="Consolas" pitchFamily="49" charset="0"/>
              </a:rPr>
              <a:t>	StrokeThickness="4" Canvas.Left="150" Canvas.Top="150" /&gt;</a:t>
            </a:r>
          </a:p>
          <a:p>
            <a:pPr marL="0" indent="0">
              <a:buNone/>
            </a:pPr>
            <a:r>
              <a:rPr lang="en-US" sz="1800">
                <a:latin typeface="Consolas" pitchFamily="49" charset="0"/>
                <a:cs typeface="Consolas" pitchFamily="49" charset="0"/>
              </a:rPr>
              <a:t>&lt;Polygon Stroke="Blue" StrokeThickness="2.0" Fill="Gold"</a:t>
            </a:r>
          </a:p>
          <a:p>
            <a:pPr marL="0" indent="0">
              <a:buNone/>
            </a:pPr>
            <a:r>
              <a:rPr lang="en-US" sz="1800">
                <a:latin typeface="Consolas" pitchFamily="49" charset="0"/>
                <a:cs typeface="Consolas" pitchFamily="49" charset="0"/>
              </a:rPr>
              <a:t>	Points="176,30 302.44,103 302.44,249 176,322 49.5603,249 </a:t>
            </a:r>
            <a:r>
              <a:rPr lang="en-US" sz="1800" smtClean="0">
                <a:latin typeface="Consolas" pitchFamily="49" charset="0"/>
                <a:cs typeface="Consolas" pitchFamily="49" charset="0"/>
              </a:rPr>
              <a:t>49.5603,103</a:t>
            </a:r>
            <a:r>
              <a:rPr lang="en-US" sz="1800">
                <a:latin typeface="Consolas" pitchFamily="49" charset="0"/>
                <a:cs typeface="Consolas" pitchFamily="49" charset="0"/>
              </a:rPr>
              <a:t>"</a:t>
            </a:r>
            <a:r>
              <a:rPr lang="en-US" sz="1800" smtClean="0">
                <a:latin typeface="Consolas" pitchFamily="49" charset="0"/>
                <a:cs typeface="Consolas" pitchFamily="49" charset="0"/>
              </a:rPr>
              <a:t> Canvas.Left</a:t>
            </a:r>
            <a:r>
              <a:rPr lang="en-US" sz="1800">
                <a:latin typeface="Consolas" pitchFamily="49" charset="0"/>
                <a:cs typeface="Consolas" pitchFamily="49" charset="0"/>
              </a:rPr>
              <a:t>="280" Canvas.Top="0" /&gt;</a:t>
            </a:r>
          </a:p>
          <a:p>
            <a:pPr marL="0" indent="0">
              <a:buNone/>
            </a:pPr>
            <a:r>
              <a:rPr lang="en-US" sz="1800">
                <a:latin typeface="Consolas" pitchFamily="49" charset="0"/>
                <a:cs typeface="Consolas" pitchFamily="49" charset="0"/>
              </a:rPr>
              <a:t>&lt;/Canvas&gt;</a:t>
            </a:r>
          </a:p>
          <a:p>
            <a:pPr marL="0" indent="0">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Polygon</a:t>
            </a:r>
            <a:endParaRPr lang="en-US" b="1"/>
          </a:p>
        </p:txBody>
      </p:sp>
    </p:spTree>
    <p:extLst>
      <p:ext uri="{BB962C8B-B14F-4D97-AF65-F5344CB8AC3E}">
        <p14:creationId xmlns:p14="http://schemas.microsoft.com/office/powerpoint/2010/main" val="2313759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Polygon</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624638"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759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Font typeface="Arial" pitchFamily="34" charset="0"/>
              <a:buNone/>
            </a:pPr>
            <a:r>
              <a:rPr lang="en-US" sz="2400">
                <a:latin typeface="Calibri (Body)"/>
              </a:rPr>
              <a:t>Tất cả những gì </a:t>
            </a:r>
            <a:r>
              <a:rPr lang="en-US" sz="2400" smtClean="0">
                <a:latin typeface="Calibri (Body)"/>
              </a:rPr>
              <a:t>hiển thị trên </a:t>
            </a:r>
            <a:r>
              <a:rPr lang="en-US" sz="2400">
                <a:latin typeface="Calibri (Body)"/>
              </a:rPr>
              <a:t>màn hình, chúng hiển thị được là nhờ được tô bởi </a:t>
            </a:r>
            <a:r>
              <a:rPr lang="en-US" sz="2400" smtClean="0">
                <a:latin typeface="Calibri (Body)"/>
              </a:rPr>
              <a:t>chổi tô </a:t>
            </a:r>
            <a:r>
              <a:rPr lang="en-US" sz="2400">
                <a:latin typeface="Calibri (Body)"/>
              </a:rPr>
              <a:t>(Brush). </a:t>
            </a:r>
            <a:endParaRPr lang="en-US" sz="2400" smtClean="0">
              <a:latin typeface="Calibri (Body)"/>
            </a:endParaRPr>
          </a:p>
          <a:p>
            <a:pPr marL="0" indent="0" algn="just">
              <a:spcBef>
                <a:spcPts val="1200"/>
              </a:spcBef>
              <a:spcAft>
                <a:spcPts val="1200"/>
              </a:spcAft>
              <a:buFont typeface="Arial" pitchFamily="34" charset="0"/>
              <a:buNone/>
            </a:pPr>
            <a:r>
              <a:rPr lang="en-US" sz="2400" smtClean="0">
                <a:latin typeface="Calibri (Body)"/>
              </a:rPr>
              <a:t>Chổi tô </a:t>
            </a:r>
            <a:r>
              <a:rPr lang="en-US" sz="2400">
                <a:latin typeface="Calibri (Body)"/>
              </a:rPr>
              <a:t>có thể sử dụng để tô nền của một nút bấm (Button), tô các nét chữ (Text) hay tô màu bên trong cho một đối tượng hình học như hình chữ nhật, đa </a:t>
            </a:r>
            <a:r>
              <a:rPr lang="en-US" sz="2400" smtClean="0">
                <a:latin typeface="Calibri (Body)"/>
              </a:rPr>
              <a:t>giác,… </a:t>
            </a:r>
          </a:p>
          <a:p>
            <a:pPr marL="0" indent="0" algn="just">
              <a:spcBef>
                <a:spcPts val="1200"/>
              </a:spcBef>
              <a:spcAft>
                <a:spcPts val="1200"/>
              </a:spcAft>
              <a:buFont typeface="Arial" pitchFamily="34" charset="0"/>
              <a:buNone/>
            </a:pPr>
            <a:r>
              <a:rPr lang="en-US" sz="2400" smtClean="0">
                <a:latin typeface="Calibri (Body)"/>
              </a:rPr>
              <a:t>Có nhiều kiểu tô khác </a:t>
            </a:r>
            <a:r>
              <a:rPr lang="en-US" sz="2400">
                <a:latin typeface="Calibri (Body)"/>
              </a:rPr>
              <a:t>nhau như tô mầu đồng nhất (Solid Color), tô kiểu đổ màu theo tuyến tính  (Linear Gradient Color), tô đổ màu dọc theo bán kính hình tròn (Radial Gradient Color) và sử dụng </a:t>
            </a:r>
            <a:r>
              <a:rPr lang="en-US" sz="2400" smtClean="0">
                <a:latin typeface="Calibri (Body)"/>
              </a:rPr>
              <a:t>ảnh </a:t>
            </a:r>
            <a:r>
              <a:rPr lang="en-US" sz="2400">
                <a:latin typeface="Calibri (Body)"/>
              </a:rPr>
              <a:t>để </a:t>
            </a:r>
            <a:r>
              <a:rPr lang="en-US" sz="2400" smtClean="0">
                <a:latin typeface="Calibri (Body)"/>
              </a:rPr>
              <a:t>tô.</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Sử dụng chổi </a:t>
            </a:r>
            <a:r>
              <a:rPr lang="en-US" b="1" smtClean="0"/>
              <a:t>tô </a:t>
            </a:r>
            <a:r>
              <a:rPr lang="en-US" b="1"/>
              <a:t>Brush</a:t>
            </a:r>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smtClean="0">
                <a:latin typeface="Calibri (Body)"/>
              </a:rPr>
              <a:t>Có nhiều cách để tô màu đồng nhất cho một đối tượng:</a:t>
            </a:r>
          </a:p>
          <a:p>
            <a:pPr algn="just">
              <a:spcBef>
                <a:spcPts val="1200"/>
              </a:spcBef>
              <a:spcAft>
                <a:spcPts val="1200"/>
              </a:spcAft>
            </a:pPr>
            <a:r>
              <a:rPr lang="en-US" sz="2400">
                <a:latin typeface="Calibri (Body)"/>
              </a:rPr>
              <a:t>C</a:t>
            </a:r>
            <a:r>
              <a:rPr lang="en-US" sz="2400" smtClean="0">
                <a:latin typeface="Calibri (Body)"/>
              </a:rPr>
              <a:t>ó thể sử dụng trực tiếp thuộc tính tô màu của đối tượng (ví dụ đối tượng hình học sử dụng thuộc tính Fill, đối tương Button sử dụng thuộc tính Background,..) </a:t>
            </a:r>
          </a:p>
          <a:p>
            <a:pPr algn="just">
              <a:spcBef>
                <a:spcPts val="1200"/>
              </a:spcBef>
              <a:spcAft>
                <a:spcPts val="1200"/>
              </a:spcAft>
            </a:pPr>
            <a:r>
              <a:rPr lang="en-US" sz="2400" smtClean="0">
                <a:latin typeface="Calibri (Body)"/>
              </a:rPr>
              <a:t>Hoặc tạo đối tượng tên là SolidColorBrush để định nghĩa màu sắc cần tô và gắn cho đối tượng cần sử dụng chổi tô đồng nhất này.</a:t>
            </a:r>
          </a:p>
        </p:txBody>
      </p:sp>
      <p:sp>
        <p:nvSpPr>
          <p:cNvPr id="7" name="Title 6"/>
          <p:cNvSpPr>
            <a:spLocks noGrp="1"/>
          </p:cNvSpPr>
          <p:nvPr>
            <p:ph type="title"/>
          </p:nvPr>
        </p:nvSpPr>
        <p:spPr>
          <a:xfrm>
            <a:off x="457200" y="0"/>
            <a:ext cx="8229600" cy="1143000"/>
          </a:xfrm>
        </p:spPr>
        <p:txBody>
          <a:bodyPr/>
          <a:lstStyle/>
          <a:p>
            <a:r>
              <a:rPr lang="en-US" b="1"/>
              <a:t>Solid Color</a:t>
            </a:r>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Font typeface="Arial" pitchFamily="34" charset="0"/>
              <a:buNone/>
            </a:pPr>
            <a:r>
              <a:rPr lang="en-US" sz="2400">
                <a:latin typeface="Calibri (Body)"/>
              </a:rPr>
              <a:t>Đối tượng SolidColorBrush sử dụng thuộc tính Color để chỉ định màu cần tô. </a:t>
            </a:r>
            <a:endParaRPr lang="en-US" sz="2400" smtClean="0">
              <a:latin typeface="Calibri (Body)"/>
            </a:endParaRPr>
          </a:p>
          <a:p>
            <a:pPr marL="0" indent="0" algn="just">
              <a:spcBef>
                <a:spcPts val="1200"/>
              </a:spcBef>
              <a:spcAft>
                <a:spcPts val="1200"/>
              </a:spcAft>
              <a:buFont typeface="Arial" pitchFamily="34" charset="0"/>
              <a:buNone/>
            </a:pPr>
            <a:r>
              <a:rPr lang="en-US" sz="2400" smtClean="0">
                <a:latin typeface="Calibri (Body)"/>
              </a:rPr>
              <a:t>Giá </a:t>
            </a:r>
            <a:r>
              <a:rPr lang="en-US" sz="2400">
                <a:latin typeface="Calibri (Body)"/>
              </a:rPr>
              <a:t>trị gắn cho Color có thể </a:t>
            </a:r>
            <a:r>
              <a:rPr lang="en-US" sz="2400" smtClean="0">
                <a:latin typeface="Calibri (Body)"/>
              </a:rPr>
              <a:t>là:</a:t>
            </a:r>
          </a:p>
          <a:p>
            <a:pPr algn="just">
              <a:spcBef>
                <a:spcPts val="1200"/>
              </a:spcBef>
              <a:spcAft>
                <a:spcPts val="1200"/>
              </a:spcAft>
            </a:pPr>
            <a:r>
              <a:rPr lang="en-US" sz="2400" smtClean="0">
                <a:latin typeface="Calibri (Body)"/>
              </a:rPr>
              <a:t>Tên </a:t>
            </a:r>
            <a:r>
              <a:rPr lang="en-US" sz="2400">
                <a:latin typeface="Calibri (Body)"/>
              </a:rPr>
              <a:t>của mầu đã được định nghĩa sẵn (là các thuộc tính tĩnh của đối tượng Brush) như Red, MediumBlue,.. </a:t>
            </a:r>
            <a:endParaRPr lang="en-US" sz="2400" smtClean="0">
              <a:latin typeface="Calibri (Body)"/>
            </a:endParaRPr>
          </a:p>
          <a:p>
            <a:pPr algn="just">
              <a:spcBef>
                <a:spcPts val="1200"/>
              </a:spcBef>
              <a:spcAft>
                <a:spcPts val="1200"/>
              </a:spcAft>
            </a:pPr>
            <a:r>
              <a:rPr lang="en-US" sz="2400" smtClean="0">
                <a:latin typeface="Calibri (Body)"/>
              </a:rPr>
              <a:t>Hoặc </a:t>
            </a:r>
            <a:r>
              <a:rPr lang="en-US" sz="2400">
                <a:latin typeface="Calibri (Body)"/>
              </a:rPr>
              <a:t>sử dụng công thức biểu diễn màu theo dạng mẫu 32 bit “#RRGGBB</a:t>
            </a:r>
            <a:r>
              <a:rPr lang="en-US" sz="2400" smtClean="0">
                <a:latin typeface="Calibri (Body)"/>
              </a:rPr>
              <a:t>” hoặc </a:t>
            </a:r>
            <a:r>
              <a:rPr lang="en-US" sz="2400">
                <a:latin typeface="Calibri (Body)"/>
              </a:rPr>
              <a:t>“#AARRGGBB”, AA là độ Alpha dùng để chỉ độ trong suốt của màu.</a:t>
            </a:r>
          </a:p>
        </p:txBody>
      </p:sp>
      <p:sp>
        <p:nvSpPr>
          <p:cNvPr id="7" name="Title 6"/>
          <p:cNvSpPr>
            <a:spLocks noGrp="1"/>
          </p:cNvSpPr>
          <p:nvPr>
            <p:ph type="title"/>
          </p:nvPr>
        </p:nvSpPr>
        <p:spPr>
          <a:xfrm>
            <a:off x="457200" y="0"/>
            <a:ext cx="8229600" cy="1143000"/>
          </a:xfrm>
        </p:spPr>
        <p:txBody>
          <a:bodyPr/>
          <a:lstStyle/>
          <a:p>
            <a:r>
              <a:rPr lang="en-US" b="1"/>
              <a:t>Solid Color</a:t>
            </a:r>
          </a:p>
        </p:txBody>
      </p:sp>
    </p:spTree>
    <p:extLst>
      <p:ext uri="{BB962C8B-B14F-4D97-AF65-F5344CB8AC3E}">
        <p14:creationId xmlns:p14="http://schemas.microsoft.com/office/powerpoint/2010/main" val="326135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Property</a:t>
            </a:r>
            <a:endParaRPr lang="en-US" b="1"/>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9757" y="1676400"/>
            <a:ext cx="6562643" cy="4387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69000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lnSpcReduction="10000"/>
          </a:bodyPr>
          <a:lstStyle/>
          <a:p>
            <a:pPr marL="0" indent="0">
              <a:buNone/>
            </a:pPr>
            <a:r>
              <a:rPr lang="en-US" sz="1800">
                <a:latin typeface="Consolas" pitchFamily="49" charset="0"/>
                <a:cs typeface="Consolas" pitchFamily="49" charset="0"/>
              </a:rPr>
              <a:t>&lt;!—-Sử dụng mã định nghĩa sẵn --&gt;</a:t>
            </a:r>
          </a:p>
          <a:p>
            <a:pPr marL="0" indent="0">
              <a:buNone/>
              <a:tabLst>
                <a:tab pos="566738" algn="l"/>
              </a:tabLst>
            </a:pPr>
            <a:r>
              <a:rPr lang="en-US" sz="1800">
                <a:latin typeface="Consolas" pitchFamily="49" charset="0"/>
                <a:cs typeface="Consolas" pitchFamily="49" charset="0"/>
              </a:rPr>
              <a:t>&lt;Rectangle Width</a:t>
            </a:r>
            <a:r>
              <a:rPr lang="en-US" sz="1800" smtClean="0">
                <a:latin typeface="Consolas" pitchFamily="49" charset="0"/>
                <a:cs typeface="Consolas" pitchFamily="49" charset="0"/>
              </a:rPr>
              <a:t>=</a:t>
            </a:r>
            <a:r>
              <a:rPr lang="en-US" sz="1800">
                <a:latin typeface="Consolas" pitchFamily="49" charset="0"/>
                <a:cs typeface="Consolas" pitchFamily="49" charset="0"/>
              </a:rPr>
              <a:t>"</a:t>
            </a:r>
            <a:r>
              <a:rPr lang="en-US" sz="1800" smtClean="0">
                <a:latin typeface="Consolas" pitchFamily="49" charset="0"/>
                <a:cs typeface="Consolas" pitchFamily="49" charset="0"/>
              </a:rPr>
              <a:t>200" </a:t>
            </a:r>
            <a:r>
              <a:rPr lang="en-US" sz="1800">
                <a:latin typeface="Consolas" pitchFamily="49" charset="0"/>
                <a:cs typeface="Consolas" pitchFamily="49" charset="0"/>
              </a:rPr>
              <a:t>Height</a:t>
            </a:r>
            <a:r>
              <a:rPr lang="en-US" sz="1800" smtClean="0">
                <a:latin typeface="Consolas" pitchFamily="49" charset="0"/>
                <a:cs typeface="Consolas" pitchFamily="49" charset="0"/>
              </a:rPr>
              <a:t>=</a:t>
            </a:r>
            <a:r>
              <a:rPr lang="en-US" sz="1800">
                <a:latin typeface="Consolas" pitchFamily="49" charset="0"/>
                <a:cs typeface="Consolas" pitchFamily="49" charset="0"/>
              </a:rPr>
              <a:t>"</a:t>
            </a:r>
            <a:r>
              <a:rPr lang="en-US" sz="1800" smtClean="0">
                <a:latin typeface="Consolas" pitchFamily="49" charset="0"/>
                <a:cs typeface="Consolas" pitchFamily="49" charset="0"/>
              </a:rPr>
              <a:t>100"&gt;</a:t>
            </a:r>
            <a:endParaRPr lang="en-US" sz="1800">
              <a:latin typeface="Consolas" pitchFamily="49" charset="0"/>
              <a:cs typeface="Consolas" pitchFamily="49" charset="0"/>
            </a:endParaRP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Rectangle.Fill&gt;</a:t>
            </a: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SolidColorBrush Color="Red" /&gt;</a:t>
            </a: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Rectangle.Fill&gt;</a:t>
            </a:r>
          </a:p>
          <a:p>
            <a:pPr marL="0" indent="0">
              <a:buNone/>
              <a:tabLst>
                <a:tab pos="566738" algn="l"/>
              </a:tabLst>
            </a:pPr>
            <a:r>
              <a:rPr lang="en-US" sz="1800">
                <a:latin typeface="Consolas" pitchFamily="49" charset="0"/>
                <a:cs typeface="Consolas" pitchFamily="49" charset="0"/>
              </a:rPr>
              <a:t>&lt;/Rectangle</a:t>
            </a:r>
            <a:r>
              <a:rPr lang="en-US" sz="1800" smtClean="0">
                <a:latin typeface="Consolas" pitchFamily="49" charset="0"/>
                <a:cs typeface="Consolas" pitchFamily="49" charset="0"/>
              </a:rPr>
              <a:t>&gt;</a:t>
            </a:r>
          </a:p>
          <a:p>
            <a:pPr marL="0" indent="0">
              <a:buNone/>
              <a:tabLst>
                <a:tab pos="566738" algn="l"/>
              </a:tabLst>
            </a:pPr>
            <a:r>
              <a:rPr lang="en-US" sz="1800" smtClean="0">
                <a:latin typeface="Consolas" pitchFamily="49" charset="0"/>
                <a:cs typeface="Consolas" pitchFamily="49" charset="0"/>
              </a:rPr>
              <a:t> </a:t>
            </a:r>
          </a:p>
          <a:p>
            <a:pPr marL="0" indent="0">
              <a:buNone/>
              <a:tabLst>
                <a:tab pos="566738" algn="l"/>
              </a:tabLst>
            </a:pPr>
            <a:r>
              <a:rPr lang="en-US" sz="1800" smtClean="0">
                <a:latin typeface="Consolas" pitchFamily="49" charset="0"/>
                <a:cs typeface="Consolas" pitchFamily="49" charset="0"/>
              </a:rPr>
              <a:t>&lt;!—-</a:t>
            </a:r>
            <a:r>
              <a:rPr lang="en-US" sz="1800">
                <a:latin typeface="Consolas" pitchFamily="49" charset="0"/>
                <a:cs typeface="Consolas" pitchFamily="49" charset="0"/>
              </a:rPr>
              <a:t>Sử dụng mã mầu dạng #RRGGBB --&gt;</a:t>
            </a:r>
          </a:p>
          <a:p>
            <a:pPr marL="0" indent="0">
              <a:buNone/>
              <a:tabLst>
                <a:tab pos="566738" algn="l"/>
              </a:tabLst>
            </a:pPr>
            <a:r>
              <a:rPr lang="en-US" sz="1800">
                <a:latin typeface="Consolas" pitchFamily="49" charset="0"/>
                <a:cs typeface="Consolas" pitchFamily="49" charset="0"/>
              </a:rPr>
              <a:t>&lt;Rectangle Width</a:t>
            </a:r>
            <a:r>
              <a:rPr lang="en-US" sz="1800" smtClean="0">
                <a:latin typeface="Consolas" pitchFamily="49" charset="0"/>
                <a:cs typeface="Consolas" pitchFamily="49" charset="0"/>
              </a:rPr>
              <a:t>=</a:t>
            </a:r>
            <a:r>
              <a:rPr lang="en-US" sz="1800">
                <a:latin typeface="Consolas" pitchFamily="49" charset="0"/>
                <a:cs typeface="Consolas" pitchFamily="49" charset="0"/>
              </a:rPr>
              <a:t>"200"</a:t>
            </a:r>
            <a:r>
              <a:rPr lang="en-US" sz="1800" smtClean="0">
                <a:latin typeface="Consolas" pitchFamily="49" charset="0"/>
                <a:cs typeface="Consolas" pitchFamily="49" charset="0"/>
              </a:rPr>
              <a:t> </a:t>
            </a:r>
            <a:r>
              <a:rPr lang="en-US" sz="1800">
                <a:latin typeface="Consolas" pitchFamily="49" charset="0"/>
                <a:cs typeface="Consolas" pitchFamily="49" charset="0"/>
              </a:rPr>
              <a:t>Height</a:t>
            </a:r>
            <a:r>
              <a:rPr lang="en-US" sz="1800" smtClean="0">
                <a:latin typeface="Consolas" pitchFamily="49" charset="0"/>
                <a:cs typeface="Consolas" pitchFamily="49" charset="0"/>
              </a:rPr>
              <a:t>=</a:t>
            </a:r>
            <a:r>
              <a:rPr lang="en-US" sz="1800">
                <a:latin typeface="Consolas" pitchFamily="49" charset="0"/>
                <a:cs typeface="Consolas" pitchFamily="49" charset="0"/>
              </a:rPr>
              <a:t>"100"</a:t>
            </a:r>
            <a:r>
              <a:rPr lang="en-US" sz="1800" smtClean="0">
                <a:latin typeface="Consolas" pitchFamily="49" charset="0"/>
                <a:cs typeface="Consolas" pitchFamily="49" charset="0"/>
              </a:rPr>
              <a:t>&gt;</a:t>
            </a:r>
            <a:endParaRPr lang="en-US" sz="1800">
              <a:latin typeface="Consolas" pitchFamily="49" charset="0"/>
              <a:cs typeface="Consolas" pitchFamily="49" charset="0"/>
            </a:endParaRP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Rectangle.Fill&gt;</a:t>
            </a: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SolidColorBrush Color="#FF0000" /&gt;</a:t>
            </a:r>
          </a:p>
          <a:p>
            <a:pPr marL="0" indent="0">
              <a:buNone/>
              <a:tabLst>
                <a:tab pos="566738" algn="l"/>
              </a:tabLst>
            </a:pPr>
            <a:r>
              <a:rPr lang="en-US" sz="1800" smtClean="0">
                <a:latin typeface="Consolas" pitchFamily="49" charset="0"/>
                <a:cs typeface="Consolas" pitchFamily="49" charset="0"/>
              </a:rPr>
              <a:t>	&lt;/</a:t>
            </a:r>
            <a:r>
              <a:rPr lang="en-US" sz="1800">
                <a:latin typeface="Consolas" pitchFamily="49" charset="0"/>
                <a:cs typeface="Consolas" pitchFamily="49" charset="0"/>
              </a:rPr>
              <a:t>Rectangle.Fill&gt;</a:t>
            </a:r>
          </a:p>
          <a:p>
            <a:pPr marL="0" indent="0">
              <a:buNone/>
            </a:pPr>
            <a:r>
              <a:rPr lang="en-US" sz="1800">
                <a:latin typeface="Consolas" pitchFamily="49" charset="0"/>
                <a:cs typeface="Consolas" pitchFamily="49" charset="0"/>
              </a:rPr>
              <a:t>&lt;/Rectangle&gt;</a:t>
            </a:r>
          </a:p>
          <a:p>
            <a:pPr marL="0" indent="0">
              <a:buNone/>
            </a:pPr>
            <a:endParaRPr lang="en-US" sz="1800" smtClean="0">
              <a:latin typeface="Consolas" pitchFamily="49" charset="0"/>
              <a:cs typeface="Consolas" pitchFamily="49" charset="0"/>
            </a:endParaRPr>
          </a:p>
          <a:p>
            <a:pPr marL="0" indent="0">
              <a:buNone/>
            </a:pPr>
            <a:r>
              <a:rPr lang="en-US" sz="1800" smtClean="0">
                <a:latin typeface="Consolas" pitchFamily="49" charset="0"/>
                <a:cs typeface="Consolas" pitchFamily="49" charset="0"/>
              </a:rPr>
              <a:t>&lt;!—- </a:t>
            </a:r>
            <a:r>
              <a:rPr lang="en-US" sz="1800">
                <a:latin typeface="Consolas" pitchFamily="49" charset="0"/>
                <a:cs typeface="Consolas" pitchFamily="49" charset="0"/>
              </a:rPr>
              <a:t>Sử dụng trực tiếp thuộc </a:t>
            </a:r>
            <a:r>
              <a:rPr lang="en-US" sz="1800" smtClean="0">
                <a:latin typeface="Consolas" pitchFamily="49" charset="0"/>
                <a:cs typeface="Consolas" pitchFamily="49" charset="0"/>
              </a:rPr>
              <a:t>tính </a:t>
            </a:r>
            <a:r>
              <a:rPr lang="en-US" sz="1800">
                <a:latin typeface="Consolas" pitchFamily="49" charset="0"/>
                <a:cs typeface="Consolas" pitchFamily="49" charset="0"/>
              </a:rPr>
              <a:t>Fill --&gt;</a:t>
            </a:r>
          </a:p>
          <a:p>
            <a:pPr marL="0" indent="0">
              <a:buNone/>
            </a:pPr>
            <a:r>
              <a:rPr lang="en-US" sz="1800">
                <a:latin typeface="Consolas" pitchFamily="49" charset="0"/>
                <a:cs typeface="Consolas" pitchFamily="49" charset="0"/>
              </a:rPr>
              <a:t>&lt;</a:t>
            </a:r>
            <a:r>
              <a:rPr lang="en-US" sz="1800" smtClean="0">
                <a:latin typeface="Consolas" pitchFamily="49" charset="0"/>
                <a:cs typeface="Consolas" pitchFamily="49" charset="0"/>
              </a:rPr>
              <a:t>Rectangle Width=</a:t>
            </a:r>
            <a:r>
              <a:rPr lang="en-US" sz="1800">
                <a:latin typeface="Consolas" pitchFamily="49" charset="0"/>
                <a:cs typeface="Consolas" pitchFamily="49" charset="0"/>
              </a:rPr>
              <a:t>"200"</a:t>
            </a:r>
            <a:r>
              <a:rPr lang="en-US" sz="1800" smtClean="0">
                <a:latin typeface="Consolas" pitchFamily="49" charset="0"/>
                <a:cs typeface="Consolas" pitchFamily="49" charset="0"/>
              </a:rPr>
              <a:t> </a:t>
            </a:r>
            <a:r>
              <a:rPr lang="en-US" sz="1800">
                <a:latin typeface="Consolas" pitchFamily="49" charset="0"/>
                <a:cs typeface="Consolas" pitchFamily="49" charset="0"/>
              </a:rPr>
              <a:t>Height</a:t>
            </a:r>
            <a:r>
              <a:rPr lang="en-US" sz="1800" smtClean="0">
                <a:latin typeface="Consolas" pitchFamily="49" charset="0"/>
                <a:cs typeface="Consolas" pitchFamily="49" charset="0"/>
              </a:rPr>
              <a:t>=</a:t>
            </a:r>
            <a:r>
              <a:rPr lang="en-US" sz="1800">
                <a:latin typeface="Consolas" pitchFamily="49" charset="0"/>
                <a:cs typeface="Consolas" pitchFamily="49" charset="0"/>
              </a:rPr>
              <a:t>"100"</a:t>
            </a:r>
            <a:r>
              <a:rPr lang="en-US" sz="1800" smtClean="0">
                <a:latin typeface="Consolas" pitchFamily="49" charset="0"/>
                <a:cs typeface="Consolas" pitchFamily="49" charset="0"/>
              </a:rPr>
              <a:t> </a:t>
            </a:r>
            <a:r>
              <a:rPr lang="en-US" sz="1800">
                <a:latin typeface="Consolas" pitchFamily="49" charset="0"/>
                <a:cs typeface="Consolas" pitchFamily="49" charset="0"/>
              </a:rPr>
              <a:t>Fill="#FF0000"/&gt;</a:t>
            </a:r>
          </a:p>
        </p:txBody>
      </p:sp>
      <p:sp>
        <p:nvSpPr>
          <p:cNvPr id="7" name="Title 6"/>
          <p:cNvSpPr>
            <a:spLocks noGrp="1"/>
          </p:cNvSpPr>
          <p:nvPr>
            <p:ph type="title"/>
          </p:nvPr>
        </p:nvSpPr>
        <p:spPr>
          <a:xfrm>
            <a:off x="457200" y="0"/>
            <a:ext cx="8229600" cy="1143000"/>
          </a:xfrm>
        </p:spPr>
        <p:txBody>
          <a:bodyPr/>
          <a:lstStyle/>
          <a:p>
            <a:r>
              <a:rPr lang="en-US" b="1" smtClean="0"/>
              <a:t>Solid </a:t>
            </a:r>
            <a:r>
              <a:rPr lang="en-US" b="1"/>
              <a:t>Color</a:t>
            </a:r>
          </a:p>
        </p:txBody>
      </p:sp>
    </p:spTree>
    <p:extLst>
      <p:ext uri="{BB962C8B-B14F-4D97-AF65-F5344CB8AC3E}">
        <p14:creationId xmlns:p14="http://schemas.microsoft.com/office/powerpoint/2010/main" val="326135554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Solid Color</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37719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600"/>
              </a:spcBef>
              <a:spcAft>
                <a:spcPts val="600"/>
              </a:spcAft>
              <a:buNone/>
            </a:pPr>
            <a:r>
              <a:rPr lang="en-US" sz="2400" smtClean="0">
                <a:latin typeface="Calibri (Body)"/>
              </a:rPr>
              <a:t>Đối </a:t>
            </a:r>
            <a:r>
              <a:rPr lang="en-US" sz="2400">
                <a:latin typeface="Calibri (Body)"/>
              </a:rPr>
              <a:t>tượng LinearGradientBrush dùng để tô một vùng theo kỹ thuật tản màu dựa trên kỹ thuật nội suy các màu nằm giữa các cặp màu chỉ định dọc theo một trục dạng đường thẳng. Hướng của đường thẳng chính là hướng đổ màu, </a:t>
            </a:r>
            <a:r>
              <a:rPr lang="en-US" sz="2400" smtClean="0">
                <a:latin typeface="Calibri (Body)"/>
              </a:rPr>
              <a:t>cần phải </a:t>
            </a:r>
            <a:r>
              <a:rPr lang="en-US" sz="2400">
                <a:latin typeface="Calibri (Body)"/>
              </a:rPr>
              <a:t>chỉ định những màu cần xuất hiện tại các điểm nằm trên đường thẳng này nhờ đối tượng GradientStop. </a:t>
            </a:r>
            <a:r>
              <a:rPr lang="en-US" sz="2400" smtClean="0">
                <a:latin typeface="Calibri (Body)"/>
              </a:rPr>
              <a:t>Có </a:t>
            </a:r>
            <a:r>
              <a:rPr lang="en-US" sz="2400">
                <a:latin typeface="Calibri (Body)"/>
              </a:rPr>
              <a:t>thể chỉ định hướng đổ màu nằm ngang từ trái qua phải, nằm dọc từ trên xuống, hay theo đường chéo bất kỳ. Mặc định thì hướng đổ màu sẽ theo đường chéo từ góc trên bên trái tới góc dưới bên phải.</a:t>
            </a:r>
          </a:p>
          <a:p>
            <a:pPr marL="0" indent="0" algn="just">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Linear Gradient Color</a:t>
            </a:r>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257800"/>
          </a:xfrm>
        </p:spPr>
        <p:txBody>
          <a:bodyPr>
            <a:noAutofit/>
          </a:bodyPr>
          <a:lstStyle/>
          <a:p>
            <a:pPr algn="just">
              <a:spcBef>
                <a:spcPts val="1200"/>
              </a:spcBef>
              <a:spcAft>
                <a:spcPts val="1200"/>
              </a:spcAft>
            </a:pPr>
            <a:r>
              <a:rPr lang="en-US" sz="2400">
                <a:latin typeface="Calibri (Body)"/>
              </a:rPr>
              <a:t>Thuộc tính StartPoint và EndPoint của </a:t>
            </a:r>
            <a:r>
              <a:rPr lang="en-US" sz="2400" smtClean="0">
                <a:latin typeface="Calibri (Body)"/>
              </a:rPr>
              <a:t>LinearGradientBrush </a:t>
            </a:r>
            <a:r>
              <a:rPr lang="en-US" sz="2400">
                <a:latin typeface="Calibri (Body)"/>
              </a:rPr>
              <a:t>xác định điểm đầu và điểm của của </a:t>
            </a:r>
            <a:r>
              <a:rPr lang="en-US" sz="2400" smtClean="0">
                <a:latin typeface="Calibri (Body)"/>
              </a:rPr>
              <a:t>trục tô </a:t>
            </a:r>
            <a:r>
              <a:rPr lang="en-US" sz="2400">
                <a:latin typeface="Calibri (Body)"/>
              </a:rPr>
              <a:t>mỗi thuộc tính này được xác định bởi một cặp giá trị “x,y” . Trong đó, x và y là các số thực (double) có giá </a:t>
            </a:r>
            <a:r>
              <a:rPr lang="en-US" sz="2400" smtClean="0">
                <a:latin typeface="Calibri (Body)"/>
              </a:rPr>
              <a:t>trị từ </a:t>
            </a:r>
            <a:r>
              <a:rPr lang="en-US" sz="2400">
                <a:latin typeface="Calibri (Body)"/>
              </a:rPr>
              <a:t>0 đến </a:t>
            </a:r>
            <a:r>
              <a:rPr lang="en-US" sz="2400" smtClean="0">
                <a:latin typeface="Calibri (Body)"/>
              </a:rPr>
              <a:t>1.</a:t>
            </a:r>
          </a:p>
          <a:p>
            <a:pPr algn="just">
              <a:spcBef>
                <a:spcPts val="1200"/>
              </a:spcBef>
              <a:spcAft>
                <a:spcPts val="1200"/>
              </a:spcAft>
            </a:pPr>
            <a:r>
              <a:rPr lang="en-US" sz="2400">
                <a:latin typeface="Calibri (Body)"/>
              </a:rPr>
              <a:t>Tọa độ các điểm StartPoint và EndPoint của trục tô ảnh hưởng đến hướng tô màu. </a:t>
            </a:r>
            <a:r>
              <a:rPr lang="en-US" sz="2400" smtClean="0">
                <a:latin typeface="Calibri (Body)"/>
              </a:rPr>
              <a:t>Gá trị mặc </a:t>
            </a:r>
            <a:r>
              <a:rPr lang="en-US" sz="2400">
                <a:latin typeface="Calibri (Body)"/>
              </a:rPr>
              <a:t>định </a:t>
            </a:r>
            <a:r>
              <a:rPr lang="en-US" sz="2400" smtClean="0">
                <a:latin typeface="Calibri (Body)"/>
              </a:rPr>
              <a:t>của StartPoint </a:t>
            </a:r>
            <a:r>
              <a:rPr lang="en-US" sz="2400">
                <a:latin typeface="Calibri (Body)"/>
              </a:rPr>
              <a:t>là (0,0) và EndPoint là (1,1), nghĩa là trục tô là đường chéo của hình chữ nhật bao.</a:t>
            </a:r>
          </a:p>
          <a:p>
            <a:pPr algn="just">
              <a:spcBef>
                <a:spcPts val="1200"/>
              </a:spcBef>
              <a:spcAft>
                <a:spcPts val="1200"/>
              </a:spcAft>
            </a:pPr>
            <a:endParaRPr lang="en-US" sz="2400">
              <a:latin typeface="Calibri (Body)"/>
            </a:endParaRP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Linear Gradient Color</a:t>
            </a:r>
          </a:p>
        </p:txBody>
      </p:sp>
    </p:spTree>
    <p:extLst>
      <p:ext uri="{BB962C8B-B14F-4D97-AF65-F5344CB8AC3E}">
        <p14:creationId xmlns:p14="http://schemas.microsoft.com/office/powerpoint/2010/main" val="70393778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600"/>
              </a:spcBef>
              <a:spcAft>
                <a:spcPts val="600"/>
              </a:spcAft>
            </a:pPr>
            <a:r>
              <a:rPr lang="en-US" sz="2400" smtClean="0">
                <a:latin typeface="Calibri (Body)"/>
              </a:rPr>
              <a:t>Thẻ </a:t>
            </a:r>
            <a:r>
              <a:rPr lang="en-US" sz="2400">
                <a:latin typeface="Calibri (Body)"/>
              </a:rPr>
              <a:t>&lt;GradientStop Color="Color value" Offset="m.n" /&gt; chỉ định các điểm chốt nằm dọc theo trục tô. </a:t>
            </a:r>
            <a:endParaRPr lang="en-US" sz="2400" smtClean="0">
              <a:latin typeface="Calibri (Body)"/>
            </a:endParaRPr>
          </a:p>
          <a:p>
            <a:pPr algn="just">
              <a:spcBef>
                <a:spcPts val="600"/>
              </a:spcBef>
              <a:spcAft>
                <a:spcPts val="600"/>
              </a:spcAft>
              <a:buFont typeface="Wingdings" pitchFamily="2" charset="2"/>
              <a:buChar char="§"/>
            </a:pPr>
            <a:r>
              <a:rPr lang="en-US" sz="2400" smtClean="0">
                <a:latin typeface="Calibri (Body)"/>
              </a:rPr>
              <a:t>Thuộc </a:t>
            </a:r>
            <a:r>
              <a:rPr lang="en-US" sz="2400">
                <a:latin typeface="Calibri (Body)"/>
              </a:rPr>
              <a:t>tính Color xác định màu cần tô tại điểm chốt. </a:t>
            </a:r>
            <a:endParaRPr lang="en-US" sz="2400" smtClean="0">
              <a:latin typeface="Calibri (Body)"/>
            </a:endParaRPr>
          </a:p>
          <a:p>
            <a:pPr algn="just">
              <a:spcBef>
                <a:spcPts val="600"/>
              </a:spcBef>
              <a:spcAft>
                <a:spcPts val="600"/>
              </a:spcAft>
              <a:buFont typeface="Wingdings" pitchFamily="2" charset="2"/>
              <a:buChar char="§"/>
            </a:pPr>
            <a:r>
              <a:rPr lang="en-US" sz="2400" smtClean="0">
                <a:latin typeface="Calibri (Body)"/>
              </a:rPr>
              <a:t>Thuộc </a:t>
            </a:r>
            <a:r>
              <a:rPr lang="en-US" sz="2400">
                <a:latin typeface="Calibri (Body)"/>
              </a:rPr>
              <a:t>tính Offset nhằm xác định vị trí của điểm chốt, giá trị này là một số thực nằm trong khoảng từ 0 đến 1, giá trị càng gần 0 thì càng gần với điểm xuất phát StartPoint, giá trị gần với 1 thì càng gần với điểm kết thúc EndPoint của trục tô. </a:t>
            </a:r>
            <a:endParaRPr lang="en-US" sz="2400" smtClean="0">
              <a:latin typeface="Calibri (Body)"/>
            </a:endParaRPr>
          </a:p>
          <a:p>
            <a:pPr algn="just">
              <a:spcBef>
                <a:spcPts val="600"/>
              </a:spcBef>
              <a:spcAft>
                <a:spcPts val="600"/>
              </a:spcAft>
              <a:buFont typeface="Wingdings" pitchFamily="2" charset="2"/>
              <a:buChar char="§"/>
            </a:pPr>
            <a:r>
              <a:rPr lang="en-US" sz="2400" smtClean="0">
                <a:latin typeface="Calibri (Body)"/>
              </a:rPr>
              <a:t>Hệ </a:t>
            </a:r>
            <a:r>
              <a:rPr lang="en-US" sz="2400">
                <a:latin typeface="Calibri (Body)"/>
              </a:rPr>
              <a:t>thống sẽ tự động nội suy các màu nằm giữa các cặp điểm chốt. </a:t>
            </a:r>
          </a:p>
          <a:p>
            <a:pPr algn="just">
              <a:spcBef>
                <a:spcPts val="600"/>
              </a:spcBef>
              <a:spcAft>
                <a:spcPts val="600"/>
              </a:spcAft>
            </a:pPr>
            <a:endParaRPr lang="en-US" sz="2400">
              <a:latin typeface="Calibri (Body)"/>
            </a:endParaRPr>
          </a:p>
          <a:p>
            <a:pPr marL="0" indent="0" algn="just">
              <a:spcBef>
                <a:spcPts val="6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Linear Gradient Color</a:t>
            </a:r>
          </a:p>
        </p:txBody>
      </p:sp>
    </p:spTree>
    <p:extLst>
      <p:ext uri="{BB962C8B-B14F-4D97-AF65-F5344CB8AC3E}">
        <p14:creationId xmlns:p14="http://schemas.microsoft.com/office/powerpoint/2010/main" val="70393778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791200"/>
          </a:xfrm>
        </p:spPr>
        <p:txBody>
          <a:bodyPr>
            <a:noAutofit/>
          </a:bodyPr>
          <a:lstStyle/>
          <a:p>
            <a:pPr marL="0" indent="0">
              <a:spcBef>
                <a:spcPts val="100"/>
              </a:spcBef>
              <a:buNone/>
            </a:pPr>
            <a:r>
              <a:rPr lang="en-US" sz="1600">
                <a:latin typeface="Consolas" pitchFamily="49" charset="0"/>
                <a:cs typeface="Consolas" pitchFamily="49" charset="0"/>
              </a:rPr>
              <a:t>&lt;Rectangle Canvas.Left="10" Canvas.Top="10" Height="100" Stroke="Black" Width="200" &gt;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		&lt;LinearGradientBrush&gt;</a:t>
            </a:r>
          </a:p>
          <a:p>
            <a:pPr marL="0" indent="0">
              <a:spcBef>
                <a:spcPts val="100"/>
              </a:spcBef>
              <a:buNone/>
            </a:pPr>
            <a:r>
              <a:rPr lang="en-US" sz="1600">
                <a:latin typeface="Consolas" pitchFamily="49" charset="0"/>
                <a:cs typeface="Consolas" pitchFamily="49" charset="0"/>
              </a:rPr>
              <a:t>			&lt;GradientStop Color="Yellow" Offset="0.0" /&gt;</a:t>
            </a:r>
          </a:p>
          <a:p>
            <a:pPr marL="0" indent="0">
              <a:spcBef>
                <a:spcPts val="100"/>
              </a:spcBef>
              <a:buNone/>
            </a:pPr>
            <a:r>
              <a:rPr lang="en-US" sz="1600">
                <a:latin typeface="Consolas" pitchFamily="49" charset="0"/>
                <a:cs typeface="Consolas" pitchFamily="49" charset="0"/>
              </a:rPr>
              <a:t>			&lt;GradientStop Color="Red" Offset="0.25" /&gt;</a:t>
            </a:r>
          </a:p>
          <a:p>
            <a:pPr marL="0" indent="0">
              <a:spcBef>
                <a:spcPts val="100"/>
              </a:spcBef>
              <a:buNone/>
            </a:pPr>
            <a:r>
              <a:rPr lang="en-US" sz="1600">
                <a:latin typeface="Consolas" pitchFamily="49" charset="0"/>
                <a:cs typeface="Consolas" pitchFamily="49" charset="0"/>
              </a:rPr>
              <a:t>			&lt;GradientStop Color="Blue" Offset="0.75" /&gt;</a:t>
            </a:r>
          </a:p>
          <a:p>
            <a:pPr marL="0" indent="0">
              <a:spcBef>
                <a:spcPts val="100"/>
              </a:spcBef>
              <a:buNone/>
            </a:pPr>
            <a:r>
              <a:rPr lang="en-US" sz="1600">
                <a:latin typeface="Consolas" pitchFamily="49" charset="0"/>
                <a:cs typeface="Consolas" pitchFamily="49" charset="0"/>
              </a:rPr>
              <a:t>			&lt;GradientStop Color="LimeGreen" Offset="1.0" /&gt;</a:t>
            </a:r>
          </a:p>
          <a:p>
            <a:pPr marL="0" indent="0">
              <a:spcBef>
                <a:spcPts val="100"/>
              </a:spcBef>
              <a:buNone/>
            </a:pPr>
            <a:r>
              <a:rPr lang="en-US" sz="1600">
                <a:latin typeface="Consolas" pitchFamily="49" charset="0"/>
                <a:cs typeface="Consolas" pitchFamily="49" charset="0"/>
              </a:rPr>
              <a:t>		&lt;/LinearGradientBrush&gt;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&lt;/Rectangle&gt;</a:t>
            </a:r>
          </a:p>
          <a:p>
            <a:pPr marL="0" indent="0">
              <a:spcBef>
                <a:spcPts val="100"/>
              </a:spcBef>
              <a:buNone/>
            </a:pPr>
            <a:r>
              <a:rPr lang="en-US" sz="1600">
                <a:latin typeface="Consolas" pitchFamily="49" charset="0"/>
                <a:cs typeface="Consolas" pitchFamily="49" charset="0"/>
              </a:rPr>
              <a:t>&lt;Rectangle Canvas.Left="220" Canvas.Top="10" Height="100" Stroke="Black" Width="200" &gt;</a:t>
            </a:r>
          </a:p>
          <a:p>
            <a:pPr marL="0" indent="0">
              <a:spcBef>
                <a:spcPts val="100"/>
              </a:spcBef>
              <a:buNone/>
            </a:pPr>
            <a:r>
              <a:rPr lang="en-US" sz="1600">
                <a:latin typeface="Consolas" pitchFamily="49" charset="0"/>
                <a:cs typeface="Consolas" pitchFamily="49" charset="0"/>
              </a:rPr>
              <a:t>	&lt;Rectangle.Fill &gt;</a:t>
            </a:r>
          </a:p>
          <a:p>
            <a:pPr marL="0" indent="0">
              <a:spcBef>
                <a:spcPts val="100"/>
              </a:spcBef>
              <a:buNone/>
            </a:pPr>
            <a:r>
              <a:rPr lang="en-US" sz="1600">
                <a:latin typeface="Consolas" pitchFamily="49" charset="0"/>
                <a:cs typeface="Consolas" pitchFamily="49" charset="0"/>
              </a:rPr>
              <a:t>		&lt;LinearGradientBrush StartPoint="0,1" EndPoint="1,0"&gt;</a:t>
            </a:r>
          </a:p>
          <a:p>
            <a:pPr marL="0" indent="0">
              <a:spcBef>
                <a:spcPts val="100"/>
              </a:spcBef>
              <a:buNone/>
            </a:pPr>
            <a:r>
              <a:rPr lang="en-US" sz="1600">
                <a:latin typeface="Consolas" pitchFamily="49" charset="0"/>
                <a:cs typeface="Consolas" pitchFamily="49" charset="0"/>
              </a:rPr>
              <a:t>			&lt;GradientStop Color="Blue" Offset="0.0" /&gt;</a:t>
            </a:r>
          </a:p>
          <a:p>
            <a:pPr marL="0" indent="0">
              <a:spcBef>
                <a:spcPts val="100"/>
              </a:spcBef>
              <a:buNone/>
            </a:pPr>
            <a:r>
              <a:rPr lang="en-US" sz="1600">
                <a:latin typeface="Consolas" pitchFamily="49" charset="0"/>
                <a:cs typeface="Consolas" pitchFamily="49" charset="0"/>
              </a:rPr>
              <a:t>			&lt;GradientStop Color="Red" Offset="0.25" /&gt;</a:t>
            </a:r>
          </a:p>
          <a:p>
            <a:pPr marL="0" indent="0">
              <a:spcBef>
                <a:spcPts val="100"/>
              </a:spcBef>
              <a:buNone/>
            </a:pPr>
            <a:r>
              <a:rPr lang="en-US" sz="1600">
                <a:latin typeface="Consolas" pitchFamily="49" charset="0"/>
                <a:cs typeface="Consolas" pitchFamily="49" charset="0"/>
              </a:rPr>
              <a:t>			&lt;GradientStop Color="Yellow" Offset="0.75" /&gt;</a:t>
            </a:r>
          </a:p>
          <a:p>
            <a:pPr marL="0" indent="0">
              <a:spcBef>
                <a:spcPts val="100"/>
              </a:spcBef>
              <a:buNone/>
            </a:pPr>
            <a:r>
              <a:rPr lang="en-US" sz="1600">
                <a:latin typeface="Consolas" pitchFamily="49" charset="0"/>
                <a:cs typeface="Consolas" pitchFamily="49" charset="0"/>
              </a:rPr>
              <a:t>			&lt;GradientStop Color="LimeGreen" Offset="1.0" /&gt;</a:t>
            </a:r>
          </a:p>
          <a:p>
            <a:pPr marL="0" indent="0">
              <a:spcBef>
                <a:spcPts val="100"/>
              </a:spcBef>
              <a:buNone/>
            </a:pPr>
            <a:r>
              <a:rPr lang="en-US" sz="1600">
                <a:latin typeface="Consolas" pitchFamily="49" charset="0"/>
                <a:cs typeface="Consolas" pitchFamily="49" charset="0"/>
              </a:rPr>
              <a:t>		&lt;/LinearGradientBrush&gt;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&lt;/Rectangle&gt;</a:t>
            </a:r>
          </a:p>
        </p:txBody>
      </p:sp>
      <p:sp>
        <p:nvSpPr>
          <p:cNvPr id="7" name="Title 6"/>
          <p:cNvSpPr>
            <a:spLocks noGrp="1"/>
          </p:cNvSpPr>
          <p:nvPr>
            <p:ph type="title"/>
          </p:nvPr>
        </p:nvSpPr>
        <p:spPr>
          <a:xfrm>
            <a:off x="457200" y="0"/>
            <a:ext cx="8229600" cy="1143000"/>
          </a:xfrm>
        </p:spPr>
        <p:txBody>
          <a:bodyPr/>
          <a:lstStyle/>
          <a:p>
            <a:r>
              <a:rPr lang="en-US" b="1"/>
              <a:t>Linear Gradient Color</a:t>
            </a:r>
          </a:p>
        </p:txBody>
      </p:sp>
    </p:spTree>
    <p:extLst>
      <p:ext uri="{BB962C8B-B14F-4D97-AF65-F5344CB8AC3E}">
        <p14:creationId xmlns:p14="http://schemas.microsoft.com/office/powerpoint/2010/main" val="70393778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867400"/>
          </a:xfrm>
        </p:spPr>
        <p:txBody>
          <a:bodyPr>
            <a:noAutofit/>
          </a:bodyPr>
          <a:lstStyle/>
          <a:p>
            <a:pPr marL="0" indent="0">
              <a:spcBef>
                <a:spcPts val="100"/>
              </a:spcBef>
              <a:buNone/>
            </a:pPr>
            <a:r>
              <a:rPr lang="en-US" sz="1600">
                <a:latin typeface="Consolas" pitchFamily="49" charset="0"/>
                <a:cs typeface="Consolas" pitchFamily="49" charset="0"/>
              </a:rPr>
              <a:t>&lt;Rectangle Canvas.Left="10" Canvas.Top="120" Height="100" Stroke="Black" Width="200" &gt;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		&lt;LinearGradientBrush StartPoint="0.5,0" EndPoint="0.5,.75"&gt;</a:t>
            </a:r>
          </a:p>
          <a:p>
            <a:pPr marL="0" indent="0">
              <a:spcBef>
                <a:spcPts val="100"/>
              </a:spcBef>
              <a:buNone/>
            </a:pPr>
            <a:r>
              <a:rPr lang="en-US" sz="1600">
                <a:latin typeface="Consolas" pitchFamily="49" charset="0"/>
                <a:cs typeface="Consolas" pitchFamily="49" charset="0"/>
              </a:rPr>
              <a:t>			&lt;GradientStop Color="Yellow" Offset="0.0" /&gt;</a:t>
            </a:r>
          </a:p>
          <a:p>
            <a:pPr marL="0" indent="0">
              <a:spcBef>
                <a:spcPts val="100"/>
              </a:spcBef>
              <a:buNone/>
            </a:pPr>
            <a:r>
              <a:rPr lang="en-US" sz="1600">
                <a:latin typeface="Consolas" pitchFamily="49" charset="0"/>
                <a:cs typeface="Consolas" pitchFamily="49" charset="0"/>
              </a:rPr>
              <a:t>			&lt;GradientStop Color="Red" Offset="0.25" /&gt;</a:t>
            </a:r>
          </a:p>
          <a:p>
            <a:pPr marL="0" indent="0">
              <a:spcBef>
                <a:spcPts val="100"/>
              </a:spcBef>
              <a:buNone/>
            </a:pPr>
            <a:r>
              <a:rPr lang="en-US" sz="1600">
                <a:latin typeface="Consolas" pitchFamily="49" charset="0"/>
                <a:cs typeface="Consolas" pitchFamily="49" charset="0"/>
              </a:rPr>
              <a:t>			&lt;GradientStop Color="Blue" Offset="0.75" /&gt;</a:t>
            </a:r>
          </a:p>
          <a:p>
            <a:pPr marL="0" indent="0">
              <a:spcBef>
                <a:spcPts val="100"/>
              </a:spcBef>
              <a:buNone/>
            </a:pPr>
            <a:r>
              <a:rPr lang="en-US" sz="1600">
                <a:latin typeface="Consolas" pitchFamily="49" charset="0"/>
                <a:cs typeface="Consolas" pitchFamily="49" charset="0"/>
              </a:rPr>
              <a:t>			&lt;GradientStop Color="LimeGreen" Offset="1.0" /&gt;</a:t>
            </a:r>
          </a:p>
          <a:p>
            <a:pPr marL="0" indent="0">
              <a:spcBef>
                <a:spcPts val="100"/>
              </a:spcBef>
              <a:buNone/>
            </a:pPr>
            <a:r>
              <a:rPr lang="en-US" sz="1600">
                <a:latin typeface="Consolas" pitchFamily="49" charset="0"/>
                <a:cs typeface="Consolas" pitchFamily="49" charset="0"/>
              </a:rPr>
              <a:t>		&lt;/LinearGradientBrush&gt;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&lt;/Rectangle&gt;</a:t>
            </a:r>
          </a:p>
          <a:p>
            <a:pPr marL="0" indent="0">
              <a:spcBef>
                <a:spcPts val="100"/>
              </a:spcBef>
              <a:buNone/>
            </a:pPr>
            <a:r>
              <a:rPr lang="en-US" sz="1600">
                <a:latin typeface="Consolas" pitchFamily="49" charset="0"/>
                <a:cs typeface="Consolas" pitchFamily="49" charset="0"/>
              </a:rPr>
              <a:t>&lt;Rectangle Canvas.Left="220" Canvas.Top="120" Height="100" Stroke="Black" Width="200" &gt;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		&lt;LinearGradientBrush StartPoint="0,0.5" EndPoint="1,0.5"&gt;</a:t>
            </a:r>
          </a:p>
          <a:p>
            <a:pPr marL="0" indent="0">
              <a:spcBef>
                <a:spcPts val="100"/>
              </a:spcBef>
              <a:buNone/>
            </a:pPr>
            <a:r>
              <a:rPr lang="en-US" sz="1600">
                <a:latin typeface="Consolas" pitchFamily="49" charset="0"/>
                <a:cs typeface="Consolas" pitchFamily="49" charset="0"/>
              </a:rPr>
              <a:t>			&lt;GradientStop Color="Yellow" Offset="0.0" /&gt;</a:t>
            </a:r>
          </a:p>
          <a:p>
            <a:pPr marL="0" indent="0">
              <a:spcBef>
                <a:spcPts val="100"/>
              </a:spcBef>
              <a:buNone/>
            </a:pPr>
            <a:r>
              <a:rPr lang="en-US" sz="1600">
                <a:latin typeface="Consolas" pitchFamily="49" charset="0"/>
                <a:cs typeface="Consolas" pitchFamily="49" charset="0"/>
              </a:rPr>
              <a:t>			&lt;GradientStop Color="Red" Offset="0.25" /&gt;</a:t>
            </a:r>
          </a:p>
          <a:p>
            <a:pPr marL="0" indent="0">
              <a:spcBef>
                <a:spcPts val="100"/>
              </a:spcBef>
              <a:buNone/>
            </a:pPr>
            <a:r>
              <a:rPr lang="en-US" sz="1600">
                <a:latin typeface="Consolas" pitchFamily="49" charset="0"/>
                <a:cs typeface="Consolas" pitchFamily="49" charset="0"/>
              </a:rPr>
              <a:t>			&lt;GradientStop Color="Blue" Offset="0.75" /&gt;</a:t>
            </a:r>
          </a:p>
          <a:p>
            <a:pPr marL="0" indent="0">
              <a:spcBef>
                <a:spcPts val="100"/>
              </a:spcBef>
              <a:buNone/>
            </a:pPr>
            <a:r>
              <a:rPr lang="en-US" sz="1600">
                <a:latin typeface="Consolas" pitchFamily="49" charset="0"/>
                <a:cs typeface="Consolas" pitchFamily="49" charset="0"/>
              </a:rPr>
              <a:t>			&lt;GradientStop Color="LimeGreen" Offset="1.0" /&gt;</a:t>
            </a:r>
          </a:p>
          <a:p>
            <a:pPr marL="0" indent="0">
              <a:spcBef>
                <a:spcPts val="100"/>
              </a:spcBef>
              <a:buNone/>
            </a:pPr>
            <a:r>
              <a:rPr lang="en-US" sz="1600">
                <a:latin typeface="Consolas" pitchFamily="49" charset="0"/>
                <a:cs typeface="Consolas" pitchFamily="49" charset="0"/>
              </a:rPr>
              <a:t>		&lt;/LinearGradientBrush&gt;</a:t>
            </a:r>
          </a:p>
          <a:p>
            <a:pPr marL="0" indent="0">
              <a:spcBef>
                <a:spcPts val="100"/>
              </a:spcBef>
              <a:buNone/>
            </a:pPr>
            <a:r>
              <a:rPr lang="en-US" sz="1600">
                <a:latin typeface="Consolas" pitchFamily="49" charset="0"/>
                <a:cs typeface="Consolas" pitchFamily="49" charset="0"/>
              </a:rPr>
              <a:t>	&lt;/Rectangle.Fill&gt;</a:t>
            </a:r>
          </a:p>
          <a:p>
            <a:pPr marL="0" indent="0">
              <a:spcBef>
                <a:spcPts val="100"/>
              </a:spcBef>
              <a:buNone/>
            </a:pPr>
            <a:r>
              <a:rPr lang="en-US" sz="1600">
                <a:latin typeface="Consolas" pitchFamily="49" charset="0"/>
                <a:cs typeface="Consolas" pitchFamily="49" charset="0"/>
              </a:rPr>
              <a:t>&lt;/Rectangle&gt;</a:t>
            </a:r>
          </a:p>
        </p:txBody>
      </p:sp>
      <p:sp>
        <p:nvSpPr>
          <p:cNvPr id="7" name="Title 6"/>
          <p:cNvSpPr>
            <a:spLocks noGrp="1"/>
          </p:cNvSpPr>
          <p:nvPr>
            <p:ph type="title"/>
          </p:nvPr>
        </p:nvSpPr>
        <p:spPr>
          <a:xfrm>
            <a:off x="457200" y="0"/>
            <a:ext cx="8229600" cy="1143000"/>
          </a:xfrm>
        </p:spPr>
        <p:txBody>
          <a:bodyPr/>
          <a:lstStyle/>
          <a:p>
            <a:r>
              <a:rPr lang="en-US" b="1"/>
              <a:t>Linear Gradient Color</a:t>
            </a:r>
          </a:p>
        </p:txBody>
      </p:sp>
    </p:spTree>
    <p:extLst>
      <p:ext uri="{BB962C8B-B14F-4D97-AF65-F5344CB8AC3E}">
        <p14:creationId xmlns:p14="http://schemas.microsoft.com/office/powerpoint/2010/main" val="234889054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Linear Gradient Color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77968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89054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Font typeface="Arial" pitchFamily="34" charset="0"/>
              <a:buNone/>
            </a:pPr>
            <a:r>
              <a:rPr lang="en-US" sz="2400">
                <a:latin typeface="Calibri (Body)"/>
              </a:rPr>
              <a:t>Kỹ thuật tô đổ màu theo bán kính hình tròn tương tự như kỹ thuật đổ màu tuyến tính, nhưng điểm xuất phát bắt đầu từ tâm đường tròn và màu được lan dần ra ngoài cho tới biên của đường tròn, sử dụng đối tượng tên là RadialGradientBrush. Các điểm chốt vẫn sử dụng đối tượng GradientStop tương tự kỹ thuật đổ màu tuyến tính.</a:t>
            </a:r>
          </a:p>
          <a:p>
            <a:pPr marL="0" indent="0" algn="just">
              <a:spcBef>
                <a:spcPts val="600"/>
              </a:spcBef>
              <a:spcAft>
                <a:spcPts val="600"/>
              </a:spcAft>
              <a:buFont typeface="Arial" pitchFamily="34" charset="0"/>
              <a:buNone/>
            </a:pPr>
            <a:endParaRPr lang="en-US" sz="2400">
              <a:latin typeface="Calibri (Body)"/>
            </a:endParaRPr>
          </a:p>
          <a:p>
            <a:pPr marL="0" indent="0" algn="just">
              <a:spcBef>
                <a:spcPts val="6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Radial </a:t>
            </a:r>
            <a:r>
              <a:rPr lang="en-US" b="1" smtClean="0"/>
              <a:t>Gradient Color</a:t>
            </a:r>
            <a:endParaRPr lang="en-US" b="1"/>
          </a:p>
        </p:txBody>
      </p:sp>
    </p:spTree>
    <p:extLst>
      <p:ext uri="{BB962C8B-B14F-4D97-AF65-F5344CB8AC3E}">
        <p14:creationId xmlns:p14="http://schemas.microsoft.com/office/powerpoint/2010/main" val="234889054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600"/>
              </a:spcAft>
            </a:pPr>
            <a:r>
              <a:rPr lang="en-US" sz="2400">
                <a:latin typeface="Calibri (Body)"/>
              </a:rPr>
              <a:t>Các thông số Center - Tọa độ tâm đường </a:t>
            </a:r>
            <a:r>
              <a:rPr lang="en-US" sz="2400" smtClean="0">
                <a:latin typeface="Calibri (Body)"/>
              </a:rPr>
              <a:t>tròn  </a:t>
            </a:r>
          </a:p>
          <a:p>
            <a:pPr algn="just">
              <a:spcBef>
                <a:spcPts val="1200"/>
              </a:spcBef>
              <a:spcAft>
                <a:spcPts val="600"/>
              </a:spcAft>
            </a:pPr>
            <a:r>
              <a:rPr lang="en-US" sz="2400" smtClean="0">
                <a:latin typeface="Calibri (Body)"/>
              </a:rPr>
              <a:t>RadiusX </a:t>
            </a:r>
            <a:r>
              <a:rPr lang="en-US" sz="2400">
                <a:latin typeface="Calibri (Body)"/>
              </a:rPr>
              <a:t>- Bán kính ngang,  RadiusY - Bán kính </a:t>
            </a:r>
            <a:r>
              <a:rPr lang="en-US" sz="2400" smtClean="0">
                <a:latin typeface="Calibri (Body)"/>
              </a:rPr>
              <a:t>dọc</a:t>
            </a:r>
            <a:endParaRPr lang="en-US" sz="2400">
              <a:latin typeface="Calibri (Body)"/>
            </a:endParaRPr>
          </a:p>
          <a:p>
            <a:pPr algn="just">
              <a:spcBef>
                <a:spcPts val="1200"/>
              </a:spcBef>
              <a:spcAft>
                <a:spcPts val="600"/>
              </a:spcAft>
            </a:pPr>
            <a:r>
              <a:rPr lang="en-US" sz="2400">
                <a:latin typeface="Calibri (Body)"/>
              </a:rPr>
              <a:t>Thông số GradientOrigin là tọa độ của điểm xuất phát. Các điểm chốt sẽ chạy từ điểm  </a:t>
            </a:r>
            <a:r>
              <a:rPr lang="en-US" sz="2400" smtClean="0">
                <a:latin typeface="Calibri (Body)"/>
              </a:rPr>
              <a:t>GradientOrigin này</a:t>
            </a:r>
            <a:r>
              <a:rPr lang="en-US" sz="2400">
                <a:latin typeface="Calibri (Body)"/>
              </a:rPr>
              <a:t>, dọc theo đường kính hình tròn.</a:t>
            </a:r>
          </a:p>
          <a:p>
            <a:pPr marL="0" indent="0" algn="just">
              <a:spcBef>
                <a:spcPts val="12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Radial </a:t>
            </a:r>
            <a:r>
              <a:rPr lang="en-US" b="1" smtClean="0"/>
              <a:t>Gradient Color</a:t>
            </a:r>
            <a:endParaRPr lang="en-US" b="1"/>
          </a:p>
        </p:txBody>
      </p:sp>
    </p:spTree>
    <p:extLst>
      <p:ext uri="{BB962C8B-B14F-4D97-AF65-F5344CB8AC3E}">
        <p14:creationId xmlns:p14="http://schemas.microsoft.com/office/powerpoint/2010/main" val="190973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1200"/>
              </a:spcAft>
            </a:pPr>
            <a:r>
              <a:rPr lang="en-US" sz="2400" dirty="0">
                <a:latin typeface="Calibri (Body)"/>
              </a:rPr>
              <a:t>WPF (Windows Presentation Foundation) </a:t>
            </a:r>
            <a:r>
              <a:rPr lang="en-US" sz="2400" dirty="0" err="1">
                <a:latin typeface="Calibri (Body)"/>
              </a:rPr>
              <a:t>là</a:t>
            </a:r>
            <a:r>
              <a:rPr lang="en-US" sz="2400" dirty="0">
                <a:latin typeface="Calibri (Body)"/>
              </a:rPr>
              <a:t> </a:t>
            </a:r>
            <a:r>
              <a:rPr lang="en-US" sz="2400" dirty="0" err="1">
                <a:latin typeface="Calibri (Body)"/>
              </a:rPr>
              <a:t>hệ</a:t>
            </a:r>
            <a:r>
              <a:rPr lang="en-US" sz="2400" dirty="0">
                <a:latin typeface="Calibri (Body)"/>
              </a:rPr>
              <a:t> </a:t>
            </a:r>
            <a:r>
              <a:rPr lang="en-US" sz="2400" dirty="0" err="1">
                <a:latin typeface="Calibri (Body)"/>
              </a:rPr>
              <a:t>thống</a:t>
            </a:r>
            <a:r>
              <a:rPr lang="en-US" sz="2400" dirty="0">
                <a:latin typeface="Calibri (Body)"/>
              </a:rPr>
              <a:t> API </a:t>
            </a:r>
            <a:r>
              <a:rPr lang="en-US" sz="2400" dirty="0" err="1">
                <a:latin typeface="Calibri (Body)"/>
              </a:rPr>
              <a:t>mới</a:t>
            </a:r>
            <a:r>
              <a:rPr lang="en-US" sz="2400" dirty="0">
                <a:latin typeface="Calibri (Body)"/>
              </a:rPr>
              <a:t> </a:t>
            </a:r>
            <a:r>
              <a:rPr lang="en-US" sz="2400" dirty="0" err="1">
                <a:latin typeface="Calibri (Body)"/>
              </a:rPr>
              <a:t>hỗ</a:t>
            </a:r>
            <a:r>
              <a:rPr lang="en-US" sz="2400" dirty="0">
                <a:latin typeface="Calibri (Body)"/>
              </a:rPr>
              <a:t> </a:t>
            </a:r>
            <a:r>
              <a:rPr lang="en-US" sz="2400" dirty="0" err="1">
                <a:latin typeface="Calibri (Body)"/>
              </a:rPr>
              <a:t>trợ</a:t>
            </a:r>
            <a:r>
              <a:rPr lang="en-US" sz="2400" dirty="0">
                <a:latin typeface="Calibri (Body)"/>
              </a:rPr>
              <a:t> </a:t>
            </a:r>
            <a:r>
              <a:rPr lang="en-US" sz="2400" dirty="0" err="1">
                <a:latin typeface="Calibri (Body)"/>
              </a:rPr>
              <a:t>việc</a:t>
            </a:r>
            <a:r>
              <a:rPr lang="en-US" sz="2400" dirty="0">
                <a:latin typeface="Calibri (Body)"/>
              </a:rPr>
              <a:t> </a:t>
            </a:r>
            <a:r>
              <a:rPr lang="en-US" sz="2400" dirty="0" err="1">
                <a:latin typeface="Calibri (Body)"/>
              </a:rPr>
              <a:t>xây</a:t>
            </a:r>
            <a:r>
              <a:rPr lang="en-US" sz="2400" dirty="0">
                <a:latin typeface="Calibri (Body)"/>
              </a:rPr>
              <a:t> </a:t>
            </a:r>
            <a:r>
              <a:rPr lang="en-US" sz="2400" dirty="0" err="1">
                <a:latin typeface="Calibri (Body)"/>
              </a:rPr>
              <a:t>dựng</a:t>
            </a:r>
            <a:r>
              <a:rPr lang="en-US" sz="2400" dirty="0">
                <a:latin typeface="Calibri (Body)"/>
              </a:rPr>
              <a:t> </a:t>
            </a:r>
            <a:r>
              <a:rPr lang="en-US" sz="2400" dirty="0" err="1">
                <a:latin typeface="Calibri (Body)"/>
              </a:rPr>
              <a:t>giao</a:t>
            </a:r>
            <a:r>
              <a:rPr lang="en-US" sz="2400" dirty="0">
                <a:latin typeface="Calibri (Body)"/>
              </a:rPr>
              <a:t> </a:t>
            </a:r>
            <a:r>
              <a:rPr lang="en-US" sz="2400" dirty="0" err="1">
                <a:latin typeface="Calibri (Body)"/>
              </a:rPr>
              <a:t>diện</a:t>
            </a:r>
            <a:r>
              <a:rPr lang="en-US" sz="2400" dirty="0">
                <a:latin typeface="Calibri (Body)"/>
              </a:rPr>
              <a:t> </a:t>
            </a:r>
            <a:r>
              <a:rPr lang="en-US" sz="2400" dirty="0" err="1">
                <a:latin typeface="Calibri (Body)"/>
              </a:rPr>
              <a:t>đồ</a:t>
            </a:r>
            <a:r>
              <a:rPr lang="en-US" sz="2400" dirty="0">
                <a:latin typeface="Calibri (Body)"/>
              </a:rPr>
              <a:t> </a:t>
            </a:r>
            <a:r>
              <a:rPr lang="en-US" sz="2400" dirty="0" err="1">
                <a:latin typeface="Calibri (Body)"/>
              </a:rPr>
              <a:t>hoạ</a:t>
            </a:r>
            <a:r>
              <a:rPr lang="en-US" sz="2400" dirty="0">
                <a:latin typeface="Calibri (Body)"/>
              </a:rPr>
              <a:t> </a:t>
            </a:r>
            <a:r>
              <a:rPr lang="en-US" sz="2400" dirty="0" err="1">
                <a:latin typeface="Calibri (Body)"/>
              </a:rPr>
              <a:t>trên</a:t>
            </a:r>
            <a:r>
              <a:rPr lang="en-US" sz="2400" dirty="0">
                <a:latin typeface="Calibri (Body)"/>
              </a:rPr>
              <a:t> </a:t>
            </a:r>
            <a:r>
              <a:rPr lang="en-US" sz="2400" dirty="0" err="1">
                <a:latin typeface="Calibri (Body)"/>
              </a:rPr>
              <a:t>nền</a:t>
            </a:r>
            <a:r>
              <a:rPr lang="en-US" sz="2400" dirty="0">
                <a:latin typeface="Calibri (Body)"/>
              </a:rPr>
              <a:t> Windows. </a:t>
            </a:r>
          </a:p>
          <a:p>
            <a:pPr algn="just">
              <a:spcBef>
                <a:spcPts val="1200"/>
              </a:spcBef>
              <a:spcAft>
                <a:spcPts val="1200"/>
              </a:spcAft>
            </a:pPr>
            <a:r>
              <a:rPr lang="en-US" sz="2400" dirty="0" err="1">
                <a:latin typeface="Calibri (Body)"/>
              </a:rPr>
              <a:t>Được</a:t>
            </a:r>
            <a:r>
              <a:rPr lang="en-US" sz="2400" dirty="0">
                <a:latin typeface="Calibri (Body)"/>
              </a:rPr>
              <a:t> </a:t>
            </a:r>
            <a:r>
              <a:rPr lang="en-US" sz="2400" dirty="0" err="1">
                <a:latin typeface="Calibri (Body)"/>
              </a:rPr>
              <a:t>xem</a:t>
            </a:r>
            <a:r>
              <a:rPr lang="en-US" sz="2400" dirty="0">
                <a:latin typeface="Calibri (Body)"/>
              </a:rPr>
              <a:t> </a:t>
            </a:r>
            <a:r>
              <a:rPr lang="en-US" sz="2400" dirty="0" err="1">
                <a:latin typeface="Calibri (Body)"/>
              </a:rPr>
              <a:t>như</a:t>
            </a:r>
            <a:r>
              <a:rPr lang="en-US" sz="2400" dirty="0">
                <a:latin typeface="Calibri (Body)"/>
              </a:rPr>
              <a:t> </a:t>
            </a:r>
            <a:r>
              <a:rPr lang="en-US" sz="2400" dirty="0" err="1">
                <a:latin typeface="Calibri (Body)"/>
              </a:rPr>
              <a:t>thế</a:t>
            </a:r>
            <a:r>
              <a:rPr lang="en-US" sz="2400" dirty="0">
                <a:latin typeface="Calibri (Body)"/>
              </a:rPr>
              <a:t> </a:t>
            </a:r>
            <a:r>
              <a:rPr lang="en-US" sz="2400" dirty="0" err="1">
                <a:latin typeface="Calibri (Body)"/>
              </a:rPr>
              <a:t>hệ</a:t>
            </a:r>
            <a:r>
              <a:rPr lang="en-US" sz="2400" dirty="0">
                <a:latin typeface="Calibri (Body)"/>
              </a:rPr>
              <a:t> </a:t>
            </a:r>
            <a:r>
              <a:rPr lang="en-US" sz="2400" dirty="0" err="1">
                <a:latin typeface="Calibri (Body)"/>
              </a:rPr>
              <a:t>kế</a:t>
            </a:r>
            <a:r>
              <a:rPr lang="en-US" sz="2400" dirty="0">
                <a:latin typeface="Calibri (Body)"/>
              </a:rPr>
              <a:t> </a:t>
            </a:r>
            <a:r>
              <a:rPr lang="en-US" sz="2400" dirty="0" err="1">
                <a:latin typeface="Calibri (Body)"/>
              </a:rPr>
              <a:t>tiếp</a:t>
            </a:r>
            <a:r>
              <a:rPr lang="en-US" sz="2400" dirty="0">
                <a:latin typeface="Calibri (Body)"/>
              </a:rPr>
              <a:t> </a:t>
            </a:r>
            <a:r>
              <a:rPr lang="en-US" sz="2400" dirty="0" err="1">
                <a:latin typeface="Calibri (Body)"/>
              </a:rPr>
              <a:t>của</a:t>
            </a:r>
            <a:r>
              <a:rPr lang="en-US" sz="2400" dirty="0">
                <a:latin typeface="Calibri (Body)"/>
              </a:rPr>
              <a:t> WinForms, WPF </a:t>
            </a:r>
            <a:r>
              <a:rPr lang="en-US" sz="2400" dirty="0" err="1">
                <a:latin typeface="Calibri (Body)"/>
              </a:rPr>
              <a:t>tăng</a:t>
            </a:r>
            <a:r>
              <a:rPr lang="en-US" sz="2400" dirty="0">
                <a:latin typeface="Calibri (Body)"/>
              </a:rPr>
              <a:t> </a:t>
            </a:r>
            <a:r>
              <a:rPr lang="en-US" sz="2400" dirty="0" err="1">
                <a:latin typeface="Calibri (Body)"/>
              </a:rPr>
              <a:t>cường</a:t>
            </a:r>
            <a:r>
              <a:rPr lang="en-US" sz="2400" dirty="0">
                <a:latin typeface="Calibri (Body)"/>
              </a:rPr>
              <a:t> </a:t>
            </a:r>
            <a:r>
              <a:rPr lang="en-US" sz="2400" dirty="0" err="1">
                <a:latin typeface="Calibri (Body)"/>
              </a:rPr>
              <a:t>khả</a:t>
            </a:r>
            <a:r>
              <a:rPr lang="en-US" sz="2400" dirty="0">
                <a:latin typeface="Calibri (Body)"/>
              </a:rPr>
              <a:t> </a:t>
            </a:r>
            <a:r>
              <a:rPr lang="en-US" sz="2400" dirty="0" err="1">
                <a:latin typeface="Calibri (Body)"/>
              </a:rPr>
              <a:t>năng</a:t>
            </a:r>
            <a:r>
              <a:rPr lang="en-US" sz="2400" dirty="0">
                <a:latin typeface="Calibri (Body)"/>
              </a:rPr>
              <a:t> </a:t>
            </a:r>
            <a:r>
              <a:rPr lang="en-US" sz="2400" dirty="0" err="1">
                <a:latin typeface="Calibri (Body)"/>
              </a:rPr>
              <a:t>lập</a:t>
            </a:r>
            <a:r>
              <a:rPr lang="en-US" sz="2400" dirty="0">
                <a:latin typeface="Calibri (Body)"/>
              </a:rPr>
              <a:t> </a:t>
            </a:r>
            <a:r>
              <a:rPr lang="en-US" sz="2400" dirty="0" err="1">
                <a:latin typeface="Calibri (Body)"/>
              </a:rPr>
              <a:t>trình</a:t>
            </a:r>
            <a:r>
              <a:rPr lang="en-US" sz="2400" dirty="0">
                <a:latin typeface="Calibri (Body)"/>
              </a:rPr>
              <a:t> </a:t>
            </a:r>
            <a:r>
              <a:rPr lang="en-US" sz="2400" dirty="0" err="1">
                <a:latin typeface="Calibri (Body)"/>
              </a:rPr>
              <a:t>giao</a:t>
            </a:r>
            <a:r>
              <a:rPr lang="en-US" sz="2400" dirty="0">
                <a:latin typeface="Calibri (Body)"/>
              </a:rPr>
              <a:t> </a:t>
            </a:r>
            <a:r>
              <a:rPr lang="en-US" sz="2400" dirty="0" err="1">
                <a:latin typeface="Calibri (Body)"/>
              </a:rPr>
              <a:t>diện</a:t>
            </a:r>
            <a:r>
              <a:rPr lang="en-US" sz="2400" dirty="0">
                <a:latin typeface="Calibri (Body)"/>
              </a:rPr>
              <a:t>  </a:t>
            </a:r>
            <a:r>
              <a:rPr lang="en-US" sz="2400" dirty="0" err="1">
                <a:latin typeface="Calibri (Body)"/>
              </a:rPr>
              <a:t>bằng</a:t>
            </a:r>
            <a:r>
              <a:rPr lang="en-US" sz="2400" dirty="0">
                <a:latin typeface="Calibri (Body)"/>
              </a:rPr>
              <a:t> </a:t>
            </a:r>
            <a:r>
              <a:rPr lang="en-US" sz="2400" dirty="0" err="1">
                <a:latin typeface="Calibri (Body)"/>
              </a:rPr>
              <a:t>cách</a:t>
            </a:r>
            <a:r>
              <a:rPr lang="en-US" sz="2400" dirty="0">
                <a:latin typeface="Calibri (Body)"/>
              </a:rPr>
              <a:t> </a:t>
            </a:r>
            <a:r>
              <a:rPr lang="en-US" sz="2400" dirty="0" err="1">
                <a:latin typeface="Calibri (Body)"/>
              </a:rPr>
              <a:t>cung</a:t>
            </a:r>
            <a:r>
              <a:rPr lang="en-US" sz="2400" dirty="0">
                <a:latin typeface="Calibri (Body)"/>
              </a:rPr>
              <a:t> </a:t>
            </a:r>
            <a:r>
              <a:rPr lang="en-US" sz="2400" dirty="0" err="1">
                <a:latin typeface="Calibri (Body)"/>
              </a:rPr>
              <a:t>cấp</a:t>
            </a:r>
            <a:r>
              <a:rPr lang="en-US" sz="2400" dirty="0">
                <a:latin typeface="Calibri (Body)"/>
              </a:rPr>
              <a:t> </a:t>
            </a:r>
            <a:r>
              <a:rPr lang="en-US" sz="2400" dirty="0" err="1">
                <a:latin typeface="Calibri (Body)"/>
              </a:rPr>
              <a:t>các</a:t>
            </a:r>
            <a:r>
              <a:rPr lang="en-US" sz="2400" dirty="0">
                <a:latin typeface="Calibri (Body)"/>
              </a:rPr>
              <a:t> API </a:t>
            </a:r>
            <a:r>
              <a:rPr lang="en-US" sz="2400" dirty="0" err="1">
                <a:latin typeface="Calibri (Body)"/>
              </a:rPr>
              <a:t>cho</a:t>
            </a:r>
            <a:r>
              <a:rPr lang="en-US" sz="2400" dirty="0">
                <a:latin typeface="Calibri (Body)"/>
              </a:rPr>
              <a:t> </a:t>
            </a:r>
            <a:r>
              <a:rPr lang="en-US" sz="2400" dirty="0" err="1">
                <a:latin typeface="Calibri (Body)"/>
              </a:rPr>
              <a:t>phép</a:t>
            </a:r>
            <a:r>
              <a:rPr lang="en-US" sz="2400" dirty="0">
                <a:latin typeface="Calibri (Body)"/>
              </a:rPr>
              <a:t> </a:t>
            </a:r>
            <a:r>
              <a:rPr lang="en-US" sz="2400" dirty="0" err="1">
                <a:latin typeface="Calibri (Body)"/>
              </a:rPr>
              <a:t>tận</a:t>
            </a:r>
            <a:r>
              <a:rPr lang="en-US" sz="2400" dirty="0">
                <a:latin typeface="Calibri (Body)"/>
              </a:rPr>
              <a:t> </a:t>
            </a:r>
            <a:r>
              <a:rPr lang="en-US" sz="2400" dirty="0" err="1">
                <a:latin typeface="Calibri (Body)"/>
              </a:rPr>
              <a:t>dụng</a:t>
            </a:r>
            <a:r>
              <a:rPr lang="en-US" sz="2400" dirty="0">
                <a:latin typeface="Calibri (Body)"/>
              </a:rPr>
              <a:t> </a:t>
            </a:r>
            <a:r>
              <a:rPr lang="en-US" sz="2400" dirty="0" err="1">
                <a:latin typeface="Calibri (Body)"/>
              </a:rPr>
              <a:t>những</a:t>
            </a:r>
            <a:r>
              <a:rPr lang="en-US" sz="2400" dirty="0">
                <a:latin typeface="Calibri (Body)"/>
              </a:rPr>
              <a:t> </a:t>
            </a:r>
            <a:r>
              <a:rPr lang="en-US" sz="2400" dirty="0" err="1">
                <a:latin typeface="Calibri (Body)"/>
              </a:rPr>
              <a:t>lợi</a:t>
            </a:r>
            <a:r>
              <a:rPr lang="en-US" sz="2400" dirty="0">
                <a:latin typeface="Calibri (Body)"/>
              </a:rPr>
              <a:t> </a:t>
            </a:r>
            <a:r>
              <a:rPr lang="en-US" sz="2400" dirty="0" err="1">
                <a:latin typeface="Calibri (Body)"/>
              </a:rPr>
              <a:t>thế</a:t>
            </a:r>
            <a:r>
              <a:rPr lang="en-US" sz="2400" dirty="0">
                <a:latin typeface="Calibri (Body)"/>
              </a:rPr>
              <a:t> </a:t>
            </a:r>
            <a:r>
              <a:rPr lang="en-US" sz="2400" dirty="0" err="1">
                <a:latin typeface="Calibri (Body)"/>
              </a:rPr>
              <a:t>về</a:t>
            </a:r>
            <a:r>
              <a:rPr lang="en-US" sz="2400" dirty="0">
                <a:latin typeface="Calibri (Body)"/>
              </a:rPr>
              <a:t> </a:t>
            </a:r>
            <a:r>
              <a:rPr lang="en-US" sz="2400" dirty="0" err="1">
                <a:latin typeface="Calibri (Body)"/>
              </a:rPr>
              <a:t>đa</a:t>
            </a:r>
            <a:r>
              <a:rPr lang="en-US" sz="2400" dirty="0">
                <a:latin typeface="Calibri (Body)"/>
              </a:rPr>
              <a:t> </a:t>
            </a:r>
            <a:r>
              <a:rPr lang="en-US" sz="2400" dirty="0" err="1">
                <a:latin typeface="Calibri (Body)"/>
              </a:rPr>
              <a:t>phương</a:t>
            </a:r>
            <a:r>
              <a:rPr lang="en-US" sz="2400" dirty="0">
                <a:latin typeface="Calibri (Body)"/>
              </a:rPr>
              <a:t> </a:t>
            </a:r>
            <a:r>
              <a:rPr lang="en-US" sz="2400" dirty="0" err="1">
                <a:latin typeface="Calibri (Body)"/>
              </a:rPr>
              <a:t>tiện</a:t>
            </a:r>
            <a:r>
              <a:rPr lang="en-US" sz="2400" dirty="0">
                <a:latin typeface="Calibri (Body)"/>
              </a:rPr>
              <a:t> </a:t>
            </a:r>
            <a:r>
              <a:rPr lang="en-US" sz="2400" dirty="0" err="1">
                <a:latin typeface="Calibri (Body)"/>
              </a:rPr>
              <a:t>hiện</a:t>
            </a:r>
            <a:r>
              <a:rPr lang="en-US" sz="2400" dirty="0">
                <a:latin typeface="Calibri (Body)"/>
              </a:rPr>
              <a:t> </a:t>
            </a:r>
            <a:r>
              <a:rPr lang="en-US" sz="2400" dirty="0" err="1">
                <a:latin typeface="Calibri (Body)"/>
              </a:rPr>
              <a:t>đại</a:t>
            </a:r>
            <a:r>
              <a:rPr lang="en-US" sz="2400" dirty="0">
                <a:latin typeface="Calibri (Body)"/>
              </a:rPr>
              <a:t>. </a:t>
            </a:r>
          </a:p>
          <a:p>
            <a:pPr algn="just">
              <a:spcBef>
                <a:spcPts val="1200"/>
              </a:spcBef>
              <a:spcAft>
                <a:spcPts val="1200"/>
              </a:spcAft>
            </a:pPr>
            <a:r>
              <a:rPr lang="en-US" sz="2400" dirty="0" err="1">
                <a:latin typeface="Calibri (Body)"/>
              </a:rPr>
              <a:t>Là</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bộ</a:t>
            </a:r>
            <a:r>
              <a:rPr lang="en-US" sz="2400" dirty="0">
                <a:latin typeface="Calibri (Body)"/>
              </a:rPr>
              <a:t> </a:t>
            </a:r>
            <a:r>
              <a:rPr lang="en-US" sz="2400" dirty="0" err="1">
                <a:latin typeface="Calibri (Body)"/>
              </a:rPr>
              <a:t>phận</a:t>
            </a:r>
            <a:r>
              <a:rPr lang="en-US" sz="2400" dirty="0">
                <a:latin typeface="Calibri (Body)"/>
              </a:rPr>
              <a:t> </a:t>
            </a:r>
            <a:r>
              <a:rPr lang="en-US" sz="2400" dirty="0" err="1">
                <a:latin typeface="Calibri (Body)"/>
              </a:rPr>
              <a:t>của</a:t>
            </a:r>
            <a:r>
              <a:rPr lang="en-US" sz="2400" dirty="0">
                <a:latin typeface="Calibri (Body)"/>
              </a:rPr>
              <a:t> .NET Framework 3.0 </a:t>
            </a:r>
            <a:r>
              <a:rPr lang="en-US" sz="2400" dirty="0" err="1">
                <a:latin typeface="Calibri (Body)"/>
              </a:rPr>
              <a:t>trở</a:t>
            </a:r>
            <a:r>
              <a:rPr lang="en-US" sz="2400" dirty="0">
                <a:latin typeface="Calibri (Body)"/>
              </a:rPr>
              <a:t> </a:t>
            </a:r>
            <a:r>
              <a:rPr lang="en-US" sz="2400" dirty="0" err="1">
                <a:latin typeface="Calibri (Body)"/>
              </a:rPr>
              <a:t>về</a:t>
            </a:r>
            <a:r>
              <a:rPr lang="en-US" sz="2400" dirty="0">
                <a:latin typeface="Calibri (Body)"/>
              </a:rPr>
              <a:t> </a:t>
            </a:r>
            <a:r>
              <a:rPr lang="en-US" sz="2400" dirty="0" err="1">
                <a:latin typeface="Calibri (Body)"/>
              </a:rPr>
              <a:t>sau</a:t>
            </a:r>
            <a:endParaRPr lang="en-US" sz="2400" dirty="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Giới thiệu WPF</a:t>
            </a:r>
            <a:endParaRPr lang="en-US" b="1"/>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vi-VN" sz="2400">
                <a:latin typeface="Calibri (Body)"/>
              </a:rPr>
              <a:t>CLR property </a:t>
            </a:r>
            <a:r>
              <a:rPr lang="en-US" sz="2400" smtClean="0">
                <a:latin typeface="Calibri (Body)"/>
              </a:rPr>
              <a:t>là các property thường sử dụng </a:t>
            </a:r>
            <a:r>
              <a:rPr lang="vi-VN" sz="2400" smtClean="0">
                <a:latin typeface="Calibri (Body)"/>
              </a:rPr>
              <a:t>sử </a:t>
            </a:r>
            <a:r>
              <a:rPr lang="vi-VN" sz="2400">
                <a:latin typeface="Calibri (Body)"/>
              </a:rPr>
              <a:t>dụng trong .</a:t>
            </a:r>
            <a:r>
              <a:rPr lang="vi-VN" sz="2400" smtClean="0">
                <a:latin typeface="Calibri (Body)"/>
              </a:rPr>
              <a:t>NET</a:t>
            </a:r>
            <a:r>
              <a:rPr lang="en-US" sz="2400" smtClean="0">
                <a:latin typeface="Calibri (Body)"/>
              </a:rPr>
              <a:t> </a:t>
            </a:r>
            <a:r>
              <a:rPr lang="vi-VN" sz="2400" smtClean="0">
                <a:latin typeface="Calibri (Body)"/>
              </a:rPr>
              <a:t>được </a:t>
            </a:r>
            <a:r>
              <a:rPr lang="vi-VN" sz="2400">
                <a:latin typeface="Calibri (Body)"/>
              </a:rPr>
              <a:t>hiện thực bằng cách sử dụng một private field và một “wrapper” (get, set) để lưu trữ và truy xuất giá trị. </a:t>
            </a:r>
            <a:endParaRPr lang="en-US" sz="2400" smtClean="0">
              <a:latin typeface="Calibri (Body)"/>
            </a:endParaRPr>
          </a:p>
          <a:p>
            <a:pPr marL="0" indent="0" algn="just">
              <a:buNone/>
            </a:pPr>
            <a:endParaRPr lang="en-US" sz="2400" smtClean="0">
              <a:latin typeface="Calibri (Body)"/>
            </a:endParaRPr>
          </a:p>
          <a:p>
            <a:pPr marL="0" indent="0" algn="just">
              <a:buNone/>
            </a:pPr>
            <a:r>
              <a:rPr lang="vi-VN" sz="2400" smtClean="0">
                <a:latin typeface="Calibri (Body)"/>
              </a:rPr>
              <a:t>Trong </a:t>
            </a:r>
            <a:r>
              <a:rPr lang="vi-VN" sz="2400">
                <a:latin typeface="Calibri (Body)"/>
              </a:rPr>
              <a:t>khi đó, </a:t>
            </a:r>
            <a:r>
              <a:rPr lang="en-US" sz="2400" smtClean="0">
                <a:latin typeface="Calibri (Body)"/>
              </a:rPr>
              <a:t>d</a:t>
            </a:r>
            <a:r>
              <a:rPr lang="vi-VN" sz="2400" smtClean="0">
                <a:latin typeface="Calibri (Body)"/>
              </a:rPr>
              <a:t>ependency </a:t>
            </a:r>
            <a:r>
              <a:rPr lang="vi-VN" sz="2400">
                <a:latin typeface="Calibri (Body)"/>
              </a:rPr>
              <a:t>property lưu trữ các giá trị trong một dictionary gồm các dòng dữ liệu dạng key/value, với key là tên của property và value là giá trị lưu trữ.</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fontScale="90000"/>
          </a:bodyPr>
          <a:lstStyle/>
          <a:p>
            <a:r>
              <a:rPr lang="en-US" b="1"/>
              <a:t>CLR Property và Dependency </a:t>
            </a:r>
            <a:r>
              <a:rPr lang="en-US" b="1" smtClean="0"/>
              <a:t>Property</a:t>
            </a:r>
            <a:endParaRPr lang="en-US"/>
          </a:p>
        </p:txBody>
      </p:sp>
    </p:spTree>
    <p:extLst>
      <p:ext uri="{BB962C8B-B14F-4D97-AF65-F5344CB8AC3E}">
        <p14:creationId xmlns:p14="http://schemas.microsoft.com/office/powerpoint/2010/main" val="285381814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534400" cy="4953000"/>
          </a:xfrm>
        </p:spPr>
        <p:txBody>
          <a:bodyPr>
            <a:normAutofit/>
          </a:bodyPr>
          <a:lstStyle/>
          <a:p>
            <a:pPr marL="0" indent="0" defTabSz="566738">
              <a:buNone/>
            </a:pPr>
            <a:r>
              <a:rPr lang="en-US" sz="1800">
                <a:latin typeface="Consolas" pitchFamily="49" charset="0"/>
                <a:cs typeface="Consolas" pitchFamily="49" charset="0"/>
              </a:rPr>
              <a:t>&lt;Rectangle Width="200" Height="100" Canvas.Left="21" </a:t>
            </a:r>
            <a:r>
              <a:rPr lang="en-US" sz="1800" smtClean="0">
                <a:latin typeface="Consolas" pitchFamily="49" charset="0"/>
                <a:cs typeface="Consolas" pitchFamily="49" charset="0"/>
              </a:rPr>
              <a:t>		Canvas.Top</a:t>
            </a:r>
            <a:r>
              <a:rPr lang="en-US" sz="1800">
                <a:latin typeface="Consolas" pitchFamily="49" charset="0"/>
                <a:cs typeface="Consolas" pitchFamily="49" charset="0"/>
              </a:rPr>
              <a:t>="12"&gt;</a:t>
            </a:r>
          </a:p>
          <a:p>
            <a:pPr marL="0" indent="0" defTabSz="566738">
              <a:buNone/>
            </a:pPr>
            <a:r>
              <a:rPr lang="en-US" sz="1800">
                <a:latin typeface="Consolas" pitchFamily="49" charset="0"/>
                <a:cs typeface="Consolas" pitchFamily="49" charset="0"/>
              </a:rPr>
              <a:t>	&lt;Rectangle.Fill&gt;</a:t>
            </a:r>
          </a:p>
          <a:p>
            <a:pPr marL="0" indent="0" defTabSz="566738">
              <a:buNone/>
            </a:pPr>
            <a:r>
              <a:rPr lang="en-US" sz="1800">
                <a:latin typeface="Consolas" pitchFamily="49" charset="0"/>
                <a:cs typeface="Consolas" pitchFamily="49" charset="0"/>
              </a:rPr>
              <a:t>		&lt;RadialGradientBrush GradientOrigin="0.5,0.5" </a:t>
            </a:r>
            <a:r>
              <a:rPr lang="en-US" sz="1800" smtClean="0">
                <a:latin typeface="Consolas" pitchFamily="49" charset="0"/>
                <a:cs typeface="Consolas" pitchFamily="49" charset="0"/>
              </a:rPr>
              <a:t>					Center</a:t>
            </a:r>
            <a:r>
              <a:rPr lang="en-US" sz="1800">
                <a:latin typeface="Consolas" pitchFamily="49" charset="0"/>
                <a:cs typeface="Consolas" pitchFamily="49" charset="0"/>
              </a:rPr>
              <a:t>="0.5,0.5" RadiusX="0.5" RadiusY="0.5"&gt;</a:t>
            </a:r>
          </a:p>
          <a:p>
            <a:pPr marL="0" indent="0" defTabSz="566738">
              <a:buNone/>
            </a:pPr>
            <a:r>
              <a:rPr lang="en-US" sz="1800">
                <a:latin typeface="Consolas" pitchFamily="49" charset="0"/>
                <a:cs typeface="Consolas" pitchFamily="49" charset="0"/>
              </a:rPr>
              <a:t>			&lt;GradientStop Color="Yellow" Offset="0" /&gt;</a:t>
            </a:r>
          </a:p>
          <a:p>
            <a:pPr marL="0" indent="0" defTabSz="566738">
              <a:buNone/>
            </a:pPr>
            <a:r>
              <a:rPr lang="en-US" sz="1800">
                <a:latin typeface="Consolas" pitchFamily="49" charset="0"/>
                <a:cs typeface="Consolas" pitchFamily="49" charset="0"/>
              </a:rPr>
              <a:t>			&lt;GradientStop Color="Red" Offset="0.25" /&gt;</a:t>
            </a:r>
          </a:p>
          <a:p>
            <a:pPr marL="0" indent="0" defTabSz="566738">
              <a:buNone/>
            </a:pPr>
            <a:r>
              <a:rPr lang="en-US" sz="1800">
                <a:latin typeface="Consolas" pitchFamily="49" charset="0"/>
                <a:cs typeface="Consolas" pitchFamily="49" charset="0"/>
              </a:rPr>
              <a:t>			&lt;GradientStop Color="Blue" Offset="0.75" /&gt;</a:t>
            </a:r>
          </a:p>
          <a:p>
            <a:pPr marL="0" indent="0" defTabSz="566738">
              <a:buNone/>
            </a:pPr>
            <a:r>
              <a:rPr lang="en-US" sz="1800">
                <a:latin typeface="Consolas" pitchFamily="49" charset="0"/>
                <a:cs typeface="Consolas" pitchFamily="49" charset="0"/>
              </a:rPr>
              <a:t>			&lt;GradientStop Color="LimeGreen" Offset="1" /&gt;</a:t>
            </a:r>
          </a:p>
          <a:p>
            <a:pPr marL="0" indent="0" defTabSz="566738">
              <a:buNone/>
            </a:pPr>
            <a:r>
              <a:rPr lang="en-US" sz="1800">
                <a:latin typeface="Consolas" pitchFamily="49" charset="0"/>
                <a:cs typeface="Consolas" pitchFamily="49" charset="0"/>
              </a:rPr>
              <a:t>		&lt;/RadialGradientBrush&gt;</a:t>
            </a:r>
          </a:p>
          <a:p>
            <a:pPr marL="0" indent="0" defTabSz="566738">
              <a:buNone/>
            </a:pPr>
            <a:r>
              <a:rPr lang="en-US" sz="1800">
                <a:latin typeface="Consolas" pitchFamily="49" charset="0"/>
                <a:cs typeface="Consolas" pitchFamily="49" charset="0"/>
              </a:rPr>
              <a:t>	&lt;/Rectangle.Fill&gt;</a:t>
            </a:r>
          </a:p>
          <a:p>
            <a:pPr marL="0" indent="0" defTabSz="566738">
              <a:buNone/>
            </a:pPr>
            <a:r>
              <a:rPr lang="en-US" sz="1800">
                <a:latin typeface="Consolas" pitchFamily="49" charset="0"/>
                <a:cs typeface="Consolas" pitchFamily="49" charset="0"/>
              </a:rPr>
              <a:t>&lt;/Rectangle&gt;</a:t>
            </a:r>
          </a:p>
        </p:txBody>
      </p:sp>
      <p:sp>
        <p:nvSpPr>
          <p:cNvPr id="7" name="Title 6"/>
          <p:cNvSpPr>
            <a:spLocks noGrp="1"/>
          </p:cNvSpPr>
          <p:nvPr>
            <p:ph type="title"/>
          </p:nvPr>
        </p:nvSpPr>
        <p:spPr>
          <a:xfrm>
            <a:off x="457200" y="0"/>
            <a:ext cx="8229600" cy="1143000"/>
          </a:xfrm>
        </p:spPr>
        <p:txBody>
          <a:bodyPr>
            <a:normAutofit/>
          </a:bodyPr>
          <a:lstStyle/>
          <a:p>
            <a:r>
              <a:rPr lang="en-US" b="1"/>
              <a:t>Radial </a:t>
            </a:r>
            <a:r>
              <a:rPr lang="en-US" b="1" smtClean="0"/>
              <a:t>Gradient Color</a:t>
            </a:r>
            <a:endParaRPr lang="en-US" b="1"/>
          </a:p>
        </p:txBody>
      </p:sp>
    </p:spTree>
    <p:extLst>
      <p:ext uri="{BB962C8B-B14F-4D97-AF65-F5344CB8AC3E}">
        <p14:creationId xmlns:p14="http://schemas.microsoft.com/office/powerpoint/2010/main" val="190973187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Radial </a:t>
            </a:r>
            <a:r>
              <a:rPr lang="en-US" b="1" smtClean="0"/>
              <a:t>Gradient Color</a:t>
            </a:r>
            <a:endParaRPr lang="en-US" b="1"/>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267230"/>
            <a:ext cx="3657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73187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None/>
            </a:pPr>
            <a:r>
              <a:rPr lang="en-US" sz="2400">
                <a:latin typeface="Calibri (Body)"/>
              </a:rPr>
              <a:t>WPF còn hỗ trợ tô một vùng bằng những hình ảnh có sẵn (ảnh Bitmap, JPG,..) một cách dễ dàng nhờ đối tượng ImageBrush. </a:t>
            </a:r>
            <a:r>
              <a:rPr lang="en-US" sz="2400" smtClean="0">
                <a:latin typeface="Calibri (Body)"/>
              </a:rPr>
              <a:t>Chỉ </a:t>
            </a:r>
            <a:r>
              <a:rPr lang="en-US" sz="2400">
                <a:latin typeface="Calibri (Body)"/>
              </a:rPr>
              <a:t>cần đưa tệp ảnh vào tài nguyên của Project và gắn đường dẫn anh cho thuộc tính ImageSource của đối tượng ImageBrush, sau đó dùng chổi tô ImageBush để tô các đối tượng hình học (Shape), các điều khiển (Control), Panel hay Text,….</a:t>
            </a:r>
          </a:p>
        </p:txBody>
      </p:sp>
      <p:sp>
        <p:nvSpPr>
          <p:cNvPr id="7" name="Title 6"/>
          <p:cNvSpPr>
            <a:spLocks noGrp="1"/>
          </p:cNvSpPr>
          <p:nvPr>
            <p:ph type="title"/>
          </p:nvPr>
        </p:nvSpPr>
        <p:spPr>
          <a:xfrm>
            <a:off x="457200" y="0"/>
            <a:ext cx="8229600" cy="1143000"/>
          </a:xfrm>
        </p:spPr>
        <p:txBody>
          <a:bodyPr/>
          <a:lstStyle/>
          <a:p>
            <a:r>
              <a:rPr lang="en-US" b="1"/>
              <a:t>Tô bằng </a:t>
            </a:r>
            <a:r>
              <a:rPr lang="en-US" b="1" smtClean="0"/>
              <a:t>ảnh</a:t>
            </a:r>
            <a:endParaRPr lang="en-US" b="1"/>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82000" cy="5475514"/>
          </a:xfrm>
        </p:spPr>
        <p:txBody>
          <a:bodyPr>
            <a:noAutofit/>
          </a:bodyPr>
          <a:lstStyle/>
          <a:p>
            <a:pPr algn="just">
              <a:spcBef>
                <a:spcPts val="600"/>
              </a:spcBef>
              <a:spcAft>
                <a:spcPts val="600"/>
              </a:spcAft>
            </a:pPr>
            <a:r>
              <a:rPr lang="en-US" sz="2400">
                <a:latin typeface="Calibri (Body)"/>
              </a:rPr>
              <a:t>Thuộc tính ImageSource của ImageBrush để chỉ định đường dẫn đến tệp hình ảnh</a:t>
            </a:r>
            <a:r>
              <a:rPr lang="en-US" sz="2400" smtClean="0">
                <a:latin typeface="Calibri (Body)"/>
              </a:rPr>
              <a:t>.</a:t>
            </a:r>
            <a:endParaRPr lang="en-US" sz="2400">
              <a:latin typeface="Calibri (Body)"/>
            </a:endParaRPr>
          </a:p>
          <a:p>
            <a:pPr algn="just">
              <a:spcBef>
                <a:spcPts val="600"/>
              </a:spcBef>
              <a:spcAft>
                <a:spcPts val="600"/>
              </a:spcAft>
            </a:pPr>
            <a:r>
              <a:rPr lang="en-US" sz="2400">
                <a:latin typeface="Calibri (Body)"/>
              </a:rPr>
              <a:t>Thuộc tính Stretch để chỉ định các co dãn hình khi tô vùng, giá trị mặc định của Stretch là Fill. Thuộc tính này có các giá trị</a:t>
            </a:r>
            <a:r>
              <a:rPr lang="en-US" sz="2400" smtClean="0">
                <a:latin typeface="Calibri (Body)"/>
              </a:rPr>
              <a:t>:</a:t>
            </a:r>
            <a:endParaRPr lang="en-US" sz="2400">
              <a:latin typeface="Calibri (Body)"/>
            </a:endParaRPr>
          </a:p>
          <a:p>
            <a:pPr algn="just">
              <a:spcBef>
                <a:spcPts val="600"/>
              </a:spcBef>
              <a:spcAft>
                <a:spcPts val="600"/>
              </a:spcAft>
              <a:buFont typeface="Wingdings" pitchFamily="2" charset="2"/>
              <a:buChar char="§"/>
            </a:pPr>
            <a:r>
              <a:rPr lang="en-US" sz="2400">
                <a:latin typeface="Calibri (Body)"/>
              </a:rPr>
              <a:t>None: Chổi tô không tự động co dãn hình.</a:t>
            </a:r>
          </a:p>
          <a:p>
            <a:pPr algn="just">
              <a:spcBef>
                <a:spcPts val="600"/>
              </a:spcBef>
              <a:spcAft>
                <a:spcPts val="600"/>
              </a:spcAft>
              <a:buFont typeface="Wingdings" pitchFamily="2" charset="2"/>
              <a:buChar char="§"/>
            </a:pPr>
            <a:r>
              <a:rPr lang="en-US" sz="2400">
                <a:latin typeface="Calibri (Body)"/>
              </a:rPr>
              <a:t>Uniform: Chổi tô co dãn hình trùng khít với một chiều của vùng tô nhưng giữ nguyên tỷ lệ của ảnh gốc.</a:t>
            </a:r>
          </a:p>
          <a:p>
            <a:pPr algn="just">
              <a:spcBef>
                <a:spcPts val="600"/>
              </a:spcBef>
              <a:spcAft>
                <a:spcPts val="600"/>
              </a:spcAft>
              <a:buFont typeface="Wingdings" pitchFamily="2" charset="2"/>
              <a:buChar char="§"/>
            </a:pPr>
            <a:r>
              <a:rPr lang="en-US" sz="2400">
                <a:latin typeface="Calibri (Body)"/>
              </a:rPr>
              <a:t>UniformToFill: Chổi tô co dãn hình phủ kín vùng tô nhưng giữ nguyên tỷ lệ của ảnh gốc.</a:t>
            </a:r>
          </a:p>
          <a:p>
            <a:pPr algn="just">
              <a:spcBef>
                <a:spcPts val="600"/>
              </a:spcBef>
              <a:spcAft>
                <a:spcPts val="600"/>
              </a:spcAft>
              <a:buFont typeface="Wingdings" pitchFamily="2" charset="2"/>
              <a:buChar char="§"/>
            </a:pPr>
            <a:r>
              <a:rPr lang="en-US" sz="2400">
                <a:latin typeface="Calibri (Body)"/>
              </a:rPr>
              <a:t>Fill: Chổi tô co dãn hình phủ kín vùng tô, không giữ tỷ lệ ảnh. Nếu tỷ lệ hai chiều của vùng tô khác với tỷ lệ hai chiều của ảnh thỉ ảnh tô sẽ bị méo.</a:t>
            </a:r>
          </a:p>
          <a:p>
            <a:pPr marL="0" indent="0" algn="just">
              <a:spcBef>
                <a:spcPts val="6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Tô bằng ảnh</a:t>
            </a:r>
            <a:endParaRPr lang="en-US"/>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1600">
                <a:latin typeface="Consolas" pitchFamily="49" charset="0"/>
                <a:cs typeface="Consolas" pitchFamily="49" charset="0"/>
              </a:rPr>
              <a:t>&lt;Rectangle Canvas.Left="10" Canvas.Top="10" Height="150" </a:t>
            </a:r>
          </a:p>
          <a:p>
            <a:pPr marL="0" indent="0">
              <a:buNone/>
            </a:pPr>
            <a:r>
              <a:rPr lang="en-US" sz="1600">
                <a:latin typeface="Consolas" pitchFamily="49" charset="0"/>
                <a:cs typeface="Consolas" pitchFamily="49" charset="0"/>
              </a:rPr>
              <a:t>	Width="150" Stroke="Black" &gt;</a:t>
            </a:r>
          </a:p>
          <a:p>
            <a:pPr marL="0" indent="0">
              <a:buNone/>
            </a:pPr>
            <a:r>
              <a:rPr lang="en-US" sz="1600">
                <a:latin typeface="Consolas" pitchFamily="49" charset="0"/>
                <a:cs typeface="Consolas" pitchFamily="49" charset="0"/>
              </a:rPr>
              <a:t>	&lt;Rectangle.Fill&gt;</a:t>
            </a:r>
          </a:p>
          <a:p>
            <a:pPr marL="0" indent="0">
              <a:buNone/>
            </a:pPr>
            <a:r>
              <a:rPr lang="en-US" sz="1600">
                <a:latin typeface="Consolas" pitchFamily="49" charset="0"/>
                <a:cs typeface="Consolas" pitchFamily="49" charset="0"/>
              </a:rPr>
              <a:t>		&lt;ImageBrush ImageSource="Image\image.png" /&gt;</a:t>
            </a:r>
          </a:p>
          <a:p>
            <a:pPr marL="0" indent="0">
              <a:buNone/>
            </a:pPr>
            <a:r>
              <a:rPr lang="en-US" sz="1600">
                <a:latin typeface="Consolas" pitchFamily="49" charset="0"/>
                <a:cs typeface="Consolas" pitchFamily="49" charset="0"/>
              </a:rPr>
              <a:t>	&lt;/Rectangle.Fill&gt;</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Canvas.Left="170" Canvas.Top="10" Height="100" </a:t>
            </a:r>
          </a:p>
          <a:p>
            <a:pPr marL="0" indent="0">
              <a:buNone/>
            </a:pPr>
            <a:r>
              <a:rPr lang="en-US" sz="1600">
                <a:latin typeface="Consolas" pitchFamily="49" charset="0"/>
                <a:cs typeface="Consolas" pitchFamily="49" charset="0"/>
              </a:rPr>
              <a:t>	Width="200" Stroke="Black" &gt;</a:t>
            </a:r>
          </a:p>
          <a:p>
            <a:pPr marL="0" indent="0">
              <a:buNone/>
            </a:pPr>
            <a:r>
              <a:rPr lang="en-US" sz="1600">
                <a:latin typeface="Consolas" pitchFamily="49" charset="0"/>
                <a:cs typeface="Consolas" pitchFamily="49" charset="0"/>
              </a:rPr>
              <a:t>	&lt;Rectangle.Fill&gt;</a:t>
            </a:r>
          </a:p>
          <a:p>
            <a:pPr marL="0" indent="0">
              <a:buNone/>
            </a:pPr>
            <a:r>
              <a:rPr lang="en-US" sz="1600">
                <a:latin typeface="Consolas" pitchFamily="49" charset="0"/>
                <a:cs typeface="Consolas" pitchFamily="49" charset="0"/>
              </a:rPr>
              <a:t>		&lt;ImageBrush ImageSource="Image\image.png" Stretch="Fill"/&gt;</a:t>
            </a:r>
          </a:p>
          <a:p>
            <a:pPr marL="0" indent="0">
              <a:buNone/>
            </a:pPr>
            <a:r>
              <a:rPr lang="en-US" sz="1600">
                <a:latin typeface="Consolas" pitchFamily="49" charset="0"/>
                <a:cs typeface="Consolas" pitchFamily="49" charset="0"/>
              </a:rPr>
              <a:t>	&lt;/Rectangle.Fill&gt;</a:t>
            </a:r>
          </a:p>
          <a:p>
            <a:pPr marL="0" indent="0">
              <a:buNone/>
            </a:pPr>
            <a:r>
              <a:rPr lang="en-US" sz="1600">
                <a:latin typeface="Consolas" pitchFamily="49" charset="0"/>
                <a:cs typeface="Consolas" pitchFamily="49" charset="0"/>
              </a:rPr>
              <a:t>&lt;/Rectangle&gt; </a:t>
            </a:r>
          </a:p>
        </p:txBody>
      </p:sp>
      <p:sp>
        <p:nvSpPr>
          <p:cNvPr id="7" name="Title 6"/>
          <p:cNvSpPr>
            <a:spLocks noGrp="1"/>
          </p:cNvSpPr>
          <p:nvPr>
            <p:ph type="title"/>
          </p:nvPr>
        </p:nvSpPr>
        <p:spPr>
          <a:xfrm>
            <a:off x="457200" y="0"/>
            <a:ext cx="8229600" cy="1143000"/>
          </a:xfrm>
        </p:spPr>
        <p:txBody>
          <a:bodyPr/>
          <a:lstStyle/>
          <a:p>
            <a:r>
              <a:rPr lang="en-US" b="1"/>
              <a:t>Tô bằng ảnh</a:t>
            </a:r>
            <a:endParaRPr lang="en-US"/>
          </a:p>
        </p:txBody>
      </p:sp>
    </p:spTree>
    <p:extLst>
      <p:ext uri="{BB962C8B-B14F-4D97-AF65-F5344CB8AC3E}">
        <p14:creationId xmlns:p14="http://schemas.microsoft.com/office/powerpoint/2010/main" val="9262072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Tô bằng ảnh</a:t>
            </a:r>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520949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207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600"/>
              </a:spcAft>
              <a:buFont typeface="Arial" pitchFamily="34" charset="0"/>
              <a:buNone/>
            </a:pPr>
            <a:r>
              <a:rPr lang="en-US" sz="2400">
                <a:latin typeface="Calibri (Body)"/>
              </a:rPr>
              <a:t>WPF cung cấp một số lớp </a:t>
            </a:r>
            <a:r>
              <a:rPr lang="en-US" sz="2400" smtClean="0">
                <a:latin typeface="Calibri (Body)"/>
              </a:rPr>
              <a:t>để </a:t>
            </a:r>
            <a:r>
              <a:rPr lang="en-US" sz="2400">
                <a:latin typeface="Calibri (Body)"/>
              </a:rPr>
              <a:t>hỗ trợ cho công việc biến đổi hình </a:t>
            </a:r>
            <a:r>
              <a:rPr lang="en-US" sz="2400" smtClean="0">
                <a:latin typeface="Calibri (Body)"/>
              </a:rPr>
              <a:t>học</a:t>
            </a:r>
          </a:p>
          <a:p>
            <a:pPr algn="just"/>
            <a:r>
              <a:rPr lang="vi-VN" sz="2400"/>
              <a:t>TranslateTransform: thay đổi tọa độ của đối tượng </a:t>
            </a:r>
            <a:r>
              <a:rPr lang="vi-VN" sz="2400" smtClean="0"/>
              <a:t>thông </a:t>
            </a:r>
            <a:r>
              <a:rPr lang="vi-VN" sz="2400"/>
              <a:t>qua hai property là X và Y.</a:t>
            </a:r>
          </a:p>
          <a:p>
            <a:pPr algn="just"/>
            <a:r>
              <a:rPr lang="vi-VN" sz="2400"/>
              <a:t>RotateTransform: xoay đối tượng theo một góc Angle với tâm xác định bởi CenterX và CenterY.</a:t>
            </a:r>
          </a:p>
          <a:p>
            <a:pPr algn="just"/>
            <a:r>
              <a:rPr lang="vi-VN" sz="2400"/>
              <a:t>ScaleTransform: co giãn kích thước của đối tượng theo tỉ lệ với ScaleX, ScaleY và tâm CenterX, CenterY.</a:t>
            </a:r>
          </a:p>
          <a:p>
            <a:pPr algn="just"/>
            <a:r>
              <a:rPr lang="vi-VN" sz="2400"/>
              <a:t>SkewTransform: làm xiên đối tượng với góc AngleX, AngleY và tâm CenterX, CenterY.</a:t>
            </a:r>
          </a:p>
          <a:p>
            <a:pPr marL="0" indent="0" algn="just">
              <a:spcBef>
                <a:spcPts val="600"/>
              </a:spcBef>
              <a:spcAft>
                <a:spcPts val="600"/>
              </a:spcAft>
              <a:buFont typeface="Arial" pitchFamily="34" charset="0"/>
              <a:buNone/>
            </a:pPr>
            <a:endParaRPr lang="en-US" sz="2400">
              <a:latin typeface="Calibri (Body)"/>
            </a:endParaRPr>
          </a:p>
          <a:p>
            <a:pPr marL="0" indent="0" algn="just">
              <a:spcBef>
                <a:spcPts val="600"/>
              </a:spcBef>
              <a:spcAft>
                <a:spcPts val="600"/>
              </a:spcAft>
              <a:buFont typeface="Arial" pitchFamily="34" charse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Transform</a:t>
            </a:r>
            <a:endParaRPr lang="en-US" b="1"/>
          </a:p>
        </p:txBody>
      </p:sp>
    </p:spTree>
    <p:extLst>
      <p:ext uri="{BB962C8B-B14F-4D97-AF65-F5344CB8AC3E}">
        <p14:creationId xmlns:p14="http://schemas.microsoft.com/office/powerpoint/2010/main" val="371141567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Autofit/>
          </a:bodyPr>
          <a:lstStyle/>
          <a:p>
            <a:pPr marL="0" indent="0">
              <a:buNone/>
            </a:pPr>
            <a:r>
              <a:rPr lang="en-US" sz="1600">
                <a:latin typeface="Consolas" pitchFamily="49" charset="0"/>
                <a:cs typeface="Consolas" pitchFamily="49" charset="0"/>
              </a:rPr>
              <a:t>&lt;Rectangle Canvas.Left="10" Canvas.Top="10" </a:t>
            </a:r>
          </a:p>
          <a:p>
            <a:pPr marL="0" indent="0">
              <a:buNone/>
            </a:pPr>
            <a:r>
              <a:rPr lang="en-US" sz="1600">
                <a:latin typeface="Consolas" pitchFamily="49" charset="0"/>
                <a:cs typeface="Consolas" pitchFamily="49" charset="0"/>
              </a:rPr>
              <a:t>	Width="100" Height="100" Fill="RosyBrown"&gt;            </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Canvas.Left="10" Canvas.Top="10" </a:t>
            </a:r>
          </a:p>
          <a:p>
            <a:pPr marL="0" indent="0">
              <a:buNone/>
            </a:pPr>
            <a:r>
              <a:rPr lang="en-US" sz="1600">
                <a:latin typeface="Consolas" pitchFamily="49" charset="0"/>
                <a:cs typeface="Consolas" pitchFamily="49" charset="0"/>
              </a:rPr>
              <a:t>	Width="100" Height="100" Fill="Blue"&gt;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		&lt;TranslateTransform</a:t>
            </a:r>
          </a:p>
          <a:p>
            <a:pPr marL="0" indent="0">
              <a:buNone/>
            </a:pPr>
            <a:r>
              <a:rPr lang="en-US" sz="1600">
                <a:latin typeface="Consolas" pitchFamily="49" charset="0"/>
                <a:cs typeface="Consolas" pitchFamily="49" charset="0"/>
              </a:rPr>
              <a:t>			X="200"</a:t>
            </a:r>
          </a:p>
          <a:p>
            <a:pPr marL="0" indent="0">
              <a:buNone/>
            </a:pPr>
            <a:r>
              <a:rPr lang="en-US" sz="1600">
                <a:latin typeface="Consolas" pitchFamily="49" charset="0"/>
                <a:cs typeface="Consolas" pitchFamily="49" charset="0"/>
              </a:rPr>
              <a:t>			Y="0" /&gt;                </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Canvas.Left="80" Canvas.Top="141" </a:t>
            </a:r>
          </a:p>
          <a:p>
            <a:pPr marL="0" indent="0">
              <a:buNone/>
            </a:pPr>
            <a:r>
              <a:rPr lang="en-US" sz="1600">
                <a:latin typeface="Consolas" pitchFamily="49" charset="0"/>
                <a:cs typeface="Consolas" pitchFamily="49" charset="0"/>
              </a:rPr>
              <a:t>	Width="100" Height="100" Fill="RosyBrown"&gt;            </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Canvas.Left="80" Canvas.Top="141" </a:t>
            </a:r>
          </a:p>
          <a:p>
            <a:pPr marL="0" indent="0">
              <a:buNone/>
            </a:pPr>
            <a:r>
              <a:rPr lang="en-US" sz="1600">
                <a:latin typeface="Consolas" pitchFamily="49" charset="0"/>
                <a:cs typeface="Consolas" pitchFamily="49" charset="0"/>
              </a:rPr>
              <a:t>	Width="100" Height="100" Fill="Blue"&gt;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		&lt;RotateTransform Angle="45" /&gt;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&lt;/Rectangle&gt;</a:t>
            </a:r>
          </a:p>
        </p:txBody>
      </p:sp>
      <p:sp>
        <p:nvSpPr>
          <p:cNvPr id="7" name="Title 6"/>
          <p:cNvSpPr>
            <a:spLocks noGrp="1"/>
          </p:cNvSpPr>
          <p:nvPr>
            <p:ph type="title"/>
          </p:nvPr>
        </p:nvSpPr>
        <p:spPr>
          <a:xfrm>
            <a:off x="457200" y="0"/>
            <a:ext cx="8229600" cy="1143000"/>
          </a:xfrm>
        </p:spPr>
        <p:txBody>
          <a:bodyPr>
            <a:normAutofit/>
          </a:bodyPr>
          <a:lstStyle/>
          <a:p>
            <a:r>
              <a:rPr lang="en-US" b="1" smtClean="0"/>
              <a:t>Transform</a:t>
            </a:r>
            <a:endParaRPr lang="en-US" b="1"/>
          </a:p>
        </p:txBody>
      </p:sp>
    </p:spTree>
    <p:extLst>
      <p:ext uri="{BB962C8B-B14F-4D97-AF65-F5344CB8AC3E}">
        <p14:creationId xmlns:p14="http://schemas.microsoft.com/office/powerpoint/2010/main" val="141227251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buNone/>
            </a:pPr>
            <a:r>
              <a:rPr lang="en-US" sz="1600">
                <a:latin typeface="Consolas" pitchFamily="49" charset="0"/>
                <a:cs typeface="Consolas" pitchFamily="49" charset="0"/>
              </a:rPr>
              <a:t>&lt;Rectangle Canvas.Left="12" Canvas.Top="305" </a:t>
            </a:r>
          </a:p>
          <a:p>
            <a:pPr marL="0" indent="0">
              <a:buNone/>
            </a:pPr>
            <a:r>
              <a:rPr lang="en-US" sz="1600">
                <a:latin typeface="Consolas" pitchFamily="49" charset="0"/>
                <a:cs typeface="Consolas" pitchFamily="49" charset="0"/>
              </a:rPr>
              <a:t>	Width="100" Height="100" Fill="RosyBrown"&gt;</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Canvas.Left="12" Canvas.Top="305" </a:t>
            </a:r>
          </a:p>
          <a:p>
            <a:pPr marL="0" indent="0">
              <a:buNone/>
            </a:pPr>
            <a:r>
              <a:rPr lang="en-US" sz="1600">
                <a:latin typeface="Consolas" pitchFamily="49" charset="0"/>
                <a:cs typeface="Consolas" pitchFamily="49" charset="0"/>
              </a:rPr>
              <a:t>	Width="100" Height="100" Fill="Blue"&gt;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		&lt;ScaleTransform                    </a:t>
            </a:r>
          </a:p>
          <a:p>
            <a:pPr marL="0" indent="0">
              <a:buNone/>
            </a:pPr>
            <a:r>
              <a:rPr lang="en-US" sz="1600">
                <a:latin typeface="Consolas" pitchFamily="49" charset="0"/>
                <a:cs typeface="Consolas" pitchFamily="49" charset="0"/>
              </a:rPr>
              <a:t>			ScaleX="0.5"</a:t>
            </a:r>
          </a:p>
          <a:p>
            <a:pPr marL="0" indent="0">
              <a:buNone/>
            </a:pPr>
            <a:r>
              <a:rPr lang="en-US" sz="1600">
                <a:latin typeface="Consolas" pitchFamily="49" charset="0"/>
                <a:cs typeface="Consolas" pitchFamily="49" charset="0"/>
              </a:rPr>
              <a:t>			ScaleY="0.5"</a:t>
            </a:r>
          </a:p>
          <a:p>
            <a:pPr marL="0" indent="0">
              <a:buNone/>
            </a:pPr>
            <a:r>
              <a:rPr lang="en-US" sz="1600">
                <a:latin typeface="Consolas" pitchFamily="49" charset="0"/>
                <a:cs typeface="Consolas" pitchFamily="49" charset="0"/>
              </a:rPr>
              <a:t>			CenterX="0"</a:t>
            </a:r>
          </a:p>
          <a:p>
            <a:pPr marL="0" indent="0">
              <a:buNone/>
            </a:pPr>
            <a:r>
              <a:rPr lang="en-US" sz="1600">
                <a:latin typeface="Consolas" pitchFamily="49" charset="0"/>
                <a:cs typeface="Consolas" pitchFamily="49" charset="0"/>
              </a:rPr>
              <a:t>			CenterY="0"/&gt;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&lt;/Rectangle</a:t>
            </a:r>
            <a:r>
              <a:rPr lang="en-US" sz="1600" smtClean="0">
                <a:latin typeface="Consolas" pitchFamily="49" charset="0"/>
                <a:cs typeface="Consolas" pitchFamily="49" charset="0"/>
              </a:rPr>
              <a:t>&gt;</a:t>
            </a: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Transform</a:t>
            </a:r>
            <a:endParaRPr lang="en-US" b="1"/>
          </a:p>
        </p:txBody>
      </p:sp>
    </p:spTree>
    <p:extLst>
      <p:ext uri="{BB962C8B-B14F-4D97-AF65-F5344CB8AC3E}">
        <p14:creationId xmlns:p14="http://schemas.microsoft.com/office/powerpoint/2010/main" val="141227251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1600">
                <a:latin typeface="Consolas" pitchFamily="49" charset="0"/>
                <a:cs typeface="Consolas" pitchFamily="49" charset="0"/>
              </a:rPr>
              <a:t>&lt;Rectangle Canvas.Left="12" Canvas.Top="425" </a:t>
            </a:r>
          </a:p>
          <a:p>
            <a:pPr marL="0" indent="0">
              <a:buNone/>
            </a:pPr>
            <a:r>
              <a:rPr lang="en-US" sz="1600">
                <a:latin typeface="Consolas" pitchFamily="49" charset="0"/>
                <a:cs typeface="Consolas" pitchFamily="49" charset="0"/>
              </a:rPr>
              <a:t>	Width="100" Height="100" Fill="RosyBrown"&gt;</a:t>
            </a:r>
          </a:p>
          <a:p>
            <a:pPr marL="0" indent="0">
              <a:buNone/>
            </a:pPr>
            <a:r>
              <a:rPr lang="en-US" sz="1600">
                <a:latin typeface="Consolas" pitchFamily="49" charset="0"/>
                <a:cs typeface="Consolas" pitchFamily="49" charset="0"/>
              </a:rPr>
              <a:t>&lt;/Rectangle&gt;</a:t>
            </a:r>
          </a:p>
          <a:p>
            <a:pPr marL="0" indent="0">
              <a:buNone/>
            </a:pPr>
            <a:r>
              <a:rPr lang="en-US" sz="1600">
                <a:latin typeface="Consolas" pitchFamily="49" charset="0"/>
                <a:cs typeface="Consolas" pitchFamily="49" charset="0"/>
              </a:rPr>
              <a:t>&lt;Rectangle Canvas.Left="12" Canvas.Top="425" </a:t>
            </a:r>
          </a:p>
          <a:p>
            <a:pPr marL="0" indent="0">
              <a:buNone/>
            </a:pPr>
            <a:r>
              <a:rPr lang="en-US" sz="1600">
                <a:latin typeface="Consolas" pitchFamily="49" charset="0"/>
                <a:cs typeface="Consolas" pitchFamily="49" charset="0"/>
              </a:rPr>
              <a:t>	Width="100" Height="100" Fill="Blue" Opacity="0.5"&gt;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		&lt;SkewTransform </a:t>
            </a:r>
          </a:p>
          <a:p>
            <a:pPr marL="0" indent="0">
              <a:buNone/>
            </a:pPr>
            <a:r>
              <a:rPr lang="en-US" sz="1600">
                <a:latin typeface="Consolas" pitchFamily="49" charset="0"/>
                <a:cs typeface="Consolas" pitchFamily="49" charset="0"/>
              </a:rPr>
              <a:t>			AngleX="10"</a:t>
            </a:r>
          </a:p>
          <a:p>
            <a:pPr marL="0" indent="0">
              <a:buNone/>
            </a:pPr>
            <a:r>
              <a:rPr lang="en-US" sz="1600">
                <a:latin typeface="Consolas" pitchFamily="49" charset="0"/>
                <a:cs typeface="Consolas" pitchFamily="49" charset="0"/>
              </a:rPr>
              <a:t>			AngleY="10"</a:t>
            </a:r>
          </a:p>
          <a:p>
            <a:pPr marL="0" indent="0">
              <a:buNone/>
            </a:pPr>
            <a:r>
              <a:rPr lang="en-US" sz="1600">
                <a:latin typeface="Consolas" pitchFamily="49" charset="0"/>
                <a:cs typeface="Consolas" pitchFamily="49" charset="0"/>
              </a:rPr>
              <a:t>			CenterX="0"</a:t>
            </a:r>
          </a:p>
          <a:p>
            <a:pPr marL="0" indent="0">
              <a:buNone/>
            </a:pPr>
            <a:r>
              <a:rPr lang="en-US" sz="1600">
                <a:latin typeface="Consolas" pitchFamily="49" charset="0"/>
                <a:cs typeface="Consolas" pitchFamily="49" charset="0"/>
              </a:rPr>
              <a:t>			CenterY="0"/&gt;</a:t>
            </a:r>
          </a:p>
          <a:p>
            <a:pPr marL="0" indent="0">
              <a:buNone/>
            </a:pPr>
            <a:r>
              <a:rPr lang="en-US" sz="1600">
                <a:latin typeface="Consolas" pitchFamily="49" charset="0"/>
                <a:cs typeface="Consolas" pitchFamily="49" charset="0"/>
              </a:rPr>
              <a:t>	&lt;/Rectangle.RenderTransform&gt;</a:t>
            </a:r>
          </a:p>
          <a:p>
            <a:pPr marL="0" indent="0">
              <a:buNone/>
            </a:pPr>
            <a:r>
              <a:rPr lang="en-US" sz="1600">
                <a:latin typeface="Consolas" pitchFamily="49" charset="0"/>
                <a:cs typeface="Consolas" pitchFamily="49" charset="0"/>
              </a:rPr>
              <a:t>&lt;/Rectangle&gt;</a:t>
            </a:r>
          </a:p>
          <a:p>
            <a:pPr marL="0" indent="0">
              <a:buNone/>
            </a:pPr>
            <a:endParaRPr lang="en-US" sz="1600"/>
          </a:p>
        </p:txBody>
      </p:sp>
      <p:sp>
        <p:nvSpPr>
          <p:cNvPr id="7" name="Title 6"/>
          <p:cNvSpPr>
            <a:spLocks noGrp="1"/>
          </p:cNvSpPr>
          <p:nvPr>
            <p:ph type="title"/>
          </p:nvPr>
        </p:nvSpPr>
        <p:spPr>
          <a:xfrm>
            <a:off x="457200" y="0"/>
            <a:ext cx="8229600" cy="1143000"/>
          </a:xfrm>
        </p:spPr>
        <p:txBody>
          <a:bodyPr>
            <a:normAutofit/>
          </a:bodyPr>
          <a:lstStyle/>
          <a:p>
            <a:r>
              <a:rPr lang="en-US" b="1" smtClean="0"/>
              <a:t>Transform</a:t>
            </a:r>
            <a:endParaRPr lang="en-US" b="1"/>
          </a:p>
        </p:txBody>
      </p:sp>
    </p:spTree>
    <p:extLst>
      <p:ext uri="{BB962C8B-B14F-4D97-AF65-F5344CB8AC3E}">
        <p14:creationId xmlns:p14="http://schemas.microsoft.com/office/powerpoint/2010/main" val="1412272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6085114"/>
          </a:xfrm>
        </p:spPr>
        <p:txBody>
          <a:bodyPr>
            <a:noAutofit/>
          </a:bodyPr>
          <a:lstStyle/>
          <a:p>
            <a:pPr marL="0" indent="0" algn="just">
              <a:spcBef>
                <a:spcPts val="1200"/>
              </a:spcBef>
              <a:spcAft>
                <a:spcPts val="1200"/>
              </a:spcAft>
              <a:buNone/>
            </a:pPr>
            <a:r>
              <a:rPr lang="vi-VN" sz="2400">
                <a:latin typeface="Calibri (Body)"/>
              </a:rPr>
              <a:t>Lợi ích của dependency property là không phải tốn bộ nhớ lưu trữ các private field mà đa số chúng chỉ mang giá trị mặc định. Dependency property chỉ chỉ lưu trữ các giá trị bị thay đổi. </a:t>
            </a:r>
            <a:endParaRPr lang="en-US" sz="2400" smtClean="0">
              <a:latin typeface="Calibri (Body)"/>
            </a:endParaRPr>
          </a:p>
          <a:p>
            <a:pPr marL="0" indent="0" algn="just">
              <a:spcBef>
                <a:spcPts val="1200"/>
              </a:spcBef>
              <a:spcAft>
                <a:spcPts val="1200"/>
              </a:spcAft>
              <a:buNone/>
            </a:pPr>
            <a:r>
              <a:rPr lang="vi-VN" sz="2400" smtClean="0">
                <a:latin typeface="Calibri (Body)"/>
              </a:rPr>
              <a:t>Một </a:t>
            </a:r>
            <a:r>
              <a:rPr lang="vi-VN" sz="2400">
                <a:latin typeface="Calibri (Body)"/>
              </a:rPr>
              <a:t>số giá trị mặc định mặc định của các kiểu dữ liệu khi </a:t>
            </a:r>
            <a:r>
              <a:rPr lang="vi-VN" sz="2400" smtClean="0">
                <a:latin typeface="Calibri (Body)"/>
              </a:rPr>
              <a:t> </a:t>
            </a:r>
            <a:r>
              <a:rPr lang="vi-VN" sz="2400">
                <a:latin typeface="Calibri (Body)"/>
              </a:rPr>
              <a:t>dependency property:</a:t>
            </a:r>
          </a:p>
          <a:p>
            <a:pPr algn="just">
              <a:spcBef>
                <a:spcPts val="1200"/>
              </a:spcBef>
              <a:spcAft>
                <a:spcPts val="1200"/>
              </a:spcAft>
            </a:pPr>
            <a:r>
              <a:rPr lang="vi-VN" sz="2400" smtClean="0">
                <a:latin typeface="Calibri (Body)"/>
              </a:rPr>
              <a:t>Kiểu </a:t>
            </a:r>
            <a:r>
              <a:rPr lang="vi-VN" sz="2400">
                <a:latin typeface="Calibri (Body)"/>
              </a:rPr>
              <a:t>tham chiếu (bao gồm string): null</a:t>
            </a:r>
          </a:p>
          <a:p>
            <a:pPr algn="just">
              <a:spcBef>
                <a:spcPts val="1200"/>
              </a:spcBef>
              <a:spcAft>
                <a:spcPts val="1200"/>
              </a:spcAft>
            </a:pPr>
            <a:r>
              <a:rPr lang="vi-VN" sz="2400" smtClean="0">
                <a:latin typeface="Calibri (Body)"/>
              </a:rPr>
              <a:t>Kiểu </a:t>
            </a:r>
            <a:r>
              <a:rPr lang="vi-VN" sz="2400">
                <a:latin typeface="Calibri (Body)"/>
              </a:rPr>
              <a:t>structure: dựa vào default constructor</a:t>
            </a:r>
          </a:p>
          <a:p>
            <a:pPr algn="just">
              <a:spcBef>
                <a:spcPts val="1200"/>
              </a:spcBef>
              <a:spcAft>
                <a:spcPts val="1200"/>
              </a:spcAft>
            </a:pPr>
            <a:r>
              <a:rPr lang="vi-VN" sz="2400" smtClean="0">
                <a:latin typeface="Calibri (Body)"/>
              </a:rPr>
              <a:t>Kiểu </a:t>
            </a:r>
            <a:r>
              <a:rPr lang="vi-VN" sz="2400">
                <a:latin typeface="Calibri (Body)"/>
              </a:rPr>
              <a:t>số: </a:t>
            </a:r>
            <a:r>
              <a:rPr lang="vi-VN" sz="2400" smtClean="0">
                <a:latin typeface="Calibri (Body)"/>
              </a:rPr>
              <a:t>zero</a:t>
            </a:r>
          </a:p>
        </p:txBody>
      </p:sp>
      <p:sp>
        <p:nvSpPr>
          <p:cNvPr id="7" name="Title 6"/>
          <p:cNvSpPr>
            <a:spLocks noGrp="1"/>
          </p:cNvSpPr>
          <p:nvPr>
            <p:ph type="title"/>
          </p:nvPr>
        </p:nvSpPr>
        <p:spPr>
          <a:xfrm>
            <a:off x="457200" y="0"/>
            <a:ext cx="8229600" cy="1143000"/>
          </a:xfrm>
        </p:spPr>
        <p:txBody>
          <a:bodyPr/>
          <a:lstStyle/>
          <a:p>
            <a:r>
              <a:rPr lang="en-US" b="1"/>
              <a:t>Dependency Property</a:t>
            </a:r>
            <a:endParaRPr lang="en-US"/>
          </a:p>
        </p:txBody>
      </p:sp>
    </p:spTree>
    <p:extLst>
      <p:ext uri="{BB962C8B-B14F-4D97-AF65-F5344CB8AC3E}">
        <p14:creationId xmlns:p14="http://schemas.microsoft.com/office/powerpoint/2010/main" val="285381814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Transform</a:t>
            </a:r>
            <a:endParaRPr lang="en-US" b="1"/>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379826"/>
            <a:ext cx="3029262" cy="524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272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vi-VN" sz="2400">
                <a:latin typeface="Calibri (Body)"/>
              </a:rPr>
              <a:t>Trong trường hợp phần tử hiện tại không chứa giá trị của property cần lấy, dependency property sẽ duyệt lên các phần tử ở mức cao hơn để tìm giá trị (ví dụ Button &gt; Grid &gt; Window).  </a:t>
            </a:r>
            <a:endParaRPr lang="en-US" sz="2400" smtClean="0">
              <a:latin typeface="Calibri (Body)"/>
            </a:endParaRPr>
          </a:p>
          <a:p>
            <a:pPr marL="0" indent="0" algn="just">
              <a:spcBef>
                <a:spcPts val="1200"/>
              </a:spcBef>
              <a:spcAft>
                <a:spcPts val="1200"/>
              </a:spcAft>
              <a:buNone/>
            </a:pPr>
            <a:r>
              <a:rPr lang="vi-VN" sz="2400" smtClean="0">
                <a:latin typeface="Calibri (Body)"/>
              </a:rPr>
              <a:t>Ví </a:t>
            </a:r>
            <a:r>
              <a:rPr lang="vi-VN" sz="2400">
                <a:latin typeface="Calibri (Body)"/>
              </a:rPr>
              <a:t>dụ như khi </a:t>
            </a:r>
            <a:r>
              <a:rPr lang="vi-VN" sz="2400" smtClean="0">
                <a:latin typeface="Calibri (Body)"/>
              </a:rPr>
              <a:t>gán </a:t>
            </a:r>
            <a:r>
              <a:rPr lang="vi-VN" sz="2400">
                <a:latin typeface="Calibri (Body)"/>
              </a:rPr>
              <a:t>FontSize cho Window, các thành phần con của nó cũng được áp dụng giá trị FontSize này, tính năng này được gọi là Value Inheritance.</a:t>
            </a:r>
          </a:p>
          <a:p>
            <a:pPr marL="0" indent="0" algn="just">
              <a:spcBef>
                <a:spcPts val="1200"/>
              </a:spcBef>
              <a:spcAft>
                <a:spcPts val="1200"/>
              </a:spcAft>
              <a:buNone/>
            </a:pPr>
            <a:endParaRPr lang="en-US" sz="2400">
              <a:latin typeface="Calibri (Body)"/>
            </a:endParaRPr>
          </a:p>
          <a:p>
            <a:pPr marL="0" indent="0">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Dependency Property</a:t>
            </a:r>
            <a:endParaRPr lang="en-US"/>
          </a:p>
        </p:txBody>
      </p:sp>
    </p:spTree>
    <p:extLst>
      <p:ext uri="{BB962C8B-B14F-4D97-AF65-F5344CB8AC3E}">
        <p14:creationId xmlns:p14="http://schemas.microsoft.com/office/powerpoint/2010/main" val="2853818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600"/>
              </a:spcBef>
              <a:spcAft>
                <a:spcPts val="600"/>
              </a:spcAft>
              <a:buNone/>
            </a:pPr>
            <a:r>
              <a:rPr lang="vi-VN" sz="2400">
                <a:latin typeface="Calibri (Body)"/>
              </a:rPr>
              <a:t>Các dependency property có thể được truy xuất trực tiếp thông qua tên của chúng trong tài liệu XAML. Trong code-behind, chúng được truy xuất thông qua hai phương thức GetValue() và SetValue(). </a:t>
            </a:r>
            <a:endParaRPr lang="en-US" sz="2400" smtClean="0">
              <a:latin typeface="Calibri (Body)"/>
            </a:endParaRPr>
          </a:p>
          <a:p>
            <a:pPr marL="0" indent="0" algn="just">
              <a:spcBef>
                <a:spcPts val="600"/>
              </a:spcBef>
              <a:spcAft>
                <a:spcPts val="600"/>
              </a:spcAft>
              <a:buNone/>
            </a:pPr>
            <a:r>
              <a:rPr lang="vi-VN" sz="2400" b="1" smtClean="0">
                <a:latin typeface="Calibri (Body)"/>
              </a:rPr>
              <a:t>Trong XAML:</a:t>
            </a:r>
          </a:p>
          <a:p>
            <a:pPr marL="0" indent="0" algn="just">
              <a:spcBef>
                <a:spcPts val="600"/>
              </a:spcBef>
              <a:spcAft>
                <a:spcPts val="600"/>
              </a:spcAft>
              <a:buNone/>
            </a:pPr>
            <a:r>
              <a:rPr lang="vi-VN" sz="2400" smtClean="0">
                <a:latin typeface="Calibri (Body)"/>
              </a:rPr>
              <a:t>Với kiểu dữ liệu đơn giản, </a:t>
            </a:r>
            <a:r>
              <a:rPr lang="en-US" sz="2400" smtClean="0">
                <a:latin typeface="Calibri (Body)"/>
              </a:rPr>
              <a:t>C</a:t>
            </a:r>
            <a:r>
              <a:rPr lang="vi-VN" sz="2400" smtClean="0">
                <a:latin typeface="Calibri (Body)"/>
              </a:rPr>
              <a:t>ó thể gán trực tiếp như các attribute của thẻ, như property Width sau:</a:t>
            </a:r>
          </a:p>
          <a:p>
            <a:pPr marL="0" indent="0" algn="just">
              <a:spcBef>
                <a:spcPts val="600"/>
              </a:spcBef>
              <a:spcAft>
                <a:spcPts val="600"/>
              </a:spcAft>
              <a:buNone/>
            </a:pPr>
            <a:r>
              <a:rPr lang="vi-VN" sz="2000" smtClean="0">
                <a:latin typeface="Consolas" pitchFamily="49" charset="0"/>
                <a:cs typeface="Consolas" pitchFamily="49" charset="0"/>
              </a:rPr>
              <a:t>&lt;</a:t>
            </a:r>
            <a:r>
              <a:rPr lang="vi-VN" sz="2000">
                <a:latin typeface="Consolas" pitchFamily="49" charset="0"/>
                <a:cs typeface="Consolas" pitchFamily="49" charset="0"/>
              </a:rPr>
              <a:t>Button Width</a:t>
            </a:r>
            <a:r>
              <a:rPr lang="vi-VN" sz="2000" smtClean="0">
                <a:latin typeface="Consolas" pitchFamily="49" charset="0"/>
                <a:cs typeface="Consolas" pitchFamily="49" charset="0"/>
              </a:rPr>
              <a:t>=</a:t>
            </a:r>
            <a:r>
              <a:rPr lang="vi-VN" sz="2000">
                <a:latin typeface="Consolas" pitchFamily="49" charset="0"/>
                <a:cs typeface="Consolas" pitchFamily="49" charset="0"/>
              </a:rPr>
              <a:t>″</a:t>
            </a:r>
            <a:r>
              <a:rPr lang="vi-VN" sz="2000" smtClean="0">
                <a:latin typeface="Consolas" pitchFamily="49" charset="0"/>
                <a:cs typeface="Consolas" pitchFamily="49" charset="0"/>
              </a:rPr>
              <a:t>100</a:t>
            </a:r>
            <a:r>
              <a:rPr lang="vi-VN" sz="2000">
                <a:latin typeface="Consolas" pitchFamily="49" charset="0"/>
                <a:cs typeface="Consolas" pitchFamily="49" charset="0"/>
              </a:rPr>
              <a:t>″&gt;Button1&lt;/Button</a:t>
            </a:r>
            <a:r>
              <a:rPr lang="vi-VN" sz="2000" smtClean="0">
                <a:latin typeface="Consolas" pitchFamily="49" charset="0"/>
                <a:cs typeface="Consolas" pitchFamily="49" charset="0"/>
              </a:rPr>
              <a:t>&gt;</a:t>
            </a:r>
            <a:endParaRPr lang="en-US" sz="2000" smtClean="0">
              <a:latin typeface="Consolas" pitchFamily="49" charset="0"/>
              <a:cs typeface="Consolas" pitchFamily="49" charset="0"/>
            </a:endParaRPr>
          </a:p>
          <a:p>
            <a:pPr marL="0" indent="0">
              <a:buNone/>
            </a:pPr>
            <a:r>
              <a:rPr lang="en-US" sz="2400" smtClean="0">
                <a:latin typeface="Calibri (Body)"/>
              </a:rPr>
              <a:t>Cũng </a:t>
            </a:r>
            <a:r>
              <a:rPr lang="en-US" sz="2400">
                <a:latin typeface="Calibri (Body)"/>
              </a:rPr>
              <a:t>có thể dùng cú pháp khác, sử dụng các thẻ lồng nhau:</a:t>
            </a:r>
          </a:p>
          <a:p>
            <a:pPr marL="0" indent="0">
              <a:spcBef>
                <a:spcPts val="600"/>
              </a:spcBef>
              <a:spcAft>
                <a:spcPts val="600"/>
              </a:spcAft>
              <a:buNone/>
            </a:pPr>
            <a:r>
              <a:rPr lang="en-US" sz="2000">
                <a:latin typeface="Consolas" pitchFamily="49" charset="0"/>
                <a:cs typeface="Consolas" pitchFamily="49" charset="0"/>
              </a:rPr>
              <a:t>&lt;Button Content</a:t>
            </a:r>
            <a:r>
              <a:rPr lang="en-US" sz="2000" smtClean="0">
                <a:latin typeface="Consolas" pitchFamily="49" charset="0"/>
                <a:cs typeface="Consolas" pitchFamily="49" charset="0"/>
              </a:rPr>
              <a:t>=</a:t>
            </a:r>
            <a:r>
              <a:rPr lang="vi-VN" sz="2000">
                <a:latin typeface="Consolas" pitchFamily="49" charset="0"/>
                <a:cs typeface="Consolas" pitchFamily="49" charset="0"/>
              </a:rPr>
              <a:t>″</a:t>
            </a:r>
            <a:r>
              <a:rPr lang="en-US" sz="2000" smtClean="0">
                <a:latin typeface="Consolas" pitchFamily="49" charset="0"/>
                <a:cs typeface="Consolas" pitchFamily="49" charset="0"/>
              </a:rPr>
              <a:t>Button1</a:t>
            </a:r>
            <a:r>
              <a:rPr lang="en-US" sz="2000">
                <a:latin typeface="Consolas" pitchFamily="49" charset="0"/>
                <a:cs typeface="Consolas" pitchFamily="49" charset="0"/>
              </a:rPr>
              <a:t>″&gt;</a:t>
            </a:r>
            <a:br>
              <a:rPr lang="en-US" sz="2000">
                <a:latin typeface="Consolas" pitchFamily="49" charset="0"/>
                <a:cs typeface="Consolas" pitchFamily="49" charset="0"/>
              </a:rPr>
            </a:br>
            <a:r>
              <a:rPr lang="en-US" sz="2000">
                <a:latin typeface="Consolas" pitchFamily="49" charset="0"/>
                <a:cs typeface="Consolas" pitchFamily="49" charset="0"/>
              </a:rPr>
              <a:t>        &lt;Button.Width&gt;100&lt;/Button.Width&gt;</a:t>
            </a:r>
            <a:br>
              <a:rPr lang="en-US" sz="2000">
                <a:latin typeface="Consolas" pitchFamily="49" charset="0"/>
                <a:cs typeface="Consolas" pitchFamily="49" charset="0"/>
              </a:rPr>
            </a:br>
            <a:r>
              <a:rPr lang="en-US" sz="2000">
                <a:latin typeface="Consolas" pitchFamily="49" charset="0"/>
                <a:cs typeface="Consolas" pitchFamily="49" charset="0"/>
              </a:rPr>
              <a:t>&lt;/Button&gt;</a:t>
            </a:r>
          </a:p>
          <a:p>
            <a:pPr marL="0" indent="0" algn="just">
              <a:spcBef>
                <a:spcPts val="600"/>
              </a:spcBef>
              <a:spcAft>
                <a:spcPts val="600"/>
              </a:spcAft>
              <a:buNone/>
            </a:pPr>
            <a:endParaRPr lang="vi-VN" sz="20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a:t>Dependency </a:t>
            </a:r>
            <a:r>
              <a:rPr lang="en-US" b="1" smtClean="0"/>
              <a:t>Property</a:t>
            </a:r>
            <a:endParaRPr lang="en-US"/>
          </a:p>
        </p:txBody>
      </p:sp>
    </p:spTree>
    <p:extLst>
      <p:ext uri="{BB962C8B-B14F-4D97-AF65-F5344CB8AC3E}">
        <p14:creationId xmlns:p14="http://schemas.microsoft.com/office/powerpoint/2010/main" val="3686994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spcBef>
                <a:spcPts val="600"/>
              </a:spcBef>
              <a:spcAft>
                <a:spcPts val="600"/>
              </a:spcAft>
              <a:buNone/>
            </a:pPr>
            <a:r>
              <a:rPr lang="vi-VN" sz="2400" b="1">
                <a:latin typeface="Calibri (Body)"/>
              </a:rPr>
              <a:t>Trong </a:t>
            </a:r>
            <a:r>
              <a:rPr lang="vi-VN" sz="2400" b="1" smtClean="0">
                <a:latin typeface="Calibri (Body)"/>
              </a:rPr>
              <a:t>Code-Behind</a:t>
            </a:r>
            <a:endParaRPr lang="vi-VN" sz="2400" b="1">
              <a:latin typeface="Calibri (Body)"/>
            </a:endParaRPr>
          </a:p>
          <a:p>
            <a:pPr marL="0" indent="0" algn="just">
              <a:spcBef>
                <a:spcPts val="600"/>
              </a:spcBef>
              <a:spcAft>
                <a:spcPts val="600"/>
              </a:spcAft>
              <a:buNone/>
            </a:pPr>
            <a:r>
              <a:rPr lang="vi-VN" sz="2000">
                <a:latin typeface="Calibri (Body)"/>
              </a:rPr>
              <a:t>Bởi vì các thành phần WPF đã tạo sẵn các wrapper (get/set), </a:t>
            </a:r>
            <a:r>
              <a:rPr lang="en-US" sz="2000">
                <a:latin typeface="Calibri (Body)"/>
              </a:rPr>
              <a:t>có thể</a:t>
            </a:r>
            <a:r>
              <a:rPr lang="vi-VN" sz="2000">
                <a:latin typeface="Calibri (Body)"/>
              </a:rPr>
              <a:t> sử dụng như các CLR property thông thường:</a:t>
            </a:r>
          </a:p>
          <a:p>
            <a:pPr marL="0" indent="0">
              <a:spcBef>
                <a:spcPts val="600"/>
              </a:spcBef>
              <a:spcAft>
                <a:spcPts val="600"/>
              </a:spcAft>
              <a:buNone/>
            </a:pPr>
            <a:r>
              <a:rPr lang="vi-VN" sz="1800">
                <a:latin typeface="Consolas" pitchFamily="49" charset="0"/>
                <a:cs typeface="Consolas" pitchFamily="49" charset="0"/>
              </a:rPr>
              <a:t>double width = button1.Width; button1.Width = 100</a:t>
            </a:r>
            <a:r>
              <a:rPr lang="vi-VN" sz="1800" smtClean="0">
                <a:latin typeface="Consolas" pitchFamily="49" charset="0"/>
                <a:cs typeface="Consolas" pitchFamily="49" charset="0"/>
              </a:rPr>
              <a:t>;</a:t>
            </a:r>
            <a:endParaRPr lang="en-US" sz="1800" smtClean="0">
              <a:latin typeface="Consolas" pitchFamily="49" charset="0"/>
              <a:cs typeface="Consolas" pitchFamily="49" charset="0"/>
            </a:endParaRPr>
          </a:p>
          <a:p>
            <a:pPr marL="0" indent="0">
              <a:spcBef>
                <a:spcPts val="1200"/>
              </a:spcBef>
              <a:spcAft>
                <a:spcPts val="600"/>
              </a:spcAft>
              <a:buNone/>
            </a:pPr>
            <a:r>
              <a:rPr lang="en-US" sz="2000" smtClean="0">
                <a:latin typeface="Calibri (Body)"/>
              </a:rPr>
              <a:t>C</a:t>
            </a:r>
            <a:r>
              <a:rPr lang="vi-VN" sz="2000">
                <a:latin typeface="Calibri (Body)"/>
              </a:rPr>
              <a:t>ũng có thể sử dụng hai phương thức GetValue(DependencyProperty) và SetValue(DependencyProperty, value)</a:t>
            </a:r>
          </a:p>
          <a:p>
            <a:pPr marL="0" indent="0">
              <a:spcBef>
                <a:spcPts val="600"/>
              </a:spcBef>
              <a:spcAft>
                <a:spcPts val="600"/>
              </a:spcAft>
              <a:buNone/>
            </a:pPr>
            <a:r>
              <a:rPr lang="vi-VN" sz="1800">
                <a:latin typeface="Consolas" pitchFamily="49" charset="0"/>
                <a:cs typeface="Consolas" pitchFamily="49" charset="0"/>
              </a:rPr>
              <a:t>double width = (double)button1.GetValue(Button.WidthProperty); button1.SetValue(Button.WidthProperty</a:t>
            </a:r>
            <a:r>
              <a:rPr lang="vi-VN" sz="1800" smtClean="0">
                <a:latin typeface="Consolas" pitchFamily="49" charset="0"/>
                <a:cs typeface="Consolas" pitchFamily="49" charset="0"/>
              </a:rPr>
              <a:t>,</a:t>
            </a:r>
            <a:r>
              <a:rPr lang="en-US" sz="1800" smtClean="0">
                <a:latin typeface="Consolas" pitchFamily="49" charset="0"/>
                <a:cs typeface="Consolas" pitchFamily="49" charset="0"/>
              </a:rPr>
              <a:t> </a:t>
            </a:r>
            <a:r>
              <a:rPr lang="vi-VN" sz="1800" smtClean="0">
                <a:latin typeface="Consolas" pitchFamily="49" charset="0"/>
                <a:cs typeface="Consolas" pitchFamily="49" charset="0"/>
              </a:rPr>
              <a:t>100d</a:t>
            </a:r>
            <a:r>
              <a:rPr lang="vi-VN" sz="1800">
                <a:latin typeface="Consolas" pitchFamily="49" charset="0"/>
                <a:cs typeface="Consolas" pitchFamily="49" charset="0"/>
              </a:rPr>
              <a:t>);</a:t>
            </a:r>
            <a:br>
              <a:rPr lang="vi-VN" sz="1800">
                <a:latin typeface="Consolas" pitchFamily="49" charset="0"/>
                <a:cs typeface="Consolas" pitchFamily="49" charset="0"/>
              </a:rPr>
            </a:br>
            <a:endParaRPr lang="en-US" sz="1800">
              <a:latin typeface="Consolas" pitchFamily="49" charset="0"/>
              <a:cs typeface="Consolas" pitchFamily="49" charset="0"/>
            </a:endParaRPr>
          </a:p>
          <a:p>
            <a:pPr marL="0" indent="0">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Dependency Property</a:t>
            </a:r>
            <a:endParaRPr lang="en-US"/>
          </a:p>
        </p:txBody>
      </p:sp>
    </p:spTree>
    <p:extLst>
      <p:ext uri="{BB962C8B-B14F-4D97-AF65-F5344CB8AC3E}">
        <p14:creationId xmlns:p14="http://schemas.microsoft.com/office/powerpoint/2010/main" val="3686994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2400">
                <a:latin typeface="Calibri (Body)"/>
              </a:rPr>
              <a:t>Tạo một Project WPF mới</a:t>
            </a:r>
          </a:p>
        </p:txBody>
      </p:sp>
      <p:sp>
        <p:nvSpPr>
          <p:cNvPr id="7" name="Title 6"/>
          <p:cNvSpPr>
            <a:spLocks noGrp="1"/>
          </p:cNvSpPr>
          <p:nvPr>
            <p:ph type="title"/>
          </p:nvPr>
        </p:nvSpPr>
        <p:spPr>
          <a:xfrm>
            <a:off x="457200" y="0"/>
            <a:ext cx="8229600" cy="1143000"/>
          </a:xfrm>
        </p:spPr>
        <p:txBody>
          <a:bodyPr/>
          <a:lstStyle/>
          <a:p>
            <a:r>
              <a:rPr lang="en-US" b="1" smtClean="0"/>
              <a:t>Hello World</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410450" cy="451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2400" dirty="0" err="1">
                <a:latin typeface="Calibri (Body)"/>
              </a:rPr>
              <a:t>Mở</a:t>
            </a:r>
            <a:r>
              <a:rPr lang="en-US" sz="2400" dirty="0">
                <a:latin typeface="Calibri (Body)"/>
              </a:rPr>
              <a:t> file </a:t>
            </a:r>
            <a:r>
              <a:rPr lang="en-US" sz="2400" dirty="0" err="1">
                <a:latin typeface="Calibri (Body)"/>
              </a:rPr>
              <a:t>MainWindow.xaml</a:t>
            </a:r>
            <a:r>
              <a:rPr lang="en-US" sz="2400" dirty="0">
                <a:latin typeface="Calibri (Body)"/>
              </a:rPr>
              <a:t> </a:t>
            </a:r>
            <a:r>
              <a:rPr lang="en-US" sz="2400" dirty="0" err="1">
                <a:latin typeface="Calibri (Body)"/>
              </a:rPr>
              <a:t>thêm</a:t>
            </a:r>
            <a:r>
              <a:rPr lang="en-US" sz="2400" dirty="0">
                <a:latin typeface="Calibri (Body)"/>
              </a:rPr>
              <a:t> </a:t>
            </a:r>
            <a:r>
              <a:rPr lang="en-US" sz="2400" dirty="0" err="1">
                <a:latin typeface="Calibri (Body)"/>
              </a:rPr>
              <a:t>đoạn</a:t>
            </a:r>
            <a:r>
              <a:rPr lang="en-US" sz="2400" dirty="0">
                <a:latin typeface="Calibri (Body)"/>
              </a:rPr>
              <a:t> </a:t>
            </a:r>
            <a:r>
              <a:rPr lang="en-US" sz="2400" dirty="0" err="1">
                <a:latin typeface="Calibri (Body)"/>
              </a:rPr>
              <a:t>mã</a:t>
            </a:r>
            <a:r>
              <a:rPr lang="en-US" sz="2400" dirty="0">
                <a:latin typeface="Calibri (Body)"/>
              </a:rPr>
              <a:t> </a:t>
            </a:r>
            <a:r>
              <a:rPr lang="en-US" sz="2400" dirty="0" err="1">
                <a:latin typeface="Calibri (Body)"/>
              </a:rPr>
              <a:t>đặc</a:t>
            </a:r>
            <a:r>
              <a:rPr lang="en-US" sz="2400" dirty="0">
                <a:latin typeface="Calibri (Body)"/>
              </a:rPr>
              <a:t> </a:t>
            </a:r>
            <a:r>
              <a:rPr lang="en-US" sz="2400" dirty="0" err="1">
                <a:latin typeface="Calibri (Body)"/>
              </a:rPr>
              <a:t>tả</a:t>
            </a:r>
            <a:r>
              <a:rPr lang="en-US" sz="2400" dirty="0">
                <a:latin typeface="Calibri (Body)"/>
              </a:rPr>
              <a:t> XAML:</a:t>
            </a:r>
          </a:p>
          <a:p>
            <a:pPr marL="0" indent="0">
              <a:buNone/>
            </a:pPr>
            <a:r>
              <a:rPr lang="en-US" sz="1700" dirty="0">
                <a:latin typeface="Consolas" pitchFamily="49" charset="0"/>
                <a:cs typeface="Consolas" pitchFamily="49" charset="0"/>
              </a:rPr>
              <a:t>&lt;Window x:Class="HelloWorld.MainWindow</a:t>
            </a:r>
            <a:r>
              <a:rPr lang="en-US" sz="1700" dirty="0" smtClean="0">
                <a:latin typeface="Consolas" pitchFamily="49" charset="0"/>
                <a:cs typeface="Consolas" pitchFamily="49" charset="0"/>
              </a:rPr>
              <a:t>"        </a:t>
            </a:r>
            <a:r>
              <a:rPr lang="en-US" sz="1700" dirty="0" err="1">
                <a:latin typeface="Consolas" pitchFamily="49" charset="0"/>
                <a:cs typeface="Consolas" pitchFamily="49" charset="0"/>
              </a:rPr>
              <a:t>xmlns</a:t>
            </a:r>
            <a:r>
              <a:rPr lang="en-US" sz="1700" dirty="0">
                <a:latin typeface="Consolas" pitchFamily="49" charset="0"/>
                <a:cs typeface="Consolas" pitchFamily="49" charset="0"/>
              </a:rPr>
              <a:t>="http://schemas.microsoft.com/</a:t>
            </a:r>
            <a:r>
              <a:rPr lang="en-US" sz="1700" dirty="0" err="1">
                <a:latin typeface="Consolas" pitchFamily="49" charset="0"/>
                <a:cs typeface="Consolas" pitchFamily="49" charset="0"/>
              </a:rPr>
              <a:t>winfx</a:t>
            </a:r>
            <a:r>
              <a:rPr lang="en-US" sz="1700" dirty="0">
                <a:latin typeface="Consolas" pitchFamily="49" charset="0"/>
                <a:cs typeface="Consolas" pitchFamily="49" charset="0"/>
              </a:rPr>
              <a:t>/2006/</a:t>
            </a:r>
            <a:r>
              <a:rPr lang="en-US" sz="1700" dirty="0" err="1">
                <a:latin typeface="Consolas" pitchFamily="49" charset="0"/>
                <a:cs typeface="Consolas" pitchFamily="49" charset="0"/>
              </a:rPr>
              <a:t>xaml</a:t>
            </a:r>
            <a:r>
              <a:rPr lang="en-US" sz="1700" dirty="0">
                <a:latin typeface="Consolas" pitchFamily="49" charset="0"/>
                <a:cs typeface="Consolas" pitchFamily="49" charset="0"/>
              </a:rPr>
              <a:t>/presentation"</a:t>
            </a:r>
          </a:p>
          <a:p>
            <a:pPr marL="0" indent="0">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xmlns:x</a:t>
            </a:r>
            <a:r>
              <a:rPr lang="en-US" sz="1700" dirty="0">
                <a:latin typeface="Consolas" pitchFamily="49" charset="0"/>
                <a:cs typeface="Consolas" pitchFamily="49" charset="0"/>
              </a:rPr>
              <a:t>="http://schemas.microsoft.com/</a:t>
            </a:r>
            <a:r>
              <a:rPr lang="en-US" sz="1700" dirty="0" err="1">
                <a:latin typeface="Consolas" pitchFamily="49" charset="0"/>
                <a:cs typeface="Consolas" pitchFamily="49" charset="0"/>
              </a:rPr>
              <a:t>winfx</a:t>
            </a:r>
            <a:r>
              <a:rPr lang="en-US" sz="1700" dirty="0">
                <a:latin typeface="Consolas" pitchFamily="49" charset="0"/>
                <a:cs typeface="Consolas" pitchFamily="49" charset="0"/>
              </a:rPr>
              <a:t>/2006/</a:t>
            </a:r>
            <a:r>
              <a:rPr lang="en-US" sz="1700" dirty="0" err="1">
                <a:latin typeface="Consolas" pitchFamily="49" charset="0"/>
                <a:cs typeface="Consolas" pitchFamily="49" charset="0"/>
              </a:rPr>
              <a:t>xaml</a:t>
            </a:r>
            <a:r>
              <a:rPr lang="en-US" sz="1700" dirty="0">
                <a:latin typeface="Consolas" pitchFamily="49" charset="0"/>
                <a:cs typeface="Consolas" pitchFamily="49" charset="0"/>
              </a:rPr>
              <a:t>"</a:t>
            </a:r>
          </a:p>
          <a:p>
            <a:pPr marL="0" indent="0">
              <a:buNone/>
            </a:pPr>
            <a:r>
              <a:rPr lang="en-US" sz="1700" dirty="0">
                <a:latin typeface="Consolas" pitchFamily="49" charset="0"/>
                <a:cs typeface="Consolas" pitchFamily="49" charset="0"/>
              </a:rPr>
              <a:t>        Title="</a:t>
            </a:r>
            <a:r>
              <a:rPr lang="en-US" sz="1700" dirty="0" err="1">
                <a:latin typeface="Consolas" pitchFamily="49" charset="0"/>
                <a:cs typeface="Consolas" pitchFamily="49" charset="0"/>
              </a:rPr>
              <a:t>MainWindow</a:t>
            </a:r>
            <a:r>
              <a:rPr lang="en-US" sz="1700" dirty="0">
                <a:latin typeface="Consolas" pitchFamily="49" charset="0"/>
                <a:cs typeface="Consolas" pitchFamily="49" charset="0"/>
              </a:rPr>
              <a:t>" Height="300" Width="300"&gt;</a:t>
            </a:r>
          </a:p>
          <a:p>
            <a:pPr marL="0" indent="0">
              <a:buNone/>
            </a:pPr>
            <a:r>
              <a:rPr lang="en-US" sz="1700" dirty="0">
                <a:latin typeface="Consolas" pitchFamily="49" charset="0"/>
                <a:cs typeface="Consolas" pitchFamily="49" charset="0"/>
              </a:rPr>
              <a:t>    &lt;Button Name="button" Margin="10" Click="</a:t>
            </a:r>
            <a:r>
              <a:rPr lang="en-US" sz="1700" dirty="0" err="1">
                <a:latin typeface="Consolas" pitchFamily="49" charset="0"/>
                <a:cs typeface="Consolas" pitchFamily="49" charset="0"/>
              </a:rPr>
              <a:t>button_Click</a:t>
            </a:r>
            <a:r>
              <a:rPr lang="en-US" sz="1700" dirty="0">
                <a:latin typeface="Consolas" pitchFamily="49" charset="0"/>
                <a:cs typeface="Consolas" pitchFamily="49" charset="0"/>
              </a:rPr>
              <a:t>"&gt;</a:t>
            </a:r>
          </a:p>
          <a:p>
            <a:pPr marL="0" indent="0">
              <a:buNone/>
            </a:pPr>
            <a:r>
              <a:rPr lang="en-US" sz="1700" dirty="0">
                <a:latin typeface="Consolas" pitchFamily="49" charset="0"/>
                <a:cs typeface="Consolas" pitchFamily="49" charset="0"/>
              </a:rPr>
              <a:t>        &lt;</a:t>
            </a:r>
            <a:r>
              <a:rPr lang="en-US" sz="1700" dirty="0" err="1">
                <a:latin typeface="Consolas" pitchFamily="49" charset="0"/>
                <a:cs typeface="Consolas" pitchFamily="49" charset="0"/>
              </a:rPr>
              <a:t>Button.LayoutTransform</a:t>
            </a:r>
            <a:r>
              <a:rPr lang="en-US" sz="1700" dirty="0">
                <a:latin typeface="Consolas" pitchFamily="49" charset="0"/>
                <a:cs typeface="Consolas" pitchFamily="49" charset="0"/>
              </a:rPr>
              <a:t>&gt;</a:t>
            </a:r>
          </a:p>
          <a:p>
            <a:pPr marL="0" indent="0">
              <a:buNone/>
            </a:pPr>
            <a:r>
              <a:rPr lang="en-US" sz="1700" dirty="0">
                <a:latin typeface="Consolas" pitchFamily="49" charset="0"/>
                <a:cs typeface="Consolas" pitchFamily="49" charset="0"/>
              </a:rPr>
              <a:t>            &lt;</a:t>
            </a:r>
            <a:r>
              <a:rPr lang="en-US" sz="1700" dirty="0" err="1">
                <a:latin typeface="Consolas" pitchFamily="49" charset="0"/>
                <a:cs typeface="Consolas" pitchFamily="49" charset="0"/>
              </a:rPr>
              <a:t>ScaleTransform</a:t>
            </a:r>
            <a:r>
              <a:rPr lang="en-US" sz="1700" dirty="0">
                <a:latin typeface="Consolas" pitchFamily="49" charset="0"/>
                <a:cs typeface="Consolas" pitchFamily="49" charset="0"/>
              </a:rPr>
              <a:t>  </a:t>
            </a:r>
            <a:r>
              <a:rPr lang="en-US" sz="1700" dirty="0" err="1">
                <a:latin typeface="Consolas" pitchFamily="49" charset="0"/>
                <a:cs typeface="Consolas" pitchFamily="49" charset="0"/>
              </a:rPr>
              <a:t>ScaleX</a:t>
            </a:r>
            <a:r>
              <a:rPr lang="en-US" sz="1700" dirty="0">
                <a:latin typeface="Consolas" pitchFamily="49" charset="0"/>
                <a:cs typeface="Consolas" pitchFamily="49" charset="0"/>
              </a:rPr>
              <a:t>="3" </a:t>
            </a:r>
            <a:r>
              <a:rPr lang="en-US" sz="1700" dirty="0" err="1">
                <a:latin typeface="Consolas" pitchFamily="49" charset="0"/>
                <a:cs typeface="Consolas" pitchFamily="49" charset="0"/>
              </a:rPr>
              <a:t>ScaleY</a:t>
            </a:r>
            <a:r>
              <a:rPr lang="en-US" sz="1700" dirty="0">
                <a:latin typeface="Consolas" pitchFamily="49" charset="0"/>
                <a:cs typeface="Consolas" pitchFamily="49" charset="0"/>
              </a:rPr>
              <a:t>="3"&gt;</a:t>
            </a:r>
          </a:p>
          <a:p>
            <a:pPr marL="0" indent="0">
              <a:buNone/>
            </a:pPr>
            <a:r>
              <a:rPr lang="en-US" sz="1700" dirty="0">
                <a:latin typeface="Consolas" pitchFamily="49" charset="0"/>
                <a:cs typeface="Consolas" pitchFamily="49" charset="0"/>
              </a:rPr>
              <a:t>            &lt;/</a:t>
            </a:r>
            <a:r>
              <a:rPr lang="en-US" sz="1700" dirty="0" err="1">
                <a:latin typeface="Consolas" pitchFamily="49" charset="0"/>
                <a:cs typeface="Consolas" pitchFamily="49" charset="0"/>
              </a:rPr>
              <a:t>ScaleTransform</a:t>
            </a:r>
            <a:r>
              <a:rPr lang="en-US" sz="1700" dirty="0">
                <a:latin typeface="Consolas" pitchFamily="49" charset="0"/>
                <a:cs typeface="Consolas" pitchFamily="49" charset="0"/>
              </a:rPr>
              <a:t>&gt;</a:t>
            </a:r>
          </a:p>
          <a:p>
            <a:pPr marL="0" indent="0">
              <a:buNone/>
            </a:pPr>
            <a:r>
              <a:rPr lang="en-US" sz="1700" dirty="0">
                <a:latin typeface="Consolas" pitchFamily="49" charset="0"/>
                <a:cs typeface="Consolas" pitchFamily="49" charset="0"/>
              </a:rPr>
              <a:t>        &lt;/</a:t>
            </a:r>
            <a:r>
              <a:rPr lang="en-US" sz="1700" dirty="0" err="1">
                <a:latin typeface="Consolas" pitchFamily="49" charset="0"/>
                <a:cs typeface="Consolas" pitchFamily="49" charset="0"/>
              </a:rPr>
              <a:t>Button.LayoutTransform</a:t>
            </a:r>
            <a:r>
              <a:rPr lang="en-US" sz="1700" dirty="0">
                <a:latin typeface="Consolas" pitchFamily="49" charset="0"/>
                <a:cs typeface="Consolas" pitchFamily="49" charset="0"/>
              </a:rPr>
              <a:t>&gt;</a:t>
            </a:r>
          </a:p>
          <a:p>
            <a:pPr marL="0" indent="0">
              <a:buNone/>
            </a:pPr>
            <a:r>
              <a:rPr lang="en-US" sz="1700" dirty="0">
                <a:latin typeface="Consolas" pitchFamily="49" charset="0"/>
                <a:cs typeface="Consolas" pitchFamily="49" charset="0"/>
              </a:rPr>
              <a:t>        Hello World</a:t>
            </a:r>
          </a:p>
          <a:p>
            <a:pPr marL="0" indent="0">
              <a:buNone/>
            </a:pPr>
            <a:r>
              <a:rPr lang="en-US" sz="1700" dirty="0">
                <a:latin typeface="Consolas" pitchFamily="49" charset="0"/>
                <a:cs typeface="Consolas" pitchFamily="49" charset="0"/>
              </a:rPr>
              <a:t>    &lt;/Button&gt;</a:t>
            </a:r>
          </a:p>
          <a:p>
            <a:pPr marL="0" indent="0">
              <a:buNone/>
            </a:pPr>
            <a:r>
              <a:rPr lang="en-US" sz="1700" dirty="0">
                <a:latin typeface="Consolas" pitchFamily="49" charset="0"/>
                <a:cs typeface="Consolas" pitchFamily="49" charset="0"/>
              </a:rPr>
              <a:t>&lt;/Window&gt;</a:t>
            </a:r>
          </a:p>
        </p:txBody>
      </p:sp>
      <p:sp>
        <p:nvSpPr>
          <p:cNvPr id="7" name="Title 6"/>
          <p:cNvSpPr>
            <a:spLocks noGrp="1"/>
          </p:cNvSpPr>
          <p:nvPr>
            <p:ph type="title"/>
          </p:nvPr>
        </p:nvSpPr>
        <p:spPr>
          <a:xfrm>
            <a:off x="457200" y="0"/>
            <a:ext cx="8229600" cy="1143000"/>
          </a:xfrm>
        </p:spPr>
        <p:txBody>
          <a:bodyPr/>
          <a:lstStyle/>
          <a:p>
            <a:r>
              <a:rPr lang="en-US" b="1"/>
              <a:t>Hello World</a:t>
            </a:r>
          </a:p>
        </p:txBody>
      </p:sp>
    </p:spTree>
    <p:extLst>
      <p:ext uri="{BB962C8B-B14F-4D97-AF65-F5344CB8AC3E}">
        <p14:creationId xmlns:p14="http://schemas.microsoft.com/office/powerpoint/2010/main" val="1729766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buNone/>
            </a:pPr>
            <a:r>
              <a:rPr lang="en-US" sz="2400">
                <a:latin typeface="Calibri (Body)"/>
              </a:rPr>
              <a:t>Trong file MainWindow.xaml.cs thêm câu lệnh:</a:t>
            </a:r>
          </a:p>
          <a:p>
            <a:pPr marL="0" indent="0">
              <a:buNone/>
            </a:pPr>
            <a:endParaRPr lang="en-US" sz="2000"/>
          </a:p>
          <a:p>
            <a:pPr marL="0" indent="0">
              <a:buNone/>
            </a:pPr>
            <a:r>
              <a:rPr lang="en-US" sz="1600">
                <a:latin typeface="Consolas" pitchFamily="49" charset="0"/>
                <a:cs typeface="Consolas" pitchFamily="49" charset="0"/>
              </a:rPr>
              <a:t>private void button_Click(object sender, RoutedEventArgs e)</a:t>
            </a:r>
          </a:p>
          <a:p>
            <a:pPr marL="0" indent="0">
              <a:buNone/>
            </a:pPr>
            <a:r>
              <a:rPr lang="en-US" sz="1600" smtClean="0">
                <a:latin typeface="Consolas" pitchFamily="49" charset="0"/>
                <a:cs typeface="Consolas" pitchFamily="49" charset="0"/>
              </a:rPr>
              <a:t>{</a:t>
            </a:r>
            <a:endParaRPr lang="en-US" sz="1600">
              <a:latin typeface="Consolas" pitchFamily="49" charset="0"/>
              <a:cs typeface="Consolas" pitchFamily="49" charset="0"/>
            </a:endParaRPr>
          </a:p>
          <a:p>
            <a:pPr marL="0" indent="0" defTabSz="566738">
              <a:buNone/>
            </a:pPr>
            <a:r>
              <a:rPr lang="en-US" sz="1600" smtClean="0">
                <a:latin typeface="Consolas" pitchFamily="49" charset="0"/>
                <a:cs typeface="Consolas" pitchFamily="49" charset="0"/>
              </a:rPr>
              <a:t>	button.Content </a:t>
            </a:r>
            <a:r>
              <a:rPr lang="en-US" sz="1600">
                <a:latin typeface="Consolas" pitchFamily="49" charset="0"/>
                <a:cs typeface="Consolas" pitchFamily="49" charset="0"/>
              </a:rPr>
              <a:t>= "Welcome";</a:t>
            </a:r>
          </a:p>
          <a:p>
            <a:pPr marL="0" indent="0">
              <a:buNone/>
            </a:pPr>
            <a:r>
              <a:rPr lang="en-US" sz="1600" smtClean="0">
                <a:latin typeface="Consolas" pitchFamily="49" charset="0"/>
                <a:cs typeface="Consolas" pitchFamily="49" charset="0"/>
              </a:rPr>
              <a:t>}</a:t>
            </a:r>
            <a:endParaRPr lang="en-US" sz="1600">
              <a:latin typeface="Consolas" pitchFamily="49" charset="0"/>
              <a:cs typeface="Consolas" pitchFamily="49" charset="0"/>
            </a:endParaRPr>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a:t>Hello World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05199"/>
            <a:ext cx="29432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766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600"/>
              </a:spcBef>
              <a:spcAft>
                <a:spcPts val="600"/>
              </a:spcAft>
              <a:buNone/>
            </a:pPr>
            <a:r>
              <a:rPr lang="vi-VN" sz="2400">
                <a:latin typeface="Calibri (Body)"/>
              </a:rPr>
              <a:t>Cách bố trí (Layout) là một vấn đề quan trọng và không thể thiếu trong việc thiết kế giao diện. </a:t>
            </a:r>
            <a:endParaRPr lang="en-US" sz="2400" smtClean="0">
              <a:latin typeface="Calibri (Body)"/>
            </a:endParaRPr>
          </a:p>
          <a:p>
            <a:pPr marL="0" indent="0" algn="just">
              <a:spcBef>
                <a:spcPts val="600"/>
              </a:spcBef>
              <a:spcAft>
                <a:spcPts val="600"/>
              </a:spcAft>
              <a:buNone/>
            </a:pPr>
            <a:r>
              <a:rPr lang="vi-VN" sz="2400" smtClean="0">
                <a:latin typeface="Calibri (Body)"/>
              </a:rPr>
              <a:t>Các </a:t>
            </a:r>
            <a:r>
              <a:rPr lang="vi-VN" sz="2400">
                <a:latin typeface="Calibri (Body)"/>
              </a:rPr>
              <a:t>layout container này được kế thừa từ lớp System.Windows.Controls.Panel và có cách sắp xếp và bố trí các control bên trong nó khác nhau.</a:t>
            </a:r>
          </a:p>
          <a:p>
            <a:pPr marL="0" indent="0">
              <a:spcBef>
                <a:spcPts val="600"/>
              </a:spcBef>
              <a:spcAft>
                <a:spcPts val="600"/>
              </a:spcAft>
              <a:buNone/>
            </a:pPr>
            <a:r>
              <a:rPr lang="en-US" sz="2400" smtClean="0">
                <a:latin typeface="Calibri (Body)"/>
              </a:rPr>
              <a:t>Một số l</a:t>
            </a:r>
            <a:r>
              <a:rPr lang="vi-VN" sz="2400" smtClean="0">
                <a:latin typeface="Calibri (Body)"/>
              </a:rPr>
              <a:t>ayout thông </a:t>
            </a:r>
            <a:r>
              <a:rPr lang="vi-VN" sz="2400">
                <a:latin typeface="Calibri (Body)"/>
              </a:rPr>
              <a:t>dụng </a:t>
            </a:r>
            <a:r>
              <a:rPr lang="vi-VN" sz="2400" smtClean="0">
                <a:latin typeface="Calibri (Body)"/>
              </a:rPr>
              <a:t>nhất</a:t>
            </a:r>
            <a:r>
              <a:rPr lang="en-US" sz="2400" smtClean="0">
                <a:latin typeface="Calibri (Body)"/>
              </a:rPr>
              <a:t> b</a:t>
            </a:r>
            <a:r>
              <a:rPr lang="vi-VN" sz="2400" smtClean="0">
                <a:latin typeface="Calibri (Body)"/>
              </a:rPr>
              <a:t>ao </a:t>
            </a:r>
            <a:r>
              <a:rPr lang="vi-VN" sz="2400">
                <a:latin typeface="Calibri (Body)"/>
              </a:rPr>
              <a:t>gồm:</a:t>
            </a:r>
          </a:p>
          <a:p>
            <a:r>
              <a:rPr lang="vi-VN" sz="2400" smtClean="0">
                <a:latin typeface="Calibri (Body)"/>
              </a:rPr>
              <a:t>StackPanel</a:t>
            </a:r>
            <a:endParaRPr lang="vi-VN" sz="2400">
              <a:latin typeface="Calibri (Body)"/>
            </a:endParaRPr>
          </a:p>
          <a:p>
            <a:r>
              <a:rPr lang="vi-VN" sz="2400">
                <a:latin typeface="Calibri (Body)"/>
              </a:rPr>
              <a:t>WrapPanel</a:t>
            </a:r>
          </a:p>
          <a:p>
            <a:r>
              <a:rPr lang="vi-VN" sz="2400" smtClean="0">
                <a:latin typeface="Calibri (Body)"/>
              </a:rPr>
              <a:t>DockPanel</a:t>
            </a:r>
            <a:endParaRPr lang="en-US" sz="2400" smtClean="0">
              <a:latin typeface="Calibri (Body)"/>
            </a:endParaRPr>
          </a:p>
          <a:p>
            <a:r>
              <a:rPr lang="vi-VN" sz="2400" smtClean="0">
                <a:latin typeface="Calibri (Body)"/>
              </a:rPr>
              <a:t>Canvas</a:t>
            </a:r>
            <a:endParaRPr lang="vi-VN" sz="2400">
              <a:latin typeface="Calibri (Body)"/>
            </a:endParaRPr>
          </a:p>
          <a:p>
            <a:r>
              <a:rPr lang="vi-VN" sz="2400">
                <a:latin typeface="Calibri (Body)"/>
              </a:rPr>
              <a:t>Grid</a:t>
            </a:r>
          </a:p>
          <a:p>
            <a:pPr marL="0" indent="0">
              <a:buNone/>
            </a:pPr>
            <a:r>
              <a:rPr lang="vi-VN" sz="2400">
                <a:latin typeface="Calibri (Body)"/>
              </a:rPr>
              <a:t/>
            </a:r>
            <a:br>
              <a:rPr lang="vi-VN" sz="2400">
                <a:latin typeface="Calibri (Body)"/>
              </a:rPr>
            </a:b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Layout</a:t>
            </a:r>
            <a:endParaRPr lang="en-US" b="1"/>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r>
              <a:rPr lang="vi-VN" sz="2400">
                <a:latin typeface="Calibri (Body)"/>
              </a:rPr>
              <a:t>Control này sẽ sắp xếp các control con của nó theo dòng hoặc cột tùy theo giá trị của thuộc tính Orientation là Vertical hay Horizontal. Các control con sẽ được sắp xếp với vị trí liên tiếp và không chồng lên nhau.</a:t>
            </a:r>
          </a:p>
          <a:p>
            <a:pPr algn="just"/>
            <a:r>
              <a:rPr lang="vi-VN" sz="2400">
                <a:latin typeface="Calibri (Body)"/>
              </a:rPr>
              <a:t>Giá trị mặc định của thuộc tính Orientation là Vertical, các control sẽ được sắp xếp theo chiều dọc từ trên xuống dưới. Ngược lại là Horizontal, chúng sẽ được sắp xếp từ trái sang phải.</a:t>
            </a:r>
          </a:p>
          <a:p>
            <a:pPr marL="0" indent="0" algn="just">
              <a:buNone/>
            </a:pPr>
            <a:r>
              <a:rPr lang="vi-VN" sz="2400">
                <a:latin typeface="Calibri (Body)"/>
              </a:rPr>
              <a:t>Ví </a:t>
            </a:r>
            <a:r>
              <a:rPr lang="vi-VN" sz="2400" smtClean="0">
                <a:latin typeface="Calibri (Body)"/>
              </a:rPr>
              <a:t>dụ</a:t>
            </a:r>
            <a:r>
              <a:rPr lang="en-US" sz="2400" smtClean="0">
                <a:latin typeface="Calibri (Body)"/>
              </a:rPr>
              <a:t>: H</a:t>
            </a:r>
            <a:r>
              <a:rPr lang="vi-VN" sz="2400" smtClean="0">
                <a:latin typeface="Calibri (Body)"/>
              </a:rPr>
              <a:t>ai </a:t>
            </a:r>
            <a:r>
              <a:rPr lang="vi-VN" sz="2400">
                <a:latin typeface="Calibri (Body)"/>
              </a:rPr>
              <a:t>StackPanel lồng </a:t>
            </a:r>
            <a:r>
              <a:rPr lang="vi-VN" sz="2400" smtClean="0">
                <a:latin typeface="Calibri (Body)"/>
              </a:rPr>
              <a:t>nhau</a:t>
            </a:r>
            <a:r>
              <a:rPr lang="en-US" sz="2400" smtClean="0">
                <a:latin typeface="Calibri (Body)"/>
              </a:rPr>
              <a:t>, </a:t>
            </a:r>
            <a:r>
              <a:rPr lang="vi-VN" sz="2400" smtClean="0">
                <a:latin typeface="Calibri (Body)"/>
              </a:rPr>
              <a:t>StackPanel </a:t>
            </a:r>
            <a:r>
              <a:rPr lang="vi-VN" sz="2400">
                <a:latin typeface="Calibri (Body)"/>
              </a:rPr>
              <a:t>bên ngoài sẽ co giãn khít với kích thước của Window và xếp các control theo chiều dọc và StackPanel bên trong xếp theo chiều ngang:</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StackPanel</a:t>
            </a:r>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1200"/>
              </a:spcAft>
            </a:pPr>
            <a:r>
              <a:rPr lang="en-US" sz="2400">
                <a:latin typeface="Calibri (Body)"/>
              </a:rPr>
              <a:t>WPF được xây dựng nhằm vào ba mục tiêu cơ bản:</a:t>
            </a:r>
          </a:p>
          <a:p>
            <a:pPr algn="just">
              <a:spcBef>
                <a:spcPts val="1200"/>
              </a:spcBef>
              <a:spcAft>
                <a:spcPts val="1200"/>
              </a:spcAft>
            </a:pPr>
            <a:r>
              <a:rPr lang="en-US" sz="2400">
                <a:latin typeface="Calibri (Body)"/>
              </a:rPr>
              <a:t>Cung cấp một nền tảng thống nhất để xây dựng giao diện người dùng; </a:t>
            </a:r>
          </a:p>
          <a:p>
            <a:pPr algn="just">
              <a:spcBef>
                <a:spcPts val="1200"/>
              </a:spcBef>
              <a:spcAft>
                <a:spcPts val="1200"/>
              </a:spcAft>
            </a:pPr>
            <a:r>
              <a:rPr lang="en-US" sz="2400">
                <a:latin typeface="Calibri (Body)"/>
              </a:rPr>
              <a:t>Cho phép người lập trình và người thiết kế giao diện làm việc cùng nhau một cách dễ dàng; </a:t>
            </a:r>
          </a:p>
          <a:p>
            <a:pPr algn="just">
              <a:spcBef>
                <a:spcPts val="1200"/>
              </a:spcBef>
              <a:spcAft>
                <a:spcPts val="1200"/>
              </a:spcAft>
            </a:pPr>
            <a:r>
              <a:rPr lang="en-US" sz="2400">
                <a:latin typeface="Calibri (Body)"/>
              </a:rPr>
              <a:t>Cung cấp một công nghệ chung để xây dựng giao diện người dùng trên cả Windows và trình duyệt Web.</a:t>
            </a:r>
          </a:p>
          <a:p>
            <a:pPr algn="just">
              <a:spcBef>
                <a:spcPts val="1200"/>
              </a:spcBef>
              <a:spcAft>
                <a:spcPts val="12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Giới thiệu WPF</a:t>
            </a:r>
            <a:endParaRPr lang="en-US"/>
          </a:p>
        </p:txBody>
      </p:sp>
    </p:spTree>
    <p:extLst>
      <p:ext uri="{BB962C8B-B14F-4D97-AF65-F5344CB8AC3E}">
        <p14:creationId xmlns:p14="http://schemas.microsoft.com/office/powerpoint/2010/main" val="2954147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638800"/>
          </a:xfrm>
        </p:spPr>
        <p:txBody>
          <a:bodyPr>
            <a:noAutofit/>
          </a:bodyPr>
          <a:lstStyle/>
          <a:p>
            <a:pPr marL="0" indent="0">
              <a:buNone/>
              <a:tabLst>
                <a:tab pos="508000" algn="l"/>
              </a:tabLst>
            </a:pPr>
            <a:r>
              <a:rPr lang="en-US" sz="1600">
                <a:latin typeface="Consolas" pitchFamily="49" charset="0"/>
                <a:cs typeface="Consolas" pitchFamily="49" charset="0"/>
              </a:rPr>
              <a:t>&lt;StackPanel Orientation="Vertical" Background="Azure"&gt;</a:t>
            </a:r>
          </a:p>
          <a:p>
            <a:pPr marL="0" indent="0">
              <a:buNone/>
              <a:tabLst>
                <a:tab pos="508000" algn="l"/>
              </a:tabLst>
            </a:pPr>
            <a:r>
              <a:rPr lang="en-US" sz="1600">
                <a:latin typeface="Consolas" pitchFamily="49" charset="0"/>
                <a:cs typeface="Consolas" pitchFamily="49" charset="0"/>
              </a:rPr>
              <a:t>	&lt;Label Background="LightBlue"&gt;Orientation="Vertical"&lt;/Label&gt;</a:t>
            </a:r>
          </a:p>
          <a:p>
            <a:pPr marL="0" indent="0">
              <a:buNone/>
              <a:tabLst>
                <a:tab pos="508000" algn="l"/>
              </a:tabLst>
            </a:pPr>
            <a:r>
              <a:rPr lang="en-US" sz="1600">
                <a:latin typeface="Consolas" pitchFamily="49" charset="0"/>
                <a:cs typeface="Consolas" pitchFamily="49" charset="0"/>
              </a:rPr>
              <a:t>	&lt;Button&gt;Default&lt;/Button&gt;</a:t>
            </a:r>
          </a:p>
          <a:p>
            <a:pPr marL="0" indent="0">
              <a:buNone/>
              <a:tabLst>
                <a:tab pos="508000" algn="l"/>
              </a:tabLst>
            </a:pPr>
            <a:r>
              <a:rPr lang="en-US" sz="1600">
                <a:latin typeface="Consolas" pitchFamily="49" charset="0"/>
                <a:cs typeface="Consolas" pitchFamily="49" charset="0"/>
              </a:rPr>
              <a:t>	&lt;Button HorizontalAlignment="Left"&gt;Left&lt;/Button&gt;</a:t>
            </a:r>
          </a:p>
          <a:p>
            <a:pPr marL="0" indent="0">
              <a:buNone/>
              <a:tabLst>
                <a:tab pos="508000" algn="l"/>
              </a:tabLst>
            </a:pPr>
            <a:r>
              <a:rPr lang="en-US" sz="1600">
                <a:latin typeface="Consolas" pitchFamily="49" charset="0"/>
                <a:cs typeface="Consolas" pitchFamily="49" charset="0"/>
              </a:rPr>
              <a:t>	&lt;Button HorizontalAlignment="Center"&gt;Center&lt;/Button&gt;</a:t>
            </a:r>
          </a:p>
          <a:p>
            <a:pPr marL="0" indent="0">
              <a:buNone/>
              <a:tabLst>
                <a:tab pos="508000" algn="l"/>
              </a:tabLst>
            </a:pPr>
            <a:r>
              <a:rPr lang="en-US" sz="1600">
                <a:latin typeface="Consolas" pitchFamily="49" charset="0"/>
                <a:cs typeface="Consolas" pitchFamily="49" charset="0"/>
              </a:rPr>
              <a:t>	&lt;Button HorizontalAlignment="Right"&gt;Right&lt;/Button&gt;</a:t>
            </a:r>
          </a:p>
          <a:p>
            <a:pPr marL="0" indent="0">
              <a:buNone/>
              <a:tabLst>
                <a:tab pos="508000" algn="l"/>
              </a:tabLst>
            </a:pPr>
            <a:r>
              <a:rPr lang="en-US" sz="1600">
                <a:latin typeface="Consolas" pitchFamily="49" charset="0"/>
                <a:cs typeface="Consolas" pitchFamily="49" charset="0"/>
              </a:rPr>
              <a:t>	&lt;Button HorizontalAlignment="Stretch"&gt;Stretch&lt;/Button&gt;</a:t>
            </a:r>
          </a:p>
          <a:p>
            <a:pPr marL="0" indent="0">
              <a:buNone/>
              <a:tabLst>
                <a:tab pos="508000" algn="l"/>
              </a:tabLst>
            </a:pPr>
            <a:r>
              <a:rPr lang="en-US" sz="1600">
                <a:latin typeface="Consolas" pitchFamily="49" charset="0"/>
                <a:cs typeface="Consolas" pitchFamily="49" charset="0"/>
              </a:rPr>
              <a:t>	&lt;Label Background="LightBlue"&gt;Orientation="Horizontal"&lt;/Label&gt;</a:t>
            </a:r>
          </a:p>
          <a:p>
            <a:pPr marL="0" indent="0">
              <a:buNone/>
              <a:tabLst>
                <a:tab pos="508000" algn="l"/>
              </a:tabLst>
            </a:pPr>
            <a:r>
              <a:rPr lang="en-US" sz="1600">
                <a:latin typeface="Consolas" pitchFamily="49" charset="0"/>
                <a:cs typeface="Consolas" pitchFamily="49" charset="0"/>
              </a:rPr>
              <a:t>	&lt;StackPanel Orientation="Horizontal" Background="</a:t>
            </a:r>
            <a:r>
              <a:rPr lang="en-US" sz="1600" smtClean="0">
                <a:latin typeface="Consolas" pitchFamily="49" charset="0"/>
                <a:cs typeface="Consolas" pitchFamily="49" charset="0"/>
              </a:rPr>
              <a:t>LightYellow"  Height</a:t>
            </a:r>
            <a:r>
              <a:rPr lang="en-US" sz="1600">
                <a:latin typeface="Consolas" pitchFamily="49" charset="0"/>
                <a:cs typeface="Consolas" pitchFamily="49" charset="0"/>
              </a:rPr>
              <a:t>="100"&gt;</a:t>
            </a:r>
          </a:p>
          <a:p>
            <a:pPr marL="0" indent="0">
              <a:buNone/>
              <a:tabLst>
                <a:tab pos="508000" algn="l"/>
              </a:tabLst>
            </a:pPr>
            <a:r>
              <a:rPr lang="en-US" sz="1600">
                <a:latin typeface="Consolas" pitchFamily="49" charset="0"/>
                <a:cs typeface="Consolas" pitchFamily="49" charset="0"/>
              </a:rPr>
              <a:t>		&lt;Button&gt;Default&lt;/Button&gt;</a:t>
            </a:r>
          </a:p>
          <a:p>
            <a:pPr marL="0" indent="0">
              <a:buNone/>
              <a:tabLst>
                <a:tab pos="508000" algn="l"/>
              </a:tabLst>
            </a:pPr>
            <a:r>
              <a:rPr lang="en-US" sz="1600">
                <a:latin typeface="Consolas" pitchFamily="49" charset="0"/>
                <a:cs typeface="Consolas" pitchFamily="49" charset="0"/>
              </a:rPr>
              <a:t>		&lt;Button VerticalAlignment="Bottom"&gt;Bottom&lt;/Button&gt;</a:t>
            </a:r>
          </a:p>
          <a:p>
            <a:pPr marL="0" indent="0">
              <a:buNone/>
              <a:tabLst>
                <a:tab pos="508000" algn="l"/>
              </a:tabLst>
            </a:pPr>
            <a:r>
              <a:rPr lang="en-US" sz="1600">
                <a:latin typeface="Consolas" pitchFamily="49" charset="0"/>
                <a:cs typeface="Consolas" pitchFamily="49" charset="0"/>
              </a:rPr>
              <a:t>		&lt;Button VerticalAlignment="Center"&gt;Center&lt;/Button&gt;</a:t>
            </a:r>
          </a:p>
          <a:p>
            <a:pPr marL="0" indent="0">
              <a:buNone/>
              <a:tabLst>
                <a:tab pos="508000" algn="l"/>
              </a:tabLst>
            </a:pPr>
            <a:r>
              <a:rPr lang="en-US" sz="1600">
                <a:latin typeface="Consolas" pitchFamily="49" charset="0"/>
                <a:cs typeface="Consolas" pitchFamily="49" charset="0"/>
              </a:rPr>
              <a:t>		&lt;Button VerticalAlignment="Top"&gt;Top&lt;/Button&gt;</a:t>
            </a:r>
          </a:p>
          <a:p>
            <a:pPr marL="0" indent="0">
              <a:buNone/>
              <a:tabLst>
                <a:tab pos="508000" algn="l"/>
              </a:tabLst>
            </a:pPr>
            <a:r>
              <a:rPr lang="en-US" sz="1600">
                <a:latin typeface="Consolas" pitchFamily="49" charset="0"/>
                <a:cs typeface="Consolas" pitchFamily="49" charset="0"/>
              </a:rPr>
              <a:t>		&lt;Button VerticalAlignment="Stretch"&gt;Stretch&lt;/Button&gt;</a:t>
            </a:r>
          </a:p>
          <a:p>
            <a:pPr marL="0" indent="0">
              <a:buNone/>
              <a:tabLst>
                <a:tab pos="508000" algn="l"/>
              </a:tabLst>
            </a:pPr>
            <a:r>
              <a:rPr lang="en-US" sz="1600">
                <a:latin typeface="Consolas" pitchFamily="49" charset="0"/>
                <a:cs typeface="Consolas" pitchFamily="49" charset="0"/>
              </a:rPr>
              <a:t>	&lt;/StackPanel&gt;</a:t>
            </a:r>
          </a:p>
          <a:p>
            <a:pPr marL="0" indent="0">
              <a:buNone/>
              <a:tabLst>
                <a:tab pos="508000" algn="l"/>
              </a:tabLst>
            </a:pPr>
            <a:r>
              <a:rPr lang="en-US" sz="1600">
                <a:latin typeface="Consolas" pitchFamily="49" charset="0"/>
                <a:cs typeface="Consolas" pitchFamily="49" charset="0"/>
              </a:rPr>
              <a:t>&lt;/StackPanel&gt;</a:t>
            </a:r>
          </a:p>
        </p:txBody>
      </p:sp>
      <p:sp>
        <p:nvSpPr>
          <p:cNvPr id="7" name="Title 6"/>
          <p:cNvSpPr>
            <a:spLocks noGrp="1"/>
          </p:cNvSpPr>
          <p:nvPr>
            <p:ph type="title"/>
          </p:nvPr>
        </p:nvSpPr>
        <p:spPr>
          <a:xfrm>
            <a:off x="457200" y="0"/>
            <a:ext cx="8229600" cy="1143000"/>
          </a:xfrm>
        </p:spPr>
        <p:txBody>
          <a:bodyPr>
            <a:normAutofit/>
          </a:bodyPr>
          <a:lstStyle/>
          <a:p>
            <a:r>
              <a:rPr lang="en-US" b="1" smtClean="0"/>
              <a:t>StackPanel</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StackPanel</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437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35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vi-VN" sz="2400">
                <a:latin typeface="Calibri (Body)"/>
              </a:rPr>
              <a:t>Cũng sắp xếp các control lần lượt theo hàng hoặc cột, nhưng đặc điểm chính của WrapPanel là sẽ tự động cho các control sang hàng/cột mới nếu như kích thước của hàng/cột còn lại không đủ chứa control.</a:t>
            </a:r>
            <a:endParaRPr lang="en-US" sz="2400">
              <a:latin typeface="Calibri (Body)"/>
            </a:endParaRPr>
          </a:p>
          <a:p>
            <a:pPr marL="0" indent="0" algn="just">
              <a:spcBef>
                <a:spcPts val="1200"/>
              </a:spcBef>
              <a:spcAft>
                <a:spcPts val="1200"/>
              </a:spcAft>
              <a:buNone/>
            </a:pPr>
            <a:r>
              <a:rPr lang="vi-VN" sz="2400">
                <a:latin typeface="Calibri (Body)"/>
              </a:rPr>
              <a:t>Để thay đổi chiều sắp xếp các control con, </a:t>
            </a:r>
            <a:r>
              <a:rPr lang="vi-VN" sz="2400" smtClean="0">
                <a:latin typeface="Calibri (Body)"/>
              </a:rPr>
              <a:t>sử </a:t>
            </a:r>
            <a:r>
              <a:rPr lang="vi-VN" sz="2400">
                <a:latin typeface="Calibri (Body)"/>
              </a:rPr>
              <a:t>dụng thuộc tính Orientation với hai giá trị là Horizontal và Vertical; giá trị mặc định là Horizontal.</a:t>
            </a: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WrapPanel</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4953000"/>
          </a:xfrm>
        </p:spPr>
        <p:txBody>
          <a:bodyPr>
            <a:normAutofit/>
          </a:bodyPr>
          <a:lstStyle/>
          <a:p>
            <a:pPr marL="0" indent="0">
              <a:buNone/>
              <a:tabLst>
                <a:tab pos="508000" algn="l"/>
              </a:tabLst>
            </a:pPr>
            <a:r>
              <a:rPr lang="en-US" sz="1800">
                <a:latin typeface="Consolas" pitchFamily="49" charset="0"/>
                <a:cs typeface="Consolas" pitchFamily="49" charset="0"/>
              </a:rPr>
              <a:t>&lt;WrapPanel Orientation="Horizontal"&gt;</a:t>
            </a:r>
          </a:p>
          <a:p>
            <a:pPr marL="0" indent="0">
              <a:buNone/>
              <a:tabLst>
                <a:tab pos="508000" algn="l"/>
              </a:tabLst>
            </a:pPr>
            <a:r>
              <a:rPr lang="en-US" sz="1800">
                <a:latin typeface="Consolas" pitchFamily="49" charset="0"/>
                <a:cs typeface="Consolas" pitchFamily="49" charset="0"/>
              </a:rPr>
              <a:t>	&lt;Button VerticalAlignment="Bottom" Width="100"&gt;Bottom&lt;/Button&gt;</a:t>
            </a:r>
          </a:p>
          <a:p>
            <a:pPr marL="0" indent="0">
              <a:buNone/>
              <a:tabLst>
                <a:tab pos="508000" algn="l"/>
              </a:tabLst>
            </a:pPr>
            <a:r>
              <a:rPr lang="en-US" sz="1800">
                <a:latin typeface="Consolas" pitchFamily="49" charset="0"/>
                <a:cs typeface="Consolas" pitchFamily="49" charset="0"/>
              </a:rPr>
              <a:t>	&lt;Button VerticalAlignment="Center" Width="50"&gt;Center&lt;/Button&gt;</a:t>
            </a:r>
          </a:p>
          <a:p>
            <a:pPr marL="0" indent="0">
              <a:buNone/>
              <a:tabLst>
                <a:tab pos="508000" algn="l"/>
              </a:tabLst>
            </a:pPr>
            <a:r>
              <a:rPr lang="en-US" sz="1800">
                <a:latin typeface="Consolas" pitchFamily="49" charset="0"/>
                <a:cs typeface="Consolas" pitchFamily="49" charset="0"/>
              </a:rPr>
              <a:t>	&lt;Button VerticalAlignment="Stretch" Width="90" </a:t>
            </a:r>
            <a:r>
              <a:rPr lang="en-US" sz="1800" smtClean="0">
                <a:latin typeface="Consolas" pitchFamily="49" charset="0"/>
                <a:cs typeface="Consolas" pitchFamily="49" charset="0"/>
              </a:rPr>
              <a:t>				Height</a:t>
            </a:r>
            <a:r>
              <a:rPr lang="en-US" sz="1800">
                <a:latin typeface="Consolas" pitchFamily="49" charset="0"/>
                <a:cs typeface="Consolas" pitchFamily="49" charset="0"/>
              </a:rPr>
              <a:t>="100"&gt;Stretch&lt;/Button&gt;</a:t>
            </a:r>
          </a:p>
          <a:p>
            <a:pPr marL="0" indent="0">
              <a:buNone/>
              <a:tabLst>
                <a:tab pos="508000" algn="l"/>
              </a:tabLst>
            </a:pPr>
            <a:r>
              <a:rPr lang="en-US" sz="1800">
                <a:latin typeface="Consolas" pitchFamily="49" charset="0"/>
                <a:cs typeface="Consolas" pitchFamily="49" charset="0"/>
              </a:rPr>
              <a:t>	&lt;Button VerticalAlignment="Top" Width="100" &gt;Top&lt;/Button&gt;</a:t>
            </a:r>
          </a:p>
          <a:p>
            <a:pPr marL="0" indent="0">
              <a:buNone/>
              <a:tabLst>
                <a:tab pos="508000" algn="l"/>
              </a:tabLst>
            </a:pPr>
            <a:r>
              <a:rPr lang="en-US" sz="1800">
                <a:latin typeface="Consolas" pitchFamily="49" charset="0"/>
                <a:cs typeface="Consolas" pitchFamily="49" charset="0"/>
              </a:rPr>
              <a:t>	&lt;Button Height="100"&gt;Default&lt;/Button&gt;</a:t>
            </a:r>
          </a:p>
          <a:p>
            <a:pPr marL="0" indent="0">
              <a:buNone/>
              <a:tabLst>
                <a:tab pos="508000" algn="l"/>
              </a:tabLst>
            </a:pPr>
            <a:r>
              <a:rPr lang="en-US" sz="1800">
                <a:latin typeface="Consolas" pitchFamily="49" charset="0"/>
                <a:cs typeface="Consolas" pitchFamily="49" charset="0"/>
              </a:rPr>
              <a:t>&lt;/WrapPanel&gt;</a:t>
            </a:r>
          </a:p>
        </p:txBody>
      </p:sp>
      <p:sp>
        <p:nvSpPr>
          <p:cNvPr id="7" name="Title 6"/>
          <p:cNvSpPr>
            <a:spLocks noGrp="1"/>
          </p:cNvSpPr>
          <p:nvPr>
            <p:ph type="title"/>
          </p:nvPr>
        </p:nvSpPr>
        <p:spPr>
          <a:xfrm>
            <a:off x="457200" y="0"/>
            <a:ext cx="8229600" cy="1143000"/>
          </a:xfrm>
        </p:spPr>
        <p:txBody>
          <a:bodyPr>
            <a:normAutofit/>
          </a:bodyPr>
          <a:lstStyle/>
          <a:p>
            <a:r>
              <a:rPr lang="en-US" b="1" smtClean="0"/>
              <a:t>WrapPanel</a:t>
            </a:r>
            <a:endParaRPr lang="en-US"/>
          </a:p>
        </p:txBody>
      </p:sp>
    </p:spTree>
    <p:extLst>
      <p:ext uri="{BB962C8B-B14F-4D97-AF65-F5344CB8AC3E}">
        <p14:creationId xmlns:p14="http://schemas.microsoft.com/office/powerpoint/2010/main" val="180405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WrapPanel</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85999"/>
            <a:ext cx="50006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341" y="2286000"/>
            <a:ext cx="27717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052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vi-VN" sz="2400" smtClean="0">
                <a:latin typeface="Calibri (Body)"/>
              </a:rPr>
              <a:t>Khi </a:t>
            </a:r>
            <a:r>
              <a:rPr lang="vi-VN" sz="2400">
                <a:latin typeface="Calibri (Body)"/>
              </a:rPr>
              <a:t>sử dụng container này, các control con sẽ được gắn thêm một attached property là DockPanel.Dock cho phép </a:t>
            </a:r>
            <a:r>
              <a:rPr lang="vi-VN" sz="2400" smtClean="0">
                <a:latin typeface="Calibri (Body)"/>
              </a:rPr>
              <a:t>gán </a:t>
            </a:r>
            <a:r>
              <a:rPr lang="vi-VN" sz="2400">
                <a:latin typeface="Calibri (Body)"/>
              </a:rPr>
              <a:t>các giá trị: Left, Right, Top, Bottom. Các giá trị tương ứng với mỗi phần không gian trong DockPanel, phần còn lại ở giữa sẽ được dùng để chứa các control khác.</a:t>
            </a:r>
          </a:p>
          <a:p>
            <a:pPr marL="0" indent="0" algn="just">
              <a:spcBef>
                <a:spcPts val="1200"/>
              </a:spcBef>
              <a:spcAft>
                <a:spcPts val="1200"/>
              </a:spcAft>
              <a:buNone/>
            </a:pPr>
            <a:r>
              <a:rPr lang="vi-VN" sz="2400">
                <a:latin typeface="Calibri (Body)"/>
              </a:rPr>
              <a:t>Thuộc tính LastChilFill có giá trị mặc định true nhằm xác định các control thêm vào sau sẽ lấp đầy khoảng trống còn lại. </a:t>
            </a:r>
            <a:r>
              <a:rPr lang="vi-VN" sz="2400" smtClean="0">
                <a:latin typeface="Calibri (Body)"/>
              </a:rPr>
              <a:t>Nếu </a:t>
            </a:r>
            <a:r>
              <a:rPr lang="vi-VN" sz="2400">
                <a:latin typeface="Calibri (Body)"/>
              </a:rPr>
              <a:t>muốn giữ lại khoảng trống này, hãy gán giá trị của nó trở thành false.</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DockPanel</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610600" cy="4953000"/>
          </a:xfrm>
        </p:spPr>
        <p:txBody>
          <a:bodyPr>
            <a:normAutofit/>
          </a:bodyPr>
          <a:lstStyle/>
          <a:p>
            <a:pPr marL="0" indent="0" defTabSz="465138">
              <a:buNone/>
            </a:pPr>
            <a:r>
              <a:rPr lang="en-US" sz="1800">
                <a:latin typeface="Consolas" pitchFamily="49" charset="0"/>
                <a:cs typeface="Consolas" pitchFamily="49" charset="0"/>
              </a:rPr>
              <a:t>&lt;DockPanel LastChildFill="True"&gt;</a:t>
            </a:r>
          </a:p>
          <a:p>
            <a:pPr marL="0" indent="0" defTabSz="465138">
              <a:buNone/>
            </a:pPr>
            <a:r>
              <a:rPr lang="en-US" sz="1800">
                <a:latin typeface="Consolas" pitchFamily="49" charset="0"/>
                <a:cs typeface="Consolas" pitchFamily="49" charset="0"/>
              </a:rPr>
              <a:t>	&lt;Button DockPanel.Dock="Top"&gt;Top 1&lt;/Button&gt;</a:t>
            </a:r>
          </a:p>
          <a:p>
            <a:pPr marL="0" indent="0" defTabSz="465138">
              <a:buNone/>
            </a:pPr>
            <a:r>
              <a:rPr lang="en-US" sz="1800">
                <a:latin typeface="Consolas" pitchFamily="49" charset="0"/>
                <a:cs typeface="Consolas" pitchFamily="49" charset="0"/>
              </a:rPr>
              <a:t>	&lt;Button DockPanel.Dock="Right"&gt;Right 1&lt;/Button&gt;</a:t>
            </a:r>
          </a:p>
          <a:p>
            <a:pPr marL="0" indent="0" defTabSz="465138">
              <a:buNone/>
            </a:pPr>
            <a:r>
              <a:rPr lang="en-US" sz="1800">
                <a:latin typeface="Consolas" pitchFamily="49" charset="0"/>
                <a:cs typeface="Consolas" pitchFamily="49" charset="0"/>
              </a:rPr>
              <a:t>	&lt;Button DockPanel.Dock="Top"&gt;Top 2&lt;/Button&gt;</a:t>
            </a:r>
          </a:p>
          <a:p>
            <a:pPr marL="0" indent="0" defTabSz="465138">
              <a:buNone/>
            </a:pPr>
            <a:r>
              <a:rPr lang="en-US" sz="1800">
                <a:latin typeface="Consolas" pitchFamily="49" charset="0"/>
                <a:cs typeface="Consolas" pitchFamily="49" charset="0"/>
              </a:rPr>
              <a:t>	&lt;Button DockPanel.Dock="Bottom"&gt;Bottom 1&lt;/Button&gt;</a:t>
            </a:r>
          </a:p>
          <a:p>
            <a:pPr marL="0" indent="0" defTabSz="465138">
              <a:buNone/>
            </a:pPr>
            <a:r>
              <a:rPr lang="en-US" sz="1800">
                <a:latin typeface="Consolas" pitchFamily="49" charset="0"/>
                <a:cs typeface="Consolas" pitchFamily="49" charset="0"/>
              </a:rPr>
              <a:t>	&lt;Button DockPanel.Dock="Left" VerticalAlignment="Top" </a:t>
            </a:r>
            <a:r>
              <a:rPr lang="en-US" sz="1800" smtClean="0">
                <a:latin typeface="Consolas" pitchFamily="49" charset="0"/>
                <a:cs typeface="Consolas" pitchFamily="49" charset="0"/>
              </a:rPr>
              <a:t>					Height</a:t>
            </a:r>
            <a:r>
              <a:rPr lang="en-US" sz="1800">
                <a:latin typeface="Consolas" pitchFamily="49" charset="0"/>
                <a:cs typeface="Consolas" pitchFamily="49" charset="0"/>
              </a:rPr>
              <a:t>="50"&gt;</a:t>
            </a:r>
            <a:r>
              <a:rPr lang="en-US" sz="1800" smtClean="0">
                <a:latin typeface="Consolas" pitchFamily="49" charset="0"/>
                <a:cs typeface="Consolas" pitchFamily="49" charset="0"/>
              </a:rPr>
              <a:t>Left, VAlign</a:t>
            </a:r>
            <a:r>
              <a:rPr lang="en-US" sz="1800">
                <a:latin typeface="Consolas" pitchFamily="49" charset="0"/>
                <a:cs typeface="Consolas" pitchFamily="49" charset="0"/>
              </a:rPr>
              <a:t>="Top"&lt;/Button&gt;</a:t>
            </a:r>
          </a:p>
          <a:p>
            <a:pPr marL="0" indent="0" defTabSz="465138">
              <a:buNone/>
            </a:pPr>
            <a:r>
              <a:rPr lang="en-US" sz="1800">
                <a:latin typeface="Consolas" pitchFamily="49" charset="0"/>
                <a:cs typeface="Consolas" pitchFamily="49" charset="0"/>
              </a:rPr>
              <a:t>	&lt;Button DockPanel.Dock="Bottom" HorizontalAlignment="Left" </a:t>
            </a:r>
            <a:r>
              <a:rPr lang="en-US" sz="1800" smtClean="0">
                <a:latin typeface="Consolas" pitchFamily="49" charset="0"/>
                <a:cs typeface="Consolas" pitchFamily="49" charset="0"/>
              </a:rPr>
              <a:t>				Height</a:t>
            </a:r>
            <a:r>
              <a:rPr lang="en-US" sz="1800">
                <a:latin typeface="Consolas" pitchFamily="49" charset="0"/>
                <a:cs typeface="Consolas" pitchFamily="49" charset="0"/>
              </a:rPr>
              <a:t>="50"&gt;Bottom 2, HAlign="Left"&lt;/Button&gt;</a:t>
            </a:r>
          </a:p>
          <a:p>
            <a:pPr marL="0" indent="0" defTabSz="465138">
              <a:buNone/>
            </a:pPr>
            <a:r>
              <a:rPr lang="en-US" sz="1800">
                <a:latin typeface="Consolas" pitchFamily="49" charset="0"/>
                <a:cs typeface="Consolas" pitchFamily="49" charset="0"/>
              </a:rPr>
              <a:t>	&lt;Button&gt;Add more controls here&lt;/Button&gt;</a:t>
            </a:r>
          </a:p>
          <a:p>
            <a:pPr marL="0" indent="0" defTabSz="465138">
              <a:buNone/>
            </a:pPr>
            <a:r>
              <a:rPr lang="en-US" sz="1800">
                <a:latin typeface="Consolas" pitchFamily="49" charset="0"/>
                <a:cs typeface="Consolas" pitchFamily="49" charset="0"/>
              </a:rPr>
              <a:t>&lt;/DockPanel&gt;</a:t>
            </a:r>
          </a:p>
        </p:txBody>
      </p:sp>
      <p:sp>
        <p:nvSpPr>
          <p:cNvPr id="7" name="Title 6"/>
          <p:cNvSpPr>
            <a:spLocks noGrp="1"/>
          </p:cNvSpPr>
          <p:nvPr>
            <p:ph type="title"/>
          </p:nvPr>
        </p:nvSpPr>
        <p:spPr>
          <a:xfrm>
            <a:off x="457200" y="0"/>
            <a:ext cx="8229600" cy="1143000"/>
          </a:xfrm>
        </p:spPr>
        <p:txBody>
          <a:bodyPr>
            <a:normAutofit/>
          </a:bodyPr>
          <a:lstStyle/>
          <a:p>
            <a:r>
              <a:rPr lang="en-US" b="1" smtClean="0"/>
              <a:t>DockPanel</a:t>
            </a:r>
            <a:endParaRPr lang="en-US"/>
          </a:p>
        </p:txBody>
      </p:sp>
    </p:spTree>
    <p:extLst>
      <p:ext uri="{BB962C8B-B14F-4D97-AF65-F5344CB8AC3E}">
        <p14:creationId xmlns:p14="http://schemas.microsoft.com/office/powerpoint/2010/main" val="41182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DockPanel</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87062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2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vi-VN" sz="2400">
                <a:latin typeface="Calibri (Body)"/>
              </a:rPr>
              <a:t>Canvas cho phép bố trí các control bằng cách xác định vị trí cố định của chúng. Sử dụng cách này khiến cho giao diện trở nên thiếu linh hoạt và gây ra nhiều hạn chế, như khi độ phân giải hoặc kích thước cửa sổ thay đổi</a:t>
            </a:r>
            <a:r>
              <a:rPr lang="vi-VN" sz="2400" smtClean="0">
                <a:latin typeface="Calibri (Body)"/>
              </a:rPr>
              <a:t>.</a:t>
            </a:r>
            <a:endParaRPr lang="vi-VN" sz="2400">
              <a:latin typeface="Calibri (Body)"/>
            </a:endParaRPr>
          </a:p>
          <a:p>
            <a:pPr marL="0" indent="0" algn="just">
              <a:spcBef>
                <a:spcPts val="1200"/>
              </a:spcBef>
              <a:spcAft>
                <a:spcPts val="1200"/>
              </a:spcAft>
              <a:buNone/>
            </a:pPr>
            <a:r>
              <a:rPr lang="vi-VN" sz="2400">
                <a:latin typeface="Calibri (Body)"/>
              </a:rPr>
              <a:t>Trong Canvas, </a:t>
            </a:r>
            <a:r>
              <a:rPr lang="vi-VN" sz="2400" smtClean="0">
                <a:latin typeface="Calibri (Body)"/>
              </a:rPr>
              <a:t>gán </a:t>
            </a:r>
            <a:r>
              <a:rPr lang="vi-VN" sz="2400">
                <a:latin typeface="Calibri (Body)"/>
              </a:rPr>
              <a:t>tọa độ cho các control con thông qua các thuộc </a:t>
            </a:r>
            <a:r>
              <a:rPr lang="vi-VN" sz="2400" smtClean="0">
                <a:latin typeface="Calibri (Body)"/>
              </a:rPr>
              <a:t>tính</a:t>
            </a:r>
            <a:r>
              <a:rPr lang="en-US" sz="2400" smtClean="0">
                <a:latin typeface="Calibri (Body)"/>
              </a:rPr>
              <a:t> </a:t>
            </a:r>
            <a:r>
              <a:rPr lang="vi-VN" sz="2400" smtClean="0">
                <a:latin typeface="Calibri (Body)"/>
              </a:rPr>
              <a:t>Canvas.Left</a:t>
            </a:r>
            <a:r>
              <a:rPr lang="vi-VN" sz="2400">
                <a:latin typeface="Calibri (Body)"/>
              </a:rPr>
              <a:t>, Canvas.Right, Canvas.Top, Canvas.Bottom.</a:t>
            </a:r>
          </a:p>
          <a:p>
            <a:pPr marL="0" indent="0" algn="just">
              <a:spcBef>
                <a:spcPts val="1200"/>
              </a:spcBef>
              <a:spcAft>
                <a:spcPts val="1200"/>
              </a:spcAft>
              <a:buNone/>
            </a:pPr>
            <a:r>
              <a:rPr lang="vi-VN" sz="2400" smtClean="0">
                <a:latin typeface="Calibri (Body)"/>
              </a:rPr>
              <a:t>Left </a:t>
            </a:r>
            <a:r>
              <a:rPr lang="vi-VN" sz="2400">
                <a:latin typeface="Calibri (Body)"/>
              </a:rPr>
              <a:t>và Top có độ ưu tiên cao hơn Right và Bottom. Nghĩa là nếu </a:t>
            </a:r>
            <a:r>
              <a:rPr lang="vi-VN" sz="2400" smtClean="0">
                <a:latin typeface="Calibri (Body)"/>
              </a:rPr>
              <a:t>gán </a:t>
            </a:r>
            <a:r>
              <a:rPr lang="vi-VN" sz="2400">
                <a:latin typeface="Calibri (Body)"/>
              </a:rPr>
              <a:t>giá trị cho cả Canvas.Left và Canvas.Right, khi đó tọa độ theo chiều ngang của control sẽ lấy từ Canvas.Left, tương tự với Canvas.Top và  Canvas.Bottom.</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Canvas</a:t>
            </a:r>
            <a:endParaRPr lang="en-US"/>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4953000"/>
          </a:xfrm>
        </p:spPr>
        <p:txBody>
          <a:bodyPr>
            <a:normAutofit/>
          </a:bodyPr>
          <a:lstStyle/>
          <a:p>
            <a:pPr marL="0" indent="0" defTabSz="508000">
              <a:buNone/>
            </a:pPr>
            <a:r>
              <a:rPr lang="en-US" sz="1800" dirty="0">
                <a:latin typeface="Consolas" pitchFamily="49" charset="0"/>
                <a:cs typeface="Consolas" pitchFamily="49" charset="0"/>
              </a:rPr>
              <a:t>&lt;Canvas Background="White"&gt;</a:t>
            </a:r>
          </a:p>
          <a:p>
            <a:pPr marL="0" indent="0" defTabSz="508000">
              <a:buNone/>
            </a:pPr>
            <a:r>
              <a:rPr lang="en-US" sz="1800" dirty="0">
                <a:latin typeface="Consolas" pitchFamily="49" charset="0"/>
                <a:cs typeface="Consolas" pitchFamily="49" charset="0"/>
              </a:rPr>
              <a:t>	&lt;Button Width="100" Height="100"</a:t>
            </a:r>
          </a:p>
          <a:p>
            <a:pPr marL="0" indent="0" defTabSz="50800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Canvas.Left</a:t>
            </a:r>
            <a:r>
              <a:rPr lang="en-US" sz="1800" dirty="0">
                <a:latin typeface="Consolas" pitchFamily="49" charset="0"/>
                <a:cs typeface="Consolas" pitchFamily="49" charset="0"/>
              </a:rPr>
              <a:t>="20" </a:t>
            </a:r>
            <a:r>
              <a:rPr lang="en-US" sz="1800" dirty="0" err="1">
                <a:latin typeface="Consolas" pitchFamily="49" charset="0"/>
                <a:cs typeface="Consolas" pitchFamily="49" charset="0"/>
              </a:rPr>
              <a:t>Canvas.Top</a:t>
            </a:r>
            <a:r>
              <a:rPr lang="en-US" sz="1800" dirty="0">
                <a:latin typeface="Consolas" pitchFamily="49" charset="0"/>
                <a:cs typeface="Consolas" pitchFamily="49" charset="0"/>
              </a:rPr>
              <a:t>="50"&gt;Button 1&lt;/Button&gt;</a:t>
            </a:r>
          </a:p>
          <a:p>
            <a:pPr marL="0" indent="0" defTabSz="508000">
              <a:buNone/>
            </a:pPr>
            <a:r>
              <a:rPr lang="en-US" sz="1800" dirty="0">
                <a:latin typeface="Consolas" pitchFamily="49" charset="0"/>
                <a:cs typeface="Consolas" pitchFamily="49" charset="0"/>
              </a:rPr>
              <a:t>	&lt;Button Width="100" Height="100"</a:t>
            </a:r>
          </a:p>
          <a:p>
            <a:pPr marL="0" indent="0" defTabSz="50800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Canvas.Left</a:t>
            </a:r>
            <a:r>
              <a:rPr lang="en-US" sz="1800" dirty="0">
                <a:latin typeface="Consolas" pitchFamily="49" charset="0"/>
                <a:cs typeface="Consolas" pitchFamily="49" charset="0"/>
              </a:rPr>
              <a:t>="100" </a:t>
            </a:r>
            <a:r>
              <a:rPr lang="en-US" sz="1800" dirty="0" err="1">
                <a:latin typeface="Consolas" pitchFamily="49" charset="0"/>
                <a:cs typeface="Consolas" pitchFamily="49" charset="0"/>
              </a:rPr>
              <a:t>Canvas.Right</a:t>
            </a:r>
            <a:r>
              <a:rPr lang="en-US" sz="1800" dirty="0">
                <a:latin typeface="Consolas" pitchFamily="49" charset="0"/>
                <a:cs typeface="Consolas" pitchFamily="49" charset="0"/>
              </a:rPr>
              <a:t>="100"&gt;Button 2&lt;/Button&gt;</a:t>
            </a:r>
          </a:p>
          <a:p>
            <a:pPr marL="0" indent="0" defTabSz="508000">
              <a:buNone/>
            </a:pPr>
            <a:r>
              <a:rPr lang="en-US" sz="1800" dirty="0">
                <a:latin typeface="Consolas" pitchFamily="49" charset="0"/>
                <a:cs typeface="Consolas" pitchFamily="49" charset="0"/>
              </a:rPr>
              <a:t>	&lt;Button Width="100" Height="100"</a:t>
            </a:r>
          </a:p>
          <a:p>
            <a:pPr marL="0" indent="0" defTabSz="50800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Canvas.Right</a:t>
            </a:r>
            <a:r>
              <a:rPr lang="en-US" sz="1800" dirty="0">
                <a:latin typeface="Consolas" pitchFamily="49" charset="0"/>
                <a:cs typeface="Consolas" pitchFamily="49" charset="0"/>
              </a:rPr>
              <a:t>="150" </a:t>
            </a:r>
            <a:r>
              <a:rPr lang="en-US" sz="1800" dirty="0" err="1">
                <a:latin typeface="Consolas" pitchFamily="49" charset="0"/>
                <a:cs typeface="Consolas" pitchFamily="49" charset="0"/>
              </a:rPr>
              <a:t>Canvas.Bottom</a:t>
            </a:r>
            <a:r>
              <a:rPr lang="en-US" sz="1800" dirty="0">
                <a:latin typeface="Consolas" pitchFamily="49" charset="0"/>
                <a:cs typeface="Consolas" pitchFamily="49" charset="0"/>
              </a:rPr>
              <a:t>="50"&gt;Button 3&lt;/Button&gt;</a:t>
            </a:r>
          </a:p>
          <a:p>
            <a:pPr marL="0" indent="0" defTabSz="508000">
              <a:buNone/>
            </a:pPr>
            <a:r>
              <a:rPr lang="en-US" sz="1800" dirty="0">
                <a:latin typeface="Consolas" pitchFamily="49" charset="0"/>
                <a:cs typeface="Consolas" pitchFamily="49" charset="0"/>
              </a:rPr>
              <a:t>&lt;/Canvas&gt;</a:t>
            </a:r>
          </a:p>
          <a:p>
            <a:pPr marL="0" indent="0" defTabSz="508000">
              <a:buNone/>
            </a:pPr>
            <a:endParaRPr lang="en-US" sz="1800" dirty="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Canvas</a:t>
            </a:r>
            <a:endParaRPr lang="en-US"/>
          </a:p>
        </p:txBody>
      </p:sp>
    </p:spTree>
    <p:extLst>
      <p:ext uri="{BB962C8B-B14F-4D97-AF65-F5344CB8AC3E}">
        <p14:creationId xmlns:p14="http://schemas.microsoft.com/office/powerpoint/2010/main" val="3342459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397577396"/>
              </p:ext>
            </p:extLst>
          </p:nvPr>
        </p:nvGraphicFramePr>
        <p:xfrm>
          <a:off x="457198" y="1006095"/>
          <a:ext cx="8305801" cy="5946808"/>
        </p:xfrm>
        <a:graphic>
          <a:graphicData uri="http://schemas.openxmlformats.org/drawingml/2006/table">
            <a:tbl>
              <a:tblPr firstRow="1" firstCol="1" bandRow="1">
                <a:tableStyleId>{5C22544A-7EE6-4342-B048-85BDC9FD1C3A}</a:tableStyleId>
              </a:tblPr>
              <a:tblGrid>
                <a:gridCol w="1371602">
                  <a:extLst>
                    <a:ext uri="{9D8B030D-6E8A-4147-A177-3AD203B41FA5}">
                      <a16:colId xmlns:a16="http://schemas.microsoft.com/office/drawing/2014/main" val="20000"/>
                    </a:ext>
                  </a:extLst>
                </a:gridCol>
                <a:gridCol w="1001484">
                  <a:extLst>
                    <a:ext uri="{9D8B030D-6E8A-4147-A177-3AD203B41FA5}">
                      <a16:colId xmlns:a16="http://schemas.microsoft.com/office/drawing/2014/main" val="20001"/>
                    </a:ext>
                  </a:extLst>
                </a:gridCol>
                <a:gridCol w="1186543">
                  <a:extLst>
                    <a:ext uri="{9D8B030D-6E8A-4147-A177-3AD203B41FA5}">
                      <a16:colId xmlns:a16="http://schemas.microsoft.com/office/drawing/2014/main" val="20002"/>
                    </a:ext>
                  </a:extLst>
                </a:gridCol>
                <a:gridCol w="1469573">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860632">
                <a:tc>
                  <a:txBody>
                    <a:bodyPr/>
                    <a:lstStyle/>
                    <a:p>
                      <a:pPr algn="l">
                        <a:lnSpc>
                          <a:spcPct val="150000"/>
                        </a:lnSpc>
                        <a:spcAft>
                          <a:spcPts val="0"/>
                        </a:spcAft>
                      </a:pPr>
                      <a:r>
                        <a:rPr lang="en-US" sz="1600" b="1">
                          <a:effectLst/>
                        </a:rPr>
                        <a:t> </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Windows Forms</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PDF</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Windows Forms/ GDI+</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Windows Media Player</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Direct3D</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1600" b="1">
                          <a:effectLst/>
                        </a:rPr>
                        <a:t>WPF</a:t>
                      </a:r>
                      <a:endParaRPr lang="en-US" sz="1600" b="1">
                        <a:effectLst/>
                        <a:latin typeface="Times New Roman"/>
                        <a:ea typeface="Calibri"/>
                        <a:cs typeface="Times New Roman"/>
                      </a:endParaRPr>
                    </a:p>
                  </a:txBody>
                  <a:tcPr marL="67235" marR="67235" marT="0" marB="0"/>
                </a:tc>
                <a:extLst>
                  <a:ext uri="{0D108BD9-81ED-4DB2-BD59-A6C34878D82A}">
                    <a16:rowId xmlns:a16="http://schemas.microsoft.com/office/drawing/2014/main" val="10000"/>
                  </a:ext>
                </a:extLst>
              </a:tr>
              <a:tr h="1129838">
                <a:tc>
                  <a:txBody>
                    <a:bodyPr/>
                    <a:lstStyle/>
                    <a:p>
                      <a:pPr algn="l">
                        <a:lnSpc>
                          <a:spcPct val="150000"/>
                        </a:lnSpc>
                        <a:spcAft>
                          <a:spcPts val="0"/>
                        </a:spcAft>
                      </a:pPr>
                      <a:r>
                        <a:rPr lang="en-US" sz="1600" b="1">
                          <a:effectLst/>
                        </a:rPr>
                        <a:t>Giao diện đồ họa (form, </a:t>
                      </a:r>
                      <a:r>
                        <a:rPr lang="en-US" sz="1600" b="1" smtClean="0">
                          <a:effectLst/>
                        </a:rPr>
                        <a:t>controls)</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1"/>
                  </a:ext>
                </a:extLst>
              </a:tr>
              <a:tr h="709190">
                <a:tc>
                  <a:txBody>
                    <a:bodyPr/>
                    <a:lstStyle/>
                    <a:p>
                      <a:pPr algn="l">
                        <a:lnSpc>
                          <a:spcPct val="150000"/>
                        </a:lnSpc>
                        <a:spcAft>
                          <a:spcPts val="0"/>
                        </a:spcAft>
                      </a:pPr>
                      <a:r>
                        <a:rPr lang="en-US" sz="1600" b="1">
                          <a:effectLst/>
                        </a:rPr>
                        <a:t>On-screen văn bản</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2"/>
                  </a:ext>
                </a:extLst>
              </a:tr>
              <a:tr h="847378">
                <a:tc>
                  <a:txBody>
                    <a:bodyPr/>
                    <a:lstStyle/>
                    <a:p>
                      <a:pPr algn="l">
                        <a:lnSpc>
                          <a:spcPct val="150000"/>
                        </a:lnSpc>
                        <a:spcAft>
                          <a:spcPts val="0"/>
                        </a:spcAft>
                      </a:pPr>
                      <a:r>
                        <a:rPr lang="en-US" sz="1600" b="1">
                          <a:effectLst/>
                        </a:rPr>
                        <a:t>Fixed-format văn bản</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3"/>
                  </a:ext>
                </a:extLst>
              </a:tr>
              <a:tr h="531893">
                <a:tc>
                  <a:txBody>
                    <a:bodyPr/>
                    <a:lstStyle/>
                    <a:p>
                      <a:pPr algn="l">
                        <a:lnSpc>
                          <a:spcPct val="150000"/>
                        </a:lnSpc>
                        <a:spcAft>
                          <a:spcPts val="0"/>
                        </a:spcAft>
                      </a:pPr>
                      <a:r>
                        <a:rPr lang="en-US" sz="1600" b="1">
                          <a:effectLst/>
                        </a:rPr>
                        <a:t>Hình ảnh</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4"/>
                  </a:ext>
                </a:extLst>
              </a:tr>
              <a:tr h="709190">
                <a:tc>
                  <a:txBody>
                    <a:bodyPr/>
                    <a:lstStyle/>
                    <a:p>
                      <a:pPr algn="l">
                        <a:lnSpc>
                          <a:spcPct val="150000"/>
                        </a:lnSpc>
                        <a:spcAft>
                          <a:spcPts val="0"/>
                        </a:spcAft>
                      </a:pPr>
                      <a:r>
                        <a:rPr lang="en-US" sz="1600" b="1">
                          <a:effectLst/>
                        </a:rPr>
                        <a:t>Video, âm thanh</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5"/>
                  </a:ext>
                </a:extLst>
              </a:tr>
              <a:tr h="531893">
                <a:tc>
                  <a:txBody>
                    <a:bodyPr/>
                    <a:lstStyle/>
                    <a:p>
                      <a:pPr algn="l">
                        <a:lnSpc>
                          <a:spcPct val="150000"/>
                        </a:lnSpc>
                        <a:spcAft>
                          <a:spcPts val="0"/>
                        </a:spcAft>
                      </a:pPr>
                      <a:r>
                        <a:rPr lang="en-US" sz="1600" b="1">
                          <a:effectLst/>
                        </a:rPr>
                        <a:t>2D</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extLst>
                  <a:ext uri="{0D108BD9-81ED-4DB2-BD59-A6C34878D82A}">
                    <a16:rowId xmlns:a16="http://schemas.microsoft.com/office/drawing/2014/main" val="10006"/>
                  </a:ext>
                </a:extLst>
              </a:tr>
              <a:tr h="531893">
                <a:tc>
                  <a:txBody>
                    <a:bodyPr/>
                    <a:lstStyle/>
                    <a:p>
                      <a:pPr algn="l">
                        <a:lnSpc>
                          <a:spcPct val="150000"/>
                        </a:lnSpc>
                        <a:spcAft>
                          <a:spcPts val="0"/>
                        </a:spcAft>
                      </a:pPr>
                      <a:r>
                        <a:rPr lang="en-US" sz="1600" b="1">
                          <a:effectLst/>
                        </a:rPr>
                        <a:t>3D</a:t>
                      </a:r>
                      <a:endParaRPr lang="en-US" sz="16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 </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a:effectLst/>
                        </a:rPr>
                        <a:t>x</a:t>
                      </a:r>
                      <a:endParaRPr lang="en-US" sz="2400" b="1">
                        <a:effectLst/>
                        <a:latin typeface="Times New Roman"/>
                        <a:ea typeface="Calibri"/>
                        <a:cs typeface="Times New Roman"/>
                      </a:endParaRPr>
                    </a:p>
                  </a:txBody>
                  <a:tcPr marL="67235" marR="67235" marT="0" marB="0"/>
                </a:tc>
                <a:tc>
                  <a:txBody>
                    <a:bodyPr/>
                    <a:lstStyle/>
                    <a:p>
                      <a:pPr algn="ctr">
                        <a:lnSpc>
                          <a:spcPct val="150000"/>
                        </a:lnSpc>
                        <a:spcAft>
                          <a:spcPts val="0"/>
                        </a:spcAft>
                      </a:pPr>
                      <a:r>
                        <a:rPr lang="en-US" sz="2400" b="1" dirty="0">
                          <a:effectLst/>
                        </a:rPr>
                        <a:t>x</a:t>
                      </a:r>
                      <a:endParaRPr lang="en-US" sz="2400" b="1" dirty="0">
                        <a:effectLst/>
                        <a:latin typeface="Times New Roman"/>
                        <a:ea typeface="Calibri"/>
                        <a:cs typeface="Times New Roman"/>
                      </a:endParaRPr>
                    </a:p>
                  </a:txBody>
                  <a:tcPr marL="67235" marR="67235" marT="0" marB="0"/>
                </a:tc>
                <a:extLst>
                  <a:ext uri="{0D108BD9-81ED-4DB2-BD59-A6C34878D82A}">
                    <a16:rowId xmlns:a16="http://schemas.microsoft.com/office/drawing/2014/main" val="10007"/>
                  </a:ext>
                </a:extLst>
              </a:tr>
            </a:tbl>
          </a:graphicData>
        </a:graphic>
      </p:graphicFrame>
      <p:sp>
        <p:nvSpPr>
          <p:cNvPr id="7" name="Title 6"/>
          <p:cNvSpPr>
            <a:spLocks noGrp="1"/>
          </p:cNvSpPr>
          <p:nvPr>
            <p:ph type="title"/>
          </p:nvPr>
        </p:nvSpPr>
        <p:spPr>
          <a:xfrm>
            <a:off x="457200" y="0"/>
            <a:ext cx="8229600" cy="1143000"/>
          </a:xfrm>
        </p:spPr>
        <p:txBody>
          <a:bodyPr/>
          <a:lstStyle/>
          <a:p>
            <a:r>
              <a:rPr lang="en-US" b="1"/>
              <a:t>Giới thiệu WPF</a:t>
            </a:r>
            <a:endParaRPr lang="en-US"/>
          </a:p>
        </p:txBody>
      </p:sp>
    </p:spTree>
    <p:extLst>
      <p:ext uri="{BB962C8B-B14F-4D97-AF65-F5344CB8AC3E}">
        <p14:creationId xmlns:p14="http://schemas.microsoft.com/office/powerpoint/2010/main" val="2954147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Canvas</a:t>
            </a:r>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5976530" cy="399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459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1200"/>
              </a:spcAft>
            </a:pPr>
            <a:r>
              <a:rPr lang="en-US" sz="2400" dirty="0" err="1">
                <a:latin typeface="Calibri (Body)"/>
              </a:rPr>
              <a:t>Là</a:t>
            </a:r>
            <a:r>
              <a:rPr lang="en-US" sz="2400" dirty="0">
                <a:latin typeface="Calibri (Body)"/>
              </a:rPr>
              <a:t> </a:t>
            </a:r>
            <a:r>
              <a:rPr lang="en-US" sz="2400" dirty="0" err="1">
                <a:latin typeface="Calibri (Body)"/>
              </a:rPr>
              <a:t>một</a:t>
            </a:r>
            <a:r>
              <a:rPr lang="en-US" sz="2400" dirty="0">
                <a:latin typeface="Calibri (Body)"/>
              </a:rPr>
              <a:t> layout control </a:t>
            </a:r>
            <a:r>
              <a:rPr lang="en-US" sz="2400" dirty="0" err="1">
                <a:latin typeface="Calibri (Body)"/>
              </a:rPr>
              <a:t>linh</a:t>
            </a:r>
            <a:r>
              <a:rPr lang="en-US" sz="2400" dirty="0">
                <a:latin typeface="Calibri (Body)"/>
              </a:rPr>
              <a:t> </a:t>
            </a:r>
            <a:r>
              <a:rPr lang="en-US" sz="2400" dirty="0" err="1">
                <a:latin typeface="Calibri (Body)"/>
              </a:rPr>
              <a:t>hoạt</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hiệu</a:t>
            </a:r>
            <a:r>
              <a:rPr lang="en-US" sz="2400" dirty="0">
                <a:latin typeface="Calibri (Body)"/>
              </a:rPr>
              <a:t> </a:t>
            </a:r>
            <a:r>
              <a:rPr lang="en-US" sz="2400" dirty="0" err="1">
                <a:latin typeface="Calibri (Body)"/>
              </a:rPr>
              <a:t>quả</a:t>
            </a:r>
            <a:r>
              <a:rPr lang="en-US" sz="2400" dirty="0">
                <a:latin typeface="Calibri (Body)"/>
              </a:rPr>
              <a:t> </a:t>
            </a:r>
            <a:r>
              <a:rPr lang="en-US" sz="2400" dirty="0" err="1">
                <a:latin typeface="Calibri (Body)"/>
              </a:rPr>
              <a:t>nhất</a:t>
            </a:r>
            <a:r>
              <a:rPr lang="en-US" sz="2400" dirty="0">
                <a:latin typeface="Calibri (Body)"/>
              </a:rPr>
              <a:t>, Grid </a:t>
            </a:r>
            <a:r>
              <a:rPr lang="en-US" sz="2400" dirty="0" err="1">
                <a:latin typeface="Calibri (Body)"/>
              </a:rPr>
              <a:t>bố</a:t>
            </a:r>
            <a:r>
              <a:rPr lang="en-US" sz="2400" dirty="0">
                <a:latin typeface="Calibri (Body)"/>
              </a:rPr>
              <a:t> </a:t>
            </a:r>
            <a:r>
              <a:rPr lang="en-US" sz="2400" dirty="0" err="1">
                <a:latin typeface="Calibri (Body)"/>
              </a:rPr>
              <a:t>trí</a:t>
            </a:r>
            <a:r>
              <a:rPr lang="en-US" sz="2400" dirty="0">
                <a:latin typeface="Calibri (Body)"/>
              </a:rPr>
              <a:t> </a:t>
            </a:r>
            <a:r>
              <a:rPr lang="en-US" sz="2400" dirty="0" err="1">
                <a:latin typeface="Calibri (Body)"/>
              </a:rPr>
              <a:t>các</a:t>
            </a:r>
            <a:r>
              <a:rPr lang="en-US" sz="2400" dirty="0">
                <a:latin typeface="Calibri (Body)"/>
              </a:rPr>
              <a:t> control </a:t>
            </a:r>
            <a:r>
              <a:rPr lang="en-US" sz="2400" dirty="0" err="1">
                <a:latin typeface="Calibri (Body)"/>
              </a:rPr>
              <a:t>bên</a:t>
            </a:r>
            <a:r>
              <a:rPr lang="en-US" sz="2400" dirty="0">
                <a:latin typeface="Calibri (Body)"/>
              </a:rPr>
              <a:t> </a:t>
            </a:r>
            <a:r>
              <a:rPr lang="en-US" sz="2400" dirty="0" err="1">
                <a:latin typeface="Calibri (Body)"/>
              </a:rPr>
              <a:t>trong</a:t>
            </a:r>
            <a:r>
              <a:rPr lang="en-US" sz="2400" dirty="0">
                <a:latin typeface="Calibri (Body)"/>
              </a:rPr>
              <a:t> </a:t>
            </a:r>
            <a:r>
              <a:rPr lang="en-US" sz="2400" dirty="0" err="1">
                <a:latin typeface="Calibri (Body)"/>
              </a:rPr>
              <a:t>nó</a:t>
            </a:r>
            <a:r>
              <a:rPr lang="en-US" sz="2400" dirty="0">
                <a:latin typeface="Calibri (Body)"/>
              </a:rPr>
              <a:t> </a:t>
            </a:r>
            <a:r>
              <a:rPr lang="en-US" sz="2400" dirty="0" err="1">
                <a:latin typeface="Calibri (Body)"/>
              </a:rPr>
              <a:t>theo</a:t>
            </a:r>
            <a:r>
              <a:rPr lang="en-US" sz="2400" dirty="0">
                <a:latin typeface="Calibri (Body)"/>
              </a:rPr>
              <a:t> </a:t>
            </a:r>
            <a:r>
              <a:rPr lang="en-US" sz="2400" dirty="0" err="1">
                <a:latin typeface="Calibri (Body)"/>
              </a:rPr>
              <a:t>dạng</a:t>
            </a:r>
            <a:r>
              <a:rPr lang="en-US" sz="2400" dirty="0">
                <a:latin typeface="Calibri (Body)"/>
              </a:rPr>
              <a:t> </a:t>
            </a:r>
            <a:r>
              <a:rPr lang="en-US" sz="2400" dirty="0" err="1">
                <a:latin typeface="Calibri (Body)"/>
              </a:rPr>
              <a:t>bảng</a:t>
            </a:r>
            <a:r>
              <a:rPr lang="en-US" sz="2400" dirty="0">
                <a:latin typeface="Calibri (Body)"/>
              </a:rPr>
              <a:t> </a:t>
            </a:r>
            <a:r>
              <a:rPr lang="en-US" sz="2400" dirty="0" err="1">
                <a:latin typeface="Calibri (Body)"/>
              </a:rPr>
              <a:t>gồm</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dòng</a:t>
            </a:r>
            <a:r>
              <a:rPr lang="en-US" sz="2400" dirty="0">
                <a:latin typeface="Calibri (Body)"/>
              </a:rPr>
              <a:t> </a:t>
            </a:r>
            <a:r>
              <a:rPr lang="en-US" sz="2400" dirty="0" err="1">
                <a:latin typeface="Calibri (Body)"/>
              </a:rPr>
              <a:t>và</a:t>
            </a:r>
            <a:r>
              <a:rPr lang="en-US" sz="2400" dirty="0">
                <a:latin typeface="Calibri (Body)"/>
              </a:rPr>
              <a:t> </a:t>
            </a:r>
            <a:r>
              <a:rPr lang="en-US" sz="2400" dirty="0" err="1">
                <a:latin typeface="Calibri (Body)"/>
              </a:rPr>
              <a:t>cột</a:t>
            </a:r>
            <a:r>
              <a:rPr lang="en-US" sz="2400" dirty="0">
                <a:latin typeface="Calibri (Body)"/>
              </a:rPr>
              <a:t>.</a:t>
            </a:r>
          </a:p>
          <a:p>
            <a:pPr algn="just">
              <a:spcBef>
                <a:spcPts val="1200"/>
              </a:spcBef>
              <a:spcAft>
                <a:spcPts val="1200"/>
              </a:spcAft>
            </a:pPr>
            <a:r>
              <a:rPr lang="vi-VN" sz="2400" dirty="0">
                <a:latin typeface="Calibri (Body)"/>
              </a:rPr>
              <a:t>Ngoài ra, </a:t>
            </a:r>
            <a:r>
              <a:rPr lang="vi-VN" sz="2400" dirty="0" smtClean="0">
                <a:latin typeface="Calibri (Body)"/>
              </a:rPr>
              <a:t>có </a:t>
            </a:r>
            <a:r>
              <a:rPr lang="vi-VN" sz="2400" dirty="0">
                <a:latin typeface="Calibri (Body)"/>
              </a:rPr>
              <a:t>thể thay đổi kích thước của dòng và cột trong quá trình thực thi với GridSplitter.</a:t>
            </a:r>
            <a:endParaRPr lang="en-US" sz="2400" dirty="0">
              <a:latin typeface="Calibri (Body)"/>
            </a:endParaRPr>
          </a:p>
          <a:p>
            <a:pPr algn="just">
              <a:spcBef>
                <a:spcPts val="1200"/>
              </a:spcBef>
              <a:spcAft>
                <a:spcPts val="1200"/>
              </a:spcAft>
            </a:pPr>
            <a:r>
              <a:rPr lang="vi-VN" sz="2400" dirty="0">
                <a:latin typeface="Calibri (Body)"/>
              </a:rPr>
              <a:t>Mặc định các đường lưới này sẽ không hiển thị, để hiển thị chúng </a:t>
            </a:r>
            <a:r>
              <a:rPr lang="vi-VN" sz="2400" dirty="0" smtClean="0">
                <a:latin typeface="Calibri (Body)"/>
              </a:rPr>
              <a:t>chỉ </a:t>
            </a:r>
            <a:r>
              <a:rPr lang="vi-VN" sz="2400" dirty="0">
                <a:latin typeface="Calibri (Body)"/>
              </a:rPr>
              <a:t>cần thay đổi giá trị của thuộc tính Grid.ShowGridLines thành true.</a:t>
            </a:r>
            <a:endParaRPr lang="en-US" sz="2400" dirty="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Grid Layout</a:t>
            </a:r>
            <a:endParaRPr lang="en-US" b="1"/>
          </a:p>
        </p:txBody>
      </p:sp>
    </p:spTree>
    <p:extLst>
      <p:ext uri="{BB962C8B-B14F-4D97-AF65-F5344CB8AC3E}">
        <p14:creationId xmlns:p14="http://schemas.microsoft.com/office/powerpoint/2010/main" val="149991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400"/>
              </a:spcBef>
              <a:spcAft>
                <a:spcPts val="400"/>
              </a:spcAft>
              <a:buNone/>
            </a:pPr>
            <a:r>
              <a:rPr lang="vi-VN" sz="2400" b="1">
                <a:latin typeface="Calibri (Body)"/>
              </a:rPr>
              <a:t>Định nghĩa dòng và </a:t>
            </a:r>
            <a:r>
              <a:rPr lang="vi-VN" sz="2400" b="1" smtClean="0">
                <a:latin typeface="Calibri (Body)"/>
              </a:rPr>
              <a:t>cột</a:t>
            </a:r>
            <a:r>
              <a:rPr lang="en-US" sz="2400" b="1" smtClean="0">
                <a:latin typeface="Calibri (Body)"/>
              </a:rPr>
              <a:t>:</a:t>
            </a:r>
            <a:endParaRPr lang="vi-VN" sz="2400" b="1">
              <a:latin typeface="Calibri (Body)"/>
            </a:endParaRPr>
          </a:p>
          <a:p>
            <a:pPr marL="0" indent="0" algn="just">
              <a:spcBef>
                <a:spcPts val="400"/>
              </a:spcBef>
              <a:spcAft>
                <a:spcPts val="400"/>
              </a:spcAft>
              <a:buNone/>
            </a:pPr>
            <a:r>
              <a:rPr lang="en-US" sz="2400" smtClean="0">
                <a:latin typeface="Calibri (Body)"/>
              </a:rPr>
              <a:t>Khi </a:t>
            </a:r>
            <a:r>
              <a:rPr lang="vi-VN" sz="2400" smtClean="0">
                <a:latin typeface="Calibri (Body)"/>
              </a:rPr>
              <a:t>làm </a:t>
            </a:r>
            <a:r>
              <a:rPr lang="vi-VN" sz="2400">
                <a:latin typeface="Calibri (Body)"/>
              </a:rPr>
              <a:t>việc với Grid layout </a:t>
            </a:r>
            <a:r>
              <a:rPr lang="en-US" sz="2400" smtClean="0">
                <a:latin typeface="Calibri (Body)"/>
              </a:rPr>
              <a:t>cần </a:t>
            </a:r>
            <a:r>
              <a:rPr lang="vi-VN" sz="2400" smtClean="0">
                <a:latin typeface="Calibri (Body)"/>
              </a:rPr>
              <a:t>phải </a:t>
            </a:r>
            <a:r>
              <a:rPr lang="vi-VN" sz="2400">
                <a:latin typeface="Calibri (Body)"/>
              </a:rPr>
              <a:t>định nghĩa cấu trúc bao gồm các dòng và cột cũng như kích thước của chúng. Các đối tượng dòng, cột này được lưu trong hai collection là Grid.RowDefinitions và Grid.ColumnDefinitions.</a:t>
            </a:r>
          </a:p>
          <a:p>
            <a:pPr marL="0" indent="0" algn="just">
              <a:spcBef>
                <a:spcPts val="400"/>
              </a:spcBef>
              <a:spcAft>
                <a:spcPts val="400"/>
              </a:spcAft>
              <a:buNone/>
            </a:pPr>
            <a:r>
              <a:rPr lang="vi-VN" sz="2400">
                <a:latin typeface="Calibri (Body)"/>
              </a:rPr>
              <a:t>Kích thước của dòng, cột được xác định bằng ba cách:</a:t>
            </a:r>
          </a:p>
          <a:p>
            <a:pPr marL="0" indent="0" algn="just">
              <a:spcBef>
                <a:spcPts val="400"/>
              </a:spcBef>
              <a:spcAft>
                <a:spcPts val="400"/>
              </a:spcAft>
              <a:buNone/>
            </a:pPr>
            <a:r>
              <a:rPr lang="vi-VN" sz="2400" smtClean="0">
                <a:latin typeface="Calibri (Body)"/>
              </a:rPr>
              <a:t>Cố </a:t>
            </a:r>
            <a:r>
              <a:rPr lang="vi-VN" sz="2400">
                <a:latin typeface="Calibri (Body)"/>
              </a:rPr>
              <a:t>định: sử dụng giá trị số với đơn vị là 1/96 inch.</a:t>
            </a:r>
          </a:p>
          <a:p>
            <a:pPr marL="0" indent="0" algn="just">
              <a:spcBef>
                <a:spcPts val="400"/>
              </a:spcBef>
              <a:spcAft>
                <a:spcPts val="400"/>
              </a:spcAft>
              <a:buNone/>
            </a:pPr>
            <a:r>
              <a:rPr lang="vi-VN" sz="2400" smtClean="0">
                <a:latin typeface="Calibri (Body)"/>
              </a:rPr>
              <a:t>Auto</a:t>
            </a:r>
            <a:r>
              <a:rPr lang="vi-VN" sz="2400">
                <a:latin typeface="Calibri (Body)"/>
              </a:rPr>
              <a:t>: Dòng/cột sẽ có kích thước vừa đủ để chứa các control bên trong.</a:t>
            </a:r>
          </a:p>
          <a:p>
            <a:pPr marL="0" indent="0" algn="just">
              <a:spcBef>
                <a:spcPts val="400"/>
              </a:spcBef>
              <a:spcAft>
                <a:spcPts val="400"/>
              </a:spcAft>
              <a:buNone/>
            </a:pPr>
            <a:r>
              <a:rPr lang="vi-VN" sz="2400" smtClean="0">
                <a:latin typeface="Calibri (Body)"/>
              </a:rPr>
              <a:t>Tỷ </a:t>
            </a:r>
            <a:r>
              <a:rPr lang="vi-VN" sz="2400">
                <a:latin typeface="Calibri (Body)"/>
              </a:rPr>
              <a:t>lệ: Dùng dấu sao (*) để xác định tỉ lệ. Giá trị của * được tính bằng kích thước còn lại của Grid chia cho tổng số phần được chia.</a:t>
            </a:r>
          </a:p>
          <a:p>
            <a:pPr marL="0" indent="0" algn="just">
              <a:spcBef>
                <a:spcPts val="400"/>
              </a:spcBef>
              <a:spcAft>
                <a:spcPts val="4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840198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fontScale="92500" lnSpcReduction="10000"/>
          </a:bodyPr>
          <a:lstStyle/>
          <a:p>
            <a:pPr marL="0" indent="0" algn="just">
              <a:spcBef>
                <a:spcPts val="1200"/>
              </a:spcBef>
              <a:spcAft>
                <a:spcPts val="1200"/>
              </a:spcAft>
              <a:buNone/>
            </a:pPr>
            <a:r>
              <a:rPr lang="vi-VN" sz="2400" dirty="0">
                <a:latin typeface="Calibri (Body)"/>
              </a:rPr>
              <a:t>Ví </a:t>
            </a:r>
            <a:r>
              <a:rPr lang="vi-VN" sz="2400" dirty="0" smtClean="0">
                <a:latin typeface="Calibri (Body)"/>
              </a:rPr>
              <a:t>dụ</a:t>
            </a:r>
            <a:r>
              <a:rPr lang="en-US" sz="2400" dirty="0" smtClean="0">
                <a:latin typeface="Calibri (Body)"/>
              </a:rPr>
              <a:t> </a:t>
            </a:r>
            <a:r>
              <a:rPr lang="en-US" sz="2400" dirty="0" err="1" smtClean="0">
                <a:latin typeface="Calibri (Body)"/>
              </a:rPr>
              <a:t>tạo</a:t>
            </a:r>
            <a:r>
              <a:rPr lang="vi-VN" sz="2400" dirty="0" smtClean="0">
                <a:latin typeface="Calibri (Body)"/>
              </a:rPr>
              <a:t> </a:t>
            </a:r>
            <a:r>
              <a:rPr lang="vi-VN" sz="2400" dirty="0">
                <a:latin typeface="Calibri (Body)"/>
              </a:rPr>
              <a:t>Grid control với bốn dòng. Dòng đầu có chiều cao </a:t>
            </a:r>
            <a:r>
              <a:rPr lang="en-US" sz="2400" dirty="0" smtClean="0">
                <a:latin typeface="Calibri (Body)"/>
              </a:rPr>
              <a:t>100</a:t>
            </a:r>
            <a:r>
              <a:rPr lang="vi-VN" sz="2400" dirty="0" smtClean="0">
                <a:latin typeface="Calibri (Body)"/>
              </a:rPr>
              <a:t>. </a:t>
            </a:r>
            <a:r>
              <a:rPr lang="vi-VN" sz="2400" dirty="0">
                <a:latin typeface="Calibri (Body)"/>
              </a:rPr>
              <a:t>Dòng thứ hai có chiều cao bằng 50. Chiều cao còn lại của Grid được chia thành 3 phần: 2 phần cho dòng thứ ba và 1 phần cho dòng cuối</a:t>
            </a:r>
            <a:r>
              <a:rPr lang="vi-VN" sz="2400" dirty="0" smtClean="0">
                <a:latin typeface="Calibri (Body)"/>
              </a:rPr>
              <a:t>.</a:t>
            </a:r>
            <a:endParaRPr lang="en-US" sz="2400" dirty="0" smtClean="0">
              <a:latin typeface="Calibri (Body)"/>
            </a:endParaRPr>
          </a:p>
          <a:p>
            <a:pPr marL="0" indent="0">
              <a:buNone/>
            </a:pPr>
            <a:r>
              <a:rPr lang="en-US" sz="1900" dirty="0" smtClean="0">
                <a:latin typeface="Consolas" pitchFamily="49" charset="0"/>
                <a:cs typeface="Consolas" pitchFamily="49" charset="0"/>
              </a:rPr>
              <a:t>&lt;</a:t>
            </a:r>
            <a:r>
              <a:rPr lang="en-US" sz="1900" dirty="0">
                <a:latin typeface="Consolas" pitchFamily="49" charset="0"/>
                <a:cs typeface="Consolas" pitchFamily="49" charset="0"/>
              </a:rPr>
              <a:t>Grid </a:t>
            </a:r>
            <a:r>
              <a:rPr lang="en-US" sz="1900" dirty="0" err="1">
                <a:latin typeface="Consolas" pitchFamily="49" charset="0"/>
                <a:cs typeface="Consolas" pitchFamily="49" charset="0"/>
              </a:rPr>
              <a:t>ShowGridLines</a:t>
            </a:r>
            <a:r>
              <a:rPr lang="en-US" sz="1900" dirty="0">
                <a:latin typeface="Consolas" pitchFamily="49" charset="0"/>
                <a:cs typeface="Consolas" pitchFamily="49" charset="0"/>
              </a:rPr>
              <a:t>="True"&gt;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Grid.RowDefinitions</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		&lt;</a:t>
            </a:r>
            <a:r>
              <a:rPr lang="en-US" sz="1900" dirty="0" err="1" smtClean="0">
                <a:latin typeface="Consolas" pitchFamily="49" charset="0"/>
                <a:cs typeface="Consolas" pitchFamily="49" charset="0"/>
              </a:rPr>
              <a:t>RowDefinition</a:t>
            </a:r>
            <a:r>
              <a:rPr lang="en-US" sz="1900" dirty="0" smtClean="0">
                <a:latin typeface="Consolas" pitchFamily="49" charset="0"/>
                <a:cs typeface="Consolas" pitchFamily="49" charset="0"/>
              </a:rPr>
              <a:t> </a:t>
            </a:r>
            <a:r>
              <a:rPr lang="en-US" sz="1900" dirty="0">
                <a:latin typeface="Consolas" pitchFamily="49" charset="0"/>
                <a:cs typeface="Consolas" pitchFamily="49" charset="0"/>
              </a:rPr>
              <a:t>Height</a:t>
            </a:r>
            <a:r>
              <a:rPr lang="en-US" sz="1900" dirty="0" smtClean="0">
                <a:latin typeface="Consolas" pitchFamily="49" charset="0"/>
                <a:cs typeface="Consolas" pitchFamily="49" charset="0"/>
              </a:rPr>
              <a:t>=“100" </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RowDefinition</a:t>
            </a:r>
            <a:r>
              <a:rPr lang="en-US" sz="1900" dirty="0">
                <a:latin typeface="Consolas" pitchFamily="49" charset="0"/>
                <a:cs typeface="Consolas" pitchFamily="49" charset="0"/>
              </a:rPr>
              <a:t> Height="50" /&gt;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RowDefinition</a:t>
            </a:r>
            <a:r>
              <a:rPr lang="en-US" sz="1900" dirty="0">
                <a:latin typeface="Consolas" pitchFamily="49" charset="0"/>
                <a:cs typeface="Consolas" pitchFamily="49" charset="0"/>
              </a:rPr>
              <a:t> Height="*" /&gt;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RowDefinition</a:t>
            </a:r>
            <a:r>
              <a:rPr lang="en-US" sz="1900" dirty="0">
                <a:latin typeface="Consolas" pitchFamily="49" charset="0"/>
                <a:cs typeface="Consolas" pitchFamily="49" charset="0"/>
              </a:rPr>
              <a:t> Height</a:t>
            </a:r>
            <a:r>
              <a:rPr lang="en-US" sz="1900" dirty="0" smtClean="0">
                <a:latin typeface="Consolas" pitchFamily="49" charset="0"/>
                <a:cs typeface="Consolas" pitchFamily="49" charset="0"/>
              </a:rPr>
              <a:t>=“3*" </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Grid.RowDefinitions</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Grid.ColumnDefinitions</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ColumnDefinition</a:t>
            </a:r>
            <a:r>
              <a:rPr lang="en-US" sz="1900" dirty="0">
                <a:latin typeface="Consolas" pitchFamily="49" charset="0"/>
                <a:cs typeface="Consolas" pitchFamily="49" charset="0"/>
              </a:rPr>
              <a:t> Width="Auto" /&gt;</a:t>
            </a:r>
          </a:p>
          <a:p>
            <a:pPr marL="0" indent="0">
              <a:buNone/>
            </a:pPr>
            <a:r>
              <a:rPr lang="en-US" sz="1900" dirty="0" smtClean="0">
                <a:latin typeface="Consolas" pitchFamily="49" charset="0"/>
                <a:cs typeface="Consolas" pitchFamily="49" charset="0"/>
              </a:rPr>
              <a:t>	&lt;/</a:t>
            </a:r>
            <a:r>
              <a:rPr lang="en-US" sz="1900" dirty="0" err="1">
                <a:latin typeface="Consolas" pitchFamily="49" charset="0"/>
                <a:cs typeface="Consolas" pitchFamily="49" charset="0"/>
              </a:rPr>
              <a:t>Grid.ColumnDefinitions</a:t>
            </a:r>
            <a:r>
              <a:rPr lang="en-US" sz="1900" dirty="0">
                <a:latin typeface="Consolas" pitchFamily="49" charset="0"/>
                <a:cs typeface="Consolas" pitchFamily="49" charset="0"/>
              </a:rPr>
              <a:t>&gt;</a:t>
            </a:r>
          </a:p>
          <a:p>
            <a:pPr marL="0" indent="0">
              <a:buNone/>
            </a:pPr>
            <a:r>
              <a:rPr lang="en-US" sz="1900" dirty="0" smtClean="0">
                <a:latin typeface="Consolas" pitchFamily="49" charset="0"/>
                <a:cs typeface="Consolas" pitchFamily="49" charset="0"/>
              </a:rPr>
              <a:t>&lt;/</a:t>
            </a:r>
            <a:r>
              <a:rPr lang="en-US" sz="1900" dirty="0">
                <a:latin typeface="Consolas" pitchFamily="49" charset="0"/>
                <a:cs typeface="Consolas" pitchFamily="49" charset="0"/>
              </a:rPr>
              <a:t>Grid&gt;</a:t>
            </a:r>
          </a:p>
          <a:p>
            <a:pPr marL="0" indent="0" algn="just">
              <a:spcBef>
                <a:spcPts val="1200"/>
              </a:spcBef>
              <a:spcAft>
                <a:spcPts val="1200"/>
              </a:spcAft>
              <a:buNone/>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1588231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Grid Layout</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185263" cy="413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9631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1200"/>
              </a:spcAft>
              <a:buNone/>
            </a:pPr>
            <a:r>
              <a:rPr lang="vi-VN" sz="2400" b="1">
                <a:latin typeface="Calibri (Body)"/>
              </a:rPr>
              <a:t>Bố trí các control trong </a:t>
            </a:r>
            <a:r>
              <a:rPr lang="vi-VN" sz="2400" b="1" smtClean="0">
                <a:latin typeface="Calibri (Body)"/>
              </a:rPr>
              <a:t>Grid</a:t>
            </a:r>
            <a:endParaRPr lang="en-US" sz="2400" b="1" smtClean="0">
              <a:latin typeface="Calibri (Body)"/>
            </a:endParaRPr>
          </a:p>
          <a:p>
            <a:pPr marL="0" indent="0" algn="just">
              <a:spcBef>
                <a:spcPts val="600"/>
              </a:spcBef>
              <a:spcAft>
                <a:spcPts val="1200"/>
              </a:spcAft>
              <a:buNone/>
            </a:pPr>
            <a:r>
              <a:rPr lang="vi-VN" sz="2400" smtClean="0">
                <a:latin typeface="Calibri (Body)"/>
              </a:rPr>
              <a:t>Khi </a:t>
            </a:r>
            <a:r>
              <a:rPr lang="vi-VN" sz="2400">
                <a:latin typeface="Calibri (Body)"/>
              </a:rPr>
              <a:t>được thêm vào trong Grid, các control có thể sử dụng hai attached property là Grid.Row và Grid.Column để xác định chỉ số dòng/cột của ô sẽ chứa chúng. Các chỉ số dòng/cột này được tính từ 0.</a:t>
            </a:r>
          </a:p>
          <a:p>
            <a:pPr marL="0" indent="0" algn="just">
              <a:spcBef>
                <a:spcPts val="6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1320146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382000" cy="4953000"/>
          </a:xfrm>
        </p:spPr>
        <p:txBody>
          <a:bodyPr>
            <a:noAutofit/>
          </a:bodyPr>
          <a:lstStyle/>
          <a:p>
            <a:pPr marL="0" indent="0" defTabSz="508000">
              <a:spcBef>
                <a:spcPts val="300"/>
              </a:spcBef>
              <a:spcAft>
                <a:spcPts val="300"/>
              </a:spcAft>
              <a:buNone/>
            </a:pPr>
            <a:r>
              <a:rPr lang="en-US" sz="1600">
                <a:latin typeface="Consolas" pitchFamily="49" charset="0"/>
                <a:cs typeface="Consolas" pitchFamily="49" charset="0"/>
              </a:rPr>
              <a:t>&lt;Grid ShowGridLines="True"&gt;</a:t>
            </a:r>
          </a:p>
          <a:p>
            <a:pPr marL="0" indent="0" defTabSz="508000">
              <a:spcBef>
                <a:spcPts val="300"/>
              </a:spcBef>
              <a:spcAft>
                <a:spcPts val="300"/>
              </a:spcAft>
              <a:buNone/>
            </a:pPr>
            <a:r>
              <a:rPr lang="en-US" sz="1600">
                <a:latin typeface="Consolas" pitchFamily="49" charset="0"/>
                <a:cs typeface="Consolas" pitchFamily="49" charset="0"/>
              </a:rPr>
              <a:t>	&lt;Grid.RowDefinitions&gt;</a:t>
            </a:r>
          </a:p>
          <a:p>
            <a:pPr marL="0" indent="0" defTabSz="508000">
              <a:spcBef>
                <a:spcPts val="300"/>
              </a:spcBef>
              <a:spcAft>
                <a:spcPts val="300"/>
              </a:spcAft>
              <a:buNone/>
            </a:pPr>
            <a:r>
              <a:rPr lang="en-US" sz="1600">
                <a:latin typeface="Consolas" pitchFamily="49" charset="0"/>
                <a:cs typeface="Consolas" pitchFamily="49" charset="0"/>
              </a:rPr>
              <a:t>		&lt;RowDefinition Height="Auto" /&gt;</a:t>
            </a:r>
          </a:p>
          <a:p>
            <a:pPr marL="0" indent="0" defTabSz="508000">
              <a:spcBef>
                <a:spcPts val="300"/>
              </a:spcBef>
              <a:spcAft>
                <a:spcPts val="300"/>
              </a:spcAft>
              <a:buNone/>
            </a:pPr>
            <a:r>
              <a:rPr lang="en-US" sz="1600">
                <a:latin typeface="Consolas" pitchFamily="49" charset="0"/>
                <a:cs typeface="Consolas" pitchFamily="49" charset="0"/>
              </a:rPr>
              <a:t>		&lt;RowDefinition Height="*" /&gt;</a:t>
            </a:r>
          </a:p>
          <a:p>
            <a:pPr marL="0" indent="0" defTabSz="508000">
              <a:spcBef>
                <a:spcPts val="300"/>
              </a:spcBef>
              <a:spcAft>
                <a:spcPts val="300"/>
              </a:spcAft>
              <a:buNone/>
            </a:pPr>
            <a:r>
              <a:rPr lang="en-US" sz="1600">
                <a:latin typeface="Consolas" pitchFamily="49" charset="0"/>
                <a:cs typeface="Consolas" pitchFamily="49" charset="0"/>
              </a:rPr>
              <a:t>		&lt;RowDefinition Height="2*" /&gt;</a:t>
            </a:r>
          </a:p>
          <a:p>
            <a:pPr marL="0" indent="0" defTabSz="508000">
              <a:spcBef>
                <a:spcPts val="300"/>
              </a:spcBef>
              <a:spcAft>
                <a:spcPts val="300"/>
              </a:spcAft>
              <a:buNone/>
            </a:pPr>
            <a:r>
              <a:rPr lang="en-US" sz="1600">
                <a:latin typeface="Consolas" pitchFamily="49" charset="0"/>
                <a:cs typeface="Consolas" pitchFamily="49" charset="0"/>
              </a:rPr>
              <a:t>	&lt;/Grid.RowDefinitions&gt;</a:t>
            </a:r>
          </a:p>
          <a:p>
            <a:pPr marL="0" indent="0" defTabSz="508000">
              <a:spcBef>
                <a:spcPts val="300"/>
              </a:spcBef>
              <a:spcAft>
                <a:spcPts val="300"/>
              </a:spcAft>
              <a:buNone/>
            </a:pPr>
            <a:r>
              <a:rPr lang="en-US" sz="1600">
                <a:latin typeface="Consolas" pitchFamily="49" charset="0"/>
                <a:cs typeface="Consolas" pitchFamily="49" charset="0"/>
              </a:rPr>
              <a:t>	&lt;Grid.ColumnDefinitions&gt;</a:t>
            </a:r>
          </a:p>
          <a:p>
            <a:pPr marL="0" indent="0" defTabSz="508000">
              <a:spcBef>
                <a:spcPts val="300"/>
              </a:spcBef>
              <a:spcAft>
                <a:spcPts val="300"/>
              </a:spcAft>
              <a:buNone/>
            </a:pPr>
            <a:r>
              <a:rPr lang="en-US" sz="1600">
                <a:latin typeface="Consolas" pitchFamily="49" charset="0"/>
                <a:cs typeface="Consolas" pitchFamily="49" charset="0"/>
              </a:rPr>
              <a:t>		&lt;ColumnDefinition Width="Auto" /&gt;</a:t>
            </a:r>
          </a:p>
          <a:p>
            <a:pPr marL="0" indent="0" defTabSz="508000">
              <a:spcBef>
                <a:spcPts val="300"/>
              </a:spcBef>
              <a:spcAft>
                <a:spcPts val="300"/>
              </a:spcAft>
              <a:buNone/>
            </a:pPr>
            <a:r>
              <a:rPr lang="en-US" sz="1600">
                <a:latin typeface="Consolas" pitchFamily="49" charset="0"/>
                <a:cs typeface="Consolas" pitchFamily="49" charset="0"/>
              </a:rPr>
              <a:t>		&lt;ColumnDefinition Width="100" /&gt;</a:t>
            </a:r>
          </a:p>
          <a:p>
            <a:pPr marL="0" indent="0" defTabSz="508000">
              <a:spcBef>
                <a:spcPts val="300"/>
              </a:spcBef>
              <a:spcAft>
                <a:spcPts val="300"/>
              </a:spcAft>
              <a:buNone/>
            </a:pPr>
            <a:r>
              <a:rPr lang="en-US" sz="1600">
                <a:latin typeface="Consolas" pitchFamily="49" charset="0"/>
                <a:cs typeface="Consolas" pitchFamily="49" charset="0"/>
              </a:rPr>
              <a:t>		&lt;ColumnDefinition Width="*" /&gt;</a:t>
            </a:r>
          </a:p>
          <a:p>
            <a:pPr marL="0" indent="0" defTabSz="508000">
              <a:spcBef>
                <a:spcPts val="300"/>
              </a:spcBef>
              <a:spcAft>
                <a:spcPts val="300"/>
              </a:spcAft>
              <a:buNone/>
            </a:pPr>
            <a:r>
              <a:rPr lang="en-US" sz="1600">
                <a:latin typeface="Consolas" pitchFamily="49" charset="0"/>
                <a:cs typeface="Consolas" pitchFamily="49" charset="0"/>
              </a:rPr>
              <a:t>	&lt;/Grid.ColumnDefinitions</a:t>
            </a:r>
            <a:r>
              <a:rPr lang="en-US" sz="1600" smtClean="0">
                <a:latin typeface="Consolas" pitchFamily="49" charset="0"/>
                <a:cs typeface="Consolas" pitchFamily="49" charset="0"/>
              </a:rPr>
              <a:t>&gt;</a:t>
            </a:r>
          </a:p>
          <a:p>
            <a:pPr marL="0" indent="0" defTabSz="508000">
              <a:spcBef>
                <a:spcPts val="300"/>
              </a:spcBef>
              <a:spcAft>
                <a:spcPts val="300"/>
              </a:spcAft>
              <a:buNone/>
            </a:pPr>
            <a:r>
              <a:rPr lang="en-US" sz="1600">
                <a:latin typeface="Consolas" pitchFamily="49" charset="0"/>
                <a:cs typeface="Consolas" pitchFamily="49" charset="0"/>
              </a:rPr>
              <a:t>	&lt;Button Grid.Row="0" Grid.Column="0"&gt;Button 1&lt;/Button&gt;</a:t>
            </a:r>
          </a:p>
          <a:p>
            <a:pPr marL="0" indent="0" defTabSz="508000">
              <a:spcBef>
                <a:spcPts val="300"/>
              </a:spcBef>
              <a:spcAft>
                <a:spcPts val="300"/>
              </a:spcAft>
              <a:buNone/>
            </a:pPr>
            <a:r>
              <a:rPr lang="en-US" sz="1600">
                <a:latin typeface="Consolas" pitchFamily="49" charset="0"/>
                <a:cs typeface="Consolas" pitchFamily="49" charset="0"/>
              </a:rPr>
              <a:t>	&lt;Button Grid.Row="1" Grid.Column="1"&gt;Button 2&lt;/Button&gt;</a:t>
            </a:r>
          </a:p>
          <a:p>
            <a:pPr marL="0" indent="0" defTabSz="508000">
              <a:spcBef>
                <a:spcPts val="300"/>
              </a:spcBef>
              <a:spcAft>
                <a:spcPts val="300"/>
              </a:spcAft>
              <a:buNone/>
            </a:pPr>
            <a:r>
              <a:rPr lang="en-US" sz="1600">
                <a:latin typeface="Consolas" pitchFamily="49" charset="0"/>
                <a:cs typeface="Consolas" pitchFamily="49" charset="0"/>
              </a:rPr>
              <a:t>	&lt;Button Grid.Row="2" Grid.Column="2"&gt;Button 3&lt;/Button&gt;</a:t>
            </a:r>
          </a:p>
          <a:p>
            <a:pPr marL="0" indent="0" defTabSz="508000">
              <a:spcBef>
                <a:spcPts val="300"/>
              </a:spcBef>
              <a:spcAft>
                <a:spcPts val="300"/>
              </a:spcAft>
              <a:buNone/>
            </a:pPr>
            <a:r>
              <a:rPr lang="en-US" sz="1600">
                <a:latin typeface="Consolas" pitchFamily="49" charset="0"/>
                <a:cs typeface="Consolas" pitchFamily="49" charset="0"/>
              </a:rPr>
              <a:t>&lt;/Grid&gt;</a:t>
            </a:r>
          </a:p>
          <a:p>
            <a:pPr marL="0" indent="0" defTabSz="508000">
              <a:spcBef>
                <a:spcPts val="300"/>
              </a:spcBef>
              <a:spcAft>
                <a:spcPts val="300"/>
              </a:spcAft>
              <a:buNone/>
            </a:pPr>
            <a:endParaRPr lang="en-US" sz="1600">
              <a:latin typeface="Consolas" pitchFamily="49" charset="0"/>
              <a:cs typeface="Consolas" pitchFamily="49" charset="0"/>
            </a:endParaRPr>
          </a:p>
          <a:p>
            <a:pPr marL="0" indent="0" defTabSz="508000">
              <a:spcBef>
                <a:spcPts val="300"/>
              </a:spcBef>
              <a:spcAft>
                <a:spcPts val="300"/>
              </a:spcAft>
              <a:buNone/>
            </a:pPr>
            <a:endParaRPr lang="en-US" sz="1600">
              <a:latin typeface="Consolas" pitchFamily="49" charset="0"/>
              <a:cs typeface="Consolas" pitchFamily="49" charset="0"/>
            </a:endParaRPr>
          </a:p>
          <a:p>
            <a:pPr marL="0" indent="0" defTabSz="508000">
              <a:spcBef>
                <a:spcPts val="300"/>
              </a:spcBef>
              <a:spcAft>
                <a:spcPts val="300"/>
              </a:spcAft>
              <a:buNone/>
            </a:pPr>
            <a:r>
              <a:rPr lang="en-US" sz="1600">
                <a:latin typeface="Consolas" pitchFamily="49" charset="0"/>
                <a:cs typeface="Consolas" pitchFamily="49" charset="0"/>
              </a:rPr>
              <a:t>	</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343890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Grid Layout</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830269"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099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1200"/>
              </a:spcAft>
              <a:buNone/>
            </a:pPr>
            <a:r>
              <a:rPr lang="vi-VN" sz="2400" b="1">
                <a:latin typeface="Calibri (Body)"/>
              </a:rPr>
              <a:t>Spanning dòng và cột</a:t>
            </a:r>
          </a:p>
          <a:p>
            <a:pPr marL="0" indent="0" algn="just">
              <a:spcBef>
                <a:spcPts val="600"/>
              </a:spcBef>
              <a:spcAft>
                <a:spcPts val="1200"/>
              </a:spcAft>
              <a:buNone/>
            </a:pPr>
            <a:r>
              <a:rPr lang="vi-VN" sz="2400" smtClean="0">
                <a:latin typeface="Calibri (Body)"/>
              </a:rPr>
              <a:t>Sử </a:t>
            </a:r>
            <a:r>
              <a:rPr lang="vi-VN" sz="2400">
                <a:latin typeface="Calibri (Body)"/>
              </a:rPr>
              <a:t>dụng hai attached property là Grid.RowSpan và Grid.ColumSpan để xác định số lượng ô theo dòng/cột mà một control có thể nằm trong đó. </a:t>
            </a:r>
            <a:endParaRPr lang="en-US" sz="2400" smtClean="0">
              <a:latin typeface="Calibri (Body)"/>
            </a:endParaRPr>
          </a:p>
          <a:p>
            <a:pPr marL="0" indent="0" algn="just">
              <a:spcBef>
                <a:spcPts val="600"/>
              </a:spcBef>
              <a:spcAft>
                <a:spcPts val="1200"/>
              </a:spcAft>
              <a:buNone/>
            </a:pPr>
            <a:r>
              <a:rPr lang="vi-VN" sz="2400" smtClean="0">
                <a:latin typeface="Calibri (Body)"/>
              </a:rPr>
              <a:t>Một </a:t>
            </a:r>
            <a:r>
              <a:rPr lang="vi-VN" sz="2400">
                <a:latin typeface="Calibri (Body)"/>
              </a:rPr>
              <a:t>điểm lưu ý là các ô của Grid không bị gộp thành một như trong html table, chỉ có control là được mở rộng thêm không gian chứa nó qua các ô khác. Vì vậy, </a:t>
            </a:r>
            <a:r>
              <a:rPr lang="vi-VN" sz="2400" smtClean="0">
                <a:latin typeface="Calibri (Body)"/>
              </a:rPr>
              <a:t>có </a:t>
            </a:r>
            <a:r>
              <a:rPr lang="vi-VN" sz="2400">
                <a:latin typeface="Calibri (Body)"/>
              </a:rPr>
              <a:t>thể truy xuất đến các ô theo chỉ số như thứ tự chúng được định nghĩa.</a:t>
            </a:r>
          </a:p>
          <a:p>
            <a:pPr marL="0" indent="0" algn="just">
              <a:spcBef>
                <a:spcPts val="6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1320146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724400"/>
          </a:xfrm>
        </p:spPr>
        <p:txBody>
          <a:bodyPr>
            <a:noAutofit/>
          </a:bodyPr>
          <a:lstStyle/>
          <a:p>
            <a:pPr marL="0" indent="0" defTabSz="508000">
              <a:spcBef>
                <a:spcPts val="200"/>
              </a:spcBef>
              <a:spcAft>
                <a:spcPts val="200"/>
              </a:spcAft>
              <a:buNone/>
            </a:pPr>
            <a:r>
              <a:rPr lang="en-US" sz="1800">
                <a:latin typeface="Consolas" pitchFamily="49" charset="0"/>
                <a:cs typeface="Consolas" pitchFamily="49" charset="0"/>
              </a:rPr>
              <a:t>&lt;Grid ShowGridLines="True"&gt;</a:t>
            </a:r>
          </a:p>
          <a:p>
            <a:pPr marL="0" indent="0" defTabSz="508000">
              <a:spcBef>
                <a:spcPts val="200"/>
              </a:spcBef>
              <a:spcAft>
                <a:spcPts val="200"/>
              </a:spcAft>
              <a:buNone/>
            </a:pPr>
            <a:r>
              <a:rPr lang="en-US" sz="1800">
                <a:latin typeface="Consolas" pitchFamily="49" charset="0"/>
                <a:cs typeface="Consolas" pitchFamily="49" charset="0"/>
              </a:rPr>
              <a:t>	&lt;Grid.RowDefinitions&gt;</a:t>
            </a:r>
          </a:p>
          <a:p>
            <a:pPr marL="0" indent="0" defTabSz="508000">
              <a:spcBef>
                <a:spcPts val="200"/>
              </a:spcBef>
              <a:spcAft>
                <a:spcPts val="200"/>
              </a:spcAft>
              <a:buNone/>
            </a:pPr>
            <a:r>
              <a:rPr lang="en-US" sz="1800">
                <a:latin typeface="Consolas" pitchFamily="49" charset="0"/>
                <a:cs typeface="Consolas" pitchFamily="49" charset="0"/>
              </a:rPr>
              <a:t>		&lt;RowDefinition /&gt;</a:t>
            </a:r>
          </a:p>
          <a:p>
            <a:pPr marL="0" indent="0" defTabSz="508000">
              <a:spcBef>
                <a:spcPts val="200"/>
              </a:spcBef>
              <a:spcAft>
                <a:spcPts val="200"/>
              </a:spcAft>
              <a:buNone/>
            </a:pPr>
            <a:r>
              <a:rPr lang="en-US" sz="1800">
                <a:latin typeface="Consolas" pitchFamily="49" charset="0"/>
                <a:cs typeface="Consolas" pitchFamily="49" charset="0"/>
              </a:rPr>
              <a:t>		&lt;RowDefinition /&gt;</a:t>
            </a:r>
          </a:p>
          <a:p>
            <a:pPr marL="0" indent="0" defTabSz="508000">
              <a:spcBef>
                <a:spcPts val="200"/>
              </a:spcBef>
              <a:spcAft>
                <a:spcPts val="200"/>
              </a:spcAft>
              <a:buNone/>
            </a:pPr>
            <a:r>
              <a:rPr lang="en-US" sz="1800">
                <a:latin typeface="Consolas" pitchFamily="49" charset="0"/>
                <a:cs typeface="Consolas" pitchFamily="49" charset="0"/>
              </a:rPr>
              <a:t>		&lt;RowDefinition /&gt;</a:t>
            </a:r>
          </a:p>
          <a:p>
            <a:pPr marL="0" indent="0" defTabSz="508000">
              <a:spcBef>
                <a:spcPts val="200"/>
              </a:spcBef>
              <a:spcAft>
                <a:spcPts val="200"/>
              </a:spcAft>
              <a:buNone/>
            </a:pPr>
            <a:r>
              <a:rPr lang="en-US" sz="1800">
                <a:latin typeface="Consolas" pitchFamily="49" charset="0"/>
                <a:cs typeface="Consolas" pitchFamily="49" charset="0"/>
              </a:rPr>
              <a:t>		&lt;RowDefinition /&gt;</a:t>
            </a:r>
          </a:p>
          <a:p>
            <a:pPr marL="0" indent="0" defTabSz="508000">
              <a:spcBef>
                <a:spcPts val="200"/>
              </a:spcBef>
              <a:spcAft>
                <a:spcPts val="200"/>
              </a:spcAft>
              <a:buNone/>
            </a:pPr>
            <a:r>
              <a:rPr lang="en-US" sz="1800">
                <a:latin typeface="Consolas" pitchFamily="49" charset="0"/>
                <a:cs typeface="Consolas" pitchFamily="49" charset="0"/>
              </a:rPr>
              <a:t>	&lt;/Grid.RowDefinitions&gt;</a:t>
            </a:r>
          </a:p>
          <a:p>
            <a:pPr marL="0" indent="0" defTabSz="508000">
              <a:spcBef>
                <a:spcPts val="200"/>
              </a:spcBef>
              <a:spcAft>
                <a:spcPts val="200"/>
              </a:spcAft>
              <a:buNone/>
            </a:pPr>
            <a:r>
              <a:rPr lang="en-US" sz="1800">
                <a:latin typeface="Consolas" pitchFamily="49" charset="0"/>
                <a:cs typeface="Consolas" pitchFamily="49" charset="0"/>
              </a:rPr>
              <a:t>	&lt;Grid.ColumnDefinitions&gt;</a:t>
            </a:r>
          </a:p>
          <a:p>
            <a:pPr marL="0" indent="0" defTabSz="508000">
              <a:spcBef>
                <a:spcPts val="200"/>
              </a:spcBef>
              <a:spcAft>
                <a:spcPts val="200"/>
              </a:spcAft>
              <a:buNone/>
            </a:pPr>
            <a:r>
              <a:rPr lang="en-US" sz="1800">
                <a:latin typeface="Consolas" pitchFamily="49" charset="0"/>
                <a:cs typeface="Consolas" pitchFamily="49" charset="0"/>
              </a:rPr>
              <a:t>		&lt;ColumnDefinition /&gt;</a:t>
            </a:r>
          </a:p>
          <a:p>
            <a:pPr marL="0" indent="0" defTabSz="508000">
              <a:spcBef>
                <a:spcPts val="200"/>
              </a:spcBef>
              <a:spcAft>
                <a:spcPts val="200"/>
              </a:spcAft>
              <a:buNone/>
            </a:pPr>
            <a:r>
              <a:rPr lang="en-US" sz="1800">
                <a:latin typeface="Consolas" pitchFamily="49" charset="0"/>
                <a:cs typeface="Consolas" pitchFamily="49" charset="0"/>
              </a:rPr>
              <a:t>		&lt;ColumnDefinition /&gt;</a:t>
            </a:r>
          </a:p>
          <a:p>
            <a:pPr marL="0" indent="0" defTabSz="508000">
              <a:spcBef>
                <a:spcPts val="200"/>
              </a:spcBef>
              <a:spcAft>
                <a:spcPts val="200"/>
              </a:spcAft>
              <a:buNone/>
            </a:pPr>
            <a:r>
              <a:rPr lang="en-US" sz="1800">
                <a:latin typeface="Consolas" pitchFamily="49" charset="0"/>
                <a:cs typeface="Consolas" pitchFamily="49" charset="0"/>
              </a:rPr>
              <a:t>		&lt;ColumnDefinition /&gt;</a:t>
            </a:r>
          </a:p>
          <a:p>
            <a:pPr marL="0" indent="0" defTabSz="508000">
              <a:spcBef>
                <a:spcPts val="200"/>
              </a:spcBef>
              <a:spcAft>
                <a:spcPts val="200"/>
              </a:spcAft>
              <a:buNone/>
            </a:pPr>
            <a:r>
              <a:rPr lang="en-US" sz="1800">
                <a:latin typeface="Consolas" pitchFamily="49" charset="0"/>
                <a:cs typeface="Consolas" pitchFamily="49" charset="0"/>
              </a:rPr>
              <a:t>	&lt;/Grid.ColumnDefinitions</a:t>
            </a:r>
            <a:r>
              <a:rPr lang="en-US" sz="1800" smtClean="0">
                <a:latin typeface="Consolas" pitchFamily="49" charset="0"/>
                <a:cs typeface="Consolas" pitchFamily="49" charset="0"/>
              </a:rPr>
              <a:t>&gt;</a:t>
            </a:r>
            <a:r>
              <a:rPr lang="en-US" sz="1800">
                <a:latin typeface="Consolas" pitchFamily="49" charset="0"/>
                <a:cs typeface="Consolas" pitchFamily="49" charset="0"/>
              </a:rPr>
              <a:t>	</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2233459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486400"/>
          </a:xfrm>
        </p:spPr>
        <p:txBody>
          <a:bodyPr>
            <a:noAutofit/>
          </a:bodyPr>
          <a:lstStyle/>
          <a:p>
            <a:pPr>
              <a:spcBef>
                <a:spcPts val="1200"/>
              </a:spcBef>
              <a:spcAft>
                <a:spcPts val="1200"/>
              </a:spcAft>
            </a:pPr>
            <a:r>
              <a:rPr lang="en-US" sz="2400">
                <a:latin typeface="Calibri (Body)"/>
              </a:rPr>
              <a:t>WPF  tổ  chức  các  chức năng  theo  một nhóm namespace cùng trực thuộc  namespace System.Windows. </a:t>
            </a:r>
          </a:p>
          <a:p>
            <a:pPr algn="just">
              <a:spcBef>
                <a:spcPts val="1200"/>
              </a:spcBef>
              <a:spcAft>
                <a:spcPts val="1200"/>
              </a:spcAft>
            </a:pPr>
            <a:r>
              <a:rPr lang="en-US" sz="2400">
                <a:latin typeface="Calibri (Body)"/>
              </a:rPr>
              <a:t>Một ứng dụng WPF điển hình bao giờ cũng gồm một tập các trang XAML và phần code tương ứng được viết bằng C# hoặc Visual Basic.</a:t>
            </a:r>
          </a:p>
          <a:p>
            <a:pPr algn="just">
              <a:spcBef>
                <a:spcPts val="1200"/>
              </a:spcBef>
              <a:spcAft>
                <a:spcPts val="1200"/>
              </a:spcAft>
            </a:pPr>
            <a:r>
              <a:rPr lang="en-US" sz="2400">
                <a:latin typeface="Calibri (Body)"/>
              </a:rPr>
              <a:t>Tất cả các ứng dụng đều kế thừa từ lớp chuẩn  Application của WPF. Lớp này cung cấp những dịch vụ chung cho mọi ứng dụng, chẳng hạn như các biến lưu trữ trạng thái của ứng dụng, các phương thức chuẩn để kích hoạt hay kết thúc ứng dụng.  </a:t>
            </a:r>
          </a:p>
        </p:txBody>
      </p:sp>
      <p:sp>
        <p:nvSpPr>
          <p:cNvPr id="7" name="Title 6"/>
          <p:cNvSpPr>
            <a:spLocks noGrp="1"/>
          </p:cNvSpPr>
          <p:nvPr>
            <p:ph type="title"/>
          </p:nvPr>
        </p:nvSpPr>
        <p:spPr>
          <a:xfrm>
            <a:off x="457200" y="0"/>
            <a:ext cx="8229600" cy="1143000"/>
          </a:xfrm>
        </p:spPr>
        <p:txBody>
          <a:bodyPr/>
          <a:lstStyle/>
          <a:p>
            <a:r>
              <a:rPr lang="en-US" b="1" smtClean="0"/>
              <a:t>Các thành phần của WPF</a:t>
            </a:r>
            <a:endParaRPr lang="en-US" b="1"/>
          </a:p>
        </p:txBody>
      </p:sp>
    </p:spTree>
    <p:extLst>
      <p:ext uri="{BB962C8B-B14F-4D97-AF65-F5344CB8AC3E}">
        <p14:creationId xmlns:p14="http://schemas.microsoft.com/office/powerpoint/2010/main" val="2954147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876800"/>
          </a:xfrm>
        </p:spPr>
        <p:txBody>
          <a:bodyPr>
            <a:noAutofit/>
          </a:bodyPr>
          <a:lstStyle/>
          <a:p>
            <a:pPr marL="0" indent="0" defTabSz="508000">
              <a:spcBef>
                <a:spcPts val="200"/>
              </a:spcBef>
              <a:spcAft>
                <a:spcPts val="200"/>
              </a:spcAft>
              <a:buNone/>
            </a:pPr>
            <a:r>
              <a:rPr lang="en-US" sz="1800">
                <a:latin typeface="Consolas" pitchFamily="49" charset="0"/>
                <a:cs typeface="Consolas" pitchFamily="49" charset="0"/>
              </a:rPr>
              <a:t>	&lt;Button Background="Azure" Grid.Row="0" Grid.Column="0" </a:t>
            </a:r>
            <a:r>
              <a:rPr lang="en-US" sz="1800" smtClean="0">
                <a:latin typeface="Consolas" pitchFamily="49" charset="0"/>
                <a:cs typeface="Consolas" pitchFamily="49" charset="0"/>
              </a:rPr>
              <a:t>				Grid.RowSpan</a:t>
            </a:r>
            <a:r>
              <a:rPr lang="en-US" sz="1800">
                <a:latin typeface="Consolas" pitchFamily="49" charset="0"/>
                <a:cs typeface="Consolas" pitchFamily="49" charset="0"/>
              </a:rPr>
              <a:t>="2"&gt;Button 1&lt;/Button&gt;</a:t>
            </a:r>
          </a:p>
          <a:p>
            <a:pPr marL="0" indent="0" defTabSz="508000">
              <a:spcBef>
                <a:spcPts val="200"/>
              </a:spcBef>
              <a:spcAft>
                <a:spcPts val="200"/>
              </a:spcAft>
              <a:buNone/>
            </a:pPr>
            <a:r>
              <a:rPr lang="en-US" sz="1800">
                <a:latin typeface="Consolas" pitchFamily="49" charset="0"/>
                <a:cs typeface="Consolas" pitchFamily="49" charset="0"/>
              </a:rPr>
              <a:t>	</a:t>
            </a:r>
            <a:r>
              <a:rPr lang="en-US" sz="1800" smtClean="0">
                <a:latin typeface="Consolas" pitchFamily="49" charset="0"/>
                <a:cs typeface="Consolas" pitchFamily="49" charset="0"/>
              </a:rPr>
              <a:t>&lt;</a:t>
            </a:r>
            <a:r>
              <a:rPr lang="en-US" sz="1800">
                <a:latin typeface="Consolas" pitchFamily="49" charset="0"/>
                <a:cs typeface="Consolas" pitchFamily="49" charset="0"/>
              </a:rPr>
              <a:t>Button Background="LightGreen" Grid.Row="1" Grid.Column="1" </a:t>
            </a:r>
            <a:r>
              <a:rPr lang="en-US" sz="1800" smtClean="0">
                <a:latin typeface="Consolas" pitchFamily="49" charset="0"/>
                <a:cs typeface="Consolas" pitchFamily="49" charset="0"/>
              </a:rPr>
              <a:t>		Grid.RowSpan</a:t>
            </a:r>
            <a:r>
              <a:rPr lang="en-US" sz="1800">
                <a:latin typeface="Consolas" pitchFamily="49" charset="0"/>
                <a:cs typeface="Consolas" pitchFamily="49" charset="0"/>
              </a:rPr>
              <a:t>="2" Grid.ColumnSpan="2"&gt;Button 2&lt;/Button&gt;</a:t>
            </a:r>
          </a:p>
          <a:p>
            <a:pPr marL="0" indent="0" defTabSz="508000">
              <a:spcBef>
                <a:spcPts val="200"/>
              </a:spcBef>
              <a:spcAft>
                <a:spcPts val="200"/>
              </a:spcAft>
              <a:buNone/>
            </a:pPr>
            <a:r>
              <a:rPr lang="en-US" sz="1800">
                <a:latin typeface="Consolas" pitchFamily="49" charset="0"/>
                <a:cs typeface="Consolas" pitchFamily="49" charset="0"/>
              </a:rPr>
              <a:t>	&lt;Button Background="Orange" Grid.Row="2" Grid.Column="2" </a:t>
            </a:r>
            <a:r>
              <a:rPr lang="en-US" sz="1800" smtClean="0">
                <a:latin typeface="Consolas" pitchFamily="49" charset="0"/>
                <a:cs typeface="Consolas" pitchFamily="49" charset="0"/>
              </a:rPr>
              <a:t>			Grid.RowSpan</a:t>
            </a:r>
            <a:r>
              <a:rPr lang="en-US" sz="1800">
                <a:latin typeface="Consolas" pitchFamily="49" charset="0"/>
                <a:cs typeface="Consolas" pitchFamily="49" charset="0"/>
              </a:rPr>
              <a:t>="2"&gt;Button 3&lt;/Button&gt;</a:t>
            </a:r>
          </a:p>
          <a:p>
            <a:pPr marL="0" indent="0" defTabSz="508000">
              <a:spcBef>
                <a:spcPts val="200"/>
              </a:spcBef>
              <a:spcAft>
                <a:spcPts val="200"/>
              </a:spcAft>
              <a:buNone/>
            </a:pPr>
            <a:r>
              <a:rPr lang="en-US" sz="1800">
                <a:latin typeface="Consolas" pitchFamily="49" charset="0"/>
                <a:cs typeface="Consolas" pitchFamily="49" charset="0"/>
              </a:rPr>
              <a:t>&lt;/Grid&gt;</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30730519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Grid Layout</a:t>
            </a:r>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149" y="1676400"/>
            <a:ext cx="605790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0657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600"/>
              </a:spcBef>
              <a:spcAft>
                <a:spcPts val="600"/>
              </a:spcAft>
              <a:buNone/>
            </a:pPr>
            <a:r>
              <a:rPr lang="vi-VN" sz="2400" b="1">
                <a:latin typeface="Calibri (Body)"/>
              </a:rPr>
              <a:t>Thay đổi kích thước dòng và cột (lúc runtime)</a:t>
            </a:r>
          </a:p>
          <a:p>
            <a:pPr marL="0" indent="0" algn="just">
              <a:spcBef>
                <a:spcPts val="600"/>
              </a:spcBef>
              <a:spcAft>
                <a:spcPts val="600"/>
              </a:spcAft>
              <a:buNone/>
            </a:pPr>
            <a:r>
              <a:rPr lang="vi-VN" sz="2400">
                <a:latin typeface="Calibri (Body)"/>
              </a:rPr>
              <a:t>Bằng cách thêm các control GridSplitter vào Grid, </a:t>
            </a:r>
            <a:r>
              <a:rPr lang="vi-VN" sz="2400" smtClean="0">
                <a:latin typeface="Calibri (Body)"/>
              </a:rPr>
              <a:t>có </a:t>
            </a:r>
            <a:r>
              <a:rPr lang="vi-VN" sz="2400">
                <a:latin typeface="Calibri (Body)"/>
              </a:rPr>
              <a:t>thể di chuyển các GridSplitter và điều này làm cho kích thước của các dòng/cột thay đổi theo. Một vài thuộc tính của GridSplitter </a:t>
            </a:r>
            <a:r>
              <a:rPr lang="vi-VN" sz="2400" smtClean="0">
                <a:latin typeface="Calibri (Body)"/>
              </a:rPr>
              <a:t>cần </a:t>
            </a:r>
            <a:r>
              <a:rPr lang="vi-VN" sz="2400">
                <a:latin typeface="Calibri (Body)"/>
              </a:rPr>
              <a:t>quan tâm:</a:t>
            </a:r>
          </a:p>
          <a:p>
            <a:pPr algn="just">
              <a:spcBef>
                <a:spcPts val="600"/>
              </a:spcBef>
              <a:spcAft>
                <a:spcPts val="600"/>
              </a:spcAft>
            </a:pPr>
            <a:r>
              <a:rPr lang="vi-VN" sz="2400" smtClean="0">
                <a:latin typeface="Calibri (Body)"/>
              </a:rPr>
              <a:t>ResizeDirection</a:t>
            </a:r>
            <a:r>
              <a:rPr lang="vi-VN" sz="2400">
                <a:latin typeface="Calibri (Body)"/>
              </a:rPr>
              <a:t>: hướng thay đổi kích thước, gồm ba giá trị: Auto, Column và Row.</a:t>
            </a:r>
          </a:p>
          <a:p>
            <a:pPr algn="just">
              <a:spcBef>
                <a:spcPts val="600"/>
              </a:spcBef>
              <a:spcAft>
                <a:spcPts val="600"/>
              </a:spcAft>
            </a:pPr>
            <a:r>
              <a:rPr lang="vi-VN" sz="2400" smtClean="0">
                <a:latin typeface="Calibri (Body)"/>
              </a:rPr>
              <a:t>ShowsPreview</a:t>
            </a:r>
            <a:r>
              <a:rPr lang="vi-VN" sz="2400">
                <a:latin typeface="Calibri (Body)"/>
              </a:rPr>
              <a:t>: giá trị false sẽ cập nhật sự thay đổi kích thước của các dòng/cột khi </a:t>
            </a:r>
            <a:r>
              <a:rPr lang="vi-VN" sz="2400" smtClean="0">
                <a:latin typeface="Calibri (Body)"/>
              </a:rPr>
              <a:t>di </a:t>
            </a:r>
            <a:r>
              <a:rPr lang="vi-VN" sz="2400">
                <a:latin typeface="Calibri (Body)"/>
              </a:rPr>
              <a:t>chuyển GridSplitter.</a:t>
            </a:r>
          </a:p>
          <a:p>
            <a:pPr algn="just">
              <a:spcBef>
                <a:spcPts val="600"/>
              </a:spcBef>
              <a:spcAft>
                <a:spcPts val="600"/>
              </a:spcAft>
            </a:pPr>
            <a:r>
              <a:rPr lang="vi-VN" sz="2400" smtClean="0">
                <a:latin typeface="Calibri (Body)"/>
              </a:rPr>
              <a:t>Height/Width </a:t>
            </a:r>
            <a:r>
              <a:rPr lang="vi-VN" sz="2400">
                <a:latin typeface="Calibri (Body)"/>
              </a:rPr>
              <a:t>và VerticalAlignment/HorizontalAlignment: sử dụng để xác định kích thước, canh lề của GridSplitter tùy theo hướng di chuyển.</a:t>
            </a:r>
          </a:p>
          <a:p>
            <a:pPr marL="0" indent="0" algn="just">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13201463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600"/>
              </a:spcBef>
              <a:spcAft>
                <a:spcPts val="1200"/>
              </a:spcAft>
              <a:buNone/>
            </a:pPr>
            <a:r>
              <a:rPr lang="vi-VN" sz="2400">
                <a:latin typeface="Calibri (Body)"/>
              </a:rPr>
              <a:t>Ví dụ sau cho thấy việc sử dụng hai GridSplitter. GridSplitter đầu tiên được chèn vào cột thứ hai và GridSplitter thứ hai chèn vào dòng thứ hai trong Grid. Để ý rằng trong phần định nghĩa, </a:t>
            </a:r>
            <a:r>
              <a:rPr lang="vi-VN" sz="2400" smtClean="0">
                <a:latin typeface="Calibri (Body)"/>
              </a:rPr>
              <a:t>xác </a:t>
            </a:r>
            <a:r>
              <a:rPr lang="vi-VN" sz="2400">
                <a:latin typeface="Calibri (Body)"/>
              </a:rPr>
              <a:t>định kích thước của dòng/cột vừa đủ để chứa các GridSplitter.</a:t>
            </a:r>
          </a:p>
          <a:p>
            <a:pPr marL="0" indent="0" algn="just">
              <a:spcBef>
                <a:spcPts val="6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2233459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defTabSz="508000">
              <a:spcBef>
                <a:spcPts val="400"/>
              </a:spcBef>
              <a:spcAft>
                <a:spcPts val="400"/>
              </a:spcAft>
              <a:buNone/>
            </a:pPr>
            <a:r>
              <a:rPr lang="en-US" sz="1800">
                <a:latin typeface="Consolas" pitchFamily="49" charset="0"/>
                <a:cs typeface="Consolas" pitchFamily="49" charset="0"/>
              </a:rPr>
              <a:t>&lt;Grid&gt;</a:t>
            </a:r>
          </a:p>
          <a:p>
            <a:pPr marL="0" indent="0" defTabSz="508000">
              <a:spcBef>
                <a:spcPts val="400"/>
              </a:spcBef>
              <a:spcAft>
                <a:spcPts val="400"/>
              </a:spcAft>
              <a:buNone/>
            </a:pPr>
            <a:r>
              <a:rPr lang="en-US" sz="1800">
                <a:latin typeface="Consolas" pitchFamily="49" charset="0"/>
                <a:cs typeface="Consolas" pitchFamily="49" charset="0"/>
              </a:rPr>
              <a:t>	&lt;Grid.RowDefinitions&gt;</a:t>
            </a:r>
          </a:p>
          <a:p>
            <a:pPr marL="0" indent="0" defTabSz="508000">
              <a:spcBef>
                <a:spcPts val="400"/>
              </a:spcBef>
              <a:spcAft>
                <a:spcPts val="400"/>
              </a:spcAft>
              <a:buNone/>
            </a:pPr>
            <a:r>
              <a:rPr lang="en-US" sz="1800">
                <a:latin typeface="Consolas" pitchFamily="49" charset="0"/>
                <a:cs typeface="Consolas" pitchFamily="49" charset="0"/>
              </a:rPr>
              <a:t>		&lt;RowDefinition /&gt;</a:t>
            </a:r>
          </a:p>
          <a:p>
            <a:pPr marL="0" indent="0" defTabSz="508000">
              <a:spcBef>
                <a:spcPts val="400"/>
              </a:spcBef>
              <a:spcAft>
                <a:spcPts val="400"/>
              </a:spcAft>
              <a:buNone/>
            </a:pPr>
            <a:r>
              <a:rPr lang="en-US" sz="1800">
                <a:latin typeface="Consolas" pitchFamily="49" charset="0"/>
                <a:cs typeface="Consolas" pitchFamily="49" charset="0"/>
              </a:rPr>
              <a:t>		&lt;RowDefinition Height="10" /&gt;</a:t>
            </a:r>
          </a:p>
          <a:p>
            <a:pPr marL="0" indent="0" defTabSz="508000">
              <a:spcBef>
                <a:spcPts val="400"/>
              </a:spcBef>
              <a:spcAft>
                <a:spcPts val="400"/>
              </a:spcAft>
              <a:buNone/>
            </a:pPr>
            <a:r>
              <a:rPr lang="en-US" sz="1800">
                <a:latin typeface="Consolas" pitchFamily="49" charset="0"/>
                <a:cs typeface="Consolas" pitchFamily="49" charset="0"/>
              </a:rPr>
              <a:t>		&lt;RowDefinition /&gt;</a:t>
            </a:r>
          </a:p>
          <a:p>
            <a:pPr marL="0" indent="0" defTabSz="508000">
              <a:spcBef>
                <a:spcPts val="400"/>
              </a:spcBef>
              <a:spcAft>
                <a:spcPts val="400"/>
              </a:spcAft>
              <a:buNone/>
            </a:pPr>
            <a:r>
              <a:rPr lang="en-US" sz="1800">
                <a:latin typeface="Consolas" pitchFamily="49" charset="0"/>
                <a:cs typeface="Consolas" pitchFamily="49" charset="0"/>
              </a:rPr>
              <a:t>	&lt;/Grid.RowDefinitions&gt;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r>
              <a:rPr lang="en-US" sz="1800">
                <a:latin typeface="Consolas" pitchFamily="49" charset="0"/>
                <a:cs typeface="Consolas" pitchFamily="49" charset="0"/>
              </a:rPr>
              <a:t>		&lt;ColumnDefinition /&gt;</a:t>
            </a:r>
          </a:p>
          <a:p>
            <a:pPr marL="0" indent="0" defTabSz="508000">
              <a:spcBef>
                <a:spcPts val="400"/>
              </a:spcBef>
              <a:spcAft>
                <a:spcPts val="400"/>
              </a:spcAft>
              <a:buNone/>
            </a:pPr>
            <a:r>
              <a:rPr lang="en-US" sz="1800">
                <a:latin typeface="Consolas" pitchFamily="49" charset="0"/>
                <a:cs typeface="Consolas" pitchFamily="49" charset="0"/>
              </a:rPr>
              <a:t>		&lt;ColumnDefinition Width="10" /&gt;</a:t>
            </a:r>
          </a:p>
          <a:p>
            <a:pPr marL="0" indent="0" defTabSz="508000">
              <a:spcBef>
                <a:spcPts val="400"/>
              </a:spcBef>
              <a:spcAft>
                <a:spcPts val="400"/>
              </a:spcAft>
              <a:buNone/>
            </a:pPr>
            <a:r>
              <a:rPr lang="en-US" sz="1800">
                <a:latin typeface="Consolas" pitchFamily="49" charset="0"/>
                <a:cs typeface="Consolas" pitchFamily="49" charset="0"/>
              </a:rPr>
              <a:t>		&lt;ColumnDefinition /&gt;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r>
              <a:rPr lang="en-US" sz="1800">
                <a:latin typeface="Consolas" pitchFamily="49" charset="0"/>
                <a:cs typeface="Consolas" pitchFamily="49" charset="0"/>
              </a:rPr>
              <a:t>	</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3739032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4953000"/>
          </a:xfrm>
        </p:spPr>
        <p:txBody>
          <a:bodyPr>
            <a:noAutofit/>
          </a:bodyPr>
          <a:lstStyle/>
          <a:p>
            <a:pPr marL="0" indent="0" defTabSz="508000">
              <a:spcBef>
                <a:spcPts val="400"/>
              </a:spcBef>
              <a:spcAft>
                <a:spcPts val="400"/>
              </a:spcAft>
              <a:buNone/>
            </a:pPr>
            <a:r>
              <a:rPr lang="en-US" sz="1800">
                <a:latin typeface="Consolas" pitchFamily="49" charset="0"/>
                <a:cs typeface="Consolas" pitchFamily="49" charset="0"/>
              </a:rPr>
              <a:t>	&lt;Button Grid.Row="0" Grid.Column="0" </a:t>
            </a:r>
            <a:r>
              <a:rPr lang="en-US" sz="1800" smtClean="0">
                <a:latin typeface="Consolas" pitchFamily="49" charset="0"/>
                <a:cs typeface="Consolas" pitchFamily="49" charset="0"/>
              </a:rPr>
              <a:t>								Grid.RowSpan</a:t>
            </a:r>
            <a:r>
              <a:rPr lang="en-US" sz="1800">
                <a:latin typeface="Consolas" pitchFamily="49" charset="0"/>
                <a:cs typeface="Consolas" pitchFamily="49" charset="0"/>
              </a:rPr>
              <a:t>="3"&gt;Left&lt;/Button&gt;</a:t>
            </a:r>
          </a:p>
          <a:p>
            <a:pPr marL="0" indent="0" defTabSz="508000">
              <a:spcBef>
                <a:spcPts val="400"/>
              </a:spcBef>
              <a:spcAft>
                <a:spcPts val="400"/>
              </a:spcAft>
              <a:buNone/>
            </a:pPr>
            <a:r>
              <a:rPr lang="en-US" sz="1800">
                <a:latin typeface="Consolas" pitchFamily="49" charset="0"/>
                <a:cs typeface="Consolas" pitchFamily="49" charset="0"/>
              </a:rPr>
              <a:t>	&lt;Button Grid.Row="0" Grid.Column="2"&gt;Right&lt;/Button&gt;</a:t>
            </a:r>
          </a:p>
          <a:p>
            <a:pPr marL="0" indent="0" defTabSz="508000">
              <a:spcBef>
                <a:spcPts val="400"/>
              </a:spcBef>
              <a:spcAft>
                <a:spcPts val="400"/>
              </a:spcAft>
              <a:buNone/>
            </a:pPr>
            <a:r>
              <a:rPr lang="en-US" sz="1800">
                <a:latin typeface="Consolas" pitchFamily="49" charset="0"/>
                <a:cs typeface="Consolas" pitchFamily="49" charset="0"/>
              </a:rPr>
              <a:t>	&lt;Button Grid.Row="2" Grid.Column="2"&gt;Right&lt;/Button&gt;</a:t>
            </a:r>
          </a:p>
          <a:p>
            <a:pPr marL="0" indent="0" defTabSz="508000">
              <a:spcBef>
                <a:spcPts val="400"/>
              </a:spcBef>
              <a:spcAft>
                <a:spcPts val="400"/>
              </a:spcAft>
              <a:buNone/>
            </a:pPr>
            <a:endParaRPr lang="en-US" sz="1800">
              <a:latin typeface="Consolas" pitchFamily="49" charset="0"/>
              <a:cs typeface="Consolas" pitchFamily="49" charset="0"/>
            </a:endParaRPr>
          </a:p>
          <a:p>
            <a:pPr marL="0" indent="0" defTabSz="508000">
              <a:spcBef>
                <a:spcPts val="400"/>
              </a:spcBef>
              <a:spcAft>
                <a:spcPts val="400"/>
              </a:spcAft>
              <a:buNone/>
            </a:pPr>
            <a:r>
              <a:rPr lang="en-US" sz="1800">
                <a:latin typeface="Consolas" pitchFamily="49" charset="0"/>
                <a:cs typeface="Consolas" pitchFamily="49" charset="0"/>
              </a:rPr>
              <a:t>	&lt;GridSplitter Grid.Row="0" Grid.Column="1" Grid.RowSpan="3" </a:t>
            </a:r>
          </a:p>
          <a:p>
            <a:pPr marL="0" indent="0" defTabSz="508000">
              <a:spcBef>
                <a:spcPts val="400"/>
              </a:spcBef>
              <a:spcAft>
                <a:spcPts val="400"/>
              </a:spcAft>
              <a:buNone/>
            </a:pPr>
            <a:r>
              <a:rPr lang="en-US" sz="1800">
                <a:latin typeface="Consolas" pitchFamily="49" charset="0"/>
                <a:cs typeface="Consolas" pitchFamily="49" charset="0"/>
              </a:rPr>
              <a:t>		Width="3" HorizontalAlignment="Center"</a:t>
            </a:r>
          </a:p>
          <a:p>
            <a:pPr marL="0" indent="0" defTabSz="508000">
              <a:spcBef>
                <a:spcPts val="400"/>
              </a:spcBef>
              <a:spcAft>
                <a:spcPts val="400"/>
              </a:spcAft>
              <a:buNone/>
            </a:pPr>
            <a:r>
              <a:rPr lang="en-US" sz="1800">
                <a:latin typeface="Consolas" pitchFamily="49" charset="0"/>
                <a:cs typeface="Consolas" pitchFamily="49" charset="0"/>
              </a:rPr>
              <a:t>		ShowsPreview="False"&gt;&lt;/GridSplitter&gt;</a:t>
            </a:r>
          </a:p>
          <a:p>
            <a:pPr marL="0" indent="0" defTabSz="508000">
              <a:spcBef>
                <a:spcPts val="400"/>
              </a:spcBef>
              <a:spcAft>
                <a:spcPts val="400"/>
              </a:spcAft>
              <a:buNone/>
            </a:pPr>
            <a:r>
              <a:rPr lang="en-US" sz="1800">
                <a:latin typeface="Consolas" pitchFamily="49" charset="0"/>
                <a:cs typeface="Consolas" pitchFamily="49" charset="0"/>
              </a:rPr>
              <a:t>	</a:t>
            </a:r>
          </a:p>
          <a:p>
            <a:pPr marL="0" indent="0" defTabSz="508000">
              <a:spcBef>
                <a:spcPts val="400"/>
              </a:spcBef>
              <a:spcAft>
                <a:spcPts val="400"/>
              </a:spcAft>
              <a:buNone/>
            </a:pPr>
            <a:r>
              <a:rPr lang="en-US" sz="1800">
                <a:latin typeface="Consolas" pitchFamily="49" charset="0"/>
                <a:cs typeface="Consolas" pitchFamily="49" charset="0"/>
              </a:rPr>
              <a:t>	&lt;GridSplitter Grid.Row="1" Grid.Column="2"  Height="3" </a:t>
            </a:r>
          </a:p>
          <a:p>
            <a:pPr marL="0" indent="0" defTabSz="508000">
              <a:spcBef>
                <a:spcPts val="400"/>
              </a:spcBef>
              <a:spcAft>
                <a:spcPts val="400"/>
              </a:spcAft>
              <a:buNone/>
            </a:pPr>
            <a:r>
              <a:rPr lang="en-US" sz="1800">
                <a:latin typeface="Consolas" pitchFamily="49" charset="0"/>
                <a:cs typeface="Consolas" pitchFamily="49" charset="0"/>
              </a:rPr>
              <a:t>		VerticalAlignment="Center" HorizontalAlignment="Stretch"</a:t>
            </a:r>
          </a:p>
          <a:p>
            <a:pPr marL="0" indent="0" defTabSz="508000">
              <a:spcBef>
                <a:spcPts val="400"/>
              </a:spcBef>
              <a:spcAft>
                <a:spcPts val="400"/>
              </a:spcAft>
              <a:buNone/>
            </a:pPr>
            <a:r>
              <a:rPr lang="en-US" sz="1800">
                <a:latin typeface="Consolas" pitchFamily="49" charset="0"/>
                <a:cs typeface="Consolas" pitchFamily="49" charset="0"/>
              </a:rPr>
              <a:t>		ShowsPreview="False" ResizeDirection="Auto"&gt;&lt;/GridSplitter&gt;        </a:t>
            </a:r>
          </a:p>
          <a:p>
            <a:pPr marL="0" indent="0" defTabSz="508000">
              <a:spcBef>
                <a:spcPts val="400"/>
              </a:spcBef>
              <a:spcAft>
                <a:spcPts val="400"/>
              </a:spcAft>
              <a:buNone/>
            </a:pPr>
            <a:r>
              <a:rPr lang="en-US" sz="1800">
                <a:latin typeface="Consolas" pitchFamily="49" charset="0"/>
                <a:cs typeface="Consolas" pitchFamily="49" charset="0"/>
              </a:rPr>
              <a:t>&lt;/Grid&gt;</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4268706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Grid Layout</a:t>
            </a:r>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4191000" cy="280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771" y="2971800"/>
            <a:ext cx="4013014" cy="267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878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600"/>
              </a:spcBef>
              <a:spcAft>
                <a:spcPts val="600"/>
              </a:spcAft>
              <a:buNone/>
            </a:pPr>
            <a:r>
              <a:rPr lang="vi-VN" sz="2400" b="1">
                <a:latin typeface="Calibri (Body)"/>
              </a:rPr>
              <a:t>Đồng bộ kích thước các dòng, cột của nhiều Grid</a:t>
            </a:r>
          </a:p>
          <a:p>
            <a:pPr marL="0" indent="0" algn="just">
              <a:spcBef>
                <a:spcPts val="600"/>
              </a:spcBef>
              <a:spcAft>
                <a:spcPts val="600"/>
              </a:spcAft>
              <a:buNone/>
            </a:pPr>
            <a:r>
              <a:rPr lang="vi-VN" sz="2400">
                <a:latin typeface="Calibri (Body)"/>
              </a:rPr>
              <a:t>Khi định nghĩa dòng/cột, </a:t>
            </a:r>
            <a:r>
              <a:rPr lang="vi-VN" sz="2400" smtClean="0">
                <a:latin typeface="Calibri (Body)"/>
              </a:rPr>
              <a:t>có </a:t>
            </a:r>
            <a:r>
              <a:rPr lang="vi-VN" sz="2400">
                <a:latin typeface="Calibri (Body)"/>
              </a:rPr>
              <a:t>thể dùng thuộc tính SharedSizeGroup nhằm xác định một tên nhóm để các dòng/cột thuộc cùng nhóm luôn có kích thước bằng nhau, mặc dù chúng nằm trong các Grid control khác nhau.</a:t>
            </a:r>
          </a:p>
          <a:p>
            <a:pPr marL="0" indent="0" algn="just">
              <a:spcBef>
                <a:spcPts val="600"/>
              </a:spcBef>
              <a:spcAft>
                <a:spcPts val="600"/>
              </a:spcAft>
              <a:buNone/>
            </a:pPr>
            <a:r>
              <a:rPr lang="vi-VN" sz="2400">
                <a:latin typeface="Calibri (Body)"/>
              </a:rPr>
              <a:t>Khi dùng phương pháp này, </a:t>
            </a:r>
            <a:r>
              <a:rPr lang="en-US" sz="2400" smtClean="0">
                <a:latin typeface="Calibri (Body)"/>
              </a:rPr>
              <a:t>cần </a:t>
            </a:r>
            <a:r>
              <a:rPr lang="vi-VN" sz="2400" smtClean="0">
                <a:latin typeface="Calibri (Body)"/>
              </a:rPr>
              <a:t>đặt </a:t>
            </a:r>
            <a:r>
              <a:rPr lang="vi-VN" sz="2400">
                <a:latin typeface="Calibri (Body)"/>
              </a:rPr>
              <a:t>thuộc tính Grid.IsSharedSizeScope thành true cho control chứa các Grid cần đồng bộ kích thước dòng/cột. Thuộc tính Grid.IsSharedSizeScope sẽ xác định rằng các control con của nó thuộc phạm vi chia sẻ kích thước với nhau.</a:t>
            </a:r>
          </a:p>
          <a:p>
            <a:pPr marL="0" indent="0" algn="just">
              <a:spcBef>
                <a:spcPts val="600"/>
              </a:spcBef>
              <a:spcAft>
                <a:spcPts val="600"/>
              </a:spcAft>
              <a:buNone/>
            </a:pPr>
            <a:r>
              <a:rPr lang="vi-VN" sz="2400">
                <a:latin typeface="Calibri (Body)"/>
              </a:rPr>
              <a:t>Ví dụ sau cho thấy cách để hai cột đầu tiên của hai Grid control luôn có chiều rộng bằng nhau:</a:t>
            </a:r>
          </a:p>
          <a:p>
            <a:pPr marL="0" indent="0" algn="just">
              <a:spcBef>
                <a:spcPts val="600"/>
              </a:spcBef>
              <a:spcAft>
                <a:spcPts val="6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1320146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defTabSz="508000">
              <a:spcBef>
                <a:spcPts val="400"/>
              </a:spcBef>
              <a:spcAft>
                <a:spcPts val="400"/>
              </a:spcAft>
              <a:buNone/>
            </a:pPr>
            <a:r>
              <a:rPr lang="en-US" sz="1800">
                <a:latin typeface="Consolas" pitchFamily="49" charset="0"/>
                <a:cs typeface="Consolas" pitchFamily="49" charset="0"/>
              </a:rPr>
              <a:t>&lt;StackPanel Grid.IsSharedSizeScope="True"&gt;</a:t>
            </a:r>
          </a:p>
          <a:p>
            <a:pPr marL="0" indent="0" defTabSz="508000">
              <a:spcBef>
                <a:spcPts val="400"/>
              </a:spcBef>
              <a:spcAft>
                <a:spcPts val="400"/>
              </a:spcAft>
              <a:buNone/>
            </a:pPr>
            <a:r>
              <a:rPr lang="en-US" sz="1800">
                <a:latin typeface="Consolas" pitchFamily="49" charset="0"/>
                <a:cs typeface="Consolas" pitchFamily="49" charset="0"/>
              </a:rPr>
              <a:t>	&lt;Label&gt;Grid 1:&lt;/Label&gt;</a:t>
            </a:r>
          </a:p>
          <a:p>
            <a:pPr marL="0" indent="0" defTabSz="508000">
              <a:spcBef>
                <a:spcPts val="400"/>
              </a:spcBef>
              <a:spcAft>
                <a:spcPts val="400"/>
              </a:spcAft>
              <a:buNone/>
            </a:pPr>
            <a:r>
              <a:rPr lang="en-US" sz="1800">
                <a:latin typeface="Consolas" pitchFamily="49" charset="0"/>
                <a:cs typeface="Consolas" pitchFamily="49" charset="0"/>
              </a:rPr>
              <a:t>	&lt;Grid Background="LightYellow" ShowGridLines="True"&gt;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r>
              <a:rPr lang="en-US" sz="1800">
                <a:latin typeface="Consolas" pitchFamily="49" charset="0"/>
                <a:cs typeface="Consolas" pitchFamily="49" charset="0"/>
              </a:rPr>
              <a:t>			&lt;ColumnDefinition SharedSizeGroup="ColGroup" /&gt;</a:t>
            </a:r>
          </a:p>
          <a:p>
            <a:pPr marL="0" indent="0" defTabSz="508000">
              <a:spcBef>
                <a:spcPts val="400"/>
              </a:spcBef>
              <a:spcAft>
                <a:spcPts val="400"/>
              </a:spcAft>
              <a:buNone/>
            </a:pPr>
            <a:r>
              <a:rPr lang="en-US" sz="1800">
                <a:latin typeface="Consolas" pitchFamily="49" charset="0"/>
                <a:cs typeface="Consolas" pitchFamily="49" charset="0"/>
              </a:rPr>
              <a:t>			&lt;ColumnDefinition Width="Auto" /&gt;</a:t>
            </a:r>
          </a:p>
          <a:p>
            <a:pPr marL="0" indent="0" defTabSz="508000">
              <a:spcBef>
                <a:spcPts val="400"/>
              </a:spcBef>
              <a:spcAft>
                <a:spcPts val="400"/>
              </a:spcAft>
              <a:buNone/>
            </a:pPr>
            <a:r>
              <a:rPr lang="en-US" sz="1800">
                <a:latin typeface="Consolas" pitchFamily="49" charset="0"/>
                <a:cs typeface="Consolas" pitchFamily="49" charset="0"/>
              </a:rPr>
              <a:t>			&lt;ColumnDefinition Width="Auto" /&gt;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r>
              <a:rPr lang="en-US" sz="1800">
                <a:latin typeface="Consolas" pitchFamily="49" charset="0"/>
                <a:cs typeface="Consolas" pitchFamily="49" charset="0"/>
              </a:rPr>
              <a:t>		&lt;Button Width="100" Height="50"&gt;Width=100&lt;/Button&gt;</a:t>
            </a:r>
          </a:p>
          <a:p>
            <a:pPr marL="0" indent="0" defTabSz="508000">
              <a:spcBef>
                <a:spcPts val="400"/>
              </a:spcBef>
              <a:spcAft>
                <a:spcPts val="400"/>
              </a:spcAft>
              <a:buNone/>
            </a:pPr>
            <a:r>
              <a:rPr lang="en-US" sz="1800">
                <a:latin typeface="Consolas" pitchFamily="49" charset="0"/>
                <a:cs typeface="Consolas" pitchFamily="49" charset="0"/>
              </a:rPr>
              <a:t>		&lt;Button Width="100" Height="50" Margin="5,0,5,0" </a:t>
            </a:r>
            <a:r>
              <a:rPr lang="en-US" sz="1800" smtClean="0">
                <a:latin typeface="Consolas" pitchFamily="49" charset="0"/>
                <a:cs typeface="Consolas" pitchFamily="49" charset="0"/>
              </a:rPr>
              <a:t>					Grid.Column</a:t>
            </a:r>
            <a:r>
              <a:rPr lang="en-US" sz="1800">
                <a:latin typeface="Consolas" pitchFamily="49" charset="0"/>
                <a:cs typeface="Consolas" pitchFamily="49" charset="0"/>
              </a:rPr>
              <a:t>="1" &gt;Width=100&lt;/Button&gt;</a:t>
            </a:r>
          </a:p>
          <a:p>
            <a:pPr marL="0" indent="0" defTabSz="508000">
              <a:spcBef>
                <a:spcPts val="400"/>
              </a:spcBef>
              <a:spcAft>
                <a:spcPts val="400"/>
              </a:spcAft>
              <a:buNone/>
            </a:pPr>
            <a:r>
              <a:rPr lang="en-US" sz="1800">
                <a:latin typeface="Consolas" pitchFamily="49" charset="0"/>
                <a:cs typeface="Consolas" pitchFamily="49" charset="0"/>
              </a:rPr>
              <a:t>		&lt;Button Width="100" Height="50" Margin="5,0,5,0" </a:t>
            </a:r>
            <a:r>
              <a:rPr lang="en-US" sz="1800" smtClean="0">
                <a:latin typeface="Consolas" pitchFamily="49" charset="0"/>
                <a:cs typeface="Consolas" pitchFamily="49" charset="0"/>
              </a:rPr>
              <a:t>					Grid.Column</a:t>
            </a:r>
            <a:r>
              <a:rPr lang="en-US" sz="1800">
                <a:latin typeface="Consolas" pitchFamily="49" charset="0"/>
                <a:cs typeface="Consolas" pitchFamily="49" charset="0"/>
              </a:rPr>
              <a:t>="2" &gt;Width=100&lt;/Button&gt;</a:t>
            </a:r>
          </a:p>
          <a:p>
            <a:pPr marL="0" indent="0" defTabSz="508000">
              <a:spcBef>
                <a:spcPts val="400"/>
              </a:spcBef>
              <a:spcAft>
                <a:spcPts val="400"/>
              </a:spcAft>
              <a:buNone/>
            </a:pPr>
            <a:r>
              <a:rPr lang="en-US" sz="1800">
                <a:latin typeface="Consolas" pitchFamily="49" charset="0"/>
                <a:cs typeface="Consolas" pitchFamily="49" charset="0"/>
              </a:rPr>
              <a:t>	&lt;/Grid&gt;</a:t>
            </a:r>
          </a:p>
          <a:p>
            <a:pPr marL="0" indent="0" defTabSz="508000">
              <a:spcBef>
                <a:spcPts val="400"/>
              </a:spcBef>
              <a:spcAft>
                <a:spcPts val="400"/>
              </a:spcAft>
              <a:buNone/>
            </a:pPr>
            <a:r>
              <a:rPr lang="en-US" sz="1800">
                <a:latin typeface="Consolas" pitchFamily="49" charset="0"/>
                <a:cs typeface="Consolas" pitchFamily="49" charset="0"/>
              </a:rPr>
              <a:t>	</a:t>
            </a:r>
          </a:p>
          <a:p>
            <a:pPr marL="0" indent="0" defTabSz="508000">
              <a:spcBef>
                <a:spcPts val="400"/>
              </a:spcBef>
              <a:spcAft>
                <a:spcPts val="400"/>
              </a:spcAft>
              <a:buNone/>
            </a:pPr>
            <a:r>
              <a:rPr lang="en-US" sz="1800">
                <a:latin typeface="Consolas" pitchFamily="49" charset="0"/>
                <a:cs typeface="Consolas" pitchFamily="49" charset="0"/>
              </a:rPr>
              <a:t>	&lt;Label&gt;Grid 2:&lt;/Label&gt;</a:t>
            </a:r>
          </a:p>
          <a:p>
            <a:pPr marL="0" indent="0" defTabSz="508000">
              <a:spcBef>
                <a:spcPts val="400"/>
              </a:spcBef>
              <a:spcAft>
                <a:spcPts val="400"/>
              </a:spcAft>
              <a:buNone/>
            </a:pPr>
            <a:r>
              <a:rPr lang="en-US" sz="1800">
                <a:latin typeface="Consolas" pitchFamily="49" charset="0"/>
                <a:cs typeface="Consolas" pitchFamily="49" charset="0"/>
              </a:rPr>
              <a:t>	&lt;Grid Background="LightYellow"  ShowGridLines="True"&gt;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r>
              <a:rPr lang="en-US" sz="1800">
                <a:latin typeface="Consolas" pitchFamily="49" charset="0"/>
                <a:cs typeface="Consolas" pitchFamily="49" charset="0"/>
              </a:rPr>
              <a:t>			&lt;ColumnDefinition SharedSizeGroup="ColGroup" /&gt;</a:t>
            </a:r>
          </a:p>
          <a:p>
            <a:pPr marL="0" indent="0" defTabSz="508000">
              <a:spcBef>
                <a:spcPts val="400"/>
              </a:spcBef>
              <a:spcAft>
                <a:spcPts val="400"/>
              </a:spcAft>
              <a:buNone/>
            </a:pPr>
            <a:r>
              <a:rPr lang="en-US" sz="1800">
                <a:latin typeface="Consolas" pitchFamily="49" charset="0"/>
                <a:cs typeface="Consolas" pitchFamily="49" charset="0"/>
              </a:rPr>
              <a:t>			&lt;ColumnDefinition Width="Auto" /&gt;</a:t>
            </a:r>
          </a:p>
          <a:p>
            <a:pPr marL="0" indent="0" defTabSz="508000">
              <a:spcBef>
                <a:spcPts val="400"/>
              </a:spcBef>
              <a:spcAft>
                <a:spcPts val="400"/>
              </a:spcAft>
              <a:buNone/>
            </a:pPr>
            <a:r>
              <a:rPr lang="en-US" sz="1800">
                <a:latin typeface="Consolas" pitchFamily="49" charset="0"/>
                <a:cs typeface="Consolas" pitchFamily="49" charset="0"/>
              </a:rPr>
              <a:t>			&lt;ColumnDefinition Width="Auto" /&gt;</a:t>
            </a:r>
          </a:p>
          <a:p>
            <a:pPr marL="0" indent="0" defTabSz="508000">
              <a:spcBef>
                <a:spcPts val="400"/>
              </a:spcBef>
              <a:spcAft>
                <a:spcPts val="400"/>
              </a:spcAft>
              <a:buNone/>
            </a:pPr>
            <a:r>
              <a:rPr lang="en-US" sz="1800">
                <a:latin typeface="Consolas" pitchFamily="49" charset="0"/>
                <a:cs typeface="Consolas" pitchFamily="49" charset="0"/>
              </a:rPr>
              <a:t>		&lt;/Grid.ColumnDefinitions&gt;</a:t>
            </a:r>
          </a:p>
          <a:p>
            <a:pPr marL="0" indent="0" defTabSz="508000">
              <a:spcBef>
                <a:spcPts val="400"/>
              </a:spcBef>
              <a:spcAft>
                <a:spcPts val="400"/>
              </a:spcAft>
              <a:buNone/>
            </a:pPr>
            <a:endParaRPr lang="en-US" sz="1800">
              <a:latin typeface="Consolas" pitchFamily="49" charset="0"/>
              <a:cs typeface="Consolas" pitchFamily="49" charset="0"/>
            </a:endParaRPr>
          </a:p>
          <a:p>
            <a:pPr marL="0" indent="0" defTabSz="508000">
              <a:spcBef>
                <a:spcPts val="400"/>
              </a:spcBef>
              <a:spcAft>
                <a:spcPts val="400"/>
              </a:spcAft>
              <a:buNone/>
            </a:pPr>
            <a:r>
              <a:rPr lang="en-US" sz="1800">
                <a:latin typeface="Consolas" pitchFamily="49" charset="0"/>
                <a:cs typeface="Consolas" pitchFamily="49" charset="0"/>
              </a:rPr>
              <a:t>		&lt;Button Width="200" Height="50" Margin="5,0,5,0"&gt;Width=200&lt;/Button&gt;</a:t>
            </a:r>
          </a:p>
          <a:p>
            <a:pPr marL="0" indent="0" defTabSz="508000">
              <a:spcBef>
                <a:spcPts val="400"/>
              </a:spcBef>
              <a:spcAft>
                <a:spcPts val="400"/>
              </a:spcAft>
              <a:buNone/>
            </a:pPr>
            <a:r>
              <a:rPr lang="en-US" sz="1800">
                <a:latin typeface="Consolas" pitchFamily="49" charset="0"/>
                <a:cs typeface="Consolas" pitchFamily="49" charset="0"/>
              </a:rPr>
              <a:t>		&lt;Button Width="200" Height="50" Margin="5,0,5,0" Grid.Column="1" &gt;Width=200&lt;/Button&gt;</a:t>
            </a:r>
          </a:p>
          <a:p>
            <a:pPr marL="0" indent="0" defTabSz="508000">
              <a:spcBef>
                <a:spcPts val="400"/>
              </a:spcBef>
              <a:spcAft>
                <a:spcPts val="400"/>
              </a:spcAft>
              <a:buNone/>
            </a:pPr>
            <a:r>
              <a:rPr lang="en-US" sz="1800">
                <a:latin typeface="Consolas" pitchFamily="49" charset="0"/>
                <a:cs typeface="Consolas" pitchFamily="49" charset="0"/>
              </a:rPr>
              <a:t>		&lt;Button Width="200" Height="50" Margin="5,0,5,0" Grid.Column="2" &gt;Width=200&lt;/Button&gt;</a:t>
            </a:r>
          </a:p>
          <a:p>
            <a:pPr marL="0" indent="0" defTabSz="508000">
              <a:spcBef>
                <a:spcPts val="400"/>
              </a:spcBef>
              <a:spcAft>
                <a:spcPts val="400"/>
              </a:spcAft>
              <a:buNone/>
            </a:pPr>
            <a:r>
              <a:rPr lang="en-US" sz="1800">
                <a:latin typeface="Consolas" pitchFamily="49" charset="0"/>
                <a:cs typeface="Consolas" pitchFamily="49" charset="0"/>
              </a:rPr>
              <a:t>	&lt;/Grid&gt;</a:t>
            </a:r>
          </a:p>
          <a:p>
            <a:pPr marL="0" indent="0" defTabSz="508000">
              <a:spcBef>
                <a:spcPts val="400"/>
              </a:spcBef>
              <a:spcAft>
                <a:spcPts val="400"/>
              </a:spcAft>
              <a:buNone/>
            </a:pPr>
            <a:r>
              <a:rPr lang="en-US" sz="1800">
                <a:latin typeface="Consolas" pitchFamily="49" charset="0"/>
                <a:cs typeface="Consolas" pitchFamily="49" charset="0"/>
              </a:rPr>
              <a:t>&lt;/StackPanel&gt;</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22334592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323114"/>
          </a:xfrm>
        </p:spPr>
        <p:txBody>
          <a:bodyPr>
            <a:noAutofit/>
          </a:bodyPr>
          <a:lstStyle/>
          <a:p>
            <a:pPr marL="0" indent="0" defTabSz="508000">
              <a:spcBef>
                <a:spcPts val="200"/>
              </a:spcBef>
              <a:spcAft>
                <a:spcPts val="200"/>
              </a:spcAft>
              <a:buNone/>
            </a:pPr>
            <a:r>
              <a:rPr lang="en-US" sz="1800">
                <a:latin typeface="Consolas" pitchFamily="49" charset="0"/>
                <a:cs typeface="Consolas" pitchFamily="49" charset="0"/>
              </a:rPr>
              <a:t>	&lt;Label&gt;Grid 2:&lt;/Label&gt;</a:t>
            </a:r>
          </a:p>
          <a:p>
            <a:pPr marL="0" indent="0" defTabSz="508000">
              <a:spcBef>
                <a:spcPts val="200"/>
              </a:spcBef>
              <a:spcAft>
                <a:spcPts val="200"/>
              </a:spcAft>
              <a:buNone/>
            </a:pPr>
            <a:r>
              <a:rPr lang="en-US" sz="1800">
                <a:latin typeface="Consolas" pitchFamily="49" charset="0"/>
                <a:cs typeface="Consolas" pitchFamily="49" charset="0"/>
              </a:rPr>
              <a:t>	&lt;Grid Background="LightYellow"  ShowGridLines="True"&gt;</a:t>
            </a:r>
          </a:p>
          <a:p>
            <a:pPr marL="0" indent="0" defTabSz="508000">
              <a:spcBef>
                <a:spcPts val="200"/>
              </a:spcBef>
              <a:spcAft>
                <a:spcPts val="200"/>
              </a:spcAft>
              <a:buNone/>
            </a:pPr>
            <a:r>
              <a:rPr lang="en-US" sz="1800">
                <a:latin typeface="Consolas" pitchFamily="49" charset="0"/>
                <a:cs typeface="Consolas" pitchFamily="49" charset="0"/>
              </a:rPr>
              <a:t>		&lt;Grid.ColumnDefinitions&gt;</a:t>
            </a:r>
          </a:p>
          <a:p>
            <a:pPr marL="0" indent="0" defTabSz="508000">
              <a:spcBef>
                <a:spcPts val="200"/>
              </a:spcBef>
              <a:spcAft>
                <a:spcPts val="200"/>
              </a:spcAft>
              <a:buNone/>
            </a:pPr>
            <a:r>
              <a:rPr lang="en-US" sz="1800">
                <a:latin typeface="Consolas" pitchFamily="49" charset="0"/>
                <a:cs typeface="Consolas" pitchFamily="49" charset="0"/>
              </a:rPr>
              <a:t>			&lt;ColumnDefinition SharedSizeGroup="ColGroup" /&gt;</a:t>
            </a:r>
          </a:p>
          <a:p>
            <a:pPr marL="0" indent="0" defTabSz="508000">
              <a:spcBef>
                <a:spcPts val="200"/>
              </a:spcBef>
              <a:spcAft>
                <a:spcPts val="200"/>
              </a:spcAft>
              <a:buNone/>
            </a:pPr>
            <a:r>
              <a:rPr lang="en-US" sz="1800">
                <a:latin typeface="Consolas" pitchFamily="49" charset="0"/>
                <a:cs typeface="Consolas" pitchFamily="49" charset="0"/>
              </a:rPr>
              <a:t>			&lt;ColumnDefinition Width="Auto" /&gt;</a:t>
            </a:r>
          </a:p>
          <a:p>
            <a:pPr marL="0" indent="0" defTabSz="508000">
              <a:spcBef>
                <a:spcPts val="200"/>
              </a:spcBef>
              <a:spcAft>
                <a:spcPts val="200"/>
              </a:spcAft>
              <a:buNone/>
            </a:pPr>
            <a:r>
              <a:rPr lang="en-US" sz="1800">
                <a:latin typeface="Consolas" pitchFamily="49" charset="0"/>
                <a:cs typeface="Consolas" pitchFamily="49" charset="0"/>
              </a:rPr>
              <a:t>			&lt;ColumnDefinition Width="Auto" /&gt;</a:t>
            </a:r>
          </a:p>
          <a:p>
            <a:pPr marL="0" indent="0" defTabSz="508000">
              <a:spcBef>
                <a:spcPts val="200"/>
              </a:spcBef>
              <a:spcAft>
                <a:spcPts val="200"/>
              </a:spcAft>
              <a:buNone/>
            </a:pPr>
            <a:r>
              <a:rPr lang="en-US" sz="1800">
                <a:latin typeface="Consolas" pitchFamily="49" charset="0"/>
                <a:cs typeface="Consolas" pitchFamily="49" charset="0"/>
              </a:rPr>
              <a:t>		&lt;/Grid.ColumnDefinitions&gt;</a:t>
            </a:r>
          </a:p>
          <a:p>
            <a:pPr marL="0" indent="0" defTabSz="508000">
              <a:spcBef>
                <a:spcPts val="200"/>
              </a:spcBef>
              <a:spcAft>
                <a:spcPts val="200"/>
              </a:spcAft>
              <a:buNone/>
            </a:pPr>
            <a:endParaRPr lang="en-US" sz="1800">
              <a:latin typeface="Consolas" pitchFamily="49" charset="0"/>
              <a:cs typeface="Consolas" pitchFamily="49" charset="0"/>
            </a:endParaRPr>
          </a:p>
          <a:p>
            <a:pPr marL="0" indent="0" defTabSz="508000">
              <a:spcBef>
                <a:spcPts val="200"/>
              </a:spcBef>
              <a:spcAft>
                <a:spcPts val="200"/>
              </a:spcAft>
              <a:buNone/>
            </a:pPr>
            <a:r>
              <a:rPr lang="en-US" sz="1800">
                <a:latin typeface="Consolas" pitchFamily="49" charset="0"/>
                <a:cs typeface="Consolas" pitchFamily="49" charset="0"/>
              </a:rPr>
              <a:t>		&lt;Button Width="200" Height="50" </a:t>
            </a:r>
            <a:r>
              <a:rPr lang="en-US" sz="1800" smtClean="0">
                <a:latin typeface="Consolas" pitchFamily="49" charset="0"/>
                <a:cs typeface="Consolas" pitchFamily="49" charset="0"/>
              </a:rPr>
              <a:t>										Margin</a:t>
            </a:r>
            <a:r>
              <a:rPr lang="en-US" sz="1800">
                <a:latin typeface="Consolas" pitchFamily="49" charset="0"/>
                <a:cs typeface="Consolas" pitchFamily="49" charset="0"/>
              </a:rPr>
              <a:t>="5,0,5,0"&gt;Width=200&lt;/Button&gt;</a:t>
            </a:r>
          </a:p>
          <a:p>
            <a:pPr marL="0" indent="0" defTabSz="508000">
              <a:spcBef>
                <a:spcPts val="200"/>
              </a:spcBef>
              <a:spcAft>
                <a:spcPts val="200"/>
              </a:spcAft>
              <a:buNone/>
            </a:pPr>
            <a:r>
              <a:rPr lang="en-US" sz="1800">
                <a:latin typeface="Consolas" pitchFamily="49" charset="0"/>
                <a:cs typeface="Consolas" pitchFamily="49" charset="0"/>
              </a:rPr>
              <a:t>		&lt;Button Width="200" Height="50" Margin="5,0,5,0" </a:t>
            </a:r>
            <a:r>
              <a:rPr lang="en-US" sz="1800" smtClean="0">
                <a:latin typeface="Consolas" pitchFamily="49" charset="0"/>
                <a:cs typeface="Consolas" pitchFamily="49" charset="0"/>
              </a:rPr>
              <a:t>					Grid.Column</a:t>
            </a:r>
            <a:r>
              <a:rPr lang="en-US" sz="1800">
                <a:latin typeface="Consolas" pitchFamily="49" charset="0"/>
                <a:cs typeface="Consolas" pitchFamily="49" charset="0"/>
              </a:rPr>
              <a:t>="1" &gt;Width=200&lt;/Button&gt;</a:t>
            </a:r>
          </a:p>
          <a:p>
            <a:pPr marL="0" indent="0" defTabSz="508000">
              <a:spcBef>
                <a:spcPts val="200"/>
              </a:spcBef>
              <a:spcAft>
                <a:spcPts val="200"/>
              </a:spcAft>
              <a:buNone/>
            </a:pPr>
            <a:r>
              <a:rPr lang="en-US" sz="1800">
                <a:latin typeface="Consolas" pitchFamily="49" charset="0"/>
                <a:cs typeface="Consolas" pitchFamily="49" charset="0"/>
              </a:rPr>
              <a:t>		&lt;Button Width="200" Height="50" Margin="5,0,5,0" </a:t>
            </a:r>
            <a:r>
              <a:rPr lang="en-US" sz="1800" smtClean="0">
                <a:latin typeface="Consolas" pitchFamily="49" charset="0"/>
                <a:cs typeface="Consolas" pitchFamily="49" charset="0"/>
              </a:rPr>
              <a:t>					Grid.Column</a:t>
            </a:r>
            <a:r>
              <a:rPr lang="en-US" sz="1800">
                <a:latin typeface="Consolas" pitchFamily="49" charset="0"/>
                <a:cs typeface="Consolas" pitchFamily="49" charset="0"/>
              </a:rPr>
              <a:t>="2" &gt;Width=200&lt;/Button&gt;</a:t>
            </a:r>
          </a:p>
          <a:p>
            <a:pPr marL="0" indent="0" defTabSz="508000">
              <a:spcBef>
                <a:spcPts val="200"/>
              </a:spcBef>
              <a:spcAft>
                <a:spcPts val="200"/>
              </a:spcAft>
              <a:buNone/>
            </a:pPr>
            <a:r>
              <a:rPr lang="en-US" sz="1800">
                <a:latin typeface="Consolas" pitchFamily="49" charset="0"/>
                <a:cs typeface="Consolas" pitchFamily="49" charset="0"/>
              </a:rPr>
              <a:t>	&lt;/Grid&gt;</a:t>
            </a:r>
          </a:p>
          <a:p>
            <a:pPr marL="0" indent="0" defTabSz="508000">
              <a:spcBef>
                <a:spcPts val="200"/>
              </a:spcBef>
              <a:spcAft>
                <a:spcPts val="200"/>
              </a:spcAft>
              <a:buNone/>
            </a:pPr>
            <a:r>
              <a:rPr lang="en-US" sz="1800">
                <a:latin typeface="Consolas" pitchFamily="49" charset="0"/>
                <a:cs typeface="Consolas" pitchFamily="49" charset="0"/>
              </a:rPr>
              <a:t>&lt;/StackPanel&gt;</a:t>
            </a:r>
          </a:p>
        </p:txBody>
      </p:sp>
      <p:sp>
        <p:nvSpPr>
          <p:cNvPr id="7" name="Title 6"/>
          <p:cNvSpPr>
            <a:spLocks noGrp="1"/>
          </p:cNvSpPr>
          <p:nvPr>
            <p:ph type="title"/>
          </p:nvPr>
        </p:nvSpPr>
        <p:spPr>
          <a:xfrm>
            <a:off x="457200" y="0"/>
            <a:ext cx="8229600" cy="1143000"/>
          </a:xfrm>
        </p:spPr>
        <p:txBody>
          <a:bodyPr/>
          <a:lstStyle/>
          <a:p>
            <a:r>
              <a:rPr lang="en-US" b="1"/>
              <a:t>Grid Layout</a:t>
            </a:r>
            <a:endParaRPr lang="en-US"/>
          </a:p>
        </p:txBody>
      </p:sp>
    </p:spTree>
    <p:extLst>
      <p:ext uri="{BB962C8B-B14F-4D97-AF65-F5344CB8AC3E}">
        <p14:creationId xmlns:p14="http://schemas.microsoft.com/office/powerpoint/2010/main" val="475952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1200"/>
              </a:spcAft>
            </a:pPr>
            <a:r>
              <a:rPr lang="en-US" sz="2400">
                <a:latin typeface="Calibri (Body)"/>
              </a:rPr>
              <a:t>Mặc dù WPF cung cấp một nền tảng thống nhất để tạo giao diện người dùng, những công nghệ mà WPF chứa đựng có thể phân chia thành những thành phần độc lập</a:t>
            </a:r>
          </a:p>
          <a:p>
            <a:pPr algn="just">
              <a:spcBef>
                <a:spcPts val="1200"/>
              </a:spcBef>
              <a:spcAft>
                <a:spcPts val="1200"/>
              </a:spcAft>
            </a:pPr>
            <a:r>
              <a:rPr lang="en-US" sz="2400">
                <a:latin typeface="Calibri (Body)"/>
              </a:rPr>
              <a:t>WPF được mở rộng với các tập tính năng phát triển ứng dụng bao gồm XAML, các control, cơ chế móc nối dữ liệu, layout, đồ họa 2 chiều, ba chiều, hoạt họa, style, khuôn dạng mẫu, văn bản, media, text và in ấn. WPF nằm trong .NET Framework, nên ngoài ra, ứng dụng WPF có thể kếthợp các thành phần khác có trong thư viện lớp của .NET Framework. </a:t>
            </a:r>
          </a:p>
          <a:p>
            <a:pPr algn="just">
              <a:spcBef>
                <a:spcPts val="1200"/>
              </a:spcBef>
              <a:spcAft>
                <a:spcPts val="12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Các thành phần của WPF</a:t>
            </a:r>
            <a:endParaRPr lang="en-US"/>
          </a:p>
        </p:txBody>
      </p:sp>
    </p:spTree>
    <p:extLst>
      <p:ext uri="{BB962C8B-B14F-4D97-AF65-F5344CB8AC3E}">
        <p14:creationId xmlns:p14="http://schemas.microsoft.com/office/powerpoint/2010/main" val="40109015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Grid Layout</a:t>
            </a:r>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5355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1463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r>
              <a:rPr lang="en-US" b="1" dirty="0" smtClean="0"/>
              <a:t>Label</a:t>
            </a:r>
            <a:r>
              <a:rPr lang="en-US" dirty="0"/>
              <a:t>: </a:t>
            </a:r>
            <a:r>
              <a:rPr lang="en-US" dirty="0" err="1"/>
              <a:t>Nhãn</a:t>
            </a:r>
            <a:r>
              <a:rPr lang="en-US" dirty="0"/>
              <a:t>.</a:t>
            </a:r>
          </a:p>
          <a:p>
            <a:r>
              <a:rPr lang="en-US" b="1" dirty="0" err="1" smtClean="0"/>
              <a:t>TextBox</a:t>
            </a:r>
            <a:r>
              <a:rPr lang="en-US" dirty="0"/>
              <a:t>: </a:t>
            </a:r>
            <a:r>
              <a:rPr lang="en-US" dirty="0" err="1"/>
              <a:t>Hộp</a:t>
            </a:r>
            <a:r>
              <a:rPr lang="en-US" dirty="0"/>
              <a:t> </a:t>
            </a:r>
            <a:r>
              <a:rPr lang="en-US" dirty="0" err="1"/>
              <a:t>soạn</a:t>
            </a:r>
            <a:r>
              <a:rPr lang="en-US" dirty="0"/>
              <a:t> </a:t>
            </a:r>
            <a:r>
              <a:rPr lang="en-US" dirty="0" err="1"/>
              <a:t>thảo</a:t>
            </a:r>
            <a:r>
              <a:rPr lang="en-US" dirty="0"/>
              <a:t>.</a:t>
            </a:r>
          </a:p>
          <a:p>
            <a:r>
              <a:rPr lang="en-US" b="1" dirty="0" smtClean="0"/>
              <a:t>Button</a:t>
            </a:r>
            <a:r>
              <a:rPr lang="en-US" dirty="0"/>
              <a:t>: </a:t>
            </a:r>
            <a:r>
              <a:rPr lang="en-US" dirty="0" err="1"/>
              <a:t>Nút</a:t>
            </a:r>
            <a:r>
              <a:rPr lang="en-US" dirty="0"/>
              <a:t> </a:t>
            </a:r>
            <a:r>
              <a:rPr lang="en-US" dirty="0" err="1"/>
              <a:t>bấm</a:t>
            </a:r>
            <a:r>
              <a:rPr lang="en-US" dirty="0"/>
              <a:t>.</a:t>
            </a:r>
          </a:p>
          <a:p>
            <a:r>
              <a:rPr lang="en-US" b="1" dirty="0" err="1" smtClean="0"/>
              <a:t>CheckBox</a:t>
            </a:r>
            <a:r>
              <a:rPr lang="en-US" dirty="0"/>
              <a:t>: </a:t>
            </a:r>
            <a:r>
              <a:rPr lang="en-US" dirty="0" err="1"/>
              <a:t>Hộp</a:t>
            </a:r>
            <a:r>
              <a:rPr lang="en-US" dirty="0"/>
              <a:t> </a:t>
            </a:r>
            <a:r>
              <a:rPr lang="en-US" dirty="0" err="1"/>
              <a:t>chọn</a:t>
            </a:r>
            <a:r>
              <a:rPr lang="en-US" dirty="0"/>
              <a:t>.</a:t>
            </a:r>
          </a:p>
          <a:p>
            <a:r>
              <a:rPr lang="en-US" b="1" dirty="0" err="1" smtClean="0"/>
              <a:t>RadioButton</a:t>
            </a:r>
            <a:r>
              <a:rPr lang="en-US" dirty="0"/>
              <a:t>: </a:t>
            </a:r>
            <a:r>
              <a:rPr lang="en-US" dirty="0" err="1"/>
              <a:t>Hộp</a:t>
            </a:r>
            <a:r>
              <a:rPr lang="en-US" dirty="0"/>
              <a:t> </a:t>
            </a:r>
            <a:r>
              <a:rPr lang="en-US" dirty="0" err="1"/>
              <a:t>chọn</a:t>
            </a:r>
            <a:r>
              <a:rPr lang="en-US" dirty="0"/>
              <a:t> </a:t>
            </a:r>
            <a:r>
              <a:rPr lang="en-US" dirty="0" smtClean="0"/>
              <a:t>radio.</a:t>
            </a:r>
            <a:endParaRPr lang="en-US" dirty="0"/>
          </a:p>
          <a:p>
            <a:r>
              <a:rPr lang="en-US" b="1" dirty="0" err="1" smtClean="0"/>
              <a:t>ListBox</a:t>
            </a:r>
            <a:r>
              <a:rPr lang="en-US" dirty="0"/>
              <a:t>: </a:t>
            </a:r>
            <a:r>
              <a:rPr lang="en-US" dirty="0" err="1"/>
              <a:t>Hộp</a:t>
            </a:r>
            <a:r>
              <a:rPr lang="en-US" dirty="0"/>
              <a:t> </a:t>
            </a:r>
            <a:r>
              <a:rPr lang="en-US" dirty="0" err="1"/>
              <a:t>danh</a:t>
            </a:r>
            <a:r>
              <a:rPr lang="en-US" dirty="0"/>
              <a:t> </a:t>
            </a:r>
            <a:r>
              <a:rPr lang="en-US" dirty="0" err="1"/>
              <a:t>sách</a:t>
            </a:r>
            <a:endParaRPr lang="en-US" dirty="0"/>
          </a:p>
          <a:p>
            <a:r>
              <a:rPr lang="en-US" b="1" dirty="0" err="1" smtClean="0"/>
              <a:t>ComboBox</a:t>
            </a:r>
            <a:r>
              <a:rPr lang="en-US" dirty="0"/>
              <a:t>: </a:t>
            </a:r>
            <a:r>
              <a:rPr lang="en-US" dirty="0" err="1"/>
              <a:t>Hộp</a:t>
            </a:r>
            <a:r>
              <a:rPr lang="en-US" dirty="0"/>
              <a:t> </a:t>
            </a:r>
            <a:r>
              <a:rPr lang="en-US" dirty="0" err="1"/>
              <a:t>danh</a:t>
            </a:r>
            <a:r>
              <a:rPr lang="en-US" dirty="0"/>
              <a:t> </a:t>
            </a:r>
            <a:r>
              <a:rPr lang="en-US" dirty="0" err="1"/>
              <a:t>sách</a:t>
            </a:r>
            <a:r>
              <a:rPr lang="en-US" dirty="0"/>
              <a:t> </a:t>
            </a:r>
            <a:r>
              <a:rPr lang="en-US" dirty="0" err="1"/>
              <a:t>thả</a:t>
            </a:r>
            <a:r>
              <a:rPr lang="en-US" dirty="0"/>
              <a:t> </a:t>
            </a:r>
            <a:r>
              <a:rPr lang="en-US" dirty="0" err="1"/>
              <a:t>xuống</a:t>
            </a:r>
            <a:r>
              <a:rPr lang="en-US" dirty="0" smtClean="0"/>
              <a:t>..</a:t>
            </a:r>
            <a:r>
              <a:rPr lang="en-US" dirty="0"/>
              <a:t/>
            </a:r>
            <a:br>
              <a:rPr lang="en-US" dirty="0"/>
            </a:br>
            <a:endParaRPr lang="en-US" dirty="0"/>
          </a:p>
        </p:txBody>
      </p:sp>
      <p:sp>
        <p:nvSpPr>
          <p:cNvPr id="7" name="Title 6"/>
          <p:cNvSpPr>
            <a:spLocks noGrp="1"/>
          </p:cNvSpPr>
          <p:nvPr>
            <p:ph type="title"/>
          </p:nvPr>
        </p:nvSpPr>
        <p:spPr>
          <a:xfrm>
            <a:off x="457200" y="0"/>
            <a:ext cx="8229600" cy="1143000"/>
          </a:xfrm>
        </p:spPr>
        <p:txBody>
          <a:bodyPr/>
          <a:lstStyle/>
          <a:p>
            <a:r>
              <a:rPr lang="en-US" b="1" smtClean="0"/>
              <a:t>Một số Controls thông dụng</a:t>
            </a:r>
            <a:endParaRPr lang="en-US" b="1"/>
          </a:p>
        </p:txBody>
      </p:sp>
    </p:spTree>
    <p:extLst>
      <p:ext uri="{BB962C8B-B14F-4D97-AF65-F5344CB8AC3E}">
        <p14:creationId xmlns:p14="http://schemas.microsoft.com/office/powerpoint/2010/main" val="8401989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lnSpcReduction="10000"/>
          </a:bodyPr>
          <a:lstStyle/>
          <a:p>
            <a:pPr marL="0" indent="0" algn="just">
              <a:buNone/>
            </a:pPr>
            <a:r>
              <a:rPr lang="en-US" sz="2400">
                <a:latin typeface="Calibri (Body)"/>
              </a:rPr>
              <a:t>Label  là các điều kiển để hiển  thị các văn bãn  tĩnh,  thường được sử dụng để  làm nhãn cho các control khác như Textbox, ListBox, ComboBox,….</a:t>
            </a:r>
          </a:p>
          <a:p>
            <a:pPr marL="0" indent="0">
              <a:buNone/>
            </a:pPr>
            <a:endParaRPr lang="en-US" sz="1800" smtClean="0">
              <a:latin typeface="Consolas" pitchFamily="49" charset="0"/>
              <a:cs typeface="Consolas" pitchFamily="49" charset="0"/>
            </a:endParaRPr>
          </a:p>
          <a:p>
            <a:pPr marL="0" indent="0">
              <a:buNone/>
            </a:pPr>
            <a:r>
              <a:rPr lang="en-US" sz="1800" smtClean="0">
                <a:latin typeface="Consolas" pitchFamily="49" charset="0"/>
                <a:cs typeface="Consolas" pitchFamily="49" charset="0"/>
              </a:rPr>
              <a:t>&lt;</a:t>
            </a:r>
            <a:r>
              <a:rPr lang="en-US" sz="1800">
                <a:latin typeface="Consolas" pitchFamily="49" charset="0"/>
                <a:cs typeface="Consolas" pitchFamily="49" charset="0"/>
              </a:rPr>
              <a:t>Label Height="30" HorizontalAlignment="Left" Margin="10,15,0,0" Name="label1" VerticalAlignment="Top" Width="60"&gt;Họ đệm:&lt;/Label</a:t>
            </a:r>
            <a:r>
              <a:rPr lang="en-US" sz="1800" smtClean="0">
                <a:latin typeface="Consolas" pitchFamily="49" charset="0"/>
                <a:cs typeface="Consolas" pitchFamily="49" charset="0"/>
              </a:rPr>
              <a:t>&gt;</a:t>
            </a:r>
          </a:p>
          <a:p>
            <a:pPr marL="0" lvl="0" indent="0">
              <a:buNone/>
            </a:pPr>
            <a:endParaRPr lang="en-US" sz="2000" smtClean="0">
              <a:latin typeface="Calibri (Body)"/>
            </a:endParaRPr>
          </a:p>
          <a:p>
            <a:pPr lvl="0">
              <a:spcBef>
                <a:spcPts val="600"/>
              </a:spcBef>
              <a:spcAft>
                <a:spcPts val="600"/>
              </a:spcAft>
            </a:pPr>
            <a:r>
              <a:rPr lang="en-US" sz="2000" smtClean="0">
                <a:latin typeface="Calibri (Body)"/>
              </a:rPr>
              <a:t>Height</a:t>
            </a:r>
            <a:r>
              <a:rPr lang="en-US" sz="2000">
                <a:latin typeface="Calibri (Body)"/>
              </a:rPr>
              <a:t>="30” : Độ cao của khung nhãn là 30px</a:t>
            </a:r>
          </a:p>
          <a:p>
            <a:pPr lvl="0">
              <a:spcBef>
                <a:spcPts val="600"/>
              </a:spcBef>
              <a:spcAft>
                <a:spcPts val="600"/>
              </a:spcAft>
            </a:pPr>
            <a:r>
              <a:rPr lang="en-US" sz="2000">
                <a:latin typeface="Calibri (Body)"/>
              </a:rPr>
              <a:t>HorizontalAlignment="Left" : Nhãn được căn trái trong cửa sổ</a:t>
            </a:r>
          </a:p>
          <a:p>
            <a:pPr lvl="0">
              <a:spcBef>
                <a:spcPts val="600"/>
              </a:spcBef>
              <a:spcAft>
                <a:spcPts val="600"/>
              </a:spcAft>
            </a:pPr>
            <a:r>
              <a:rPr lang="en-US" sz="2000">
                <a:latin typeface="Calibri (Body)"/>
              </a:rPr>
              <a:t>Margin="10,15,0,0" : có 4 giá trị là Left,Top,Right,Bottom</a:t>
            </a:r>
          </a:p>
          <a:p>
            <a:pPr lvl="0">
              <a:spcBef>
                <a:spcPts val="600"/>
              </a:spcBef>
              <a:spcAft>
                <a:spcPts val="600"/>
              </a:spcAft>
            </a:pPr>
            <a:r>
              <a:rPr lang="en-US" sz="2000">
                <a:latin typeface="Calibri (Body)"/>
              </a:rPr>
              <a:t>Name="label1" : Tên của nhãn là lablel1</a:t>
            </a:r>
          </a:p>
          <a:p>
            <a:pPr lvl="0">
              <a:spcBef>
                <a:spcPts val="600"/>
              </a:spcBef>
              <a:spcAft>
                <a:spcPts val="600"/>
              </a:spcAft>
            </a:pPr>
            <a:r>
              <a:rPr lang="en-US" sz="2000">
                <a:latin typeface="Calibri (Body)"/>
              </a:rPr>
              <a:t>VerticalAlignment="Top" :Nhãn được căn theo đỉnh của cửa sổ.</a:t>
            </a:r>
          </a:p>
          <a:p>
            <a:pPr lvl="0">
              <a:spcBef>
                <a:spcPts val="600"/>
              </a:spcBef>
              <a:spcAft>
                <a:spcPts val="600"/>
              </a:spcAft>
            </a:pPr>
            <a:r>
              <a:rPr lang="en-US" sz="2000">
                <a:latin typeface="Calibri (Body)"/>
              </a:rPr>
              <a:t>Width="60": Chiều rộng của nhãn là 60px</a:t>
            </a:r>
          </a:p>
          <a:p>
            <a:pPr marL="0" indent="0">
              <a:buNone/>
            </a:pPr>
            <a:endParaRPr lang="en-US"/>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smtClean="0"/>
              <a:t>Label</a:t>
            </a:r>
            <a:endParaRPr lang="en-US" b="1"/>
          </a:p>
        </p:txBody>
      </p:sp>
    </p:spTree>
    <p:extLst>
      <p:ext uri="{BB962C8B-B14F-4D97-AF65-F5344CB8AC3E}">
        <p14:creationId xmlns:p14="http://schemas.microsoft.com/office/powerpoint/2010/main" val="840198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Hộp soạn thảo (TextBox) là control cho phép người dùng nhập dữ liệu dạng văn bản.  </a:t>
            </a:r>
          </a:p>
          <a:p>
            <a:pPr marL="0" indent="0">
              <a:buNone/>
            </a:pPr>
            <a:endParaRPr lang="en-US" sz="1800" smtClean="0">
              <a:latin typeface="Consolas" pitchFamily="49" charset="0"/>
              <a:cs typeface="Consolas" pitchFamily="49" charset="0"/>
            </a:endParaRPr>
          </a:p>
          <a:p>
            <a:pPr marL="0" indent="0">
              <a:buNone/>
            </a:pPr>
            <a:r>
              <a:rPr lang="en-US" sz="1800" smtClean="0">
                <a:latin typeface="Consolas" pitchFamily="49" charset="0"/>
                <a:cs typeface="Consolas" pitchFamily="49" charset="0"/>
              </a:rPr>
              <a:t>&lt;</a:t>
            </a:r>
            <a:r>
              <a:rPr lang="en-US" sz="1800">
                <a:latin typeface="Consolas" pitchFamily="49" charset="0"/>
                <a:cs typeface="Consolas" pitchFamily="49" charset="0"/>
              </a:rPr>
              <a:t>TextBox Height="30" Margin="80,17,30,0" Name="textBox1" VerticalAlignment="Top" </a:t>
            </a:r>
            <a:r>
              <a:rPr lang="en-US" sz="1800" smtClean="0">
                <a:latin typeface="Consolas" pitchFamily="49" charset="0"/>
                <a:cs typeface="Consolas" pitchFamily="49" charset="0"/>
              </a:rPr>
              <a:t>/&gt;Hộp </a:t>
            </a:r>
            <a:r>
              <a:rPr lang="en-US" sz="1800">
                <a:latin typeface="Consolas" pitchFamily="49" charset="0"/>
                <a:cs typeface="Consolas" pitchFamily="49" charset="0"/>
              </a:rPr>
              <a:t>soạn thảo</a:t>
            </a:r>
          </a:p>
          <a:p>
            <a:pPr marL="0" indent="0">
              <a:buNone/>
            </a:pPr>
            <a:r>
              <a:rPr lang="en-US" sz="1800">
                <a:latin typeface="Consolas" pitchFamily="49" charset="0"/>
                <a:cs typeface="Consolas" pitchFamily="49" charset="0"/>
              </a:rPr>
              <a:t>&lt;/TextBox</a:t>
            </a:r>
            <a:r>
              <a:rPr lang="en-US" sz="1800" smtClean="0">
                <a:latin typeface="Consolas" pitchFamily="49" charset="0"/>
                <a:cs typeface="Consolas" pitchFamily="49" charset="0"/>
              </a:rPr>
              <a:t>&gt;</a:t>
            </a:r>
          </a:p>
          <a:p>
            <a:pPr marL="0" indent="0">
              <a:buNone/>
            </a:pPr>
            <a:endParaRPr lang="en-US" sz="1800">
              <a:latin typeface="Consolas" pitchFamily="49" charset="0"/>
              <a:cs typeface="Consolas" pitchFamily="49" charset="0"/>
            </a:endParaRPr>
          </a:p>
          <a:p>
            <a:pPr>
              <a:spcBef>
                <a:spcPts val="600"/>
              </a:spcBef>
              <a:spcAft>
                <a:spcPts val="600"/>
              </a:spcAft>
            </a:pPr>
            <a:r>
              <a:rPr lang="en-US" sz="2000">
                <a:latin typeface="Calibri (Body)"/>
              </a:rPr>
              <a:t>Margin="80,17,30,0": Cách lề trái 80, đỉnh cửa sổ 17, cạnh phải 30</a:t>
            </a:r>
          </a:p>
          <a:p>
            <a:pPr>
              <a:spcBef>
                <a:spcPts val="600"/>
              </a:spcBef>
              <a:spcAft>
                <a:spcPts val="600"/>
              </a:spcAft>
            </a:pPr>
            <a:r>
              <a:rPr lang="en-US" sz="2000">
                <a:latin typeface="Calibri (Body)"/>
              </a:rPr>
              <a:t>Name="textBox1": Tên của hộp soạn thảo là textBox1</a:t>
            </a:r>
          </a:p>
          <a:p>
            <a:pPr>
              <a:spcBef>
                <a:spcPts val="600"/>
              </a:spcBef>
              <a:spcAft>
                <a:spcPts val="600"/>
              </a:spcAft>
            </a:pPr>
            <a:r>
              <a:rPr lang="en-US" sz="2000">
                <a:latin typeface="Calibri (Body)"/>
              </a:rPr>
              <a:t>VerticalAlignment="Top": Căn theo đỉnh cửa sổ</a:t>
            </a:r>
          </a:p>
          <a:p>
            <a:pPr marL="0" indent="0">
              <a:buNone/>
            </a:pP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TextBox</a:t>
            </a:r>
            <a:endParaRPr lang="en-US" b="1"/>
          </a:p>
        </p:txBody>
      </p:sp>
    </p:spTree>
    <p:extLst>
      <p:ext uri="{BB962C8B-B14F-4D97-AF65-F5344CB8AC3E}">
        <p14:creationId xmlns:p14="http://schemas.microsoft.com/office/powerpoint/2010/main" val="1499911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410200"/>
          </a:xfrm>
        </p:spPr>
        <p:txBody>
          <a:bodyPr>
            <a:normAutofit fontScale="47500" lnSpcReduction="20000"/>
          </a:bodyPr>
          <a:lstStyle/>
          <a:p>
            <a:pPr marL="0" indent="0" algn="just">
              <a:buNone/>
            </a:pPr>
            <a:r>
              <a:rPr lang="en-US" sz="5100">
                <a:latin typeface="Calibri (Body)"/>
              </a:rPr>
              <a:t>Button là loại điều khiển cho phép người dùng nhấn chuột để chọn lệnh, khi nhấn vào nút bấm, nó sẽ sinh ra sự kiện Click  và sẽ chạy các lệnh gắn với sự kiện này.</a:t>
            </a:r>
          </a:p>
          <a:p>
            <a:pPr marL="0" indent="0">
              <a:buNone/>
            </a:pPr>
            <a:endParaRPr lang="en-US" smtClean="0"/>
          </a:p>
          <a:p>
            <a:pPr marL="0" indent="0">
              <a:buNone/>
            </a:pPr>
            <a:r>
              <a:rPr lang="en-US" sz="3800">
                <a:latin typeface="Consolas" pitchFamily="49" charset="0"/>
                <a:cs typeface="Consolas" pitchFamily="49" charset="0"/>
              </a:rPr>
              <a:t>&lt;Button Height="35" HorizontalAlignment="Left" Margin="16,0,0,27" Name="button1" VerticalAlignment="Bottom" Width="110" Click="button1_Click"&gt;Button&lt;/Button&gt;</a:t>
            </a:r>
          </a:p>
          <a:p>
            <a:pPr marL="0" indent="0">
              <a:buNone/>
            </a:pPr>
            <a:endParaRPr lang="en-US" smtClean="0"/>
          </a:p>
          <a:p>
            <a:pPr lvl="0">
              <a:spcBef>
                <a:spcPts val="600"/>
              </a:spcBef>
              <a:spcAft>
                <a:spcPts val="600"/>
              </a:spcAft>
            </a:pPr>
            <a:r>
              <a:rPr lang="en-US" sz="4200">
                <a:latin typeface="Calibri (Body)"/>
              </a:rPr>
              <a:t>Height="35": Chiều cao nút bấm là 35</a:t>
            </a:r>
          </a:p>
          <a:p>
            <a:pPr lvl="0">
              <a:spcBef>
                <a:spcPts val="600"/>
              </a:spcBef>
              <a:spcAft>
                <a:spcPts val="600"/>
              </a:spcAft>
            </a:pPr>
            <a:r>
              <a:rPr lang="en-US" sz="4200">
                <a:latin typeface="Calibri (Body)"/>
              </a:rPr>
              <a:t>Width="110": Chiều rộng là 110</a:t>
            </a:r>
          </a:p>
          <a:p>
            <a:pPr lvl="0">
              <a:spcBef>
                <a:spcPts val="600"/>
              </a:spcBef>
              <a:spcAft>
                <a:spcPts val="600"/>
              </a:spcAft>
            </a:pPr>
            <a:r>
              <a:rPr lang="en-US" sz="4200">
                <a:latin typeface="Calibri (Body)"/>
              </a:rPr>
              <a:t>HorizontalAlignment="Left": Căn theo lề trái</a:t>
            </a:r>
          </a:p>
          <a:p>
            <a:pPr lvl="0">
              <a:spcBef>
                <a:spcPts val="600"/>
              </a:spcBef>
              <a:spcAft>
                <a:spcPts val="600"/>
              </a:spcAft>
            </a:pPr>
            <a:r>
              <a:rPr lang="en-US" sz="4200">
                <a:latin typeface="Calibri (Body)"/>
              </a:rPr>
              <a:t>VerticalAlignment="Bottom": Căn theo đáy cửa sổ</a:t>
            </a:r>
          </a:p>
          <a:p>
            <a:pPr lvl="0">
              <a:spcBef>
                <a:spcPts val="600"/>
              </a:spcBef>
              <a:spcAft>
                <a:spcPts val="600"/>
              </a:spcAft>
            </a:pPr>
            <a:r>
              <a:rPr lang="en-US" sz="4200">
                <a:latin typeface="Calibri (Body)"/>
              </a:rPr>
              <a:t>Margin="16,0,0,27": Cách lề trái 16, cách đáy 27</a:t>
            </a:r>
          </a:p>
          <a:p>
            <a:pPr lvl="0">
              <a:spcBef>
                <a:spcPts val="600"/>
              </a:spcBef>
              <a:spcAft>
                <a:spcPts val="600"/>
              </a:spcAft>
            </a:pPr>
            <a:r>
              <a:rPr lang="en-US" sz="4200">
                <a:latin typeface="Calibri (Body)"/>
              </a:rPr>
              <a:t>Name="button1": Tên nút bấm là button1</a:t>
            </a:r>
          </a:p>
          <a:p>
            <a:pPr lvl="0">
              <a:spcBef>
                <a:spcPts val="600"/>
              </a:spcBef>
              <a:spcAft>
                <a:spcPts val="600"/>
              </a:spcAft>
            </a:pPr>
            <a:r>
              <a:rPr lang="en-US" sz="4200">
                <a:latin typeface="Calibri (Body)"/>
              </a:rPr>
              <a:t>Click="button1_Click": Khi nhấn chuột vào nút sẽ kích hoạt phương thức button1_Click()</a:t>
            </a:r>
          </a:p>
          <a:p>
            <a:pPr marL="0" indent="0">
              <a:buNone/>
            </a:pPr>
            <a:endParaRPr lang="en-US"/>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smtClean="0"/>
              <a:t>Button</a:t>
            </a:r>
            <a:endParaRPr lang="en-US" b="1"/>
          </a:p>
        </p:txBody>
      </p:sp>
    </p:spTree>
    <p:extLst>
      <p:ext uri="{BB962C8B-B14F-4D97-AF65-F5344CB8AC3E}">
        <p14:creationId xmlns:p14="http://schemas.microsoft.com/office/powerpoint/2010/main" val="1499911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smtClean="0">
                <a:latin typeface="Calibri (Body)"/>
              </a:rPr>
              <a:t>Radio </a:t>
            </a:r>
            <a:r>
              <a:rPr lang="en-US" sz="2400">
                <a:latin typeface="Calibri (Body)"/>
              </a:rPr>
              <a:t>Button: là hộp chọn theo nhóm, tại một thời điểm người dùng chỉ được chọn một trong các mục.</a:t>
            </a:r>
          </a:p>
          <a:p>
            <a:pPr marL="0" indent="0">
              <a:buNone/>
            </a:pPr>
            <a:r>
              <a:rPr lang="en-US" sz="1800" smtClean="0">
                <a:latin typeface="Consolas" pitchFamily="49" charset="0"/>
                <a:cs typeface="Consolas" pitchFamily="49" charset="0"/>
              </a:rPr>
              <a:t>&lt;</a:t>
            </a:r>
            <a:r>
              <a:rPr lang="en-US" sz="1800">
                <a:latin typeface="Consolas" pitchFamily="49" charset="0"/>
                <a:cs typeface="Consolas" pitchFamily="49" charset="0"/>
              </a:rPr>
              <a:t>RadioButton Height="22" </a:t>
            </a:r>
            <a:r>
              <a:rPr lang="en-US" sz="1800" smtClean="0">
                <a:latin typeface="Consolas" pitchFamily="49" charset="0"/>
                <a:cs typeface="Consolas" pitchFamily="49" charset="0"/>
              </a:rPr>
              <a:t>Name</a:t>
            </a:r>
            <a:r>
              <a:rPr lang="en-US" sz="1800">
                <a:latin typeface="Consolas" pitchFamily="49" charset="0"/>
                <a:cs typeface="Consolas" pitchFamily="49" charset="0"/>
              </a:rPr>
              <a:t>="radioButton1" </a:t>
            </a:r>
            <a:r>
              <a:rPr lang="en-US" sz="1800" smtClean="0">
                <a:latin typeface="Consolas" pitchFamily="49" charset="0"/>
                <a:cs typeface="Consolas" pitchFamily="49" charset="0"/>
              </a:rPr>
              <a:t>Width</a:t>
            </a:r>
            <a:r>
              <a:rPr lang="en-US" sz="1800">
                <a:latin typeface="Consolas" pitchFamily="49" charset="0"/>
                <a:cs typeface="Consolas" pitchFamily="49" charset="0"/>
              </a:rPr>
              <a:t>="79" GroupName="GioiTinh" </a:t>
            </a:r>
            <a:r>
              <a:rPr lang="en-US" sz="1800" smtClean="0">
                <a:latin typeface="Consolas" pitchFamily="49" charset="0"/>
                <a:cs typeface="Consolas" pitchFamily="49" charset="0"/>
              </a:rPr>
              <a:t>IsChecked</a:t>
            </a:r>
            <a:r>
              <a:rPr lang="en-US" sz="1800">
                <a:latin typeface="Consolas" pitchFamily="49" charset="0"/>
                <a:cs typeface="Consolas" pitchFamily="49" charset="0"/>
              </a:rPr>
              <a:t>="True"&gt;Nam&lt;/RadioButton</a:t>
            </a:r>
            <a:r>
              <a:rPr lang="en-US" sz="1800" smtClean="0">
                <a:latin typeface="Consolas" pitchFamily="49" charset="0"/>
                <a:cs typeface="Consolas" pitchFamily="49" charset="0"/>
              </a:rPr>
              <a:t>&gt;</a:t>
            </a:r>
            <a:r>
              <a:rPr lang="en-US" sz="1800">
                <a:latin typeface="Consolas" pitchFamily="49" charset="0"/>
                <a:cs typeface="Consolas" pitchFamily="49" charset="0"/>
              </a:rPr>
              <a:t> </a:t>
            </a:r>
          </a:p>
          <a:p>
            <a:pPr marL="0" indent="0">
              <a:buNone/>
            </a:pPr>
            <a:r>
              <a:rPr lang="en-US" sz="1800">
                <a:latin typeface="Consolas" pitchFamily="49" charset="0"/>
                <a:cs typeface="Consolas" pitchFamily="49" charset="0"/>
              </a:rPr>
              <a:t>&lt;RadioButton Height="22" </a:t>
            </a:r>
            <a:r>
              <a:rPr lang="en-US" sz="1800" smtClean="0">
                <a:latin typeface="Consolas" pitchFamily="49" charset="0"/>
                <a:cs typeface="Consolas" pitchFamily="49" charset="0"/>
              </a:rPr>
              <a:t>Name</a:t>
            </a:r>
            <a:r>
              <a:rPr lang="en-US" sz="1800">
                <a:latin typeface="Consolas" pitchFamily="49" charset="0"/>
                <a:cs typeface="Consolas" pitchFamily="49" charset="0"/>
              </a:rPr>
              <a:t>="radioButton2" </a:t>
            </a:r>
            <a:r>
              <a:rPr lang="en-US" sz="1800" smtClean="0">
                <a:latin typeface="Consolas" pitchFamily="49" charset="0"/>
                <a:cs typeface="Consolas" pitchFamily="49" charset="0"/>
              </a:rPr>
              <a:t>Width</a:t>
            </a:r>
            <a:r>
              <a:rPr lang="en-US" sz="1800">
                <a:latin typeface="Consolas" pitchFamily="49" charset="0"/>
                <a:cs typeface="Consolas" pitchFamily="49" charset="0"/>
              </a:rPr>
              <a:t>="79" GroupName="GioiTinh"&gt;Nữ&lt;/RadioButton&gt;</a:t>
            </a:r>
          </a:p>
          <a:p>
            <a:pPr marL="0" indent="0">
              <a:buNone/>
            </a:pPr>
            <a:endParaRPr lang="en-US" sz="2400" smtClean="0">
              <a:latin typeface="Calibri (Body)"/>
            </a:endParaRPr>
          </a:p>
          <a:p>
            <a:pPr marL="0" indent="0" algn="just">
              <a:buNone/>
            </a:pPr>
            <a:r>
              <a:rPr lang="en-US" sz="2400" smtClean="0">
                <a:latin typeface="Calibri (Body)"/>
              </a:rPr>
              <a:t>CheckBox</a:t>
            </a:r>
            <a:r>
              <a:rPr lang="en-US" sz="2400">
                <a:latin typeface="Calibri (Body)"/>
              </a:rPr>
              <a:t>: </a:t>
            </a:r>
            <a:r>
              <a:rPr lang="en-US" sz="2400" smtClean="0">
                <a:latin typeface="Calibri (Body)"/>
              </a:rPr>
              <a:t>là </a:t>
            </a:r>
            <a:r>
              <a:rPr lang="en-US" sz="2400">
                <a:latin typeface="Calibri (Body)"/>
              </a:rPr>
              <a:t>hộp chọn mà người dùng có  thể chọn một hoặc nhiều mục cùng một  lúc.</a:t>
            </a:r>
          </a:p>
          <a:p>
            <a:pPr marL="0" indent="0">
              <a:buNone/>
            </a:pPr>
            <a:r>
              <a:rPr lang="en-US" sz="1800">
                <a:latin typeface="Consolas" pitchFamily="49" charset="0"/>
                <a:cs typeface="Consolas" pitchFamily="49" charset="0"/>
              </a:rPr>
              <a:t>&lt;CheckBox </a:t>
            </a:r>
            <a:r>
              <a:rPr lang="en-US" sz="1800" smtClean="0">
                <a:latin typeface="Consolas" pitchFamily="49" charset="0"/>
                <a:cs typeface="Consolas" pitchFamily="49" charset="0"/>
              </a:rPr>
              <a:t>Name</a:t>
            </a:r>
            <a:r>
              <a:rPr lang="en-US" sz="1800">
                <a:latin typeface="Consolas" pitchFamily="49" charset="0"/>
                <a:cs typeface="Consolas" pitchFamily="49" charset="0"/>
              </a:rPr>
              <a:t>="checkBox1" Height="20" </a:t>
            </a:r>
            <a:r>
              <a:rPr lang="en-US" sz="1800" smtClean="0">
                <a:latin typeface="Consolas" pitchFamily="49" charset="0"/>
                <a:cs typeface="Consolas" pitchFamily="49" charset="0"/>
              </a:rPr>
              <a:t>IsChecked</a:t>
            </a:r>
            <a:r>
              <a:rPr lang="en-US" sz="1800">
                <a:latin typeface="Consolas" pitchFamily="49" charset="0"/>
                <a:cs typeface="Consolas" pitchFamily="49" charset="0"/>
              </a:rPr>
              <a:t>="True"&gt;Tiếng Anh&lt;/CheckBox</a:t>
            </a:r>
            <a:r>
              <a:rPr lang="en-US" sz="1800" smtClean="0">
                <a:latin typeface="Consolas" pitchFamily="49" charset="0"/>
                <a:cs typeface="Consolas" pitchFamily="49" charset="0"/>
              </a:rPr>
              <a:t>&gt;</a:t>
            </a:r>
            <a:endParaRPr lang="en-US" sz="1800">
              <a:latin typeface="Consolas" pitchFamily="49" charset="0"/>
              <a:cs typeface="Consolas" pitchFamily="49" charset="0"/>
            </a:endParaRPr>
          </a:p>
          <a:p>
            <a:pPr marL="0" indent="0">
              <a:buNone/>
            </a:pPr>
            <a:r>
              <a:rPr lang="en-US" sz="1800">
                <a:latin typeface="Consolas" pitchFamily="49" charset="0"/>
                <a:cs typeface="Consolas" pitchFamily="49" charset="0"/>
              </a:rPr>
              <a:t>&lt;CheckBox </a:t>
            </a:r>
            <a:r>
              <a:rPr lang="en-US" sz="1800" smtClean="0">
                <a:latin typeface="Consolas" pitchFamily="49" charset="0"/>
                <a:cs typeface="Consolas" pitchFamily="49" charset="0"/>
              </a:rPr>
              <a:t>Name</a:t>
            </a:r>
            <a:r>
              <a:rPr lang="en-US" sz="1800">
                <a:latin typeface="Consolas" pitchFamily="49" charset="0"/>
                <a:cs typeface="Consolas" pitchFamily="49" charset="0"/>
              </a:rPr>
              <a:t>="checkBox2" </a:t>
            </a:r>
            <a:r>
              <a:rPr lang="en-US" sz="1800" smtClean="0">
                <a:latin typeface="Consolas" pitchFamily="49" charset="0"/>
                <a:cs typeface="Consolas" pitchFamily="49" charset="0"/>
              </a:rPr>
              <a:t>Height</a:t>
            </a:r>
            <a:r>
              <a:rPr lang="en-US" sz="1800">
                <a:latin typeface="Consolas" pitchFamily="49" charset="0"/>
                <a:cs typeface="Consolas" pitchFamily="49" charset="0"/>
              </a:rPr>
              <a:t>="20</a:t>
            </a:r>
            <a:r>
              <a:rPr lang="en-US" sz="1800" smtClean="0">
                <a:latin typeface="Consolas" pitchFamily="49" charset="0"/>
                <a:cs typeface="Consolas" pitchFamily="49" charset="0"/>
              </a:rPr>
              <a:t>"&gt;</a:t>
            </a:r>
            <a:r>
              <a:rPr lang="en-US" sz="1800">
                <a:latin typeface="Consolas" pitchFamily="49" charset="0"/>
                <a:cs typeface="Consolas" pitchFamily="49" charset="0"/>
              </a:rPr>
              <a:t>Tiếng Trung&lt;/CheckBox&gt;</a:t>
            </a:r>
          </a:p>
          <a:p>
            <a:pPr marL="0" indent="0">
              <a:buNone/>
            </a:pPr>
            <a:endParaRPr lang="en-US"/>
          </a:p>
        </p:txBody>
      </p:sp>
      <p:sp>
        <p:nvSpPr>
          <p:cNvPr id="7" name="Title 6"/>
          <p:cNvSpPr>
            <a:spLocks noGrp="1"/>
          </p:cNvSpPr>
          <p:nvPr>
            <p:ph type="title"/>
          </p:nvPr>
        </p:nvSpPr>
        <p:spPr>
          <a:xfrm>
            <a:off x="457200" y="0"/>
            <a:ext cx="8229600" cy="1143000"/>
          </a:xfrm>
        </p:spPr>
        <p:txBody>
          <a:bodyPr>
            <a:normAutofit/>
          </a:bodyPr>
          <a:lstStyle/>
          <a:p>
            <a:pPr lvl="4" algn="ctr" rtl="0">
              <a:spcBef>
                <a:spcPct val="0"/>
              </a:spcBef>
            </a:pPr>
            <a:r>
              <a:rPr lang="en-US" sz="4400" b="1" kern="1200">
                <a:solidFill>
                  <a:schemeClr val="tx1"/>
                </a:solidFill>
                <a:latin typeface="+mj-lt"/>
                <a:ea typeface="+mj-ea"/>
                <a:cs typeface="+mj-cs"/>
              </a:rPr>
              <a:t>Radio Button và CheckBox</a:t>
            </a:r>
          </a:p>
        </p:txBody>
      </p:sp>
    </p:spTree>
    <p:extLst>
      <p:ext uri="{BB962C8B-B14F-4D97-AF65-F5344CB8AC3E}">
        <p14:creationId xmlns:p14="http://schemas.microsoft.com/office/powerpoint/2010/main" val="19427415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fontScale="92500" lnSpcReduction="20000"/>
          </a:bodyPr>
          <a:lstStyle/>
          <a:p>
            <a:pPr marL="0" indent="0" algn="just">
              <a:buNone/>
            </a:pPr>
            <a:r>
              <a:rPr lang="en-US" sz="2600">
                <a:latin typeface="Calibri (Body)"/>
              </a:rPr>
              <a:t>Hộp danh sách (ListBox</a:t>
            </a:r>
            <a:r>
              <a:rPr lang="en-US" sz="2600" smtClean="0">
                <a:latin typeface="Calibri (Body)"/>
              </a:rPr>
              <a:t>) </a:t>
            </a:r>
            <a:r>
              <a:rPr lang="en-US" sz="2600">
                <a:latin typeface="Calibri (Body)"/>
              </a:rPr>
              <a:t>là điều khiển hiển thị một danh sách các mục theo từng dòng và cho phép người dùng chọn một hay nhiều phẩn tử của danh sách</a:t>
            </a:r>
            <a:r>
              <a:rPr lang="en-US" sz="2600" smtClean="0">
                <a:latin typeface="Calibri (Body)"/>
              </a:rPr>
              <a:t>.</a:t>
            </a:r>
          </a:p>
          <a:p>
            <a:pPr marL="0" indent="0">
              <a:buNone/>
            </a:pPr>
            <a:endParaRPr lang="en-US" sz="2400">
              <a:latin typeface="Calibri (Body)"/>
            </a:endParaRPr>
          </a:p>
          <a:p>
            <a:pPr marL="0" indent="0">
              <a:buNone/>
            </a:pPr>
            <a:r>
              <a:rPr lang="en-US" sz="1900">
                <a:latin typeface="Consolas" pitchFamily="49" charset="0"/>
                <a:cs typeface="Consolas" pitchFamily="49" charset="0"/>
              </a:rPr>
              <a:t>&lt;ListBox Height="68" </a:t>
            </a:r>
            <a:r>
              <a:rPr lang="en-US" sz="1900" smtClean="0">
                <a:latin typeface="Consolas" pitchFamily="49" charset="0"/>
                <a:cs typeface="Consolas" pitchFamily="49" charset="0"/>
              </a:rPr>
              <a:t>Name</a:t>
            </a:r>
            <a:r>
              <a:rPr lang="en-US" sz="1900">
                <a:latin typeface="Consolas" pitchFamily="49" charset="0"/>
                <a:cs typeface="Consolas" pitchFamily="49" charset="0"/>
              </a:rPr>
              <a:t>="listBox1" </a:t>
            </a:r>
            <a:r>
              <a:rPr lang="en-US" sz="1900" smtClean="0">
                <a:latin typeface="Consolas" pitchFamily="49" charset="0"/>
                <a:cs typeface="Consolas" pitchFamily="49" charset="0"/>
              </a:rPr>
              <a:t>SelectedIndex</a:t>
            </a:r>
            <a:r>
              <a:rPr lang="en-US" sz="1900">
                <a:latin typeface="Consolas" pitchFamily="49" charset="0"/>
                <a:cs typeface="Consolas" pitchFamily="49" charset="0"/>
              </a:rPr>
              <a:t>="0"&gt;</a:t>
            </a:r>
          </a:p>
          <a:p>
            <a:pPr marL="400050" lvl="1" indent="0">
              <a:buNone/>
            </a:pPr>
            <a:r>
              <a:rPr lang="en-US" sz="1900">
                <a:latin typeface="Consolas" pitchFamily="49" charset="0"/>
                <a:cs typeface="Consolas" pitchFamily="49" charset="0"/>
              </a:rPr>
              <a:t>&lt;ListBoxItem&gt;Hà nội&lt;/ListBoxItem&gt;</a:t>
            </a:r>
          </a:p>
          <a:p>
            <a:pPr marL="400050" lvl="1" indent="0">
              <a:buNone/>
            </a:pPr>
            <a:r>
              <a:rPr lang="en-US" sz="1900">
                <a:latin typeface="Consolas" pitchFamily="49" charset="0"/>
                <a:cs typeface="Consolas" pitchFamily="49" charset="0"/>
              </a:rPr>
              <a:t>&lt;ListBoxItem&gt;TP. Hồ Chí Minh&lt;/ListBoxItem&gt;</a:t>
            </a:r>
          </a:p>
          <a:p>
            <a:pPr marL="400050" lvl="1" indent="0">
              <a:buNone/>
            </a:pPr>
            <a:r>
              <a:rPr lang="en-US" sz="1900">
                <a:latin typeface="Consolas" pitchFamily="49" charset="0"/>
                <a:cs typeface="Consolas" pitchFamily="49" charset="0"/>
              </a:rPr>
              <a:t>&lt;ListBoxItem&gt;Hải Phòng&lt;/ListBoxItem&gt;</a:t>
            </a:r>
          </a:p>
          <a:p>
            <a:pPr marL="400050" lvl="1" indent="0">
              <a:buNone/>
            </a:pPr>
            <a:r>
              <a:rPr lang="en-US" sz="1900">
                <a:latin typeface="Consolas" pitchFamily="49" charset="0"/>
                <a:cs typeface="Consolas" pitchFamily="49" charset="0"/>
              </a:rPr>
              <a:t>&lt;ListBoxItem&gt;Đà Nẵng&lt;/ListBoxItem&gt;</a:t>
            </a:r>
          </a:p>
          <a:p>
            <a:pPr marL="0" indent="0">
              <a:buNone/>
            </a:pPr>
            <a:r>
              <a:rPr lang="en-US" sz="1900">
                <a:latin typeface="Consolas" pitchFamily="49" charset="0"/>
                <a:cs typeface="Consolas" pitchFamily="49" charset="0"/>
              </a:rPr>
              <a:t>&lt;/ListBox&gt;</a:t>
            </a:r>
          </a:p>
          <a:p>
            <a:pPr marL="0" indent="0">
              <a:buNone/>
            </a:pPr>
            <a:endParaRPr lang="en-US" sz="2400" smtClean="0"/>
          </a:p>
          <a:p>
            <a:pPr marL="0" indent="0" algn="just">
              <a:buNone/>
            </a:pPr>
            <a:r>
              <a:rPr lang="en-US" sz="2600" smtClean="0">
                <a:latin typeface="Calibri (Body)"/>
              </a:rPr>
              <a:t>SelectedIndex</a:t>
            </a:r>
            <a:r>
              <a:rPr lang="en-US" sz="2600">
                <a:latin typeface="Calibri (Body)"/>
              </a:rPr>
              <a:t>="k" để yêu cầu tự động chọn phần thử thứ </a:t>
            </a:r>
            <a:r>
              <a:rPr lang="en-US" sz="2600" smtClean="0">
                <a:latin typeface="Calibri (Body)"/>
              </a:rPr>
              <a:t>k+1 </a:t>
            </a:r>
            <a:r>
              <a:rPr lang="en-US" sz="2600">
                <a:latin typeface="Calibri (Body)"/>
              </a:rPr>
              <a:t>trong danh sách khi mở cửa sổ. Phần tử đầu tiên của danh sách có giá trị là 0, phần tử cuối cùng là n-1. Nếu muốn khi mở cửa sổ không chọn phần tử nào thì đặt giá trị k bằng -1.</a:t>
            </a:r>
          </a:p>
          <a:p>
            <a:pPr marL="0" indent="0">
              <a:buNone/>
            </a:pPr>
            <a:endParaRPr lang="en-US" sz="2400"/>
          </a:p>
          <a:p>
            <a:pPr marL="0" indent="0">
              <a:buNone/>
            </a:pPr>
            <a:endParaRPr lang="en-US" sz="2400"/>
          </a:p>
          <a:p>
            <a:pPr marL="0" indent="0">
              <a:buNone/>
            </a:pPr>
            <a:endParaRPr lang="en-US" sz="2400">
              <a:latin typeface="Calibri (Body)"/>
            </a:endParaRPr>
          </a:p>
          <a:p>
            <a:pPr marL="0" indent="0">
              <a:buNone/>
            </a:pPr>
            <a:endParaRPr lang="en-US"/>
          </a:p>
        </p:txBody>
      </p:sp>
      <p:sp>
        <p:nvSpPr>
          <p:cNvPr id="7" name="Title 6"/>
          <p:cNvSpPr>
            <a:spLocks noGrp="1"/>
          </p:cNvSpPr>
          <p:nvPr>
            <p:ph type="title"/>
          </p:nvPr>
        </p:nvSpPr>
        <p:spPr>
          <a:xfrm>
            <a:off x="457200" y="0"/>
            <a:ext cx="8229600" cy="1143000"/>
          </a:xfrm>
        </p:spPr>
        <p:txBody>
          <a:bodyPr>
            <a:normAutofit/>
          </a:bodyPr>
          <a:lstStyle/>
          <a:p>
            <a:pPr lvl="4" algn="ctr" rtl="0">
              <a:spcBef>
                <a:spcPct val="0"/>
              </a:spcBef>
            </a:pPr>
            <a:r>
              <a:rPr lang="en-US" sz="4400" b="1" kern="1200">
                <a:solidFill>
                  <a:schemeClr val="tx1"/>
                </a:solidFill>
                <a:latin typeface="+mj-lt"/>
                <a:ea typeface="+mj-ea"/>
                <a:cs typeface="+mj-cs"/>
              </a:rPr>
              <a:t>ListBox</a:t>
            </a:r>
          </a:p>
        </p:txBody>
      </p:sp>
    </p:spTree>
    <p:extLst>
      <p:ext uri="{BB962C8B-B14F-4D97-AF65-F5344CB8AC3E}">
        <p14:creationId xmlns:p14="http://schemas.microsoft.com/office/powerpoint/2010/main" val="19427415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Hộp danh sách thả xuống (ComboBox) là </a:t>
            </a:r>
            <a:r>
              <a:rPr lang="en-US" sz="2400" smtClean="0">
                <a:latin typeface="Calibri (Body)"/>
              </a:rPr>
              <a:t>điều </a:t>
            </a:r>
            <a:r>
              <a:rPr lang="en-US" sz="2400">
                <a:latin typeface="Calibri (Body)"/>
              </a:rPr>
              <a:t>khiển hiển thị một danh sách theo từng dòng cho người dùng chọn. Tuy nhiên, khác với ListBox, ComboBox gọn gàng hơn bởi vì nó chỉ hiển  thị 1 dòng và khi nhấn vào biểu tượng tam giác bên cạnh thì danh sách mới được mở ra. Combox chỉ cho phép chọn 1 dòng tại 1 thời điểm</a:t>
            </a:r>
            <a:r>
              <a:rPr lang="en-US" sz="2400" smtClean="0">
                <a:latin typeface="Calibri (Body)"/>
              </a:rPr>
              <a:t>.</a:t>
            </a:r>
          </a:p>
          <a:p>
            <a:pPr marL="0" indent="0">
              <a:buNone/>
            </a:pPr>
            <a:endParaRPr lang="en-US" sz="1800" smtClean="0">
              <a:latin typeface="Consolas" pitchFamily="49" charset="0"/>
              <a:cs typeface="Consolas" pitchFamily="49" charset="0"/>
            </a:endParaRPr>
          </a:p>
          <a:p>
            <a:pPr marL="0" indent="0">
              <a:buNone/>
            </a:pPr>
            <a:r>
              <a:rPr lang="en-US" sz="1800" smtClean="0">
                <a:latin typeface="Consolas" pitchFamily="49" charset="0"/>
                <a:cs typeface="Consolas" pitchFamily="49" charset="0"/>
              </a:rPr>
              <a:t>&lt;</a:t>
            </a:r>
            <a:r>
              <a:rPr lang="en-US" sz="1800">
                <a:latin typeface="Consolas" pitchFamily="49" charset="0"/>
                <a:cs typeface="Consolas" pitchFamily="49" charset="0"/>
              </a:rPr>
              <a:t>ComboBox Height="26" Margin="84,0,27,126" Name="comboBox1" VerticalAlignment="Bottom" SelectedIndex="0"&gt;</a:t>
            </a:r>
          </a:p>
          <a:p>
            <a:pPr marL="400050" lvl="1" indent="0">
              <a:buNone/>
              <a:tabLst>
                <a:tab pos="739775" algn="l"/>
              </a:tabLst>
            </a:pPr>
            <a:r>
              <a:rPr lang="en-US" sz="1800">
                <a:latin typeface="Consolas" pitchFamily="49" charset="0"/>
                <a:cs typeface="Consolas" pitchFamily="49" charset="0"/>
              </a:rPr>
              <a:t>&lt;ComboBoxItem&gt;Hà nội&lt;/ComboBoxItem&gt;</a:t>
            </a:r>
          </a:p>
          <a:p>
            <a:pPr marL="400050" lvl="1" indent="0">
              <a:buNone/>
              <a:tabLst>
                <a:tab pos="739775" algn="l"/>
              </a:tabLst>
            </a:pPr>
            <a:r>
              <a:rPr lang="en-US" sz="1800">
                <a:latin typeface="Consolas" pitchFamily="49" charset="0"/>
                <a:cs typeface="Consolas" pitchFamily="49" charset="0"/>
              </a:rPr>
              <a:t>&lt;ComboBoxItem&gt;TP. Hồ Chí Minh&lt;/ComboBoxItem&gt;</a:t>
            </a:r>
          </a:p>
          <a:p>
            <a:pPr marL="400050" lvl="1" indent="0">
              <a:buNone/>
              <a:tabLst>
                <a:tab pos="739775" algn="l"/>
              </a:tabLst>
            </a:pPr>
            <a:r>
              <a:rPr lang="en-US" sz="1800">
                <a:latin typeface="Consolas" pitchFamily="49" charset="0"/>
                <a:cs typeface="Consolas" pitchFamily="49" charset="0"/>
              </a:rPr>
              <a:t>&lt;ComboBoxItem&gt;Hải Phòng&lt;/ComboBoxItem&gt;</a:t>
            </a:r>
          </a:p>
          <a:p>
            <a:pPr marL="400050" lvl="1" indent="0">
              <a:buNone/>
              <a:tabLst>
                <a:tab pos="739775" algn="l"/>
              </a:tabLst>
            </a:pPr>
            <a:r>
              <a:rPr lang="en-US" sz="1800">
                <a:latin typeface="Consolas" pitchFamily="49" charset="0"/>
                <a:cs typeface="Consolas" pitchFamily="49" charset="0"/>
              </a:rPr>
              <a:t>&lt;ComboBoxItem&gt;Đà Nẵng&lt;/ComboBoxItem&gt;</a:t>
            </a:r>
          </a:p>
          <a:p>
            <a:pPr marL="0" indent="0">
              <a:buNone/>
            </a:pPr>
            <a:r>
              <a:rPr lang="en-US" sz="1800">
                <a:latin typeface="Consolas" pitchFamily="49" charset="0"/>
                <a:cs typeface="Consolas" pitchFamily="49" charset="0"/>
              </a:rPr>
              <a:t>&lt;/ComboBox&gt;</a:t>
            </a:r>
          </a:p>
          <a:p>
            <a:pPr marL="0" indent="0">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ComboBox</a:t>
            </a:r>
          </a:p>
        </p:txBody>
      </p:sp>
    </p:spTree>
    <p:extLst>
      <p:ext uri="{BB962C8B-B14F-4D97-AF65-F5344CB8AC3E}">
        <p14:creationId xmlns:p14="http://schemas.microsoft.com/office/powerpoint/2010/main" val="19427415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562600"/>
          </a:xfrm>
        </p:spPr>
        <p:txBody>
          <a:bodyPr>
            <a:noAutofit/>
          </a:bodyPr>
          <a:lstStyle/>
          <a:p>
            <a:pPr marL="0" indent="0" defTabSz="508000">
              <a:spcBef>
                <a:spcPts val="400"/>
              </a:spcBef>
              <a:spcAft>
                <a:spcPts val="400"/>
              </a:spcAft>
              <a:buNone/>
            </a:pPr>
            <a:r>
              <a:rPr lang="vi-VN" sz="1600">
                <a:latin typeface="Consolas" pitchFamily="49" charset="0"/>
                <a:cs typeface="Consolas" pitchFamily="49" charset="0"/>
              </a:rPr>
              <a:t>01  &lt;Window x:Class="Controls.MainWindow"</a:t>
            </a:r>
          </a:p>
          <a:p>
            <a:pPr marL="0" indent="0" defTabSz="508000">
              <a:spcBef>
                <a:spcPts val="400"/>
              </a:spcBef>
              <a:spcAft>
                <a:spcPts val="400"/>
              </a:spcAft>
              <a:buNone/>
            </a:pPr>
            <a:r>
              <a:rPr lang="vi-VN" sz="1600">
                <a:latin typeface="Consolas" pitchFamily="49" charset="0"/>
                <a:cs typeface="Consolas" pitchFamily="49" charset="0"/>
              </a:rPr>
              <a:t>02          xmlns="http://schemas.microsoft.com/winfx/2006/xaml/presentation"</a:t>
            </a:r>
          </a:p>
          <a:p>
            <a:pPr marL="0" indent="0" defTabSz="508000">
              <a:spcBef>
                <a:spcPts val="400"/>
              </a:spcBef>
              <a:spcAft>
                <a:spcPts val="400"/>
              </a:spcAft>
              <a:buNone/>
            </a:pPr>
            <a:r>
              <a:rPr lang="vi-VN" sz="1600">
                <a:latin typeface="Consolas" pitchFamily="49" charset="0"/>
                <a:cs typeface="Consolas" pitchFamily="49" charset="0"/>
              </a:rPr>
              <a:t>03          xmlns:x="http://schemas.microsoft.com/winfx/2006/xaml"</a:t>
            </a:r>
          </a:p>
          <a:p>
            <a:pPr marL="0" indent="0" defTabSz="508000">
              <a:spcBef>
                <a:spcPts val="400"/>
              </a:spcBef>
              <a:spcAft>
                <a:spcPts val="400"/>
              </a:spcAft>
              <a:buNone/>
            </a:pPr>
            <a:r>
              <a:rPr lang="vi-VN" sz="1600">
                <a:latin typeface="Consolas" pitchFamily="49" charset="0"/>
                <a:cs typeface="Consolas" pitchFamily="49" charset="0"/>
              </a:rPr>
              <a:t>04          Title="Ví dụ Control - WPF" Height="352" Width="300"&gt;</a:t>
            </a:r>
          </a:p>
          <a:p>
            <a:pPr marL="0" indent="0" defTabSz="508000">
              <a:spcBef>
                <a:spcPts val="400"/>
              </a:spcBef>
              <a:spcAft>
                <a:spcPts val="400"/>
              </a:spcAft>
              <a:buNone/>
            </a:pPr>
            <a:r>
              <a:rPr lang="vi-VN" sz="1600">
                <a:latin typeface="Consolas" pitchFamily="49" charset="0"/>
                <a:cs typeface="Consolas" pitchFamily="49" charset="0"/>
              </a:rPr>
              <a:t>05      &lt;Grid&gt;</a:t>
            </a:r>
          </a:p>
          <a:p>
            <a:pPr marL="0" indent="0" defTabSz="508000">
              <a:spcBef>
                <a:spcPts val="400"/>
              </a:spcBef>
              <a:spcAft>
                <a:spcPts val="400"/>
              </a:spcAft>
              <a:buNone/>
            </a:pPr>
            <a:r>
              <a:rPr lang="vi-VN" sz="1600">
                <a:latin typeface="Consolas" pitchFamily="49" charset="0"/>
                <a:cs typeface="Consolas" pitchFamily="49" charset="0"/>
              </a:rPr>
              <a:t>06          &lt;Label Height="30" HorizontalAlignment="Left" Margin="10,15,0,0"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="label1" VerticalAlignment="Top" Width="60" Focusable="False"&gt;Họ </a:t>
            </a:r>
            <a:r>
              <a:rPr lang="en-US" sz="1600" smtClean="0">
                <a:latin typeface="Consolas" pitchFamily="49" charset="0"/>
                <a:cs typeface="Consolas" pitchFamily="49" charset="0"/>
              </a:rPr>
              <a:t>	</a:t>
            </a:r>
            <a:r>
              <a:rPr lang="vi-VN" sz="1600" smtClean="0">
                <a:latin typeface="Consolas" pitchFamily="49" charset="0"/>
                <a:cs typeface="Consolas" pitchFamily="49" charset="0"/>
              </a:rPr>
              <a:t>đệm</a:t>
            </a:r>
            <a:r>
              <a:rPr lang="vi-VN" sz="1600">
                <a:latin typeface="Consolas" pitchFamily="49" charset="0"/>
                <a:cs typeface="Consolas" pitchFamily="49" charset="0"/>
              </a:rPr>
              <a:t>:&lt;/Label&gt;</a:t>
            </a:r>
          </a:p>
          <a:p>
            <a:pPr marL="0" indent="0" defTabSz="508000">
              <a:spcBef>
                <a:spcPts val="400"/>
              </a:spcBef>
              <a:spcAft>
                <a:spcPts val="400"/>
              </a:spcAft>
              <a:buNone/>
            </a:pPr>
            <a:r>
              <a:rPr lang="vi-VN" sz="1600">
                <a:latin typeface="Consolas" pitchFamily="49" charset="0"/>
                <a:cs typeface="Consolas" pitchFamily="49" charset="0"/>
              </a:rPr>
              <a:t>07          &lt;Label Height="30" HorizontalAlignment="Left" Margin="10,50,0,0"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="label2" VerticalAlignment="Top" Width="60"&gt;Tên:&lt;/Label&gt;</a:t>
            </a:r>
          </a:p>
          <a:p>
            <a:pPr marL="0" indent="0" defTabSz="508000">
              <a:spcBef>
                <a:spcPts val="400"/>
              </a:spcBef>
              <a:spcAft>
                <a:spcPts val="400"/>
              </a:spcAft>
              <a:buNone/>
            </a:pPr>
            <a:r>
              <a:rPr lang="vi-VN" sz="1600">
                <a:latin typeface="Consolas" pitchFamily="49" charset="0"/>
                <a:cs typeface="Consolas" pitchFamily="49" charset="0"/>
              </a:rPr>
              <a:t>08          &lt;TextBox Height="30" Margin="80,17,30,0" Name="textBox1" </a:t>
            </a:r>
            <a:r>
              <a:rPr lang="en-US" sz="1600" smtClean="0">
                <a:latin typeface="Consolas" pitchFamily="49" charset="0"/>
                <a:cs typeface="Consolas" pitchFamily="49" charset="0"/>
              </a:rPr>
              <a:t>	</a:t>
            </a:r>
            <a:r>
              <a:rPr lang="vi-VN" sz="1600" smtClean="0">
                <a:latin typeface="Consolas" pitchFamily="49" charset="0"/>
                <a:cs typeface="Consolas" pitchFamily="49" charset="0"/>
              </a:rPr>
              <a:t>VerticalAlignment</a:t>
            </a:r>
            <a:r>
              <a:rPr lang="vi-VN" sz="1600">
                <a:latin typeface="Consolas" pitchFamily="49" charset="0"/>
                <a:cs typeface="Consolas" pitchFamily="49" charset="0"/>
              </a:rPr>
              <a:t>="Top"&gt;Hộp soạn thảo&lt;/TextBox&gt;</a:t>
            </a:r>
          </a:p>
          <a:p>
            <a:pPr marL="0" indent="0" defTabSz="508000">
              <a:spcBef>
                <a:spcPts val="400"/>
              </a:spcBef>
              <a:spcAft>
                <a:spcPts val="400"/>
              </a:spcAft>
              <a:buNone/>
            </a:pPr>
            <a:r>
              <a:rPr lang="vi-VN" sz="1600">
                <a:latin typeface="Consolas" pitchFamily="49" charset="0"/>
                <a:cs typeface="Consolas" pitchFamily="49" charset="0"/>
              </a:rPr>
              <a:t>09          &lt;TextBox Height="30" Margin="80,52,30,0" Name="textBox2" </a:t>
            </a:r>
            <a:r>
              <a:rPr lang="en-US" sz="1600" smtClean="0">
                <a:latin typeface="Consolas" pitchFamily="49" charset="0"/>
                <a:cs typeface="Consolas" pitchFamily="49" charset="0"/>
              </a:rPr>
              <a:t>	</a:t>
            </a:r>
            <a:r>
              <a:rPr lang="vi-VN" sz="1600" smtClean="0">
                <a:latin typeface="Consolas" pitchFamily="49" charset="0"/>
                <a:cs typeface="Consolas" pitchFamily="49" charset="0"/>
              </a:rPr>
              <a:t>VerticalAlignment</a:t>
            </a:r>
            <a:r>
              <a:rPr lang="vi-VN" sz="1600">
                <a:latin typeface="Consolas" pitchFamily="49" charset="0"/>
                <a:cs typeface="Consolas" pitchFamily="49" charset="0"/>
              </a:rPr>
              <a:t>="Top" /&gt;</a:t>
            </a:r>
          </a:p>
          <a:p>
            <a:pPr marL="0" indent="0" defTabSz="508000">
              <a:spcBef>
                <a:spcPts val="400"/>
              </a:spcBef>
              <a:spcAft>
                <a:spcPts val="400"/>
              </a:spcAft>
              <a:buNone/>
            </a:pPr>
            <a:r>
              <a:rPr lang="vi-VN" sz="1600">
                <a:latin typeface="Consolas" pitchFamily="49" charset="0"/>
                <a:cs typeface="Consolas" pitchFamily="49" charset="0"/>
              </a:rPr>
              <a:t>10          &lt;Button Height="35" HorizontalAlignment="Left" Margin="16,0,0,27"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="button1" VerticalAlignment="Bottom" Width="110" </a:t>
            </a:r>
            <a:r>
              <a:rPr lang="en-US" sz="1600" smtClean="0">
                <a:latin typeface="Consolas" pitchFamily="49" charset="0"/>
                <a:cs typeface="Consolas" pitchFamily="49" charset="0"/>
              </a:rPr>
              <a:t>	</a:t>
            </a:r>
            <a:r>
              <a:rPr lang="vi-VN" sz="1600" smtClean="0">
                <a:latin typeface="Consolas" pitchFamily="49" charset="0"/>
                <a:cs typeface="Consolas" pitchFamily="49" charset="0"/>
              </a:rPr>
              <a:t>Click</a:t>
            </a:r>
            <a:r>
              <a:rPr lang="vi-VN" sz="1600">
                <a:latin typeface="Consolas" pitchFamily="49" charset="0"/>
                <a:cs typeface="Consolas" pitchFamily="49" charset="0"/>
              </a:rPr>
              <a:t>="button1_Click"&gt;Xem thông tin&lt;/Button</a:t>
            </a:r>
            <a:r>
              <a:rPr lang="vi-VN" sz="1600" smtClean="0">
                <a:latin typeface="Consolas" pitchFamily="49" charset="0"/>
                <a:cs typeface="Consolas" pitchFamily="49" charset="0"/>
              </a:rPr>
              <a:t>&gt;</a:t>
            </a: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2" name="TextBox 1"/>
          <p:cNvSpPr txBox="1"/>
          <p:nvPr/>
        </p:nvSpPr>
        <p:spPr>
          <a:xfrm>
            <a:off x="381000" y="990600"/>
            <a:ext cx="1670650" cy="461665"/>
          </a:xfrm>
          <a:prstGeom prst="rect">
            <a:avLst/>
          </a:prstGeom>
          <a:noFill/>
        </p:spPr>
        <p:txBody>
          <a:bodyPr wrap="none" rtlCol="0">
            <a:spAutoFit/>
          </a:bodyPr>
          <a:lstStyle/>
          <a:p>
            <a:r>
              <a:rPr lang="en-US" sz="2400">
                <a:latin typeface="Calibri (Body)"/>
                <a:cs typeface="+mn-cs"/>
              </a:rPr>
              <a:t>File XAML</a:t>
            </a:r>
          </a:p>
        </p:txBody>
      </p:sp>
    </p:spTree>
    <p:extLst>
      <p:ext uri="{BB962C8B-B14F-4D97-AF65-F5344CB8AC3E}">
        <p14:creationId xmlns:p14="http://schemas.microsoft.com/office/powerpoint/2010/main" val="31735447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562600"/>
          </a:xfrm>
        </p:spPr>
        <p:txBody>
          <a:bodyPr>
            <a:noAutofit/>
          </a:bodyPr>
          <a:lstStyle/>
          <a:p>
            <a:pPr marL="0" indent="0" defTabSz="508000">
              <a:spcBef>
                <a:spcPts val="400"/>
              </a:spcBef>
              <a:spcAft>
                <a:spcPts val="400"/>
              </a:spcAft>
              <a:buNone/>
            </a:pPr>
            <a:r>
              <a:rPr lang="vi-VN" sz="1600" smtClean="0">
                <a:latin typeface="Consolas" pitchFamily="49" charset="0"/>
                <a:cs typeface="Consolas" pitchFamily="49" charset="0"/>
              </a:rPr>
              <a:t>11          </a:t>
            </a:r>
            <a:r>
              <a:rPr lang="vi-VN" sz="1600">
                <a:latin typeface="Consolas" pitchFamily="49" charset="0"/>
                <a:cs typeface="Consolas" pitchFamily="49" charset="0"/>
              </a:rPr>
              <a:t>&lt;Button Height="35" HorizontalAlignment="Right" Margin="0,0,24,27"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="button2" VerticalAlignment="Bottom" Width="110" </a:t>
            </a:r>
            <a:r>
              <a:rPr lang="en-US" sz="1600" smtClean="0">
                <a:latin typeface="Consolas" pitchFamily="49" charset="0"/>
                <a:cs typeface="Consolas" pitchFamily="49" charset="0"/>
              </a:rPr>
              <a:t>	</a:t>
            </a:r>
            <a:r>
              <a:rPr lang="vi-VN" sz="1600" smtClean="0">
                <a:latin typeface="Consolas" pitchFamily="49" charset="0"/>
                <a:cs typeface="Consolas" pitchFamily="49" charset="0"/>
              </a:rPr>
              <a:t>Click</a:t>
            </a:r>
            <a:r>
              <a:rPr lang="vi-VN" sz="1600">
                <a:latin typeface="Consolas" pitchFamily="49" charset="0"/>
                <a:cs typeface="Consolas" pitchFamily="49" charset="0"/>
              </a:rPr>
              <a:t>="button2_Click"&gt;Nhập lại&lt;/Button&gt;</a:t>
            </a:r>
          </a:p>
          <a:p>
            <a:pPr marL="0" indent="0" defTabSz="508000">
              <a:spcBef>
                <a:spcPts val="400"/>
              </a:spcBef>
              <a:spcAft>
                <a:spcPts val="400"/>
              </a:spcAft>
              <a:buNone/>
            </a:pPr>
            <a:r>
              <a:rPr lang="vi-VN" sz="1600">
                <a:latin typeface="Consolas" pitchFamily="49" charset="0"/>
                <a:cs typeface="Consolas" pitchFamily="49" charset="0"/>
              </a:rPr>
              <a:t>12          &lt;Label Height="30" HorizontalAlignment="Left" Margin="10,94,0,0"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="label3" VerticalAlignment="Top" Width="60"&gt;Giới tính:&lt;/Label&gt;</a:t>
            </a:r>
          </a:p>
          <a:p>
            <a:pPr marL="0" indent="0" defTabSz="508000">
              <a:spcBef>
                <a:spcPts val="400"/>
              </a:spcBef>
              <a:spcAft>
                <a:spcPts val="400"/>
              </a:spcAft>
              <a:buNone/>
            </a:pPr>
            <a:r>
              <a:rPr lang="vi-VN" sz="1600">
                <a:latin typeface="Consolas" pitchFamily="49" charset="0"/>
                <a:cs typeface="Consolas" pitchFamily="49" charset="0"/>
              </a:rPr>
              <a:t>13          &lt;RadioButton Height="22" Margin="80,99,0,0" Name="radioButton1" </a:t>
            </a:r>
            <a:r>
              <a:rPr lang="en-US" sz="1600" smtClean="0">
                <a:latin typeface="Consolas" pitchFamily="49" charset="0"/>
                <a:cs typeface="Consolas" pitchFamily="49" charset="0"/>
              </a:rPr>
              <a:t>	</a:t>
            </a:r>
            <a:r>
              <a:rPr lang="vi-VN" sz="1600" smtClean="0">
                <a:latin typeface="Consolas" pitchFamily="49" charset="0"/>
                <a:cs typeface="Consolas" pitchFamily="49" charset="0"/>
              </a:rPr>
              <a:t>VerticalAlignment</a:t>
            </a:r>
            <a:r>
              <a:rPr lang="vi-VN" sz="1600">
                <a:latin typeface="Consolas" pitchFamily="49" charset="0"/>
                <a:cs typeface="Consolas" pitchFamily="49" charset="0"/>
              </a:rPr>
              <a:t>="Top" HorizontalAlignment="Left" Width="79" </a:t>
            </a:r>
            <a:r>
              <a:rPr lang="en-US" sz="1600" smtClean="0">
                <a:latin typeface="Consolas" pitchFamily="49" charset="0"/>
                <a:cs typeface="Consolas" pitchFamily="49" charset="0"/>
              </a:rPr>
              <a:t>	</a:t>
            </a:r>
            <a:r>
              <a:rPr lang="vi-VN" sz="1600" smtClean="0">
                <a:latin typeface="Consolas" pitchFamily="49" charset="0"/>
                <a:cs typeface="Consolas" pitchFamily="49" charset="0"/>
              </a:rPr>
              <a:t>GroupName</a:t>
            </a:r>
            <a:r>
              <a:rPr lang="vi-VN" sz="1600">
                <a:latin typeface="Consolas" pitchFamily="49" charset="0"/>
                <a:cs typeface="Consolas" pitchFamily="49" charset="0"/>
              </a:rPr>
              <a:t>="GioiTinh" IsChecked="True"&gt;Nam&lt;/RadioButton&gt;</a:t>
            </a:r>
          </a:p>
          <a:p>
            <a:pPr marL="0" indent="0" defTabSz="508000">
              <a:spcBef>
                <a:spcPts val="400"/>
              </a:spcBef>
              <a:spcAft>
                <a:spcPts val="400"/>
              </a:spcAft>
              <a:buNone/>
            </a:pPr>
            <a:r>
              <a:rPr lang="vi-VN" sz="1600">
                <a:latin typeface="Consolas" pitchFamily="49" charset="0"/>
                <a:cs typeface="Consolas" pitchFamily="49" charset="0"/>
              </a:rPr>
              <a:t>14          &lt;RadioButton Height="22" HorizontalAlignment="Right" </a:t>
            </a:r>
            <a:r>
              <a:rPr lang="en-US" sz="1600" smtClean="0">
                <a:latin typeface="Consolas" pitchFamily="49" charset="0"/>
                <a:cs typeface="Consolas" pitchFamily="49" charset="0"/>
              </a:rPr>
              <a:t>	</a:t>
            </a:r>
            <a:r>
              <a:rPr lang="vi-VN" sz="1600" smtClean="0">
                <a:latin typeface="Consolas" pitchFamily="49" charset="0"/>
                <a:cs typeface="Consolas" pitchFamily="49" charset="0"/>
              </a:rPr>
              <a:t>Margin</a:t>
            </a:r>
            <a:r>
              <a:rPr lang="vi-VN" sz="1600">
                <a:latin typeface="Consolas" pitchFamily="49" charset="0"/>
                <a:cs typeface="Consolas" pitchFamily="49" charset="0"/>
              </a:rPr>
              <a:t>="0,99,30,0" Name="radioButton2" VerticalAlignment="Top" Width="79" </a:t>
            </a:r>
            <a:r>
              <a:rPr lang="en-US" sz="1600" smtClean="0">
                <a:latin typeface="Consolas" pitchFamily="49" charset="0"/>
                <a:cs typeface="Consolas" pitchFamily="49" charset="0"/>
              </a:rPr>
              <a:t>	</a:t>
            </a:r>
            <a:r>
              <a:rPr lang="vi-VN" sz="1600" smtClean="0">
                <a:latin typeface="Consolas" pitchFamily="49" charset="0"/>
                <a:cs typeface="Consolas" pitchFamily="49" charset="0"/>
              </a:rPr>
              <a:t>GroupName</a:t>
            </a:r>
            <a:r>
              <a:rPr lang="vi-VN" sz="1600">
                <a:latin typeface="Consolas" pitchFamily="49" charset="0"/>
                <a:cs typeface="Consolas" pitchFamily="49" charset="0"/>
              </a:rPr>
              <a:t>="GioiTinh"&gt;Nữ&lt;/RadioButton&gt;</a:t>
            </a:r>
          </a:p>
          <a:p>
            <a:pPr marL="0" indent="0" defTabSz="508000">
              <a:spcBef>
                <a:spcPts val="400"/>
              </a:spcBef>
              <a:spcAft>
                <a:spcPts val="400"/>
              </a:spcAft>
              <a:buNone/>
            </a:pPr>
            <a:r>
              <a:rPr lang="vi-VN" sz="1600">
                <a:latin typeface="Consolas" pitchFamily="49" charset="0"/>
                <a:cs typeface="Consolas" pitchFamily="49" charset="0"/>
              </a:rPr>
              <a:t>15          &lt;Label HorizontalAlignment="Left" Margin="10,127,0,154"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="label4" Width="69"&gt;Ngoại ngữ:&lt;/Label&gt;</a:t>
            </a:r>
          </a:p>
          <a:p>
            <a:pPr marL="0" indent="0" defTabSz="508000">
              <a:spcBef>
                <a:spcPts val="400"/>
              </a:spcBef>
              <a:spcAft>
                <a:spcPts val="400"/>
              </a:spcAft>
              <a:buNone/>
            </a:pPr>
            <a:r>
              <a:rPr lang="vi-VN" sz="1600">
                <a:latin typeface="Consolas" pitchFamily="49" charset="0"/>
                <a:cs typeface="Consolas" pitchFamily="49" charset="0"/>
              </a:rPr>
              <a:t>16          &lt;CheckBox Margin="84,132,119,0" Name="checkBox1" Height="20" </a:t>
            </a:r>
            <a:r>
              <a:rPr lang="en-US" sz="1600" smtClean="0">
                <a:latin typeface="Consolas" pitchFamily="49" charset="0"/>
                <a:cs typeface="Consolas" pitchFamily="49" charset="0"/>
              </a:rPr>
              <a:t>	</a:t>
            </a:r>
            <a:r>
              <a:rPr lang="vi-VN" sz="1600" smtClean="0">
                <a:latin typeface="Consolas" pitchFamily="49" charset="0"/>
                <a:cs typeface="Consolas" pitchFamily="49" charset="0"/>
              </a:rPr>
              <a:t>VerticalAlignment</a:t>
            </a:r>
            <a:r>
              <a:rPr lang="vi-VN" sz="1600">
                <a:latin typeface="Consolas" pitchFamily="49" charset="0"/>
                <a:cs typeface="Consolas" pitchFamily="49" charset="0"/>
              </a:rPr>
              <a:t>="Top" IsChecked="True"&gt;Tiếng Anh&lt;/CheckBox&gt;</a:t>
            </a:r>
          </a:p>
          <a:p>
            <a:pPr marL="0" indent="0" defTabSz="508000">
              <a:spcBef>
                <a:spcPts val="400"/>
              </a:spcBef>
              <a:spcAft>
                <a:spcPts val="400"/>
              </a:spcAft>
              <a:buNone/>
            </a:pPr>
            <a:r>
              <a:rPr lang="vi-VN" sz="1600">
                <a:latin typeface="Consolas" pitchFamily="49" charset="0"/>
                <a:cs typeface="Consolas" pitchFamily="49" charset="0"/>
              </a:rPr>
              <a:t>17          &lt;CheckBox HorizontalAlignment="Right" Margin="0,132,24,0"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="checkBox2" Width="85" Height="20" VerticalAlignment="Top"&gt;Tiếng </a:t>
            </a:r>
            <a:r>
              <a:rPr lang="en-US" sz="1600" smtClean="0">
                <a:latin typeface="Consolas" pitchFamily="49" charset="0"/>
                <a:cs typeface="Consolas" pitchFamily="49" charset="0"/>
              </a:rPr>
              <a:t>	</a:t>
            </a:r>
            <a:r>
              <a:rPr lang="vi-VN" sz="1600" smtClean="0">
                <a:latin typeface="Consolas" pitchFamily="49" charset="0"/>
                <a:cs typeface="Consolas" pitchFamily="49" charset="0"/>
              </a:rPr>
              <a:t>Trung</a:t>
            </a:r>
            <a:r>
              <a:rPr lang="vi-VN" sz="1600">
                <a:latin typeface="Consolas" pitchFamily="49" charset="0"/>
                <a:cs typeface="Consolas" pitchFamily="49" charset="0"/>
              </a:rPr>
              <a:t>&lt;/CheckBox</a:t>
            </a:r>
            <a:r>
              <a:rPr lang="vi-VN" sz="1600" smtClean="0">
                <a:latin typeface="Consolas" pitchFamily="49" charset="0"/>
                <a:cs typeface="Consolas" pitchFamily="49" charset="0"/>
              </a:rPr>
              <a:t>&gt;</a:t>
            </a: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a:latin typeface="Calibri (Body)"/>
                <a:cs typeface="+mn-cs"/>
              </a:rPr>
              <a:t>File XAML</a:t>
            </a:r>
          </a:p>
        </p:txBody>
      </p:sp>
    </p:spTree>
    <p:extLst>
      <p:ext uri="{BB962C8B-B14F-4D97-AF65-F5344CB8AC3E}">
        <p14:creationId xmlns:p14="http://schemas.microsoft.com/office/powerpoint/2010/main" val="1242545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Các thành phần của WPF</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252" y="1524000"/>
            <a:ext cx="8490398"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859480" y="4826160"/>
              <a:ext cx="1852560" cy="477720"/>
            </p14:xfrm>
          </p:contentPart>
        </mc:Choice>
        <mc:Fallback xmlns="">
          <p:pic>
            <p:nvPicPr>
              <p:cNvPr id="3" name="Ink 2"/>
              <p:cNvPicPr/>
              <p:nvPr/>
            </p:nvPicPr>
            <p:blipFill>
              <a:blip r:embed="rId6"/>
              <a:stretch>
                <a:fillRect/>
              </a:stretch>
            </p:blipFill>
            <p:spPr>
              <a:xfrm>
                <a:off x="2850840" y="4816800"/>
                <a:ext cx="1870920" cy="494640"/>
              </a:xfrm>
              <a:prstGeom prst="rect">
                <a:avLst/>
              </a:prstGeom>
            </p:spPr>
          </p:pic>
        </mc:Fallback>
      </mc:AlternateContent>
    </p:spTree>
    <p:extLst>
      <p:ext uri="{BB962C8B-B14F-4D97-AF65-F5344CB8AC3E}">
        <p14:creationId xmlns:p14="http://schemas.microsoft.com/office/powerpoint/2010/main" val="40109015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562600"/>
          </a:xfrm>
        </p:spPr>
        <p:txBody>
          <a:bodyPr>
            <a:noAutofit/>
          </a:bodyPr>
          <a:lstStyle/>
          <a:p>
            <a:pPr marL="0" indent="0" defTabSz="508000">
              <a:spcBef>
                <a:spcPts val="400"/>
              </a:spcBef>
              <a:spcAft>
                <a:spcPts val="400"/>
              </a:spcAft>
              <a:buNone/>
            </a:pPr>
            <a:r>
              <a:rPr lang="vi-VN" sz="1600" smtClean="0">
                <a:latin typeface="Consolas" pitchFamily="49" charset="0"/>
                <a:cs typeface="Consolas" pitchFamily="49" charset="0"/>
              </a:rPr>
              <a:t>18          </a:t>
            </a:r>
            <a:r>
              <a:rPr lang="vi-VN" sz="1600">
                <a:latin typeface="Consolas" pitchFamily="49" charset="0"/>
                <a:cs typeface="Consolas" pitchFamily="49" charset="0"/>
              </a:rPr>
              <a:t>&lt;Label Height="30" HorizontalAlignment="Left" Margin="10,0,0,126" </a:t>
            </a:r>
            <a:r>
              <a:rPr lang="en-US" sz="1600" smtClean="0">
                <a:latin typeface="Consolas" pitchFamily="49" charset="0"/>
                <a:cs typeface="Consolas" pitchFamily="49" charset="0"/>
              </a:rPr>
              <a:t>	</a:t>
            </a:r>
            <a:r>
              <a:rPr lang="vi-VN" sz="1600" smtClean="0">
                <a:latin typeface="Consolas" pitchFamily="49" charset="0"/>
                <a:cs typeface="Consolas" pitchFamily="49" charset="0"/>
              </a:rPr>
              <a:t>Name</a:t>
            </a:r>
            <a:r>
              <a:rPr lang="vi-VN" sz="1600">
                <a:latin typeface="Consolas" pitchFamily="49" charset="0"/>
                <a:cs typeface="Consolas" pitchFamily="49" charset="0"/>
              </a:rPr>
              <a:t>="label5" VerticalAlignment="Bottom" Width="69"&gt;Quê quán:&lt;/Label&gt;</a:t>
            </a:r>
          </a:p>
          <a:p>
            <a:pPr marL="0" indent="0" defTabSz="508000">
              <a:spcBef>
                <a:spcPts val="400"/>
              </a:spcBef>
              <a:spcAft>
                <a:spcPts val="400"/>
              </a:spcAft>
              <a:buNone/>
            </a:pPr>
            <a:r>
              <a:rPr lang="vi-VN" sz="1600">
                <a:latin typeface="Consolas" pitchFamily="49" charset="0"/>
                <a:cs typeface="Consolas" pitchFamily="49" charset="0"/>
              </a:rPr>
              <a:t>19          &lt;ComboBox Height="26" Margin="84,0,27,126" Name="comboBox1" </a:t>
            </a:r>
            <a:r>
              <a:rPr lang="en-US" sz="1600" smtClean="0">
                <a:latin typeface="Consolas" pitchFamily="49" charset="0"/>
                <a:cs typeface="Consolas" pitchFamily="49" charset="0"/>
              </a:rPr>
              <a:t>	</a:t>
            </a:r>
            <a:r>
              <a:rPr lang="vi-VN" sz="1600" smtClean="0">
                <a:latin typeface="Consolas" pitchFamily="49" charset="0"/>
                <a:cs typeface="Consolas" pitchFamily="49" charset="0"/>
              </a:rPr>
              <a:t>VerticalAlignment</a:t>
            </a:r>
            <a:r>
              <a:rPr lang="vi-VN" sz="1600">
                <a:latin typeface="Consolas" pitchFamily="49" charset="0"/>
                <a:cs typeface="Consolas" pitchFamily="49" charset="0"/>
              </a:rPr>
              <a:t>="Bottom" SelectedIndex="0"&gt;</a:t>
            </a:r>
          </a:p>
          <a:p>
            <a:pPr marL="0" indent="0" defTabSz="508000">
              <a:spcBef>
                <a:spcPts val="400"/>
              </a:spcBef>
              <a:spcAft>
                <a:spcPts val="400"/>
              </a:spcAft>
              <a:buNone/>
            </a:pPr>
            <a:r>
              <a:rPr lang="vi-VN" sz="1600">
                <a:latin typeface="Consolas" pitchFamily="49" charset="0"/>
                <a:cs typeface="Consolas" pitchFamily="49" charset="0"/>
              </a:rPr>
              <a:t>20              &lt;ComboBoxItem&gt;Hà nội&lt;/ComboBoxItem&gt;</a:t>
            </a:r>
          </a:p>
          <a:p>
            <a:pPr marL="0" indent="0" defTabSz="508000">
              <a:spcBef>
                <a:spcPts val="400"/>
              </a:spcBef>
              <a:spcAft>
                <a:spcPts val="400"/>
              </a:spcAft>
              <a:buNone/>
            </a:pPr>
            <a:r>
              <a:rPr lang="vi-VN" sz="1600">
                <a:latin typeface="Consolas" pitchFamily="49" charset="0"/>
                <a:cs typeface="Consolas" pitchFamily="49" charset="0"/>
              </a:rPr>
              <a:t>21              &lt;ComboBoxItem&gt;TP. Hồ Chí Minh&lt;/ComboBoxItem&gt;</a:t>
            </a:r>
          </a:p>
          <a:p>
            <a:pPr marL="0" indent="0" defTabSz="508000">
              <a:spcBef>
                <a:spcPts val="400"/>
              </a:spcBef>
              <a:spcAft>
                <a:spcPts val="400"/>
              </a:spcAft>
              <a:buNone/>
            </a:pPr>
            <a:r>
              <a:rPr lang="vi-VN" sz="1600">
                <a:latin typeface="Consolas" pitchFamily="49" charset="0"/>
                <a:cs typeface="Consolas" pitchFamily="49" charset="0"/>
              </a:rPr>
              <a:t>22              &lt;ComboBoxItem&gt;Hải Phòng&lt;/ComboBoxItem&gt;</a:t>
            </a:r>
          </a:p>
          <a:p>
            <a:pPr marL="0" indent="0" defTabSz="508000">
              <a:spcBef>
                <a:spcPts val="400"/>
              </a:spcBef>
              <a:spcAft>
                <a:spcPts val="400"/>
              </a:spcAft>
              <a:buNone/>
            </a:pPr>
            <a:r>
              <a:rPr lang="vi-VN" sz="1600">
                <a:latin typeface="Consolas" pitchFamily="49" charset="0"/>
                <a:cs typeface="Consolas" pitchFamily="49" charset="0"/>
              </a:rPr>
              <a:t>23              &lt;ComboBoxItem&gt;Đà Nẵng&lt;/ComboBoxItem&gt;</a:t>
            </a:r>
          </a:p>
          <a:p>
            <a:pPr marL="0" indent="0" defTabSz="508000">
              <a:spcBef>
                <a:spcPts val="400"/>
              </a:spcBef>
              <a:spcAft>
                <a:spcPts val="400"/>
              </a:spcAft>
              <a:buNone/>
            </a:pPr>
            <a:r>
              <a:rPr lang="vi-VN" sz="1600">
                <a:latin typeface="Consolas" pitchFamily="49" charset="0"/>
                <a:cs typeface="Consolas" pitchFamily="49" charset="0"/>
              </a:rPr>
              <a:t>24          &lt;/ComboBox&gt;</a:t>
            </a:r>
          </a:p>
          <a:p>
            <a:pPr marL="0" indent="0" defTabSz="508000">
              <a:spcBef>
                <a:spcPts val="400"/>
              </a:spcBef>
              <a:spcAft>
                <a:spcPts val="400"/>
              </a:spcAft>
              <a:buNone/>
            </a:pPr>
            <a:r>
              <a:rPr lang="vi-VN" sz="1600">
                <a:latin typeface="Consolas" pitchFamily="49" charset="0"/>
                <a:cs typeface="Consolas" pitchFamily="49" charset="0"/>
              </a:rPr>
              <a:t>25      &lt;/Grid&gt;</a:t>
            </a:r>
          </a:p>
          <a:p>
            <a:pPr marL="0" indent="0" defTabSz="508000">
              <a:spcBef>
                <a:spcPts val="400"/>
              </a:spcBef>
              <a:spcAft>
                <a:spcPts val="400"/>
              </a:spcAft>
              <a:buNone/>
            </a:pPr>
            <a:r>
              <a:rPr lang="vi-VN" sz="1600">
                <a:latin typeface="Consolas" pitchFamily="49" charset="0"/>
                <a:cs typeface="Consolas" pitchFamily="49" charset="0"/>
              </a:rPr>
              <a:t>26  &lt;/Window&gt;</a:t>
            </a:r>
          </a:p>
          <a:p>
            <a:pPr marL="0" indent="0" defTabSz="508000">
              <a:spcBef>
                <a:spcPts val="400"/>
              </a:spcBef>
              <a:spcAft>
                <a:spcPts val="400"/>
              </a:spcAft>
              <a:buNone/>
            </a:pP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4" name="TextBox 3"/>
          <p:cNvSpPr txBox="1"/>
          <p:nvPr/>
        </p:nvSpPr>
        <p:spPr>
          <a:xfrm>
            <a:off x="381000" y="990600"/>
            <a:ext cx="1670650" cy="461665"/>
          </a:xfrm>
          <a:prstGeom prst="rect">
            <a:avLst/>
          </a:prstGeom>
          <a:noFill/>
        </p:spPr>
        <p:txBody>
          <a:bodyPr wrap="none" rtlCol="0">
            <a:spAutoFit/>
          </a:bodyPr>
          <a:lstStyle/>
          <a:p>
            <a:r>
              <a:rPr lang="en-US" sz="2400">
                <a:latin typeface="Calibri (Body)"/>
                <a:cs typeface="+mn-cs"/>
              </a:rPr>
              <a:t>File XAML</a:t>
            </a:r>
          </a:p>
        </p:txBody>
      </p:sp>
    </p:spTree>
    <p:extLst>
      <p:ext uri="{BB962C8B-B14F-4D97-AF65-F5344CB8AC3E}">
        <p14:creationId xmlns:p14="http://schemas.microsoft.com/office/powerpoint/2010/main" val="19833483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991600" cy="5334000"/>
          </a:xfrm>
        </p:spPr>
        <p:txBody>
          <a:bodyPr>
            <a:noAutofit/>
          </a:bodyPr>
          <a:lstStyle/>
          <a:p>
            <a:pPr marL="0" indent="0">
              <a:buNone/>
            </a:pPr>
            <a:r>
              <a:rPr lang="vi-VN" sz="1800">
                <a:latin typeface="Consolas" pitchFamily="49" charset="0"/>
                <a:cs typeface="Consolas" pitchFamily="49" charset="0"/>
              </a:rPr>
              <a:t>01  using System;</a:t>
            </a:r>
          </a:p>
          <a:p>
            <a:pPr marL="0" indent="0">
              <a:buNone/>
            </a:pPr>
            <a:r>
              <a:rPr lang="vi-VN" sz="1800">
                <a:latin typeface="Consolas" pitchFamily="49" charset="0"/>
                <a:cs typeface="Consolas" pitchFamily="49" charset="0"/>
              </a:rPr>
              <a:t>02  using System.Text;</a:t>
            </a:r>
          </a:p>
          <a:p>
            <a:pPr marL="0" indent="0">
              <a:buNone/>
            </a:pPr>
            <a:r>
              <a:rPr lang="vi-VN" sz="1800">
                <a:latin typeface="Consolas" pitchFamily="49" charset="0"/>
                <a:cs typeface="Consolas" pitchFamily="49" charset="0"/>
              </a:rPr>
              <a:t>03  using System.Windows;</a:t>
            </a:r>
          </a:p>
          <a:p>
            <a:pPr marL="0" indent="0">
              <a:buNone/>
            </a:pPr>
            <a:r>
              <a:rPr lang="vi-VN" sz="1800">
                <a:latin typeface="Consolas" pitchFamily="49" charset="0"/>
                <a:cs typeface="Consolas" pitchFamily="49" charset="0"/>
              </a:rPr>
              <a:t>04  </a:t>
            </a:r>
          </a:p>
          <a:p>
            <a:pPr marL="0" indent="0">
              <a:buNone/>
            </a:pPr>
            <a:r>
              <a:rPr lang="vi-VN" sz="1800">
                <a:latin typeface="Consolas" pitchFamily="49" charset="0"/>
                <a:cs typeface="Consolas" pitchFamily="49" charset="0"/>
              </a:rPr>
              <a:t>05  namespace Controls</a:t>
            </a:r>
          </a:p>
          <a:p>
            <a:pPr marL="0" indent="0">
              <a:buNone/>
            </a:pPr>
            <a:r>
              <a:rPr lang="vi-VN" sz="1800">
                <a:latin typeface="Consolas" pitchFamily="49" charset="0"/>
                <a:cs typeface="Consolas" pitchFamily="49" charset="0"/>
              </a:rPr>
              <a:t>06  {</a:t>
            </a:r>
          </a:p>
          <a:p>
            <a:pPr marL="0" indent="0">
              <a:buNone/>
            </a:pPr>
            <a:r>
              <a:rPr lang="vi-VN" sz="1800">
                <a:latin typeface="Consolas" pitchFamily="49" charset="0"/>
                <a:cs typeface="Consolas" pitchFamily="49" charset="0"/>
              </a:rPr>
              <a:t>07      /// &lt;summary&gt;</a:t>
            </a:r>
          </a:p>
          <a:p>
            <a:pPr marL="0" indent="0">
              <a:buNone/>
            </a:pPr>
            <a:r>
              <a:rPr lang="vi-VN" sz="1800">
                <a:latin typeface="Consolas" pitchFamily="49" charset="0"/>
                <a:cs typeface="Consolas" pitchFamily="49" charset="0"/>
              </a:rPr>
              <a:t>08      /// Interaction logic for MainWindow.xaml</a:t>
            </a:r>
          </a:p>
          <a:p>
            <a:pPr marL="0" indent="0">
              <a:buNone/>
            </a:pPr>
            <a:r>
              <a:rPr lang="vi-VN" sz="1800">
                <a:latin typeface="Consolas" pitchFamily="49" charset="0"/>
                <a:cs typeface="Consolas" pitchFamily="49" charset="0"/>
              </a:rPr>
              <a:t>09      /// &lt;/summary&gt;</a:t>
            </a:r>
          </a:p>
          <a:p>
            <a:pPr marL="0" indent="0">
              <a:buNone/>
            </a:pPr>
            <a:r>
              <a:rPr lang="vi-VN" sz="1800">
                <a:latin typeface="Consolas" pitchFamily="49" charset="0"/>
                <a:cs typeface="Consolas" pitchFamily="49" charset="0"/>
              </a:rPr>
              <a:t>10      public partial class MainWindow : Window</a:t>
            </a:r>
          </a:p>
          <a:p>
            <a:pPr marL="0" indent="0">
              <a:buNone/>
            </a:pPr>
            <a:r>
              <a:rPr lang="vi-VN" sz="1800">
                <a:latin typeface="Consolas" pitchFamily="49" charset="0"/>
                <a:cs typeface="Consolas" pitchFamily="49" charset="0"/>
              </a:rPr>
              <a:t>11      {</a:t>
            </a:r>
          </a:p>
          <a:p>
            <a:pPr marL="0" indent="0">
              <a:buNone/>
            </a:pPr>
            <a:r>
              <a:rPr lang="vi-VN" sz="1800">
                <a:latin typeface="Consolas" pitchFamily="49" charset="0"/>
                <a:cs typeface="Consolas" pitchFamily="49" charset="0"/>
              </a:rPr>
              <a:t>12          public MainWindow()</a:t>
            </a:r>
          </a:p>
          <a:p>
            <a:pPr marL="0" indent="0">
              <a:buNone/>
            </a:pPr>
            <a:r>
              <a:rPr lang="vi-VN" sz="1800">
                <a:latin typeface="Consolas" pitchFamily="49" charset="0"/>
                <a:cs typeface="Consolas" pitchFamily="49" charset="0"/>
              </a:rPr>
              <a:t>13          {</a:t>
            </a:r>
          </a:p>
          <a:p>
            <a:pPr marL="0" indent="0">
              <a:buNone/>
            </a:pPr>
            <a:r>
              <a:rPr lang="vi-VN" sz="1800">
                <a:latin typeface="Consolas" pitchFamily="49" charset="0"/>
                <a:cs typeface="Consolas" pitchFamily="49" charset="0"/>
              </a:rPr>
              <a:t>14              InitializeComponent();</a:t>
            </a:r>
          </a:p>
          <a:p>
            <a:pPr marL="0" indent="0">
              <a:buNone/>
            </a:pPr>
            <a:r>
              <a:rPr lang="vi-VN" sz="1800">
                <a:latin typeface="Consolas" pitchFamily="49" charset="0"/>
                <a:cs typeface="Consolas" pitchFamily="49" charset="0"/>
              </a:rPr>
              <a:t>15          }</a:t>
            </a:r>
          </a:p>
          <a:p>
            <a:pPr marL="0" indent="0">
              <a:buNone/>
            </a:pPr>
            <a:r>
              <a:rPr lang="vi-VN" sz="1800">
                <a:latin typeface="Consolas" pitchFamily="49" charset="0"/>
                <a:cs typeface="Consolas" pitchFamily="49" charset="0"/>
              </a:rPr>
              <a:t>16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5" name="TextBox 4"/>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15397726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991600" cy="5334000"/>
          </a:xfrm>
        </p:spPr>
        <p:txBody>
          <a:bodyPr>
            <a:noAutofit/>
          </a:bodyPr>
          <a:lstStyle/>
          <a:p>
            <a:pPr marL="0" indent="0">
              <a:buNone/>
            </a:pPr>
            <a:r>
              <a:rPr lang="vi-VN" sz="1600" smtClean="0">
                <a:latin typeface="Consolas" pitchFamily="49" charset="0"/>
                <a:cs typeface="Consolas" pitchFamily="49" charset="0"/>
              </a:rPr>
              <a:t>17          private void button1_Click(object sender, RoutedEventArgs e)</a:t>
            </a:r>
          </a:p>
          <a:p>
            <a:pPr marL="0" indent="0">
              <a:buNone/>
            </a:pPr>
            <a:r>
              <a:rPr lang="vi-VN" sz="1600" smtClean="0">
                <a:latin typeface="Consolas" pitchFamily="49" charset="0"/>
                <a:cs typeface="Consolas" pitchFamily="49" charset="0"/>
              </a:rPr>
              <a:t>18          {</a:t>
            </a:r>
          </a:p>
          <a:p>
            <a:pPr marL="0" indent="0">
              <a:buNone/>
            </a:pPr>
            <a:r>
              <a:rPr lang="vi-VN" sz="1600" smtClean="0">
                <a:latin typeface="Consolas" pitchFamily="49" charset="0"/>
                <a:cs typeface="Consolas" pitchFamily="49" charset="0"/>
              </a:rPr>
              <a:t>19              String strMessage, strHoTen, strTitle, strNgoaiNgu = "";</a:t>
            </a:r>
          </a:p>
          <a:p>
            <a:pPr marL="0" indent="0">
              <a:buNone/>
            </a:pPr>
            <a:r>
              <a:rPr lang="vi-VN" sz="1600" smtClean="0">
                <a:latin typeface="Consolas" pitchFamily="49" charset="0"/>
                <a:cs typeface="Consolas" pitchFamily="49" charset="0"/>
              </a:rPr>
              <a:t>20              strHoTen = textBox1.Text + " " + textBox2.Text;</a:t>
            </a:r>
          </a:p>
          <a:p>
            <a:pPr marL="0" indent="0">
              <a:buNone/>
            </a:pPr>
            <a:r>
              <a:rPr lang="vi-VN" sz="1600" smtClean="0">
                <a:latin typeface="Consolas" pitchFamily="49" charset="0"/>
                <a:cs typeface="Consolas" pitchFamily="49" charset="0"/>
              </a:rPr>
              <a:t>21  </a:t>
            </a:r>
          </a:p>
          <a:p>
            <a:pPr marL="0" indent="0">
              <a:buNone/>
            </a:pPr>
            <a:r>
              <a:rPr lang="vi-VN" sz="1600" smtClean="0">
                <a:latin typeface="Consolas" pitchFamily="49" charset="0"/>
                <a:cs typeface="Consolas" pitchFamily="49" charset="0"/>
              </a:rPr>
              <a:t>22              if (radioButton1.IsChecked == true)</a:t>
            </a:r>
          </a:p>
          <a:p>
            <a:pPr marL="0" indent="0">
              <a:buNone/>
            </a:pPr>
            <a:r>
              <a:rPr lang="vi-VN" sz="1600" smtClean="0">
                <a:latin typeface="Consolas" pitchFamily="49" charset="0"/>
                <a:cs typeface="Consolas" pitchFamily="49" charset="0"/>
              </a:rPr>
              <a:t>23                  strTitle = "Mr.";</a:t>
            </a:r>
          </a:p>
          <a:p>
            <a:pPr marL="0" indent="0">
              <a:buNone/>
            </a:pPr>
            <a:r>
              <a:rPr lang="vi-VN" sz="1600" smtClean="0">
                <a:latin typeface="Consolas" pitchFamily="49" charset="0"/>
                <a:cs typeface="Consolas" pitchFamily="49" charset="0"/>
              </a:rPr>
              <a:t>24              else</a:t>
            </a:r>
          </a:p>
          <a:p>
            <a:pPr marL="0" indent="0">
              <a:buNone/>
            </a:pPr>
            <a:r>
              <a:rPr lang="vi-VN" sz="1600" smtClean="0">
                <a:latin typeface="Consolas" pitchFamily="49" charset="0"/>
                <a:cs typeface="Consolas" pitchFamily="49" charset="0"/>
              </a:rPr>
              <a:t>25                  strTitle = "Miss/Mrs.";</a:t>
            </a:r>
          </a:p>
          <a:p>
            <a:pPr marL="0" indent="0">
              <a:buNone/>
            </a:pPr>
            <a:r>
              <a:rPr lang="vi-VN" sz="1600" smtClean="0">
                <a:latin typeface="Consolas" pitchFamily="49" charset="0"/>
                <a:cs typeface="Consolas" pitchFamily="49" charset="0"/>
              </a:rPr>
              <a:t>26  </a:t>
            </a:r>
          </a:p>
          <a:p>
            <a:pPr marL="0" indent="0">
              <a:buNone/>
            </a:pPr>
            <a:r>
              <a:rPr lang="vi-VN" sz="1600" smtClean="0">
                <a:latin typeface="Consolas" pitchFamily="49" charset="0"/>
                <a:cs typeface="Consolas" pitchFamily="49" charset="0"/>
              </a:rPr>
              <a:t>27              strMessage = "Xin chào: " + strTitle + " " + strHoTen;</a:t>
            </a:r>
          </a:p>
          <a:p>
            <a:pPr marL="0" indent="0">
              <a:buNone/>
            </a:pPr>
            <a:r>
              <a:rPr lang="vi-VN" sz="1600" smtClean="0">
                <a:latin typeface="Consolas" pitchFamily="49" charset="0"/>
                <a:cs typeface="Consolas" pitchFamily="49" charset="0"/>
              </a:rPr>
              <a:t>28  </a:t>
            </a:r>
          </a:p>
          <a:p>
            <a:pPr marL="0" indent="0">
              <a:buNone/>
            </a:pPr>
            <a:r>
              <a:rPr lang="vi-VN" sz="1600" smtClean="0">
                <a:latin typeface="Consolas" pitchFamily="49" charset="0"/>
                <a:cs typeface="Consolas" pitchFamily="49" charset="0"/>
              </a:rPr>
              <a:t>29              if (checkBox1.IsChecked == true)</a:t>
            </a:r>
          </a:p>
          <a:p>
            <a:pPr marL="0" indent="0">
              <a:buNone/>
            </a:pPr>
            <a:r>
              <a:rPr lang="vi-VN" sz="1600" smtClean="0">
                <a:latin typeface="Consolas" pitchFamily="49" charset="0"/>
                <a:cs typeface="Consolas" pitchFamily="49" charset="0"/>
              </a:rPr>
              <a:t>30              {</a:t>
            </a:r>
          </a:p>
          <a:p>
            <a:pPr marL="0" indent="0">
              <a:buNone/>
            </a:pPr>
            <a:r>
              <a:rPr lang="vi-VN" sz="1600" smtClean="0">
                <a:latin typeface="Consolas" pitchFamily="49" charset="0"/>
                <a:cs typeface="Consolas" pitchFamily="49" charset="0"/>
              </a:rPr>
              <a:t>31                  strNgoaiNgu = "Tiếng Anh";</a:t>
            </a:r>
          </a:p>
          <a:p>
            <a:pPr marL="0" indent="0">
              <a:buNone/>
            </a:pPr>
            <a:r>
              <a:rPr lang="vi-VN" sz="1600" smtClean="0">
                <a:latin typeface="Consolas" pitchFamily="49" charset="0"/>
                <a:cs typeface="Consolas" pitchFamily="49" charset="0"/>
              </a:rPr>
              <a:t>32              }</a:t>
            </a:r>
          </a:p>
          <a:p>
            <a:pPr marL="0" indent="0">
              <a:buNone/>
            </a:pPr>
            <a:r>
              <a:rPr lang="vi-VN" sz="1600" smtClean="0">
                <a:latin typeface="Consolas" pitchFamily="49" charset="0"/>
                <a:cs typeface="Consolas" pitchFamily="49" charset="0"/>
              </a:rPr>
              <a:t>33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4" name="TextBox 3"/>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35292277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91600" cy="5334000"/>
          </a:xfrm>
        </p:spPr>
        <p:txBody>
          <a:bodyPr>
            <a:noAutofit/>
          </a:bodyPr>
          <a:lstStyle/>
          <a:p>
            <a:pPr marL="0" indent="0" defTabSz="508000">
              <a:buNone/>
            </a:pPr>
            <a:r>
              <a:rPr lang="vi-VN" sz="1600" smtClean="0">
                <a:latin typeface="Consolas" pitchFamily="49" charset="0"/>
                <a:cs typeface="Consolas" pitchFamily="49" charset="0"/>
              </a:rPr>
              <a:t>34              if (checkBox2.IsChecked == true)</a:t>
            </a:r>
          </a:p>
          <a:p>
            <a:pPr marL="0" indent="0" defTabSz="508000">
              <a:buNone/>
            </a:pPr>
            <a:r>
              <a:rPr lang="vi-VN" sz="1600" smtClean="0">
                <a:latin typeface="Consolas" pitchFamily="49" charset="0"/>
                <a:cs typeface="Consolas" pitchFamily="49" charset="0"/>
              </a:rPr>
              <a:t>35              {</a:t>
            </a:r>
          </a:p>
          <a:p>
            <a:pPr marL="0" indent="0" defTabSz="508000">
              <a:buNone/>
            </a:pPr>
            <a:r>
              <a:rPr lang="vi-VN" sz="1600" smtClean="0">
                <a:latin typeface="Consolas" pitchFamily="49" charset="0"/>
                <a:cs typeface="Consolas" pitchFamily="49" charset="0"/>
              </a:rPr>
              <a:t>36                  strNgoaiNgu = (strNgoaiNgu.Length == 0) ? "Tiếng Trung" : </a:t>
            </a:r>
            <a:r>
              <a:rPr lang="en-US" sz="1600" smtClean="0">
                <a:latin typeface="Consolas" pitchFamily="49" charset="0"/>
                <a:cs typeface="Consolas" pitchFamily="49" charset="0"/>
              </a:rPr>
              <a:t>	</a:t>
            </a:r>
            <a:r>
              <a:rPr lang="vi-VN" sz="1600" smtClean="0">
                <a:latin typeface="Consolas" pitchFamily="49" charset="0"/>
                <a:cs typeface="Consolas" pitchFamily="49" charset="0"/>
              </a:rPr>
              <a:t>(strNgoaiNgu + " và Tiếng Trung");</a:t>
            </a:r>
          </a:p>
          <a:p>
            <a:pPr marL="0" indent="0" defTabSz="508000">
              <a:buNone/>
            </a:pPr>
            <a:r>
              <a:rPr lang="vi-VN" sz="1600" smtClean="0">
                <a:latin typeface="Consolas" pitchFamily="49" charset="0"/>
                <a:cs typeface="Consolas" pitchFamily="49" charset="0"/>
              </a:rPr>
              <a:t>37              }</a:t>
            </a:r>
          </a:p>
          <a:p>
            <a:pPr marL="0" indent="0" defTabSz="508000">
              <a:buNone/>
            </a:pPr>
            <a:r>
              <a:rPr lang="vi-VN" sz="1600" smtClean="0">
                <a:latin typeface="Consolas" pitchFamily="49" charset="0"/>
                <a:cs typeface="Consolas" pitchFamily="49" charset="0"/>
              </a:rPr>
              <a:t>38  </a:t>
            </a:r>
          </a:p>
          <a:p>
            <a:pPr marL="0" indent="0" defTabSz="508000">
              <a:buNone/>
            </a:pPr>
            <a:r>
              <a:rPr lang="vi-VN" sz="1600" smtClean="0">
                <a:latin typeface="Consolas" pitchFamily="49" charset="0"/>
                <a:cs typeface="Consolas" pitchFamily="49" charset="0"/>
              </a:rPr>
              <a:t>39              strMessage += "\nNgoại ngữ: " + strNgoaiNgu;</a:t>
            </a:r>
          </a:p>
          <a:p>
            <a:pPr marL="0" indent="0" defTabSz="508000">
              <a:buNone/>
            </a:pPr>
            <a:r>
              <a:rPr lang="vi-VN" sz="1600" smtClean="0">
                <a:latin typeface="Consolas" pitchFamily="49" charset="0"/>
                <a:cs typeface="Consolas" pitchFamily="49" charset="0"/>
              </a:rPr>
              <a:t>40  </a:t>
            </a:r>
          </a:p>
          <a:p>
            <a:pPr marL="0" indent="0" defTabSz="508000">
              <a:buNone/>
            </a:pPr>
            <a:r>
              <a:rPr lang="vi-VN" sz="1600" smtClean="0">
                <a:latin typeface="Consolas" pitchFamily="49" charset="0"/>
                <a:cs typeface="Consolas" pitchFamily="49" charset="0"/>
              </a:rPr>
              <a:t>41              if (comboBox1.SelectedIndex &gt;= 0) // Nếu đã có một mục trong </a:t>
            </a:r>
            <a:r>
              <a:rPr lang="en-US" sz="1600" smtClean="0">
                <a:latin typeface="Consolas" pitchFamily="49" charset="0"/>
                <a:cs typeface="Consolas" pitchFamily="49" charset="0"/>
              </a:rPr>
              <a:t>	</a:t>
            </a:r>
            <a:r>
              <a:rPr lang="vi-VN" sz="1600" smtClean="0">
                <a:latin typeface="Consolas" pitchFamily="49" charset="0"/>
                <a:cs typeface="Consolas" pitchFamily="49" charset="0"/>
              </a:rPr>
              <a:t>danh sách được chọn</a:t>
            </a:r>
          </a:p>
          <a:p>
            <a:pPr marL="0" indent="0" defTabSz="508000">
              <a:buNone/>
            </a:pPr>
            <a:r>
              <a:rPr lang="vi-VN" sz="1600" smtClean="0">
                <a:latin typeface="Consolas" pitchFamily="49" charset="0"/>
                <a:cs typeface="Consolas" pitchFamily="49" charset="0"/>
              </a:rPr>
              <a:t>42              {</a:t>
            </a:r>
          </a:p>
          <a:p>
            <a:pPr marL="0" indent="0" defTabSz="508000">
              <a:buNone/>
            </a:pPr>
            <a:r>
              <a:rPr lang="vi-VN" sz="1600" smtClean="0">
                <a:latin typeface="Consolas" pitchFamily="49" charset="0"/>
                <a:cs typeface="Consolas" pitchFamily="49" charset="0"/>
              </a:rPr>
              <a:t>43                  strMessage += "\nQuê Quán: " + comboBox1.Text;</a:t>
            </a:r>
          </a:p>
          <a:p>
            <a:pPr marL="0" indent="0" defTabSz="508000">
              <a:buNone/>
            </a:pPr>
            <a:r>
              <a:rPr lang="vi-VN" sz="1600" smtClean="0">
                <a:latin typeface="Consolas" pitchFamily="49" charset="0"/>
                <a:cs typeface="Consolas" pitchFamily="49" charset="0"/>
              </a:rPr>
              <a:t>44              }</a:t>
            </a:r>
          </a:p>
          <a:p>
            <a:pPr marL="0" indent="0" defTabSz="508000">
              <a:buNone/>
            </a:pPr>
            <a:r>
              <a:rPr lang="vi-VN" sz="1600" smtClean="0">
                <a:latin typeface="Consolas" pitchFamily="49" charset="0"/>
                <a:cs typeface="Consolas" pitchFamily="49" charset="0"/>
              </a:rPr>
              <a:t>45              MessageBox.Show(strMessage);</a:t>
            </a:r>
          </a:p>
          <a:p>
            <a:pPr marL="0" indent="0" defTabSz="508000">
              <a:buNone/>
            </a:pPr>
            <a:r>
              <a:rPr lang="vi-VN" sz="1600" smtClean="0">
                <a:latin typeface="Consolas" pitchFamily="49" charset="0"/>
                <a:cs typeface="Consolas" pitchFamily="49" charset="0"/>
              </a:rPr>
              <a:t>46          }</a:t>
            </a:r>
          </a:p>
          <a:p>
            <a:pPr marL="0" indent="0" defTabSz="508000">
              <a:buNone/>
            </a:pPr>
            <a:r>
              <a:rPr lang="vi-VN" sz="1600" smtClean="0">
                <a:latin typeface="Consolas" pitchFamily="49" charset="0"/>
                <a:cs typeface="Consolas" pitchFamily="49" charset="0"/>
              </a:rPr>
              <a:t>47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5" name="TextBox 4"/>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23351062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91600" cy="5334000"/>
          </a:xfrm>
        </p:spPr>
        <p:txBody>
          <a:bodyPr>
            <a:noAutofit/>
          </a:bodyPr>
          <a:lstStyle/>
          <a:p>
            <a:pPr marL="0" indent="0" defTabSz="508000">
              <a:buNone/>
            </a:pPr>
            <a:r>
              <a:rPr lang="vi-VN" sz="1600" smtClean="0">
                <a:latin typeface="Consolas" pitchFamily="49" charset="0"/>
                <a:cs typeface="Consolas" pitchFamily="49" charset="0"/>
              </a:rPr>
              <a:t>48          private void button2_Click(object sender, RoutedEventArgs e)</a:t>
            </a:r>
          </a:p>
          <a:p>
            <a:pPr marL="0" indent="0" defTabSz="508000">
              <a:buNone/>
            </a:pPr>
            <a:r>
              <a:rPr lang="vi-VN" sz="1600" smtClean="0">
                <a:latin typeface="Consolas" pitchFamily="49" charset="0"/>
                <a:cs typeface="Consolas" pitchFamily="49" charset="0"/>
              </a:rPr>
              <a:t>49          {</a:t>
            </a:r>
          </a:p>
          <a:p>
            <a:pPr marL="0" indent="0" defTabSz="508000">
              <a:buNone/>
            </a:pPr>
            <a:r>
              <a:rPr lang="vi-VN" sz="1600" smtClean="0">
                <a:latin typeface="Consolas" pitchFamily="49" charset="0"/>
                <a:cs typeface="Consolas" pitchFamily="49" charset="0"/>
              </a:rPr>
              <a:t>50              textBox1.Text = "";</a:t>
            </a:r>
          </a:p>
          <a:p>
            <a:pPr marL="0" indent="0" defTabSz="508000">
              <a:buNone/>
            </a:pPr>
            <a:r>
              <a:rPr lang="vi-VN" sz="1600" smtClean="0">
                <a:latin typeface="Consolas" pitchFamily="49" charset="0"/>
                <a:cs typeface="Consolas" pitchFamily="49" charset="0"/>
              </a:rPr>
              <a:t>51              textBox2.Text = "";</a:t>
            </a:r>
          </a:p>
          <a:p>
            <a:pPr marL="0" indent="0" defTabSz="508000">
              <a:buNone/>
            </a:pPr>
            <a:r>
              <a:rPr lang="vi-VN" sz="1600" smtClean="0">
                <a:latin typeface="Consolas" pitchFamily="49" charset="0"/>
                <a:cs typeface="Consolas" pitchFamily="49" charset="0"/>
              </a:rPr>
              <a:t>52              radioButton1.IsChecked = true;</a:t>
            </a:r>
          </a:p>
          <a:p>
            <a:pPr marL="0" indent="0" defTabSz="508000">
              <a:buNone/>
            </a:pPr>
            <a:r>
              <a:rPr lang="vi-VN" sz="1600" smtClean="0">
                <a:latin typeface="Consolas" pitchFamily="49" charset="0"/>
                <a:cs typeface="Consolas" pitchFamily="49" charset="0"/>
              </a:rPr>
              <a:t>53              radioButton2.IsChecked = false;</a:t>
            </a:r>
          </a:p>
          <a:p>
            <a:pPr marL="0" indent="0" defTabSz="508000">
              <a:buNone/>
            </a:pPr>
            <a:r>
              <a:rPr lang="vi-VN" sz="1600" smtClean="0">
                <a:latin typeface="Consolas" pitchFamily="49" charset="0"/>
                <a:cs typeface="Consolas" pitchFamily="49" charset="0"/>
              </a:rPr>
              <a:t>54              checkBox1.IsChecked = false;</a:t>
            </a:r>
          </a:p>
          <a:p>
            <a:pPr marL="0" indent="0" defTabSz="508000">
              <a:buNone/>
            </a:pPr>
            <a:r>
              <a:rPr lang="vi-VN" sz="1600" smtClean="0">
                <a:latin typeface="Consolas" pitchFamily="49" charset="0"/>
                <a:cs typeface="Consolas" pitchFamily="49" charset="0"/>
              </a:rPr>
              <a:t>55              checkBox2.IsChecked = false;</a:t>
            </a:r>
          </a:p>
          <a:p>
            <a:pPr marL="0" indent="0" defTabSz="508000">
              <a:buNone/>
            </a:pPr>
            <a:r>
              <a:rPr lang="vi-VN" sz="1600" smtClean="0">
                <a:latin typeface="Consolas" pitchFamily="49" charset="0"/>
                <a:cs typeface="Consolas" pitchFamily="49" charset="0"/>
              </a:rPr>
              <a:t>56              comboBox1.SelectedIndex = 0;</a:t>
            </a:r>
          </a:p>
          <a:p>
            <a:pPr marL="0" indent="0" defTabSz="508000">
              <a:buNone/>
            </a:pPr>
            <a:r>
              <a:rPr lang="vi-VN" sz="1600" smtClean="0">
                <a:latin typeface="Consolas" pitchFamily="49" charset="0"/>
                <a:cs typeface="Consolas" pitchFamily="49" charset="0"/>
              </a:rPr>
              <a:t>57          }</a:t>
            </a:r>
          </a:p>
          <a:p>
            <a:pPr marL="0" indent="0" defTabSz="508000">
              <a:buNone/>
            </a:pPr>
            <a:r>
              <a:rPr lang="vi-VN" sz="1600" smtClean="0">
                <a:latin typeface="Consolas" pitchFamily="49" charset="0"/>
                <a:cs typeface="Consolas" pitchFamily="49" charset="0"/>
              </a:rPr>
              <a:t>58      }</a:t>
            </a:r>
          </a:p>
          <a:p>
            <a:pPr marL="0" indent="0" defTabSz="508000">
              <a:buNone/>
            </a:pPr>
            <a:r>
              <a:rPr lang="vi-VN" sz="1600" smtClean="0">
                <a:latin typeface="Consolas" pitchFamily="49" charset="0"/>
                <a:cs typeface="Consolas" pitchFamily="49" charset="0"/>
              </a:rPr>
              <a:t>59  }</a:t>
            </a:r>
          </a:p>
          <a:p>
            <a:pPr marL="0" indent="0" defTabSz="508000">
              <a:buNone/>
            </a:pP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
        <p:nvSpPr>
          <p:cNvPr id="5" name="TextBox 4"/>
          <p:cNvSpPr txBox="1"/>
          <p:nvPr/>
        </p:nvSpPr>
        <p:spPr>
          <a:xfrm>
            <a:off x="381000" y="990600"/>
            <a:ext cx="2712602" cy="461665"/>
          </a:xfrm>
          <a:prstGeom prst="rect">
            <a:avLst/>
          </a:prstGeom>
          <a:noFill/>
        </p:spPr>
        <p:txBody>
          <a:bodyPr wrap="none" rtlCol="0">
            <a:spAutoFit/>
          </a:bodyPr>
          <a:lstStyle/>
          <a:p>
            <a:r>
              <a:rPr lang="en-US" sz="2400" smtClean="0">
                <a:latin typeface="Calibri (Body)"/>
                <a:cs typeface="+mn-cs"/>
              </a:rPr>
              <a:t>File Code-Behind</a:t>
            </a:r>
            <a:endParaRPr lang="en-US" sz="2400">
              <a:latin typeface="Calibri (Body)"/>
              <a:cs typeface="+mn-cs"/>
            </a:endParaRPr>
          </a:p>
        </p:txBody>
      </p:sp>
    </p:spTree>
    <p:extLst>
      <p:ext uri="{BB962C8B-B14F-4D97-AF65-F5344CB8AC3E}">
        <p14:creationId xmlns:p14="http://schemas.microsoft.com/office/powerpoint/2010/main" val="863734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3938587" cy="463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7726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lnSpcReduction="10000"/>
          </a:bodyPr>
          <a:lstStyle/>
          <a:p>
            <a:pPr marL="0" indent="0" algn="just">
              <a:spcBef>
                <a:spcPts val="1200"/>
              </a:spcBef>
              <a:spcAft>
                <a:spcPts val="1200"/>
              </a:spcAft>
              <a:buNone/>
            </a:pPr>
            <a:r>
              <a:rPr lang="en-US" sz="2400" smtClean="0">
                <a:latin typeface="Calibri (Body)"/>
              </a:rPr>
              <a:t>Menu </a:t>
            </a:r>
            <a:r>
              <a:rPr lang="en-US" sz="2400">
                <a:latin typeface="Calibri (Body)"/>
              </a:rPr>
              <a:t>là điều khiển gồm nhiều phần tử được tổ chức dưới dạng phân cấp. Thanh thực đơn thường nằm trên đỉnh cửa số (dưới thanh tiêu đề). </a:t>
            </a:r>
            <a:endParaRPr lang="en-US" sz="2400" smtClean="0">
              <a:latin typeface="Calibri (Body)"/>
            </a:endParaRPr>
          </a:p>
          <a:p>
            <a:pPr marL="0" indent="0" algn="just">
              <a:spcBef>
                <a:spcPts val="1200"/>
              </a:spcBef>
              <a:spcAft>
                <a:spcPts val="1200"/>
              </a:spcAft>
              <a:buNone/>
            </a:pPr>
            <a:r>
              <a:rPr lang="en-US" sz="2400" smtClean="0">
                <a:latin typeface="Calibri (Body)"/>
              </a:rPr>
              <a:t>Các Menu Item </a:t>
            </a:r>
            <a:r>
              <a:rPr lang="en-US" sz="2400">
                <a:latin typeface="Calibri (Body)"/>
              </a:rPr>
              <a:t>xuất hiện trên thanh thực đơn còn được gọi là Menu Item mức đỉnh. Mỗi Menu Item mức đỉnh có thể chứa nhiều Menu Item cấp dưới (Sub Menu</a:t>
            </a:r>
            <a:r>
              <a:rPr lang="en-US" sz="2400" smtClean="0">
                <a:latin typeface="Calibri (Body)"/>
              </a:rPr>
              <a:t>) hoặc được gắn trực tiếp với các bộ quản lý sự kiện (Event handler) như sự kiện Click hay các lệnh của hệ thống được xây dựng sẵn (như Copy, Cut, Paste,..).  Tương tự </a:t>
            </a:r>
            <a:r>
              <a:rPr lang="en-US" sz="2400">
                <a:latin typeface="Calibri (Body)"/>
              </a:rPr>
              <a:t>như vậy, mỗi Menu Item cấp dưới lại có thể chứa nhiều Menu Item cấp dưới của chính nó.</a:t>
            </a:r>
          </a:p>
          <a:p>
            <a:pPr marL="0" indent="0" algn="just">
              <a:spcBef>
                <a:spcPts val="1200"/>
              </a:spcBef>
              <a:spcAft>
                <a:spcPts val="1200"/>
              </a:spcAft>
              <a:buNone/>
            </a:pPr>
            <a:r>
              <a:rPr lang="en-US" sz="2400">
                <a:latin typeface="Calibri (Body)"/>
              </a:rPr>
              <a:t> </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19427415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en-US" sz="2400">
                <a:latin typeface="Calibri (Body)"/>
              </a:rPr>
              <a:t>Khi một Menu Item chứa các Menu Item cấp dưới thì thường được gọi là Popup Menu, các Menu Item cấp dưới sẽ xuất hiện khi người dùng nhấn chuột lên Popup Menu. </a:t>
            </a:r>
            <a:endParaRPr lang="en-US" sz="2400" smtClean="0">
              <a:latin typeface="Calibri (Body)"/>
            </a:endParaRPr>
          </a:p>
          <a:p>
            <a:pPr marL="0" indent="0" algn="just">
              <a:spcBef>
                <a:spcPts val="1200"/>
              </a:spcBef>
              <a:spcAft>
                <a:spcPts val="1200"/>
              </a:spcAft>
              <a:buNone/>
            </a:pPr>
            <a:r>
              <a:rPr lang="en-US" sz="2400" smtClean="0">
                <a:latin typeface="Calibri (Body)"/>
              </a:rPr>
              <a:t>Nếu </a:t>
            </a:r>
            <a:r>
              <a:rPr lang="en-US" sz="2400">
                <a:latin typeface="Calibri (Body)"/>
              </a:rPr>
              <a:t>Menu Item được gắn trực tiếp với với bộ quản lý sự kiện hay một lệnh của hệ thống thì được gọi là Command Menu, nó sẽ thực thi một câu lệnh mong muốn khi người dùng nhấn chuột hoặc nhấn phím </a:t>
            </a:r>
            <a:r>
              <a:rPr lang="en-US" sz="2400" smtClean="0">
                <a:latin typeface="Calibri (Body)"/>
              </a:rPr>
              <a:t>tắt.</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39482220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a:latin typeface="Calibri (Body)"/>
              </a:rPr>
              <a:t>Thanh Menu được bắt đầu bằng thẻ &lt;Menu&gt; và kết thúc bằng thẻ đóng &lt;/Menu&gt;</a:t>
            </a:r>
          </a:p>
          <a:p>
            <a:pPr marL="0" indent="0" algn="just">
              <a:spcBef>
                <a:spcPts val="1200"/>
              </a:spcBef>
              <a:spcAft>
                <a:spcPts val="1200"/>
              </a:spcAft>
              <a:buNone/>
            </a:pPr>
            <a:r>
              <a:rPr lang="en-US" sz="2400">
                <a:latin typeface="Calibri (Body)"/>
              </a:rPr>
              <a:t>Các Popup Menu được tạo bởi thẻ &lt;MenuItem&gt; và kết thúc bằng thẻ đóng &lt;/MenuItem&gt;. Giữa cặp thẻ này là các thẻ &lt;MenuItem&gt; khác để tạo nên các Menu Item cấp dưới của nó. </a:t>
            </a:r>
          </a:p>
          <a:p>
            <a:pPr marL="0" indent="0" algn="just">
              <a:spcBef>
                <a:spcPts val="1200"/>
              </a:spcBef>
              <a:spcAft>
                <a:spcPts val="1200"/>
              </a:spcAft>
              <a:buNone/>
            </a:pPr>
            <a:r>
              <a:rPr lang="en-US" sz="2400">
                <a:latin typeface="Calibri (Body)"/>
              </a:rPr>
              <a:t>Các Command Menu thì được tạo bởi thẻ &lt;MenuItem/&gt;, không có thẻ đóng. </a:t>
            </a: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39482220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a:latin typeface="Calibri (Body)"/>
              </a:rPr>
              <a:t>Một số thuộc tính cơ bản </a:t>
            </a:r>
            <a:r>
              <a:rPr lang="en-US" sz="2400" smtClean="0">
                <a:latin typeface="Calibri (Body)"/>
              </a:rPr>
              <a:t>của Menu Item:</a:t>
            </a:r>
            <a:endParaRPr lang="en-US" sz="2400">
              <a:latin typeface="Calibri (Body)"/>
            </a:endParaRPr>
          </a:p>
          <a:p>
            <a:pPr algn="just">
              <a:spcBef>
                <a:spcPts val="1200"/>
              </a:spcBef>
              <a:spcAft>
                <a:spcPts val="1200"/>
              </a:spcAft>
            </a:pPr>
            <a:r>
              <a:rPr lang="en-US" sz="2400" smtClean="0">
                <a:latin typeface="Calibri (Body)"/>
              </a:rPr>
              <a:t>Header</a:t>
            </a:r>
            <a:r>
              <a:rPr lang="en-US" sz="2400">
                <a:latin typeface="Calibri (Body)"/>
              </a:rPr>
              <a:t>: Tiêu đề </a:t>
            </a:r>
            <a:r>
              <a:rPr lang="en-US" sz="2400" smtClean="0">
                <a:latin typeface="Calibri (Body)"/>
              </a:rPr>
              <a:t>Menu </a:t>
            </a:r>
            <a:r>
              <a:rPr lang="en-US" sz="2400">
                <a:latin typeface="Calibri (Body)"/>
              </a:rPr>
              <a:t>Item. Dấu gạch dưới đặt trước ký tự sẽ được sử dụng làm phím tắt khi kết hợp với phím Alt để gọi Menu Item bằng bàn phím. </a:t>
            </a:r>
            <a:endParaRPr lang="en-US" sz="2400" smtClean="0">
              <a:latin typeface="Calibri (Body)"/>
            </a:endParaRPr>
          </a:p>
          <a:p>
            <a:pPr algn="just">
              <a:spcBef>
                <a:spcPts val="1200"/>
              </a:spcBef>
              <a:spcAft>
                <a:spcPts val="1200"/>
              </a:spcAft>
            </a:pPr>
            <a:r>
              <a:rPr lang="en-US" sz="2400" smtClean="0">
                <a:latin typeface="Calibri (Body)"/>
              </a:rPr>
              <a:t>Name: </a:t>
            </a:r>
            <a:r>
              <a:rPr lang="en-US" sz="2400">
                <a:latin typeface="Calibri (Body)"/>
              </a:rPr>
              <a:t>Tên của Menu Item, cần thiết </a:t>
            </a:r>
            <a:r>
              <a:rPr lang="en-US" sz="2400" smtClean="0">
                <a:latin typeface="Calibri (Body)"/>
              </a:rPr>
              <a:t>để có </a:t>
            </a:r>
            <a:r>
              <a:rPr lang="en-US" sz="2400">
                <a:latin typeface="Calibri (Body)"/>
              </a:rPr>
              <a:t>thể can thiệp vào Menu Item. </a:t>
            </a:r>
          </a:p>
          <a:p>
            <a:pPr algn="just">
              <a:spcBef>
                <a:spcPts val="1200"/>
              </a:spcBef>
              <a:spcAft>
                <a:spcPts val="1200"/>
              </a:spcAft>
            </a:pPr>
            <a:r>
              <a:rPr lang="en-US" sz="2400" smtClean="0">
                <a:latin typeface="Calibri (Body)"/>
              </a:rPr>
              <a:t>ToolTip: </a:t>
            </a:r>
            <a:r>
              <a:rPr lang="en-US" sz="2400">
                <a:latin typeface="Calibri (Body)"/>
              </a:rPr>
              <a:t>Lời chú thích cho Menu Item khi di chuột qua.</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spcAft>
                <a:spcPts val="1200"/>
              </a:spcAft>
            </a:pPr>
            <a:r>
              <a:rPr lang="vi-VN" sz="2400" dirty="0">
                <a:latin typeface="Calibri (Body)"/>
              </a:rPr>
              <a:t>XAML – Extensible Application Markup Language </a:t>
            </a:r>
            <a:r>
              <a:rPr lang="vi-VN" sz="2400" dirty="0" smtClean="0">
                <a:latin typeface="Calibri (Body)"/>
              </a:rPr>
              <a:t>là </a:t>
            </a:r>
            <a:r>
              <a:rPr lang="vi-VN" sz="2400" dirty="0">
                <a:latin typeface="Calibri (Body)"/>
              </a:rPr>
              <a:t>một ngôn ngữ đánh </a:t>
            </a:r>
            <a:r>
              <a:rPr lang="vi-VN" sz="2400" dirty="0" smtClean="0">
                <a:latin typeface="Calibri (Body)"/>
              </a:rPr>
              <a:t>dấu</a:t>
            </a:r>
            <a:r>
              <a:rPr lang="en-US" sz="2400" dirty="0" smtClean="0">
                <a:latin typeface="Calibri (Body)"/>
              </a:rPr>
              <a:t> </a:t>
            </a:r>
            <a:r>
              <a:rPr lang="vi-VN" sz="2400" dirty="0"/>
              <a:t>với cú pháp tương tự XML</a:t>
            </a:r>
            <a:r>
              <a:rPr lang="vi-VN" sz="2400" dirty="0" smtClean="0">
                <a:latin typeface="Calibri (Body)"/>
              </a:rPr>
              <a:t> </a:t>
            </a:r>
            <a:r>
              <a:rPr lang="vi-VN" sz="2400" dirty="0">
                <a:latin typeface="Calibri (Body)"/>
              </a:rPr>
              <a:t>dùng để thể hiện các đối tượng trong .NET. </a:t>
            </a:r>
            <a:endParaRPr lang="en-US" sz="2400" dirty="0" smtClean="0">
              <a:latin typeface="Calibri (Body)"/>
            </a:endParaRPr>
          </a:p>
          <a:p>
            <a:pPr algn="just">
              <a:spcBef>
                <a:spcPts val="1200"/>
              </a:spcBef>
              <a:spcAft>
                <a:spcPts val="1200"/>
              </a:spcAft>
            </a:pPr>
            <a:r>
              <a:rPr lang="en-US" sz="2400" dirty="0" smtClean="0">
                <a:latin typeface="Calibri (Body)"/>
              </a:rPr>
              <a:t>V</a:t>
            </a:r>
            <a:r>
              <a:rPr lang="vi-VN" sz="2400" dirty="0" smtClean="0">
                <a:latin typeface="Calibri (Body)"/>
              </a:rPr>
              <a:t>ai </a:t>
            </a:r>
            <a:r>
              <a:rPr lang="vi-VN" sz="2400" dirty="0">
                <a:latin typeface="Calibri (Body)"/>
              </a:rPr>
              <a:t>trò chính của </a:t>
            </a:r>
            <a:r>
              <a:rPr lang="en-US" sz="2400" dirty="0" smtClean="0">
                <a:latin typeface="Calibri (Body)"/>
              </a:rPr>
              <a:t>XAML </a:t>
            </a:r>
            <a:r>
              <a:rPr lang="vi-VN" sz="2400" dirty="0" smtClean="0">
                <a:latin typeface="Calibri (Body)"/>
              </a:rPr>
              <a:t>là </a:t>
            </a:r>
            <a:r>
              <a:rPr lang="vi-VN" sz="2400" dirty="0">
                <a:latin typeface="Calibri (Body)"/>
              </a:rPr>
              <a:t>dùng để xây dựng giao diện người dùng WPF. Nói cách khác, XAML documents sẽ định nghĩa cách sắp xếp, thể hiện các control, buttons trong cửa sổ của một chương trình WPF</a:t>
            </a:r>
            <a:r>
              <a:rPr lang="vi-VN" sz="2400" dirty="0" smtClean="0">
                <a:latin typeface="Calibri (Body)"/>
              </a:rPr>
              <a:t>.</a:t>
            </a:r>
            <a:endParaRPr lang="en-US" sz="2400" dirty="0" smtClean="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Giới thiệu XAML</a:t>
            </a:r>
            <a:endParaRPr lang="en-US" b="1"/>
          </a:p>
        </p:txBody>
      </p:sp>
    </p:spTree>
    <p:extLst>
      <p:ext uri="{BB962C8B-B14F-4D97-AF65-F5344CB8AC3E}">
        <p14:creationId xmlns:p14="http://schemas.microsoft.com/office/powerpoint/2010/main" val="38764463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a:latin typeface="Calibri (Body)"/>
              </a:rPr>
              <a:t>Đối với các Command Menu, có hai cơ chế thực thi lệnh khi chọn Menu.</a:t>
            </a:r>
          </a:p>
          <a:p>
            <a:pPr algn="just">
              <a:spcBef>
                <a:spcPts val="1200"/>
              </a:spcBef>
              <a:spcAft>
                <a:spcPts val="1200"/>
              </a:spcAft>
            </a:pPr>
            <a:r>
              <a:rPr lang="en-US" sz="2400">
                <a:latin typeface="Calibri (Body)"/>
              </a:rPr>
              <a:t>Nếu muốn gắn Command Menu với các lệnh có sẵn của hệ  thống như: Copy, Cut, Paste,.. </a:t>
            </a:r>
            <a:r>
              <a:rPr lang="en-US" sz="2400" smtClean="0">
                <a:latin typeface="Calibri (Body)"/>
              </a:rPr>
              <a:t>sử </a:t>
            </a:r>
            <a:r>
              <a:rPr lang="en-US" sz="2400">
                <a:latin typeface="Calibri (Body)"/>
              </a:rPr>
              <a:t>dụng thuộc tính  Command  của  Menu  Item.  Ví  dụ</a:t>
            </a:r>
            <a:r>
              <a:rPr lang="en-US" sz="2400" smtClean="0">
                <a:latin typeface="Calibri (Body)"/>
              </a:rPr>
              <a:t>, Command = "</a:t>
            </a:r>
            <a:r>
              <a:rPr lang="en-US" sz="2400">
                <a:latin typeface="Calibri (Body)"/>
              </a:rPr>
              <a:t>ApplicationCommands.Copy</a:t>
            </a:r>
            <a:r>
              <a:rPr lang="en-US" sz="2400" smtClean="0">
                <a:latin typeface="Calibri (Body)"/>
              </a:rPr>
              <a:t>" </a:t>
            </a:r>
            <a:r>
              <a:rPr lang="en-US" sz="2400">
                <a:latin typeface="Calibri (Body)"/>
              </a:rPr>
              <a:t>làm cho Menu Item </a:t>
            </a:r>
            <a:r>
              <a:rPr lang="en-US" sz="2400" smtClean="0">
                <a:latin typeface="Calibri (Body)"/>
              </a:rPr>
              <a:t>này </a:t>
            </a:r>
            <a:r>
              <a:rPr lang="en-US" sz="2400">
                <a:latin typeface="Calibri (Body)"/>
              </a:rPr>
              <a:t>sẽ thực hiện công việc copy dòng văn bản đang được chọn trong cửa sổ vào bộ nhớ đệm</a:t>
            </a:r>
            <a:r>
              <a:rPr lang="en-US" sz="2400" smtClean="0">
                <a:latin typeface="Calibri (Body)"/>
              </a:rPr>
              <a:t>. </a:t>
            </a:r>
            <a:r>
              <a:rPr lang="en-US" sz="2400">
                <a:latin typeface="Calibri (Body)"/>
              </a:rPr>
              <a:t> </a:t>
            </a:r>
          </a:p>
          <a:p>
            <a:pPr algn="just">
              <a:spcBef>
                <a:spcPts val="1200"/>
              </a:spcBef>
              <a:spcAft>
                <a:spcPts val="1200"/>
              </a:spcAft>
            </a:pPr>
            <a:r>
              <a:rPr lang="en-US" sz="2400">
                <a:latin typeface="Calibri (Body)"/>
              </a:rPr>
              <a:t>Nếu muốn gắn Command Menu với các hàm xử lý sự kiện tự định nghĩa thì sử dụng thuộc tính Click của Menu Item</a:t>
            </a:r>
            <a:r>
              <a:rPr lang="en-US" sz="2400" smtClean="0">
                <a:latin typeface="Calibri (Body)"/>
              </a:rPr>
              <a:t>. </a:t>
            </a:r>
            <a:r>
              <a:rPr lang="en-US" sz="2400">
                <a:latin typeface="Calibri (Body)"/>
              </a:rPr>
              <a:t> </a:t>
            </a:r>
          </a:p>
          <a:p>
            <a:pPr algn="just">
              <a:spcBef>
                <a:spcPts val="1200"/>
              </a:spcBef>
              <a:spcAft>
                <a:spcPts val="12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915400" cy="5181600"/>
          </a:xfrm>
        </p:spPr>
        <p:txBody>
          <a:bodyPr>
            <a:noAutofit/>
          </a:bodyPr>
          <a:lstStyle/>
          <a:p>
            <a:pPr marL="0" indent="0" defTabSz="508000">
              <a:buNone/>
            </a:pPr>
            <a:r>
              <a:rPr lang="vi-VN" sz="1800">
                <a:latin typeface="Consolas" pitchFamily="49" charset="0"/>
                <a:cs typeface="Consolas" pitchFamily="49" charset="0"/>
              </a:rPr>
              <a:t>&lt;Menu Height="22" Name="Menu" VerticalAlignment="Top"&gt;</a:t>
            </a:r>
          </a:p>
          <a:p>
            <a:pPr marL="0" indent="0" defTabSz="508000">
              <a:buNone/>
            </a:pPr>
            <a:r>
              <a:rPr lang="vi-VN" sz="1800">
                <a:latin typeface="Consolas" pitchFamily="49" charset="0"/>
                <a:cs typeface="Consolas" pitchFamily="49" charset="0"/>
              </a:rPr>
              <a:t>	&lt;MenuItem Header="Menu _1" Name="Menu1"&gt;</a:t>
            </a:r>
          </a:p>
          <a:p>
            <a:pPr marL="0" indent="0" defTabSz="508000">
              <a:buNone/>
            </a:pPr>
            <a:r>
              <a:rPr lang="vi-VN" sz="1800">
                <a:latin typeface="Consolas" pitchFamily="49" charset="0"/>
                <a:cs typeface="Consolas" pitchFamily="49" charset="0"/>
              </a:rPr>
              <a:t>		&lt;MenuItem Header="_Copy" Command="ApplicationCommands.Copy" </a:t>
            </a:r>
            <a:r>
              <a:rPr lang="en-US" sz="1800" smtClean="0">
                <a:latin typeface="Consolas" pitchFamily="49" charset="0"/>
                <a:cs typeface="Consolas" pitchFamily="49" charset="0"/>
              </a:rPr>
              <a:t>				</a:t>
            </a:r>
            <a:r>
              <a:rPr lang="vi-VN" sz="1800" smtClean="0">
                <a:latin typeface="Consolas" pitchFamily="49" charset="0"/>
                <a:cs typeface="Consolas" pitchFamily="49" charset="0"/>
              </a:rPr>
              <a:t>ToolTip</a:t>
            </a:r>
            <a:r>
              <a:rPr lang="vi-VN" sz="1800">
                <a:latin typeface="Consolas" pitchFamily="49" charset="0"/>
                <a:cs typeface="Consolas" pitchFamily="49" charset="0"/>
              </a:rPr>
              <a:t>="Copy"/&gt;</a:t>
            </a:r>
          </a:p>
          <a:p>
            <a:pPr marL="0" indent="0" defTabSz="508000">
              <a:buNone/>
            </a:pPr>
            <a:r>
              <a:rPr lang="vi-VN" sz="1800">
                <a:latin typeface="Consolas" pitchFamily="49" charset="0"/>
                <a:cs typeface="Consolas" pitchFamily="49" charset="0"/>
              </a:rPr>
              <a:t>		&lt;MenuItem Header="_Cut" Command="ApplicationCommands.Cut" </a:t>
            </a:r>
            <a:r>
              <a:rPr lang="en-US" sz="1800" smtClean="0">
                <a:latin typeface="Consolas" pitchFamily="49" charset="0"/>
                <a:cs typeface="Consolas" pitchFamily="49" charset="0"/>
              </a:rPr>
              <a:t>				</a:t>
            </a:r>
            <a:r>
              <a:rPr lang="vi-VN" sz="1800" smtClean="0">
                <a:latin typeface="Consolas" pitchFamily="49" charset="0"/>
                <a:cs typeface="Consolas" pitchFamily="49" charset="0"/>
              </a:rPr>
              <a:t>ToolTip</a:t>
            </a:r>
            <a:r>
              <a:rPr lang="vi-VN" sz="1800">
                <a:latin typeface="Consolas" pitchFamily="49" charset="0"/>
                <a:cs typeface="Consolas" pitchFamily="49" charset="0"/>
              </a:rPr>
              <a:t>="Cut"/&gt;</a:t>
            </a:r>
          </a:p>
          <a:p>
            <a:pPr marL="0" indent="0" defTabSz="508000">
              <a:buNone/>
            </a:pPr>
            <a:r>
              <a:rPr lang="vi-VN" sz="1800">
                <a:latin typeface="Consolas" pitchFamily="49" charset="0"/>
                <a:cs typeface="Consolas" pitchFamily="49" charset="0"/>
              </a:rPr>
              <a:t>		&lt;MenuItem Header="_Paste" Command="ApplicationCommands.Paste" </a:t>
            </a:r>
            <a:r>
              <a:rPr lang="en-US" sz="1800" smtClean="0">
                <a:latin typeface="Consolas" pitchFamily="49" charset="0"/>
                <a:cs typeface="Consolas" pitchFamily="49" charset="0"/>
              </a:rPr>
              <a:t>			</a:t>
            </a:r>
            <a:r>
              <a:rPr lang="vi-VN" sz="1800" smtClean="0">
                <a:latin typeface="Consolas" pitchFamily="49" charset="0"/>
                <a:cs typeface="Consolas" pitchFamily="49" charset="0"/>
              </a:rPr>
              <a:t>ToolTip</a:t>
            </a:r>
            <a:r>
              <a:rPr lang="vi-VN" sz="1800">
                <a:latin typeface="Consolas" pitchFamily="49" charset="0"/>
                <a:cs typeface="Consolas" pitchFamily="49" charset="0"/>
              </a:rPr>
              <a:t>="Paste"/&gt;</a:t>
            </a:r>
          </a:p>
          <a:p>
            <a:pPr marL="0" indent="0" defTabSz="508000">
              <a:buNone/>
            </a:pPr>
            <a:r>
              <a:rPr lang="vi-VN" sz="1800">
                <a:latin typeface="Consolas" pitchFamily="49" charset="0"/>
                <a:cs typeface="Consolas" pitchFamily="49" charset="0"/>
              </a:rPr>
              <a:t>	&lt;/MenuItem&gt;</a:t>
            </a:r>
          </a:p>
          <a:p>
            <a:pPr marL="0" indent="0" defTabSz="508000">
              <a:buNone/>
            </a:pPr>
            <a:r>
              <a:rPr lang="vi-VN" sz="1800">
                <a:latin typeface="Consolas" pitchFamily="49" charset="0"/>
                <a:cs typeface="Consolas" pitchFamily="49" charset="0"/>
              </a:rPr>
              <a:t>	&lt;MenuItem Header="Menu _2" Name="Menu2"&gt;</a:t>
            </a:r>
          </a:p>
          <a:p>
            <a:pPr marL="0" indent="0" defTabSz="508000">
              <a:buNone/>
            </a:pPr>
            <a:r>
              <a:rPr lang="vi-VN" sz="1800">
                <a:latin typeface="Consolas" pitchFamily="49" charset="0"/>
                <a:cs typeface="Consolas" pitchFamily="49" charset="0"/>
              </a:rPr>
              <a:t>		&lt;MenuItem Header="Menu 21"&gt;</a:t>
            </a:r>
          </a:p>
          <a:p>
            <a:pPr marL="0" indent="0" defTabSz="508000">
              <a:buNone/>
            </a:pPr>
            <a:r>
              <a:rPr lang="vi-VN" sz="1800">
                <a:latin typeface="Consolas" pitchFamily="49" charset="0"/>
                <a:cs typeface="Consolas" pitchFamily="49" charset="0"/>
              </a:rPr>
              <a:t>			&lt;MenuItem Header="Menu 211" Click="MenuItem211_Click" /&gt;</a:t>
            </a:r>
          </a:p>
          <a:p>
            <a:pPr marL="0" indent="0" defTabSz="508000">
              <a:buNone/>
            </a:pPr>
            <a:r>
              <a:rPr lang="vi-VN" sz="1800">
                <a:latin typeface="Consolas" pitchFamily="49" charset="0"/>
                <a:cs typeface="Consolas" pitchFamily="49" charset="0"/>
              </a:rPr>
              <a:t>			&lt;MenuItem Header="Menu 212" Click="MenuItem212_Click" /&gt;</a:t>
            </a:r>
          </a:p>
          <a:p>
            <a:pPr marL="0" indent="0" defTabSz="508000">
              <a:buNone/>
            </a:pPr>
            <a:r>
              <a:rPr lang="vi-VN" sz="1800">
                <a:latin typeface="Consolas" pitchFamily="49" charset="0"/>
                <a:cs typeface="Consolas" pitchFamily="49" charset="0"/>
              </a:rPr>
              <a:t>		&lt;/MenuItem&gt;</a:t>
            </a:r>
          </a:p>
          <a:p>
            <a:pPr marL="0" indent="0" defTabSz="508000">
              <a:buNone/>
            </a:pPr>
            <a:r>
              <a:rPr lang="vi-VN" sz="1800">
                <a:latin typeface="Consolas" pitchFamily="49" charset="0"/>
                <a:cs typeface="Consolas" pitchFamily="49" charset="0"/>
              </a:rPr>
              <a:t>		&lt;MenuItem Header="Menu 22" Click="MenuItem22_Click" /&gt;</a:t>
            </a:r>
          </a:p>
          <a:p>
            <a:pPr marL="0" indent="0" defTabSz="508000">
              <a:buNone/>
            </a:pPr>
            <a:r>
              <a:rPr lang="vi-VN" sz="1800" smtClean="0">
                <a:latin typeface="Consolas" pitchFamily="49" charset="0"/>
                <a:cs typeface="Consolas" pitchFamily="49" charset="0"/>
              </a:rPr>
              <a:t>&lt;/</a:t>
            </a:r>
            <a:r>
              <a:rPr lang="vi-VN" sz="1800">
                <a:latin typeface="Consolas" pitchFamily="49" charset="0"/>
                <a:cs typeface="Consolas" pitchFamily="49" charset="0"/>
              </a:rPr>
              <a:t>Menu&gt;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5652568"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a:latin typeface="Calibri (Body)"/>
              </a:rPr>
              <a:t>Khi làm việc với Menu, </a:t>
            </a:r>
            <a:r>
              <a:rPr lang="en-US" sz="2400" smtClean="0">
                <a:latin typeface="Calibri (Body)"/>
              </a:rPr>
              <a:t>đôi khi cần có những chức năng với đặc thù có hai trạng thái On/Off. Do đó Menu </a:t>
            </a:r>
            <a:r>
              <a:rPr lang="en-US" sz="2400">
                <a:latin typeface="Calibri (Body)"/>
              </a:rPr>
              <a:t>của WPF cung cấp </a:t>
            </a:r>
            <a:r>
              <a:rPr lang="en-US" sz="2400" smtClean="0">
                <a:latin typeface="Calibri (Body)"/>
              </a:rPr>
              <a:t>loại </a:t>
            </a:r>
            <a:r>
              <a:rPr lang="en-US" sz="2400">
                <a:latin typeface="Calibri (Body)"/>
              </a:rPr>
              <a:t>Menu Item với hai trạng thái Checked và UnChecked</a:t>
            </a:r>
            <a:r>
              <a:rPr lang="en-US" sz="2400" smtClean="0">
                <a:latin typeface="Calibri (Body)"/>
              </a:rPr>
              <a:t>.</a:t>
            </a:r>
            <a:endParaRPr lang="en-US" sz="2400">
              <a:latin typeface="Calibri (Body)"/>
            </a:endParaRPr>
          </a:p>
          <a:p>
            <a:pPr marL="0" indent="0" algn="just">
              <a:spcBef>
                <a:spcPts val="1200"/>
              </a:spcBef>
              <a:spcAft>
                <a:spcPts val="1200"/>
              </a:spcAft>
              <a:buNone/>
            </a:pPr>
            <a:r>
              <a:rPr lang="en-US" sz="2400">
                <a:latin typeface="Calibri (Body)"/>
              </a:rPr>
              <a:t>Để tạo ra Menu Item có trạng thái</a:t>
            </a:r>
            <a:r>
              <a:rPr lang="en-US" sz="2400" smtClean="0">
                <a:latin typeface="Calibri (Body)"/>
              </a:rPr>
              <a:t>, </a:t>
            </a:r>
            <a:r>
              <a:rPr lang="en-US" sz="2400">
                <a:latin typeface="Calibri (Body)"/>
              </a:rPr>
              <a:t>sử dụng thuộc tính IsCheckable="True" của Menu Item.  </a:t>
            </a:r>
          </a:p>
          <a:p>
            <a:pPr marL="0" indent="0" algn="just">
              <a:spcBef>
                <a:spcPts val="1200"/>
              </a:spcBef>
              <a:spcAft>
                <a:spcPts val="1200"/>
              </a:spcAft>
              <a:buNone/>
            </a:pPr>
            <a:r>
              <a:rPr lang="en-US" sz="2400">
                <a:latin typeface="Calibri (Body)"/>
              </a:rPr>
              <a:t>Đối với Menu Item có trạng thái, mỗi khi Menu được chọn sẽ phát sinh một trong hai sự kiện Checked và Uncheked tương ứng. </a:t>
            </a:r>
            <a:r>
              <a:rPr lang="en-US" sz="2400" smtClean="0">
                <a:latin typeface="Calibri (Body)"/>
              </a:rPr>
              <a:t>Sử </a:t>
            </a:r>
            <a:r>
              <a:rPr lang="en-US" sz="2400">
                <a:latin typeface="Calibri (Body)"/>
              </a:rPr>
              <a:t>dụng các thuộc tính Checked và Unchecked để gắn các hàm xử lý sự kiện cần được thực thi. </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257800"/>
          </a:xfrm>
        </p:spPr>
        <p:txBody>
          <a:bodyPr>
            <a:noAutofit/>
          </a:bodyPr>
          <a:lstStyle/>
          <a:p>
            <a:pPr marL="0" indent="0" defTabSz="508000">
              <a:spcBef>
                <a:spcPts val="200"/>
              </a:spcBef>
              <a:buNone/>
            </a:pPr>
            <a:r>
              <a:rPr lang="vi-VN" sz="1600">
                <a:latin typeface="Consolas" pitchFamily="49" charset="0"/>
                <a:cs typeface="Consolas" pitchFamily="49" charset="0"/>
              </a:rPr>
              <a:t>&lt;Menu Height="22" Name="Menu" VerticalAlignment="Top"&gt;</a:t>
            </a:r>
          </a:p>
          <a:p>
            <a:pPr marL="0" indent="0" defTabSz="508000">
              <a:spcBef>
                <a:spcPts val="200"/>
              </a:spcBef>
              <a:buNone/>
            </a:pPr>
            <a:r>
              <a:rPr lang="vi-VN" sz="1600">
                <a:latin typeface="Consolas" pitchFamily="49" charset="0"/>
                <a:cs typeface="Consolas" pitchFamily="49" charset="0"/>
              </a:rPr>
              <a:t>	&lt;MenuItem Header="Menu _1" Name="Menu1"&gt;</a:t>
            </a:r>
          </a:p>
          <a:p>
            <a:pPr marL="0" indent="0" defTabSz="508000">
              <a:spcBef>
                <a:spcPts val="200"/>
              </a:spcBef>
              <a:buNone/>
            </a:pPr>
            <a:r>
              <a:rPr lang="vi-VN" sz="1600">
                <a:latin typeface="Consolas" pitchFamily="49" charset="0"/>
                <a:cs typeface="Consolas" pitchFamily="49" charset="0"/>
              </a:rPr>
              <a:t>		&lt;MenuItem Header="_Copy" Command="ApplicationCommands.Copy" </a:t>
            </a:r>
            <a:r>
              <a:rPr lang="en-US" sz="1600" smtClean="0">
                <a:latin typeface="Consolas" pitchFamily="49" charset="0"/>
                <a:cs typeface="Consolas" pitchFamily="49" charset="0"/>
              </a:rPr>
              <a:t>					</a:t>
            </a:r>
            <a:r>
              <a:rPr lang="vi-VN" sz="1600" smtClean="0">
                <a:latin typeface="Consolas" pitchFamily="49" charset="0"/>
                <a:cs typeface="Consolas" pitchFamily="49" charset="0"/>
              </a:rPr>
              <a:t>ToolTip</a:t>
            </a:r>
            <a:r>
              <a:rPr lang="vi-VN" sz="1600">
                <a:latin typeface="Consolas" pitchFamily="49" charset="0"/>
                <a:cs typeface="Consolas" pitchFamily="49" charset="0"/>
              </a:rPr>
              <a:t>="Copy"/&gt;</a:t>
            </a:r>
          </a:p>
          <a:p>
            <a:pPr marL="0" indent="0" defTabSz="508000">
              <a:spcBef>
                <a:spcPts val="200"/>
              </a:spcBef>
              <a:buNone/>
            </a:pPr>
            <a:r>
              <a:rPr lang="vi-VN" sz="1600">
                <a:latin typeface="Consolas" pitchFamily="49" charset="0"/>
                <a:cs typeface="Consolas" pitchFamily="49" charset="0"/>
              </a:rPr>
              <a:t>		&lt;MenuItem Header="_Cut" Command="ApplicationCommands.Cut" </a:t>
            </a:r>
            <a:r>
              <a:rPr lang="en-US" sz="1600" smtClean="0">
                <a:latin typeface="Consolas" pitchFamily="49" charset="0"/>
                <a:cs typeface="Consolas" pitchFamily="49" charset="0"/>
              </a:rPr>
              <a:t>						</a:t>
            </a:r>
            <a:r>
              <a:rPr lang="vi-VN" sz="1600" smtClean="0">
                <a:latin typeface="Consolas" pitchFamily="49" charset="0"/>
                <a:cs typeface="Consolas" pitchFamily="49" charset="0"/>
              </a:rPr>
              <a:t>ToolTip</a:t>
            </a:r>
            <a:r>
              <a:rPr lang="vi-VN" sz="1600">
                <a:latin typeface="Consolas" pitchFamily="49" charset="0"/>
                <a:cs typeface="Consolas" pitchFamily="49" charset="0"/>
              </a:rPr>
              <a:t>="Cut"/&gt;</a:t>
            </a:r>
          </a:p>
          <a:p>
            <a:pPr marL="0" indent="0" defTabSz="508000">
              <a:spcBef>
                <a:spcPts val="200"/>
              </a:spcBef>
              <a:buNone/>
            </a:pPr>
            <a:r>
              <a:rPr lang="vi-VN" sz="1600">
                <a:latin typeface="Consolas" pitchFamily="49" charset="0"/>
                <a:cs typeface="Consolas" pitchFamily="49" charset="0"/>
              </a:rPr>
              <a:t>		&lt;MenuItem Header="_Paste" Command="ApplicationCommands.Paste" </a:t>
            </a:r>
            <a:r>
              <a:rPr lang="en-US" sz="1600" smtClean="0">
                <a:latin typeface="Consolas" pitchFamily="49" charset="0"/>
                <a:cs typeface="Consolas" pitchFamily="49" charset="0"/>
              </a:rPr>
              <a:t>					</a:t>
            </a:r>
            <a:r>
              <a:rPr lang="vi-VN" sz="1600" smtClean="0">
                <a:latin typeface="Consolas" pitchFamily="49" charset="0"/>
                <a:cs typeface="Consolas" pitchFamily="49" charset="0"/>
              </a:rPr>
              <a:t>ToolTip</a:t>
            </a:r>
            <a:r>
              <a:rPr lang="vi-VN" sz="1600">
                <a:latin typeface="Consolas" pitchFamily="49" charset="0"/>
                <a:cs typeface="Consolas" pitchFamily="49" charset="0"/>
              </a:rPr>
              <a:t>="Paste"/&gt;</a:t>
            </a:r>
          </a:p>
          <a:p>
            <a:pPr marL="0" indent="0" defTabSz="508000">
              <a:spcBef>
                <a:spcPts val="200"/>
              </a:spcBef>
              <a:buNone/>
            </a:pPr>
            <a:r>
              <a:rPr lang="vi-VN" sz="1600">
                <a:latin typeface="Consolas" pitchFamily="49" charset="0"/>
                <a:cs typeface="Consolas" pitchFamily="49" charset="0"/>
              </a:rPr>
              <a:t>	&lt;/MenuItem&gt;</a:t>
            </a:r>
          </a:p>
          <a:p>
            <a:pPr marL="0" indent="0" defTabSz="508000">
              <a:spcBef>
                <a:spcPts val="200"/>
              </a:spcBef>
              <a:buNone/>
            </a:pPr>
            <a:r>
              <a:rPr lang="vi-VN" sz="1600">
                <a:latin typeface="Consolas" pitchFamily="49" charset="0"/>
                <a:cs typeface="Consolas" pitchFamily="49" charset="0"/>
              </a:rPr>
              <a:t>	&lt;MenuItem Header="Menu _2" Name="Menu2"&gt;</a:t>
            </a:r>
          </a:p>
          <a:p>
            <a:pPr marL="0" indent="0" defTabSz="508000">
              <a:spcBef>
                <a:spcPts val="200"/>
              </a:spcBef>
              <a:buNone/>
            </a:pPr>
            <a:r>
              <a:rPr lang="vi-VN" sz="1600">
                <a:latin typeface="Consolas" pitchFamily="49" charset="0"/>
                <a:cs typeface="Consolas" pitchFamily="49" charset="0"/>
              </a:rPr>
              <a:t>		&lt;MenuItem Header="Menu 21"&gt;</a:t>
            </a:r>
          </a:p>
          <a:p>
            <a:pPr marL="0" indent="0" defTabSz="508000">
              <a:spcBef>
                <a:spcPts val="200"/>
              </a:spcBef>
              <a:buNone/>
            </a:pPr>
            <a:r>
              <a:rPr lang="vi-VN" sz="1600">
                <a:latin typeface="Consolas" pitchFamily="49" charset="0"/>
                <a:cs typeface="Consolas" pitchFamily="49" charset="0"/>
              </a:rPr>
              <a:t>			&lt;MenuItem Header="Menu 211" Click="MenuItem211_Click" /&gt;</a:t>
            </a:r>
          </a:p>
          <a:p>
            <a:pPr marL="0" indent="0" defTabSz="508000">
              <a:spcBef>
                <a:spcPts val="200"/>
              </a:spcBef>
              <a:buNone/>
            </a:pPr>
            <a:r>
              <a:rPr lang="vi-VN" sz="1600">
                <a:latin typeface="Consolas" pitchFamily="49" charset="0"/>
                <a:cs typeface="Consolas" pitchFamily="49" charset="0"/>
              </a:rPr>
              <a:t>			&lt;MenuItem Header="Menu 212" Click="MenuItem212_Click" /&gt;</a:t>
            </a:r>
          </a:p>
          <a:p>
            <a:pPr marL="0" indent="0" defTabSz="508000">
              <a:spcBef>
                <a:spcPts val="200"/>
              </a:spcBef>
              <a:buNone/>
            </a:pPr>
            <a:r>
              <a:rPr lang="vi-VN" sz="1600">
                <a:latin typeface="Consolas" pitchFamily="49" charset="0"/>
                <a:cs typeface="Consolas" pitchFamily="49" charset="0"/>
              </a:rPr>
              <a:t>		&lt;/MenuItem&gt;</a:t>
            </a:r>
          </a:p>
          <a:p>
            <a:pPr marL="0" indent="0" defTabSz="508000">
              <a:spcBef>
                <a:spcPts val="200"/>
              </a:spcBef>
              <a:buNone/>
            </a:pPr>
            <a:r>
              <a:rPr lang="vi-VN" sz="1600">
                <a:latin typeface="Consolas" pitchFamily="49" charset="0"/>
                <a:cs typeface="Consolas" pitchFamily="49" charset="0"/>
              </a:rPr>
              <a:t>		&lt;MenuItem Header="Menu 22" Click="MenuItem22_Click" /&gt;</a:t>
            </a:r>
          </a:p>
          <a:p>
            <a:pPr marL="0" indent="0" defTabSz="508000">
              <a:spcBef>
                <a:spcPts val="200"/>
              </a:spcBef>
              <a:buNone/>
            </a:pPr>
            <a:r>
              <a:rPr lang="vi-VN" sz="1600">
                <a:latin typeface="Consolas" pitchFamily="49" charset="0"/>
                <a:cs typeface="Consolas" pitchFamily="49" charset="0"/>
              </a:rPr>
              <a:t>		&lt;!--Thực đơn có trạng thái Checked và UnChecked--&gt;</a:t>
            </a:r>
          </a:p>
          <a:p>
            <a:pPr marL="0" indent="0" defTabSz="508000">
              <a:spcBef>
                <a:spcPts val="200"/>
              </a:spcBef>
              <a:buNone/>
            </a:pPr>
            <a:r>
              <a:rPr lang="vi-VN" sz="1600" b="1">
                <a:latin typeface="Consolas" pitchFamily="49" charset="0"/>
                <a:cs typeface="Consolas" pitchFamily="49" charset="0"/>
              </a:rPr>
              <a:t>		</a:t>
            </a:r>
            <a:r>
              <a:rPr lang="vi-VN" sz="1600" b="1" smtClean="0">
                <a:latin typeface="Consolas" pitchFamily="49" charset="0"/>
                <a:cs typeface="Consolas" pitchFamily="49" charset="0"/>
              </a:rPr>
              <a:t>&lt;</a:t>
            </a:r>
            <a:r>
              <a:rPr lang="vi-VN" sz="1600" b="1">
                <a:latin typeface="Consolas" pitchFamily="49" charset="0"/>
                <a:cs typeface="Consolas" pitchFamily="49" charset="0"/>
              </a:rPr>
              <a:t>MenuItem Header="Thực đơn 23" IsCheckable="True" </a:t>
            </a:r>
            <a:r>
              <a:rPr lang="en-US" sz="1600" b="1" smtClean="0">
                <a:latin typeface="Consolas" pitchFamily="49" charset="0"/>
                <a:cs typeface="Consolas" pitchFamily="49" charset="0"/>
              </a:rPr>
              <a:t>								</a:t>
            </a:r>
            <a:r>
              <a:rPr lang="vi-VN" sz="1600" b="1" smtClean="0">
                <a:latin typeface="Consolas" pitchFamily="49" charset="0"/>
                <a:cs typeface="Consolas" pitchFamily="49" charset="0"/>
              </a:rPr>
              <a:t>Checked</a:t>
            </a:r>
            <a:r>
              <a:rPr lang="vi-VN" sz="1600" b="1">
                <a:latin typeface="Consolas" pitchFamily="49" charset="0"/>
                <a:cs typeface="Consolas" pitchFamily="49" charset="0"/>
              </a:rPr>
              <a:t>="Menu23_Checked" Unchecked="Menu23_Unchecked</a:t>
            </a:r>
            <a:r>
              <a:rPr lang="vi-VN" sz="1600" b="1" smtClean="0">
                <a:latin typeface="Consolas" pitchFamily="49" charset="0"/>
                <a:cs typeface="Consolas" pitchFamily="49" charset="0"/>
              </a:rPr>
              <a:t>"/&gt;</a:t>
            </a:r>
            <a:endParaRPr lang="vi-VN" sz="1600" b="1">
              <a:latin typeface="Consolas" pitchFamily="49" charset="0"/>
              <a:cs typeface="Consolas" pitchFamily="49" charset="0"/>
            </a:endParaRPr>
          </a:p>
          <a:p>
            <a:pPr marL="0" indent="0" defTabSz="508000">
              <a:spcBef>
                <a:spcPts val="200"/>
              </a:spcBef>
              <a:buNone/>
            </a:pPr>
            <a:r>
              <a:rPr lang="vi-VN" sz="1600">
                <a:latin typeface="Consolas" pitchFamily="49" charset="0"/>
                <a:cs typeface="Consolas" pitchFamily="49" charset="0"/>
              </a:rPr>
              <a:t>	&lt;/MenuItem&gt;</a:t>
            </a:r>
          </a:p>
          <a:p>
            <a:pPr marL="0" indent="0" defTabSz="508000">
              <a:spcBef>
                <a:spcPts val="200"/>
              </a:spcBef>
              <a:buNone/>
            </a:pPr>
            <a:r>
              <a:rPr lang="vi-VN" sz="1600">
                <a:latin typeface="Consolas" pitchFamily="49" charset="0"/>
                <a:cs typeface="Consolas" pitchFamily="49" charset="0"/>
              </a:rPr>
              <a:t>	&lt;MenuItem Header="Menu _3" Click="MenuItem3_Click" Name="Menu3" /&gt;</a:t>
            </a:r>
          </a:p>
          <a:p>
            <a:pPr marL="0" indent="0" defTabSz="508000">
              <a:spcBef>
                <a:spcPts val="200"/>
              </a:spcBef>
              <a:buNone/>
            </a:pPr>
            <a:r>
              <a:rPr lang="vi-VN" sz="1600">
                <a:latin typeface="Consolas" pitchFamily="49" charset="0"/>
                <a:cs typeface="Consolas" pitchFamily="49" charset="0"/>
              </a:rPr>
              <a:t>&lt;/Menu&gt;</a:t>
            </a:r>
            <a:endParaRPr lang="en-US" sz="16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Menu</a:t>
            </a:r>
            <a:endParaRPr lang="en-US" b="1"/>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5539794"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smtClean="0">
                <a:latin typeface="Calibri (Body)"/>
              </a:rPr>
              <a:t>Toolbar </a:t>
            </a:r>
            <a:r>
              <a:rPr lang="en-US" sz="2400">
                <a:latin typeface="Calibri (Body)"/>
              </a:rPr>
              <a:t>là thanh chứa các chức năng dưới dạng các dãy hình ảnh biểu tượng, mỗi biểu tượng gắn với một mục chức năng cụ thể. Thông thường các Toolbar chứa những chức năng thiết yếu mà người dùng hay quan tâm nhất, bởi vì thanh Toolbar có ưu điểm là dễ dàng thao tác. Một cửa số có thể có một hoặc nhiều thanh Toolbar</a:t>
            </a:r>
            <a:r>
              <a:rPr lang="en-US" sz="2400" smtClean="0">
                <a:latin typeface="Calibri (Body)"/>
              </a:rPr>
              <a:t>.</a:t>
            </a:r>
          </a:p>
          <a:p>
            <a:pPr marL="0" indent="0" algn="just">
              <a:buNone/>
            </a:pPr>
            <a:endParaRPr lang="en-US" sz="2400">
              <a:latin typeface="Calibri (Body)"/>
            </a:endParaRPr>
          </a:p>
          <a:p>
            <a:pPr marL="0" indent="0" algn="just">
              <a:buNone/>
            </a:pPr>
            <a:r>
              <a:rPr lang="en-US" sz="2400">
                <a:latin typeface="Calibri (Body)"/>
              </a:rPr>
              <a:t>Mã XAML tạo </a:t>
            </a:r>
            <a:r>
              <a:rPr lang="en-US" sz="2400" smtClean="0">
                <a:latin typeface="Calibri (Body)"/>
              </a:rPr>
              <a:t>toolbar được </a:t>
            </a:r>
            <a:r>
              <a:rPr lang="en-US" sz="2400">
                <a:latin typeface="Calibri (Body)"/>
              </a:rPr>
              <a:t>được bắt đầu bằng thẻ &lt;ToolBar&gt; và kết thúc bằng thẻ đóng &lt;/ToolBar&gt;. Các nút lệnh (Button) của thanh công cụ được tạo bởi thẻ &lt;Button&gt; và kết thúc bằng thẻ đóng &lt;/Button&gt; .</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41356031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a:spcBef>
                <a:spcPts val="1200"/>
              </a:spcBef>
              <a:spcAft>
                <a:spcPts val="1200"/>
              </a:spcAft>
              <a:buNone/>
            </a:pPr>
            <a:r>
              <a:rPr lang="en-US" sz="2400" smtClean="0">
                <a:latin typeface="Calibri (Body)"/>
              </a:rPr>
              <a:t>Tương tự như Menu, Toolbar cũng có hai </a:t>
            </a:r>
            <a:r>
              <a:rPr lang="en-US" sz="2400">
                <a:latin typeface="Calibri (Body)"/>
              </a:rPr>
              <a:t>cơ chế thực thi lệnh khi chọn nút </a:t>
            </a:r>
            <a:r>
              <a:rPr lang="en-US" sz="2400" smtClean="0">
                <a:latin typeface="Calibri (Body)"/>
              </a:rPr>
              <a:t>lệnh:</a:t>
            </a:r>
            <a:endParaRPr lang="en-US" sz="2400">
              <a:latin typeface="Calibri (Body)"/>
            </a:endParaRPr>
          </a:p>
          <a:p>
            <a:pPr algn="just">
              <a:spcBef>
                <a:spcPts val="1200"/>
              </a:spcBef>
              <a:spcAft>
                <a:spcPts val="1200"/>
              </a:spcAft>
            </a:pPr>
            <a:r>
              <a:rPr lang="en-US" sz="2400" smtClean="0">
                <a:latin typeface="Calibri (Body)"/>
              </a:rPr>
              <a:t>Nếu </a:t>
            </a:r>
            <a:r>
              <a:rPr lang="en-US" sz="2400">
                <a:latin typeface="Calibri (Body)"/>
              </a:rPr>
              <a:t>muốn gắn nút lệnh với các lệnh có sẵn của hệ   thống như: Copy, Cut, </a:t>
            </a:r>
            <a:r>
              <a:rPr lang="en-US" sz="2400" smtClean="0">
                <a:latin typeface="Calibri (Body)"/>
              </a:rPr>
              <a:t>Paste, thì </a:t>
            </a:r>
            <a:r>
              <a:rPr lang="en-US" sz="2400">
                <a:latin typeface="Calibri (Body)"/>
              </a:rPr>
              <a:t>ta sử dụng thuộc tính Command  của  Button.  Ví  dụ</a:t>
            </a:r>
            <a:r>
              <a:rPr lang="en-US" sz="2400" smtClean="0">
                <a:latin typeface="Calibri (Body)"/>
              </a:rPr>
              <a:t>,  Command = "</a:t>
            </a:r>
            <a:r>
              <a:rPr lang="en-US" sz="2400">
                <a:latin typeface="Calibri (Body)"/>
              </a:rPr>
              <a:t>ApplicationCommands.Copy</a:t>
            </a:r>
            <a:r>
              <a:rPr lang="en-US" sz="2400" smtClean="0">
                <a:latin typeface="Calibri (Body)"/>
              </a:rPr>
              <a:t>" làm </a:t>
            </a:r>
            <a:r>
              <a:rPr lang="en-US" sz="2400">
                <a:latin typeface="Calibri (Body)"/>
              </a:rPr>
              <a:t>cho nút lệnh </a:t>
            </a:r>
            <a:r>
              <a:rPr lang="en-US" sz="2400" smtClean="0">
                <a:latin typeface="Calibri (Body)"/>
              </a:rPr>
              <a:t>này </a:t>
            </a:r>
            <a:r>
              <a:rPr lang="en-US" sz="2400">
                <a:latin typeface="Calibri (Body)"/>
              </a:rPr>
              <a:t>sẽ thực hiện công việc copy dòng văn bản đang được chọn trong cửa sổ vào bộ nhớ đệm</a:t>
            </a:r>
            <a:r>
              <a:rPr lang="en-US" sz="2400" smtClean="0">
                <a:latin typeface="Calibri (Body)"/>
              </a:rPr>
              <a:t>. </a:t>
            </a:r>
            <a:r>
              <a:rPr lang="en-US" sz="2400">
                <a:latin typeface="Calibri (Body)"/>
              </a:rPr>
              <a:t> </a:t>
            </a:r>
          </a:p>
          <a:p>
            <a:pPr algn="just">
              <a:spcBef>
                <a:spcPts val="1200"/>
              </a:spcBef>
              <a:spcAft>
                <a:spcPts val="1200"/>
              </a:spcAft>
            </a:pPr>
            <a:r>
              <a:rPr lang="en-US" sz="2400">
                <a:latin typeface="Calibri (Body)"/>
              </a:rPr>
              <a:t>Nếu muốn gắn nút lệnh với các hàm xử lý sự kiện tự định nghĩa thì sử dụng thuộc tính Click của Button. </a:t>
            </a: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24716537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400">
                <a:latin typeface="Calibri (Body)"/>
              </a:rPr>
              <a:t>Giữa cặp thẻ &lt;Button&gt; và  &lt;/Button&gt; là thẻ &lt;Image Source="Resources/Copy.png" Width="16" Height="16</a:t>
            </a:r>
            <a:r>
              <a:rPr lang="en-US" sz="2400" smtClean="0">
                <a:latin typeface="Calibri (Body)"/>
              </a:rPr>
              <a:t>"/&gt; </a:t>
            </a:r>
            <a:r>
              <a:rPr lang="en-US" sz="2400">
                <a:latin typeface="Calibri (Body)"/>
              </a:rPr>
              <a:t>để định nghĩa hình ảnh biểu tượng của nút bấm.</a:t>
            </a:r>
          </a:p>
          <a:p>
            <a:pPr marL="0" indent="0" algn="just">
              <a:buNone/>
            </a:pPr>
            <a:r>
              <a:rPr lang="en-US" sz="2400">
                <a:latin typeface="Calibri (Body)"/>
              </a:rPr>
              <a:t> </a:t>
            </a:r>
          </a:p>
          <a:p>
            <a:pPr marL="0" indent="0" algn="just">
              <a:buNone/>
            </a:pPr>
            <a:r>
              <a:rPr lang="en-US" sz="2400">
                <a:latin typeface="Calibri (Body)"/>
              </a:rPr>
              <a:t>Thẻ &lt;Separator/&gt; dùng để tạo ra vạch phân cách giữa cách nút bấm.</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2471653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82000" cy="4953000"/>
          </a:xfrm>
        </p:spPr>
        <p:txBody>
          <a:bodyPr>
            <a:noAutofit/>
          </a:bodyPr>
          <a:lstStyle/>
          <a:p>
            <a:pPr marL="0" indent="0" algn="just">
              <a:spcBef>
                <a:spcPts val="600"/>
              </a:spcBef>
              <a:spcAft>
                <a:spcPts val="1200"/>
              </a:spcAft>
              <a:buNone/>
            </a:pPr>
            <a:r>
              <a:rPr lang="en-US" sz="2400">
                <a:latin typeface="Calibri (Body)"/>
              </a:rPr>
              <a:t>Thêm hình ảnh, biểu tượng… vào tài nguyên của ứng </a:t>
            </a:r>
            <a:r>
              <a:rPr lang="en-US" sz="2400" smtClean="0">
                <a:latin typeface="Calibri (Body)"/>
              </a:rPr>
              <a:t>dụng</a:t>
            </a:r>
            <a:r>
              <a:rPr lang="en-US" sz="2400">
                <a:latin typeface="Calibri (Body)"/>
              </a:rPr>
              <a:t> </a:t>
            </a:r>
          </a:p>
          <a:p>
            <a:pPr marL="457200" indent="-457200" algn="just">
              <a:spcBef>
                <a:spcPts val="600"/>
              </a:spcBef>
              <a:spcAft>
                <a:spcPts val="1200"/>
              </a:spcAft>
              <a:buFont typeface="+mj-lt"/>
              <a:buAutoNum type="arabicPeriod"/>
            </a:pPr>
            <a:r>
              <a:rPr lang="en-US" sz="2400" smtClean="0">
                <a:latin typeface="Calibri (Body)"/>
              </a:rPr>
              <a:t>Trên menu </a:t>
            </a:r>
            <a:r>
              <a:rPr lang="en-US" sz="2400">
                <a:latin typeface="Calibri (Body)"/>
              </a:rPr>
              <a:t>Visual Studio, chọn Project →  Properties sẽ hiện ra bảng cài đặt các thông số cài đặt cho ứng dụng</a:t>
            </a:r>
            <a:r>
              <a:rPr lang="en-US" sz="2400" smtClean="0">
                <a:latin typeface="Calibri (Body)"/>
              </a:rPr>
              <a:t>.</a:t>
            </a:r>
            <a:endParaRPr lang="en-US" sz="2400">
              <a:latin typeface="Calibri (Body)"/>
            </a:endParaRPr>
          </a:p>
          <a:p>
            <a:pPr marL="457200" indent="-457200" algn="just">
              <a:spcBef>
                <a:spcPts val="600"/>
              </a:spcBef>
              <a:spcAft>
                <a:spcPts val="1200"/>
              </a:spcAft>
              <a:buFont typeface="+mj-lt"/>
              <a:buAutoNum type="arabicPeriod"/>
            </a:pPr>
            <a:r>
              <a:rPr lang="en-US" sz="2400" smtClean="0">
                <a:latin typeface="Calibri (Body)"/>
              </a:rPr>
              <a:t>Chọn </a:t>
            </a:r>
            <a:r>
              <a:rPr lang="en-US" sz="2400">
                <a:latin typeface="Calibri (Body)"/>
              </a:rPr>
              <a:t>mục resources.</a:t>
            </a:r>
          </a:p>
          <a:p>
            <a:pPr marL="457200" indent="-457200" algn="just">
              <a:spcBef>
                <a:spcPts val="600"/>
              </a:spcBef>
              <a:spcAft>
                <a:spcPts val="1200"/>
              </a:spcAft>
              <a:buFont typeface="+mj-lt"/>
              <a:buAutoNum type="arabicPeriod"/>
            </a:pPr>
            <a:r>
              <a:rPr lang="en-US" sz="2400" smtClean="0">
                <a:latin typeface="Calibri (Body)"/>
              </a:rPr>
              <a:t>Trong </a:t>
            </a:r>
            <a:r>
              <a:rPr lang="en-US" sz="2400">
                <a:latin typeface="Calibri (Body)"/>
              </a:rPr>
              <a:t>mục Add Resource chọn Add Existing File nếu đã có sẵn File biểu tượng hình ảnh trên máy hoặc chọn New Images hay Add New Icon tùy ý.</a:t>
            </a:r>
          </a:p>
          <a:p>
            <a:pPr marL="457200" indent="-457200" algn="just">
              <a:spcBef>
                <a:spcPts val="600"/>
              </a:spcBef>
              <a:spcAft>
                <a:spcPts val="1200"/>
              </a:spcAft>
              <a:buFont typeface="+mj-lt"/>
              <a:buAutoNum type="arabicPeriod"/>
            </a:pPr>
            <a:r>
              <a:rPr lang="en-US" sz="2400" smtClean="0">
                <a:latin typeface="Calibri (Body)"/>
              </a:rPr>
              <a:t>Chú </a:t>
            </a:r>
            <a:r>
              <a:rPr lang="en-US" sz="2400">
                <a:latin typeface="Calibri (Body)"/>
              </a:rPr>
              <a:t>ý, sau khi thêm được các File hình ảnh biểu tượng vào tài nguyên, để các điều khiển trên cửa sổ  như  Menu,  Toolbar  sử  dụng  được  chúng</a:t>
            </a:r>
            <a:r>
              <a:rPr lang="en-US" sz="2400" smtClean="0">
                <a:latin typeface="Calibri (Body)"/>
              </a:rPr>
              <a:t>, </a:t>
            </a:r>
            <a:r>
              <a:rPr lang="en-US" sz="2400">
                <a:latin typeface="Calibri (Body)"/>
              </a:rPr>
              <a:t>phải  thiết  lập thuộc  </a:t>
            </a:r>
            <a:r>
              <a:rPr lang="en-US" sz="2400" smtClean="0">
                <a:latin typeface="Calibri (Body)"/>
              </a:rPr>
              <a:t>tính </a:t>
            </a:r>
            <a:r>
              <a:rPr lang="en-US" sz="2400">
                <a:latin typeface="Calibri (Body)"/>
              </a:rPr>
              <a:t>'Build  </a:t>
            </a:r>
            <a:r>
              <a:rPr lang="en-US" sz="2400" smtClean="0">
                <a:latin typeface="Calibri (Body)"/>
              </a:rPr>
              <a:t>Action: </a:t>
            </a:r>
            <a:r>
              <a:rPr lang="en-US" sz="2400">
                <a:latin typeface="Calibri (Body)"/>
              </a:rPr>
              <a:t>Resource' và 'Copy to Output Directory : Do not copy'.</a:t>
            </a:r>
          </a:p>
          <a:p>
            <a:pPr marL="0" indent="0" algn="just">
              <a:spcBef>
                <a:spcPts val="600"/>
              </a:spcBef>
              <a:spcAft>
                <a:spcPts val="1200"/>
              </a:spcAft>
              <a:buNone/>
            </a:pPr>
            <a:r>
              <a:rPr lang="en-US" sz="2400">
                <a:latin typeface="Calibri (Body)"/>
              </a:rPr>
              <a:t/>
            </a:r>
            <a:br>
              <a:rPr lang="en-US" sz="2400">
                <a:latin typeface="Calibri (Body)"/>
              </a:rPr>
            </a:b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2471653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1200"/>
              </a:spcBef>
              <a:spcAft>
                <a:spcPts val="1200"/>
              </a:spcAft>
              <a:buNone/>
            </a:pPr>
            <a:r>
              <a:rPr lang="vi-VN" sz="2400" dirty="0" smtClean="0">
                <a:latin typeface="Calibri (Body)"/>
              </a:rPr>
              <a:t>Ưu </a:t>
            </a:r>
            <a:r>
              <a:rPr lang="vi-VN" sz="2400" dirty="0">
                <a:latin typeface="Calibri (Body)"/>
              </a:rPr>
              <a:t>điểm của </a:t>
            </a:r>
            <a:r>
              <a:rPr lang="vi-VN" sz="2400" dirty="0" smtClean="0">
                <a:latin typeface="Calibri (Body)"/>
              </a:rPr>
              <a:t>XAML</a:t>
            </a:r>
            <a:r>
              <a:rPr lang="en-US" sz="2400" dirty="0" smtClean="0">
                <a:latin typeface="Calibri (Body)"/>
              </a:rPr>
              <a:t>:</a:t>
            </a:r>
            <a:endParaRPr lang="vi-VN" sz="2400" dirty="0">
              <a:latin typeface="Calibri (Body)"/>
            </a:endParaRPr>
          </a:p>
          <a:p>
            <a:pPr algn="just" fontAlgn="base">
              <a:spcBef>
                <a:spcPts val="1200"/>
              </a:spcBef>
              <a:spcAft>
                <a:spcPts val="1200"/>
              </a:spcAft>
            </a:pPr>
            <a:r>
              <a:rPr lang="vi-VN" sz="2400" dirty="0" smtClean="0">
                <a:latin typeface="Calibri (Body)"/>
              </a:rPr>
              <a:t>XAML </a:t>
            </a:r>
            <a:r>
              <a:rPr lang="vi-VN" sz="2400" dirty="0">
                <a:latin typeface="Calibri (Body)"/>
              </a:rPr>
              <a:t>có mã ngắn, rõ ràng dễ đọc.</a:t>
            </a:r>
          </a:p>
          <a:p>
            <a:pPr algn="just" fontAlgn="base">
              <a:spcBef>
                <a:spcPts val="1200"/>
              </a:spcBef>
              <a:spcAft>
                <a:spcPts val="1200"/>
              </a:spcAft>
            </a:pPr>
            <a:r>
              <a:rPr lang="vi-VN" sz="2400" dirty="0" smtClean="0">
                <a:latin typeface="Calibri (Body)"/>
              </a:rPr>
              <a:t>Tách </a:t>
            </a:r>
            <a:r>
              <a:rPr lang="vi-VN" sz="2400" dirty="0">
                <a:latin typeface="Calibri (Body)"/>
              </a:rPr>
              <a:t>mã thiết kế và logic.</a:t>
            </a:r>
          </a:p>
          <a:p>
            <a:pPr algn="just" fontAlgn="base">
              <a:spcBef>
                <a:spcPts val="1200"/>
              </a:spcBef>
              <a:spcAft>
                <a:spcPts val="1200"/>
              </a:spcAft>
            </a:pPr>
            <a:r>
              <a:rPr lang="vi-VN" sz="2400" dirty="0" smtClean="0">
                <a:latin typeface="Calibri (Body)"/>
              </a:rPr>
              <a:t>Việc </a:t>
            </a:r>
            <a:r>
              <a:rPr lang="vi-VN" sz="2400" dirty="0">
                <a:latin typeface="Calibri (Body)"/>
              </a:rPr>
              <a:t>tách XAML và giao diện người dùng logic cho phép tách tách biệt rõ ràng vai trò của nhà thiết kế và nhà phát triển.</a:t>
            </a:r>
          </a:p>
          <a:p>
            <a:pPr algn="just">
              <a:spcBef>
                <a:spcPts val="1200"/>
              </a:spcBef>
              <a:spcAft>
                <a:spcPts val="120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Giới thiệu XAML</a:t>
            </a:r>
            <a:endParaRPr lang="en-US"/>
          </a:p>
        </p:txBody>
      </p:sp>
    </p:spTree>
    <p:extLst>
      <p:ext uri="{BB962C8B-B14F-4D97-AF65-F5344CB8AC3E}">
        <p14:creationId xmlns:p14="http://schemas.microsoft.com/office/powerpoint/2010/main" val="33144130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334000"/>
          </a:xfrm>
        </p:spPr>
        <p:txBody>
          <a:bodyPr>
            <a:noAutofit/>
          </a:bodyPr>
          <a:lstStyle/>
          <a:p>
            <a:pPr marL="0" indent="0" defTabSz="566738">
              <a:buNone/>
            </a:pPr>
            <a:r>
              <a:rPr lang="vi-VN" sz="1700">
                <a:latin typeface="Consolas" pitchFamily="49" charset="0"/>
                <a:cs typeface="Consolas" pitchFamily="49" charset="0"/>
              </a:rPr>
              <a:t>&lt;StackPanel&gt;</a:t>
            </a:r>
          </a:p>
          <a:p>
            <a:pPr marL="0" indent="0" defTabSz="566738">
              <a:buNone/>
            </a:pPr>
            <a:r>
              <a:rPr lang="vi-VN" sz="1700">
                <a:latin typeface="Consolas" pitchFamily="49" charset="0"/>
                <a:cs typeface="Consolas" pitchFamily="49" charset="0"/>
              </a:rPr>
              <a:t>	&lt;ToolBar Height="26" Name="toolBar1" Width="200"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 Height="23" Name="button1" Width="23" </a:t>
            </a:r>
            <a:r>
              <a:rPr lang="en-US" sz="1700" smtClean="0">
                <a:latin typeface="Consolas" pitchFamily="49" charset="0"/>
                <a:cs typeface="Consolas" pitchFamily="49" charset="0"/>
              </a:rPr>
              <a:t>							</a:t>
            </a:r>
            <a:r>
              <a:rPr lang="vi-VN" sz="1700" smtClean="0">
                <a:latin typeface="Consolas" pitchFamily="49" charset="0"/>
                <a:cs typeface="Consolas" pitchFamily="49" charset="0"/>
              </a:rPr>
              <a:t>Command</a:t>
            </a:r>
            <a:r>
              <a:rPr lang="vi-VN" sz="1700">
                <a:latin typeface="Consolas" pitchFamily="49" charset="0"/>
                <a:cs typeface="Consolas" pitchFamily="49" charset="0"/>
              </a:rPr>
              <a:t>="ApplicationCommands.Copy" ToolTip="Copy"&gt;</a:t>
            </a:r>
          </a:p>
          <a:p>
            <a:pPr marL="0" indent="0" defTabSz="566738">
              <a:buNone/>
            </a:pPr>
            <a:r>
              <a:rPr lang="vi-VN" sz="1700">
                <a:latin typeface="Consolas" pitchFamily="49" charset="0"/>
                <a:cs typeface="Consolas" pitchFamily="49" charset="0"/>
              </a:rPr>
              <a:t>			&lt;Image Source="Resources/Copy.png" Width="16" Height="16"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&lt;/Button&gt;</a:t>
            </a:r>
          </a:p>
          <a:p>
            <a:pPr marL="0" indent="0" defTabSz="566738">
              <a:buNone/>
            </a:pPr>
            <a:r>
              <a:rPr lang="vi-VN" sz="1700">
                <a:latin typeface="Consolas" pitchFamily="49" charset="0"/>
                <a:cs typeface="Consolas" pitchFamily="49" charset="0"/>
              </a:rPr>
              <a:t>		&lt;Button Height="23" Name="button2" Width="23" </a:t>
            </a:r>
            <a:r>
              <a:rPr lang="en-US" sz="1700" smtClean="0">
                <a:latin typeface="Consolas" pitchFamily="49" charset="0"/>
                <a:cs typeface="Consolas" pitchFamily="49" charset="0"/>
              </a:rPr>
              <a:t>							</a:t>
            </a:r>
            <a:r>
              <a:rPr lang="vi-VN" sz="1700" smtClean="0">
                <a:latin typeface="Consolas" pitchFamily="49" charset="0"/>
                <a:cs typeface="Consolas" pitchFamily="49" charset="0"/>
              </a:rPr>
              <a:t>Command</a:t>
            </a:r>
            <a:r>
              <a:rPr lang="vi-VN" sz="1700">
                <a:latin typeface="Consolas" pitchFamily="49" charset="0"/>
                <a:cs typeface="Consolas" pitchFamily="49" charset="0"/>
              </a:rPr>
              <a:t>="ApplicationCommands.Cut" ToolTip="Cut"&gt;</a:t>
            </a:r>
          </a:p>
          <a:p>
            <a:pPr marL="0" indent="0" defTabSz="566738">
              <a:buNone/>
            </a:pPr>
            <a:r>
              <a:rPr lang="vi-VN" sz="1700">
                <a:latin typeface="Consolas" pitchFamily="49" charset="0"/>
                <a:cs typeface="Consolas" pitchFamily="49" charset="0"/>
              </a:rPr>
              <a:t>			&lt;Image Source="Resources/Cut.png" Width="16" Height="16"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&lt;/Button&gt;</a:t>
            </a:r>
          </a:p>
          <a:p>
            <a:pPr marL="0" indent="0" defTabSz="566738">
              <a:buNone/>
            </a:pPr>
            <a:r>
              <a:rPr lang="vi-VN" sz="1700">
                <a:latin typeface="Consolas" pitchFamily="49" charset="0"/>
                <a:cs typeface="Consolas" pitchFamily="49" charset="0"/>
              </a:rPr>
              <a:t>		&lt;Button Height="23" Name="button3" Width="23" </a:t>
            </a:r>
            <a:r>
              <a:rPr lang="en-US" sz="1700" smtClean="0">
                <a:latin typeface="Consolas" pitchFamily="49" charset="0"/>
                <a:cs typeface="Consolas" pitchFamily="49" charset="0"/>
              </a:rPr>
              <a:t>							</a:t>
            </a:r>
            <a:r>
              <a:rPr lang="vi-VN" sz="1700" smtClean="0">
                <a:latin typeface="Consolas" pitchFamily="49" charset="0"/>
                <a:cs typeface="Consolas" pitchFamily="49" charset="0"/>
              </a:rPr>
              <a:t>Command</a:t>
            </a:r>
            <a:r>
              <a:rPr lang="vi-VN" sz="1700">
                <a:latin typeface="Consolas" pitchFamily="49" charset="0"/>
                <a:cs typeface="Consolas" pitchFamily="49" charset="0"/>
              </a:rPr>
              <a:t>="ApplicationCommands.Paste" ToolTip="Dán văn bản"&gt;</a:t>
            </a:r>
          </a:p>
          <a:p>
            <a:pPr marL="0" indent="0" defTabSz="566738">
              <a:buNone/>
            </a:pPr>
            <a:r>
              <a:rPr lang="vi-VN" sz="1700">
                <a:latin typeface="Consolas" pitchFamily="49" charset="0"/>
                <a:cs typeface="Consolas" pitchFamily="49" charset="0"/>
              </a:rPr>
              <a:t>			&lt;Image Source="Resources/Paste.png" Width="16" Height="16"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a:t>
            </a:r>
            <a:r>
              <a:rPr lang="vi-VN" sz="1700" smtClean="0">
                <a:latin typeface="Consolas" pitchFamily="49" charset="0"/>
                <a:cs typeface="Consolas" pitchFamily="49" charset="0"/>
              </a:rPr>
              <a:t>&gt;</a:t>
            </a:r>
            <a:endParaRPr lang="vi-VN" sz="1700">
              <a:latin typeface="Consolas" pitchFamily="49" charset="0"/>
              <a:cs typeface="Consolas" pitchFamily="49" charset="0"/>
            </a:endParaRPr>
          </a:p>
          <a:p>
            <a:pPr marL="0" indent="0" defTabSz="566738">
              <a:buNone/>
            </a:pPr>
            <a:r>
              <a:rPr lang="vi-VN" sz="1700">
                <a:latin typeface="Consolas" pitchFamily="49" charset="0"/>
                <a:cs typeface="Consolas" pitchFamily="49" charset="0"/>
              </a:rPr>
              <a:t>		&lt;Separator</a:t>
            </a:r>
            <a:r>
              <a:rPr lang="vi-VN" sz="1700" smtClean="0">
                <a:latin typeface="Consolas" pitchFamily="49" charset="0"/>
                <a:cs typeface="Consolas" pitchFamily="49" charset="0"/>
              </a:rPr>
              <a:t>/&gt;</a:t>
            </a:r>
            <a:endParaRPr lang="en-US" sz="17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24716537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334000"/>
          </a:xfrm>
        </p:spPr>
        <p:txBody>
          <a:bodyPr>
            <a:noAutofit/>
          </a:bodyPr>
          <a:lstStyle/>
          <a:p>
            <a:pPr marL="0" indent="0" defTabSz="566738">
              <a:buNone/>
            </a:pPr>
            <a:r>
              <a:rPr lang="vi-VN" sz="1700">
                <a:latin typeface="Consolas" pitchFamily="49" charset="0"/>
                <a:cs typeface="Consolas" pitchFamily="49" charset="0"/>
              </a:rPr>
              <a:t>		&lt;Button Height="23" Name="button4" ToolTip="Increase size of </a:t>
            </a:r>
            <a:r>
              <a:rPr lang="en-US" sz="1700" smtClean="0">
                <a:latin typeface="Consolas" pitchFamily="49" charset="0"/>
                <a:cs typeface="Consolas" pitchFamily="49" charset="0"/>
              </a:rPr>
              <a:t>				</a:t>
            </a:r>
            <a:r>
              <a:rPr lang="vi-VN" sz="1700" smtClean="0">
                <a:latin typeface="Consolas" pitchFamily="49" charset="0"/>
                <a:cs typeface="Consolas" pitchFamily="49" charset="0"/>
              </a:rPr>
              <a:t>font</a:t>
            </a:r>
            <a:r>
              <a:rPr lang="vi-VN" sz="1700">
                <a:latin typeface="Consolas" pitchFamily="49" charset="0"/>
                <a:cs typeface="Consolas" pitchFamily="49" charset="0"/>
              </a:rPr>
              <a:t>" Width="23" Click="IncreaseFont_Click"&gt;</a:t>
            </a:r>
          </a:p>
          <a:p>
            <a:pPr marL="0" indent="0" defTabSz="566738">
              <a:buNone/>
            </a:pPr>
            <a:r>
              <a:rPr lang="vi-VN" sz="1700">
                <a:latin typeface="Consolas" pitchFamily="49" charset="0"/>
                <a:cs typeface="Consolas" pitchFamily="49" charset="0"/>
              </a:rPr>
              <a:t>			&lt;Image Source="Resources/Inc.ico" Width="16" Height="16"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&lt;/Button&gt;</a:t>
            </a:r>
          </a:p>
          <a:p>
            <a:pPr marL="0" indent="0" defTabSz="566738">
              <a:buNone/>
            </a:pPr>
            <a:r>
              <a:rPr lang="vi-VN" sz="1700">
                <a:latin typeface="Consolas" pitchFamily="49" charset="0"/>
                <a:cs typeface="Consolas" pitchFamily="49" charset="0"/>
              </a:rPr>
              <a:t>		&lt;Button Height="23" Name="button5"	ToolTip="Decrease size of </a:t>
            </a:r>
            <a:r>
              <a:rPr lang="en-US" sz="1700" smtClean="0">
                <a:latin typeface="Consolas" pitchFamily="49" charset="0"/>
                <a:cs typeface="Consolas" pitchFamily="49" charset="0"/>
              </a:rPr>
              <a:t>			</a:t>
            </a:r>
            <a:r>
              <a:rPr lang="vi-VN" sz="1700" smtClean="0">
                <a:latin typeface="Consolas" pitchFamily="49" charset="0"/>
                <a:cs typeface="Consolas" pitchFamily="49" charset="0"/>
              </a:rPr>
              <a:t>font</a:t>
            </a:r>
            <a:r>
              <a:rPr lang="vi-VN" sz="1700">
                <a:latin typeface="Consolas" pitchFamily="49" charset="0"/>
                <a:cs typeface="Consolas" pitchFamily="49" charset="0"/>
              </a:rPr>
              <a:t>" Width="23" Click="DecreaseFont_Click"&gt;</a:t>
            </a:r>
          </a:p>
          <a:p>
            <a:pPr marL="0" indent="0" defTabSz="566738">
              <a:buNone/>
            </a:pPr>
            <a:r>
              <a:rPr lang="vi-VN" sz="1700">
                <a:latin typeface="Consolas" pitchFamily="49" charset="0"/>
                <a:cs typeface="Consolas" pitchFamily="49" charset="0"/>
              </a:rPr>
              <a:t>			&lt;Image Source="Resources/Dec.ico" Width="16" Height="16" </a:t>
            </a:r>
            <a:r>
              <a:rPr lang="en-US" sz="1700" smtClean="0">
                <a:latin typeface="Consolas" pitchFamily="49" charset="0"/>
                <a:cs typeface="Consolas" pitchFamily="49" charset="0"/>
              </a:rPr>
              <a:t>					</a:t>
            </a:r>
            <a:r>
              <a:rPr lang="vi-VN" sz="1700" smtClean="0">
                <a:latin typeface="Consolas" pitchFamily="49" charset="0"/>
                <a:cs typeface="Consolas" pitchFamily="49" charset="0"/>
              </a:rPr>
              <a:t>HorizontalAlignment</a:t>
            </a:r>
            <a:r>
              <a:rPr lang="vi-VN" sz="1700">
                <a:latin typeface="Consolas" pitchFamily="49" charset="0"/>
                <a:cs typeface="Consolas" pitchFamily="49" charset="0"/>
              </a:rPr>
              <a:t>="Left" /&gt;</a:t>
            </a:r>
          </a:p>
          <a:p>
            <a:pPr marL="0" indent="0" defTabSz="566738">
              <a:buNone/>
            </a:pPr>
            <a:r>
              <a:rPr lang="vi-VN" sz="1700">
                <a:latin typeface="Consolas" pitchFamily="49" charset="0"/>
                <a:cs typeface="Consolas" pitchFamily="49" charset="0"/>
              </a:rPr>
              <a:t>		&lt;/Button&gt;</a:t>
            </a:r>
          </a:p>
          <a:p>
            <a:pPr marL="0" indent="0" defTabSz="566738">
              <a:buNone/>
            </a:pPr>
            <a:r>
              <a:rPr lang="vi-VN" sz="1700">
                <a:latin typeface="Consolas" pitchFamily="49" charset="0"/>
                <a:cs typeface="Consolas" pitchFamily="49" charset="0"/>
              </a:rPr>
              <a:t>	&lt;/ToolBar&gt;</a:t>
            </a:r>
          </a:p>
          <a:p>
            <a:pPr marL="0" indent="0" defTabSz="566738">
              <a:buNone/>
            </a:pPr>
            <a:r>
              <a:rPr lang="vi-VN" sz="1700">
                <a:latin typeface="Consolas" pitchFamily="49" charset="0"/>
                <a:cs typeface="Consolas" pitchFamily="49" charset="0"/>
              </a:rPr>
              <a:t>	&lt;!--Khai báo hộp soạn thảo--&gt;</a:t>
            </a:r>
          </a:p>
          <a:p>
            <a:pPr marL="0" indent="0" defTabSz="566738">
              <a:buNone/>
            </a:pPr>
            <a:r>
              <a:rPr lang="vi-VN" sz="1700">
                <a:latin typeface="Consolas" pitchFamily="49" charset="0"/>
                <a:cs typeface="Consolas" pitchFamily="49" charset="0"/>
              </a:rPr>
              <a:t>	&lt;TextBox Name="textBox" TextWrapping="Wrap" Margin="2"&gt;</a:t>
            </a:r>
          </a:p>
          <a:p>
            <a:pPr marL="0" indent="0" defTabSz="566738">
              <a:buNone/>
            </a:pPr>
            <a:r>
              <a:rPr lang="vi-VN" sz="1700">
                <a:latin typeface="Consolas" pitchFamily="49" charset="0"/>
                <a:cs typeface="Consolas" pitchFamily="49" charset="0"/>
              </a:rPr>
              <a:t>		Hello World!</a:t>
            </a:r>
          </a:p>
          <a:p>
            <a:pPr marL="0" indent="0" defTabSz="566738">
              <a:buNone/>
            </a:pPr>
            <a:r>
              <a:rPr lang="vi-VN" sz="1700">
                <a:latin typeface="Consolas" pitchFamily="49" charset="0"/>
                <a:cs typeface="Consolas" pitchFamily="49" charset="0"/>
              </a:rPr>
              <a:t>	&lt;/TextBox&gt;</a:t>
            </a:r>
          </a:p>
          <a:p>
            <a:pPr marL="0" indent="0" defTabSz="566738">
              <a:buNone/>
            </a:pPr>
            <a:r>
              <a:rPr lang="vi-VN" sz="1700">
                <a:latin typeface="Consolas" pitchFamily="49" charset="0"/>
                <a:cs typeface="Consolas" pitchFamily="49" charset="0"/>
              </a:rPr>
              <a:t>&lt;/StackPanel&gt;</a:t>
            </a:r>
            <a:endParaRPr lang="en-US" sz="17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30119400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872163"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6537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82000" cy="4953000"/>
          </a:xfrm>
        </p:spPr>
        <p:txBody>
          <a:bodyPr>
            <a:normAutofit/>
          </a:bodyPr>
          <a:lstStyle/>
          <a:p>
            <a:pPr marL="0" indent="0" algn="just">
              <a:spcBef>
                <a:spcPts val="1200"/>
              </a:spcBef>
              <a:spcAft>
                <a:spcPts val="1200"/>
              </a:spcAft>
              <a:buNone/>
            </a:pPr>
            <a:r>
              <a:rPr lang="en-US" sz="2400">
                <a:latin typeface="Calibri (Body)"/>
              </a:rPr>
              <a:t>Ngoài các nút bấm thông thường, </a:t>
            </a:r>
            <a:r>
              <a:rPr lang="en-US" sz="2400" smtClean="0">
                <a:latin typeface="Calibri (Body)"/>
              </a:rPr>
              <a:t>toolbar còn cho </a:t>
            </a:r>
            <a:r>
              <a:rPr lang="en-US" sz="2400">
                <a:latin typeface="Calibri (Body)"/>
              </a:rPr>
              <a:t>phép tạo ra các nút bấm có trạng thái, khi ở </a:t>
            </a:r>
            <a:r>
              <a:rPr lang="en-US" sz="2400" smtClean="0">
                <a:latin typeface="Calibri (Body)"/>
              </a:rPr>
              <a:t>trạng </a:t>
            </a:r>
            <a:r>
              <a:rPr lang="en-US" sz="2400">
                <a:latin typeface="Calibri (Body)"/>
              </a:rPr>
              <a:t>thái được chọn (Checked) thì sẽ có màu nền khác và có đường viền để người dùng có thể nhận biết được trạng thái của nút </a:t>
            </a:r>
            <a:r>
              <a:rPr lang="en-US" sz="2400" smtClean="0">
                <a:latin typeface="Calibri (Body)"/>
              </a:rPr>
              <a:t>đó</a:t>
            </a:r>
          </a:p>
          <a:p>
            <a:pPr marL="0" indent="0" algn="just">
              <a:spcBef>
                <a:spcPts val="1200"/>
              </a:spcBef>
              <a:spcAft>
                <a:spcPts val="1200"/>
              </a:spcAft>
              <a:buNone/>
            </a:pPr>
            <a:r>
              <a:rPr lang="en-US" sz="2400" smtClean="0">
                <a:latin typeface="Calibri (Body)"/>
              </a:rPr>
              <a:t>Để sử dụng nút bấm có trạng thái sử dụng thuộc tính checked</a:t>
            </a:r>
            <a:endParaRPr lang="en-US" sz="2400">
              <a:latin typeface="Calibri (Body)"/>
            </a:endParaRPr>
          </a:p>
          <a:p>
            <a:pPr marL="0" indent="0" algn="just">
              <a:spcBef>
                <a:spcPts val="1200"/>
              </a:spcBef>
              <a:spcAft>
                <a:spcPts val="1200"/>
              </a:spcAft>
              <a:buNone/>
            </a:pPr>
            <a:r>
              <a:rPr lang="en-US" sz="2400">
                <a:latin typeface="Calibri (Body)"/>
              </a:rPr>
              <a:t> </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34497261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47800"/>
            <a:ext cx="8915400" cy="4953000"/>
          </a:xfrm>
        </p:spPr>
        <p:txBody>
          <a:bodyPr>
            <a:normAutofit/>
          </a:bodyPr>
          <a:lstStyle/>
          <a:p>
            <a:pPr marL="0" indent="0" defTabSz="508000">
              <a:buNone/>
            </a:pPr>
            <a:r>
              <a:rPr lang="vi-VN" sz="1800">
                <a:latin typeface="Consolas" pitchFamily="49" charset="0"/>
                <a:cs typeface="Consolas" pitchFamily="49" charset="0"/>
              </a:rPr>
              <a:t>&lt;ToolBar Height="26" Name="toolBar1" Width="200" </a:t>
            </a:r>
            <a:r>
              <a:rPr lang="en-US" sz="1800" smtClean="0">
                <a:latin typeface="Consolas" pitchFamily="49" charset="0"/>
                <a:cs typeface="Consolas" pitchFamily="49" charset="0"/>
              </a:rPr>
              <a:t>			</a:t>
            </a:r>
            <a:r>
              <a:rPr lang="vi-VN" sz="1800" smtClean="0">
                <a:latin typeface="Consolas" pitchFamily="49" charset="0"/>
                <a:cs typeface="Consolas" pitchFamily="49" charset="0"/>
              </a:rPr>
              <a:t>HorizontalAlignment</a:t>
            </a:r>
            <a:r>
              <a:rPr lang="vi-VN" sz="1800">
                <a:latin typeface="Consolas" pitchFamily="49" charset="0"/>
                <a:cs typeface="Consolas" pitchFamily="49" charset="0"/>
              </a:rPr>
              <a:t>="Left" &gt;</a:t>
            </a:r>
          </a:p>
          <a:p>
            <a:pPr marL="0" indent="0" defTabSz="508000">
              <a:buNone/>
            </a:pPr>
            <a:r>
              <a:rPr lang="vi-VN" sz="1800">
                <a:latin typeface="Consolas" pitchFamily="49" charset="0"/>
                <a:cs typeface="Consolas" pitchFamily="49" charset="0"/>
              </a:rPr>
              <a:t>	...</a:t>
            </a:r>
          </a:p>
          <a:p>
            <a:pPr marL="0" indent="0" defTabSz="508000">
              <a:buNone/>
            </a:pPr>
            <a:r>
              <a:rPr lang="vi-VN" sz="1800">
                <a:latin typeface="Consolas" pitchFamily="49" charset="0"/>
                <a:cs typeface="Consolas" pitchFamily="49" charset="0"/>
              </a:rPr>
              <a:t>	&lt;!--Nút bấm với trạng thái Checked và UnChecked--&gt;</a:t>
            </a:r>
          </a:p>
          <a:p>
            <a:pPr marL="0" indent="0" defTabSz="508000">
              <a:buNone/>
            </a:pPr>
            <a:r>
              <a:rPr lang="vi-VN" sz="1800">
                <a:latin typeface="Consolas" pitchFamily="49" charset="0"/>
                <a:cs typeface="Consolas" pitchFamily="49" charset="0"/>
              </a:rPr>
              <a:t>	&lt;CheckBox Name="check1" ToolTip="Chữ đậm" Checked="Bold_Checked" </a:t>
            </a:r>
            <a:r>
              <a:rPr lang="en-US" sz="1800" smtClean="0">
                <a:latin typeface="Consolas" pitchFamily="49" charset="0"/>
                <a:cs typeface="Consolas" pitchFamily="49" charset="0"/>
              </a:rPr>
              <a:t>		</a:t>
            </a:r>
            <a:r>
              <a:rPr lang="vi-VN" sz="1800" smtClean="0">
                <a:latin typeface="Consolas" pitchFamily="49" charset="0"/>
                <a:cs typeface="Consolas" pitchFamily="49" charset="0"/>
              </a:rPr>
              <a:t>Unchecked</a:t>
            </a:r>
            <a:r>
              <a:rPr lang="vi-VN" sz="1800">
                <a:latin typeface="Consolas" pitchFamily="49" charset="0"/>
                <a:cs typeface="Consolas" pitchFamily="49" charset="0"/>
              </a:rPr>
              <a:t>="Bold_Unchecked"&gt;</a:t>
            </a:r>
          </a:p>
          <a:p>
            <a:pPr marL="0" indent="0" defTabSz="508000">
              <a:buNone/>
            </a:pPr>
            <a:r>
              <a:rPr lang="vi-VN" sz="1800">
                <a:latin typeface="Consolas" pitchFamily="49" charset="0"/>
                <a:cs typeface="Consolas" pitchFamily="49" charset="0"/>
              </a:rPr>
              <a:t>		&lt;Image Source="Resources/Bold.png" Width="16" Height="16" </a:t>
            </a:r>
            <a:r>
              <a:rPr lang="en-US" sz="1800" smtClean="0">
                <a:latin typeface="Consolas" pitchFamily="49" charset="0"/>
                <a:cs typeface="Consolas" pitchFamily="49" charset="0"/>
              </a:rPr>
              <a:t>				</a:t>
            </a:r>
            <a:r>
              <a:rPr lang="vi-VN" sz="1800" smtClean="0">
                <a:latin typeface="Consolas" pitchFamily="49" charset="0"/>
                <a:cs typeface="Consolas" pitchFamily="49" charset="0"/>
              </a:rPr>
              <a:t>HorizontalAlignment</a:t>
            </a:r>
            <a:r>
              <a:rPr lang="vi-VN" sz="1800">
                <a:latin typeface="Consolas" pitchFamily="49" charset="0"/>
                <a:cs typeface="Consolas" pitchFamily="49" charset="0"/>
              </a:rPr>
              <a:t>="Left" /&gt;</a:t>
            </a:r>
          </a:p>
          <a:p>
            <a:pPr marL="0" indent="0" defTabSz="508000">
              <a:buNone/>
            </a:pPr>
            <a:r>
              <a:rPr lang="vi-VN" sz="1800">
                <a:latin typeface="Consolas" pitchFamily="49" charset="0"/>
                <a:cs typeface="Consolas" pitchFamily="49" charset="0"/>
              </a:rPr>
              <a:t>	&lt;/CheckBox&gt;</a:t>
            </a:r>
          </a:p>
          <a:p>
            <a:pPr marL="0" indent="0" defTabSz="508000">
              <a:buNone/>
            </a:pPr>
            <a:r>
              <a:rPr lang="vi-VN" sz="1800">
                <a:latin typeface="Consolas" pitchFamily="49" charset="0"/>
                <a:cs typeface="Consolas" pitchFamily="49" charset="0"/>
              </a:rPr>
              <a:t>	&lt;CheckBox Name="check2" ToolTip="Chữ nghiêng" </a:t>
            </a:r>
            <a:r>
              <a:rPr lang="en-US" sz="1800" smtClean="0">
                <a:latin typeface="Consolas" pitchFamily="49" charset="0"/>
                <a:cs typeface="Consolas" pitchFamily="49" charset="0"/>
              </a:rPr>
              <a:t>							</a:t>
            </a:r>
            <a:r>
              <a:rPr lang="vi-VN" sz="1800" smtClean="0">
                <a:latin typeface="Consolas" pitchFamily="49" charset="0"/>
                <a:cs typeface="Consolas" pitchFamily="49" charset="0"/>
              </a:rPr>
              <a:t>Checked</a:t>
            </a:r>
            <a:r>
              <a:rPr lang="vi-VN" sz="1800">
                <a:latin typeface="Consolas" pitchFamily="49" charset="0"/>
                <a:cs typeface="Consolas" pitchFamily="49" charset="0"/>
              </a:rPr>
              <a:t>="Italic_Checked" Unchecked="Italic_Unchecked"&gt;</a:t>
            </a:r>
          </a:p>
          <a:p>
            <a:pPr marL="0" indent="0" defTabSz="508000">
              <a:buNone/>
            </a:pPr>
            <a:r>
              <a:rPr lang="vi-VN" sz="1800">
                <a:latin typeface="Consolas" pitchFamily="49" charset="0"/>
                <a:cs typeface="Consolas" pitchFamily="49" charset="0"/>
              </a:rPr>
              <a:t>		&lt;Image Source="Resources/Italic.png" Width="16" Height="16" </a:t>
            </a:r>
            <a:r>
              <a:rPr lang="en-US" sz="1800" smtClean="0">
                <a:latin typeface="Consolas" pitchFamily="49" charset="0"/>
                <a:cs typeface="Consolas" pitchFamily="49" charset="0"/>
              </a:rPr>
              <a:t>				</a:t>
            </a:r>
            <a:r>
              <a:rPr lang="vi-VN" sz="1800" smtClean="0">
                <a:latin typeface="Consolas" pitchFamily="49" charset="0"/>
                <a:cs typeface="Consolas" pitchFamily="49" charset="0"/>
              </a:rPr>
              <a:t>HorizontalAlignment</a:t>
            </a:r>
            <a:r>
              <a:rPr lang="vi-VN" sz="1800">
                <a:latin typeface="Consolas" pitchFamily="49" charset="0"/>
                <a:cs typeface="Consolas" pitchFamily="49" charset="0"/>
              </a:rPr>
              <a:t>="Left" /&gt;</a:t>
            </a:r>
          </a:p>
          <a:p>
            <a:pPr marL="0" indent="0" defTabSz="508000">
              <a:buNone/>
            </a:pPr>
            <a:r>
              <a:rPr lang="vi-VN" sz="1800">
                <a:latin typeface="Consolas" pitchFamily="49" charset="0"/>
                <a:cs typeface="Consolas" pitchFamily="49" charset="0"/>
              </a:rPr>
              <a:t>	&lt;/CheckBox&gt;</a:t>
            </a:r>
          </a:p>
          <a:p>
            <a:pPr marL="0" indent="0" defTabSz="508000">
              <a:buNone/>
            </a:pPr>
            <a:r>
              <a:rPr lang="vi-VN" sz="1800">
                <a:latin typeface="Consolas" pitchFamily="49" charset="0"/>
                <a:cs typeface="Consolas" pitchFamily="49" charset="0"/>
              </a:rPr>
              <a:t>&lt;/ToolBar&gt;</a:t>
            </a:r>
            <a:endParaRPr lang="en-US" sz="1800">
              <a:latin typeface="Consolas" pitchFamily="49" charset="0"/>
              <a:cs typeface="Consolas"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spTree>
    <p:extLst>
      <p:ext uri="{BB962C8B-B14F-4D97-AF65-F5344CB8AC3E}">
        <p14:creationId xmlns:p14="http://schemas.microsoft.com/office/powerpoint/2010/main" val="34497261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ToolBar</a:t>
            </a:r>
            <a:endParaRPr lang="en-US" b="1"/>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5622063"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6220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spcAft>
                <a:spcPts val="1200"/>
              </a:spcAft>
              <a:buNone/>
            </a:pPr>
            <a:r>
              <a:rPr lang="en-US" sz="2400" smtClean="0">
                <a:latin typeface="Calibri (Body)"/>
              </a:rPr>
              <a:t>Sự </a:t>
            </a:r>
            <a:r>
              <a:rPr lang="en-US" sz="2400">
                <a:latin typeface="Calibri (Body)"/>
              </a:rPr>
              <a:t>kiện là một hành động được phát động bởi người dùng, bởi một thiết bị như đồng hồ đếm (timer) hay bàn phím, hoặc thậm chí là bởi hệ điều hành, tại những thời điểm phần lớn là không theo chu trình nhất định.</a:t>
            </a:r>
          </a:p>
          <a:p>
            <a:pPr marL="0" indent="0" algn="just">
              <a:spcBef>
                <a:spcPts val="1200"/>
              </a:spcBef>
              <a:spcAft>
                <a:spcPts val="1200"/>
              </a:spcAft>
              <a:buNone/>
            </a:pPr>
            <a:r>
              <a:rPr lang="en-US" sz="2400">
                <a:latin typeface="Calibri (Body)"/>
              </a:rPr>
              <a:t>Mỗi đơn vị xử lý sự kiện (event handler) đơn giản là một phương thức (hàm) nhận đầu vào từ một thiết bị như chuột hay bàn phím và thực hiện một việc nào đó để phản ứng lại với một sự kiện xảy ra trên thiết bị đó</a:t>
            </a:r>
            <a:r>
              <a:rPr lang="en-US" sz="2400" smtClean="0">
                <a:latin typeface="Calibri (Body)"/>
              </a:rPr>
              <a:t>.</a:t>
            </a:r>
          </a:p>
          <a:p>
            <a:pPr marL="0" indent="0" algn="just">
              <a:spcBef>
                <a:spcPts val="1200"/>
              </a:spcBef>
              <a:spcAft>
                <a:spcPts val="12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Autofit/>
          </a:bodyPr>
          <a:lstStyle/>
          <a:p>
            <a:r>
              <a:rPr lang="en-US" sz="4000" b="1"/>
              <a:t>XỬ LÝ SỰ KIỆN VÀ LỆNH TRONG WPF</a:t>
            </a:r>
          </a:p>
        </p:txBody>
      </p:sp>
    </p:spTree>
    <p:extLst>
      <p:ext uri="{BB962C8B-B14F-4D97-AF65-F5344CB8AC3E}">
        <p14:creationId xmlns:p14="http://schemas.microsoft.com/office/powerpoint/2010/main" val="12428351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spcBef>
                <a:spcPts val="1200"/>
              </a:spcBef>
              <a:buNone/>
            </a:pPr>
            <a:r>
              <a:rPr lang="en-US" sz="2400">
                <a:latin typeface="Calibri (Body)"/>
              </a:rPr>
              <a:t>Có hai bước cần thực hiện để xử lý một sự kiện:</a:t>
            </a:r>
          </a:p>
          <a:p>
            <a:pPr algn="just">
              <a:spcBef>
                <a:spcPts val="1200"/>
              </a:spcBef>
            </a:pPr>
            <a:r>
              <a:rPr lang="en-US" sz="2400">
                <a:latin typeface="Calibri (Body)"/>
              </a:rPr>
              <a:t>Liên kết đơn vị xử lý sự kiện với điều khiển (nút bấm, trường văn bản, </a:t>
            </a:r>
            <a:r>
              <a:rPr lang="en-US" sz="2400" smtClean="0">
                <a:latin typeface="Calibri (Body)"/>
              </a:rPr>
              <a:t>menu…), </a:t>
            </a:r>
            <a:r>
              <a:rPr lang="en-US" sz="2400">
                <a:latin typeface="Calibri (Body)"/>
              </a:rPr>
              <a:t>nơi sự kiện tương ứng được phát động.</a:t>
            </a:r>
          </a:p>
          <a:p>
            <a:pPr algn="just">
              <a:spcBef>
                <a:spcPts val="1200"/>
              </a:spcBef>
            </a:pPr>
            <a:r>
              <a:rPr lang="en-US" sz="2400">
                <a:latin typeface="Calibri (Body)"/>
              </a:rPr>
              <a:t>Viết mã lệnh trong đơn vị xử lý sự kiện để lập trình các công việc phản ứng lại với sự kiện</a:t>
            </a:r>
            <a:r>
              <a:rPr lang="en-US" sz="2400" smtClean="0">
                <a:latin typeface="Calibri (Body)"/>
              </a:rPr>
              <a:t>.</a:t>
            </a:r>
          </a:p>
          <a:p>
            <a:pPr marL="0" indent="0" algn="just">
              <a:spcBef>
                <a:spcPts val="1200"/>
              </a:spcBef>
              <a:buNone/>
            </a:pPr>
            <a:r>
              <a:rPr lang="en-US" sz="2400">
                <a:latin typeface="Calibri (Body)"/>
              </a:rPr>
              <a:t>Có hai cách để liên kết một sự kiện với một đơn vị xử lý sự kiện. </a:t>
            </a:r>
            <a:endParaRPr lang="en-US" sz="2400" smtClean="0">
              <a:latin typeface="Calibri (Body)"/>
            </a:endParaRPr>
          </a:p>
          <a:p>
            <a:pPr algn="just">
              <a:spcBef>
                <a:spcPts val="1200"/>
              </a:spcBef>
            </a:pPr>
            <a:r>
              <a:rPr lang="en-US" sz="2400" smtClean="0">
                <a:latin typeface="Calibri (Body)"/>
              </a:rPr>
              <a:t>Sử dụng </a:t>
            </a:r>
            <a:r>
              <a:rPr lang="en-US" sz="2400">
                <a:latin typeface="Calibri (Body)"/>
              </a:rPr>
              <a:t>một môi trường phát triển tích hợp (IDE) như </a:t>
            </a:r>
            <a:r>
              <a:rPr lang="en-US" sz="2400" smtClean="0">
                <a:latin typeface="Calibri (Body)"/>
              </a:rPr>
              <a:t>WPF </a:t>
            </a:r>
            <a:r>
              <a:rPr lang="en-US" sz="2400">
                <a:latin typeface="Calibri (Body)"/>
              </a:rPr>
              <a:t>Designer của Visual Studio (cách trực quan</a:t>
            </a:r>
            <a:r>
              <a:rPr lang="en-US" sz="2400" smtClean="0">
                <a:latin typeface="Calibri (Body)"/>
              </a:rPr>
              <a:t>).</a:t>
            </a:r>
          </a:p>
          <a:p>
            <a:pPr algn="just">
              <a:spcBef>
                <a:spcPts val="1200"/>
              </a:spcBef>
            </a:pPr>
            <a:r>
              <a:rPr lang="en-US" sz="2400" smtClean="0">
                <a:latin typeface="Calibri (Body)"/>
              </a:rPr>
              <a:t>Viết </a:t>
            </a:r>
            <a:r>
              <a:rPr lang="en-US" sz="2400">
                <a:latin typeface="Calibri (Body)"/>
              </a:rPr>
              <a:t>mã lệnh trực tiếp.</a:t>
            </a:r>
          </a:p>
          <a:p>
            <a:pPr marL="0" indent="0" algn="just">
              <a:spcBef>
                <a:spcPts val="1200"/>
              </a:spcBef>
              <a:buNone/>
            </a:pPr>
            <a:endParaRPr lang="en-US" sz="2400">
              <a:latin typeface="Calibri (Body)"/>
            </a:endParaRPr>
          </a:p>
          <a:p>
            <a:pPr marL="0" indent="0" algn="just">
              <a:spcBef>
                <a:spcPts val="1200"/>
              </a:spcBef>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fontScale="90000"/>
          </a:bodyPr>
          <a:lstStyle/>
          <a:p>
            <a:r>
              <a:rPr lang="en-US" b="1"/>
              <a:t>XỬ LÝ SỰ KIỆN VÀ LỆNH TRONG WPF</a:t>
            </a:r>
            <a:endParaRPr lang="en-US"/>
          </a:p>
        </p:txBody>
      </p:sp>
    </p:spTree>
    <p:extLst>
      <p:ext uri="{BB962C8B-B14F-4D97-AF65-F5344CB8AC3E}">
        <p14:creationId xmlns:p14="http://schemas.microsoft.com/office/powerpoint/2010/main" val="12428351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a:buNone/>
            </a:pPr>
            <a:r>
              <a:rPr lang="en-US" sz="2800">
                <a:latin typeface="Calibri (Body)"/>
              </a:rPr>
              <a:t>WPF mở rộng mô hình lập trình hướng sự kiện chuẩn của .NET, bằng việc đưa ra một loại sự kiện mới gọi là sự kiện có định tuyến (routed event). Loại sự kiện này nâng cao tính linh hoạt trong các tình huống lập trình hướng sự kiện. Việc thiết lập và xử lý một sự kiện có định tuyến có thể thực hiện với cùng cú pháp với một sự kiện “thường” (CLR event).</a:t>
            </a:r>
          </a:p>
          <a:p>
            <a:pPr marL="0" indent="0" algn="just">
              <a:buNone/>
            </a:pPr>
            <a:r>
              <a:rPr lang="en-US" sz="2800">
                <a:latin typeface="Calibri (Body)"/>
              </a:rPr>
              <a:t/>
            </a:r>
            <a:br>
              <a:rPr lang="en-US" sz="2800">
                <a:latin typeface="Calibri (Body)"/>
              </a:rPr>
            </a:br>
            <a:endParaRPr lang="en-US" sz="2800">
              <a:latin typeface="Calibri (Body)"/>
            </a:endParaRPr>
          </a:p>
        </p:txBody>
      </p:sp>
      <p:sp>
        <p:nvSpPr>
          <p:cNvPr id="7" name="Title 6"/>
          <p:cNvSpPr>
            <a:spLocks noGrp="1"/>
          </p:cNvSpPr>
          <p:nvPr>
            <p:ph type="title"/>
          </p:nvPr>
        </p:nvSpPr>
        <p:spPr>
          <a:xfrm>
            <a:off x="457200" y="0"/>
            <a:ext cx="8229600" cy="1143000"/>
          </a:xfrm>
        </p:spPr>
        <p:txBody>
          <a:bodyPr>
            <a:normAutofit fontScale="90000"/>
          </a:bodyPr>
          <a:lstStyle/>
          <a:p>
            <a:r>
              <a:rPr lang="en-US" b="1"/>
              <a:t>XỬ LÝ SỰ KIỆN VÀ LỆNH TRONG WPF</a:t>
            </a:r>
            <a:endParaRPr lang="en-US"/>
          </a:p>
        </p:txBody>
      </p:sp>
    </p:spTree>
    <p:extLst>
      <p:ext uri="{BB962C8B-B14F-4D97-AF65-F5344CB8AC3E}">
        <p14:creationId xmlns:p14="http://schemas.microsoft.com/office/powerpoint/2010/main" val="124283512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334000"/>
          </a:xfrm>
        </p:spPr>
        <p:txBody>
          <a:bodyPr>
            <a:noAutofit/>
          </a:bodyPr>
          <a:lstStyle/>
          <a:p>
            <a:pPr marL="0" indent="0" algn="just">
              <a:buNone/>
            </a:pPr>
            <a:r>
              <a:rPr lang="en-US" sz="2400" smtClean="0">
                <a:latin typeface="Calibri (Body)"/>
              </a:rPr>
              <a:t>Một </a:t>
            </a:r>
            <a:r>
              <a:rPr lang="en-US" sz="2400">
                <a:latin typeface="Calibri (Body)"/>
              </a:rPr>
              <a:t>giao diện người dùng WPF được xây dựng theo phương thức phân lớp, trong đó một phần tử trực quan không có hoặc có các phần tử con. Cấu trúc phân cấp của các lớp phần tử trực quan </a:t>
            </a:r>
            <a:r>
              <a:rPr lang="en-US" sz="2400" smtClean="0">
                <a:latin typeface="Calibri (Body)"/>
              </a:rPr>
              <a:t>trên </a:t>
            </a:r>
            <a:r>
              <a:rPr lang="en-US" sz="2400">
                <a:latin typeface="Calibri (Body)"/>
              </a:rPr>
              <a:t>một giao diện người dùng được gọi là cây trực quan của giao diện đó. </a:t>
            </a:r>
            <a:endParaRPr lang="en-US" sz="2400" smtClean="0">
              <a:latin typeface="Calibri (Body)"/>
            </a:endParaRPr>
          </a:p>
          <a:p>
            <a:pPr marL="0" indent="0" algn="just">
              <a:buNone/>
            </a:pPr>
            <a:r>
              <a:rPr lang="en-US" sz="2400" smtClean="0">
                <a:latin typeface="Calibri (Body)"/>
              </a:rPr>
              <a:t>Ví dụ:</a:t>
            </a:r>
            <a:r>
              <a:rPr lang="en-US" sz="2400">
                <a:latin typeface="Calibri (Body)"/>
              </a:rPr>
              <a:t> </a:t>
            </a:r>
          </a:p>
          <a:p>
            <a:pPr marL="0" indent="0">
              <a:buNone/>
            </a:pPr>
            <a:r>
              <a:rPr lang="en-US" sz="1800">
                <a:latin typeface="Consolas" pitchFamily="49" charset="0"/>
                <a:cs typeface="Consolas" pitchFamily="49" charset="0"/>
              </a:rPr>
              <a:t>&lt;Border Height="50" Width="300" BorderBrush="Gray" BorderThickness="1"&gt;</a:t>
            </a:r>
          </a:p>
          <a:p>
            <a:pPr marL="0" indent="0" algn="just">
              <a:buNone/>
            </a:pPr>
            <a:r>
              <a:rPr lang="en-US" sz="1800">
                <a:latin typeface="Consolas" pitchFamily="49" charset="0"/>
                <a:cs typeface="Consolas" pitchFamily="49" charset="0"/>
              </a:rPr>
              <a:t>&lt;StackPanel Background="LightGray" Orientation="Horizontal"</a:t>
            </a:r>
          </a:p>
          <a:p>
            <a:pPr marL="0" indent="0" algn="just">
              <a:buNone/>
            </a:pPr>
            <a:r>
              <a:rPr lang="en-US" sz="1800">
                <a:latin typeface="Consolas" pitchFamily="49" charset="0"/>
                <a:cs typeface="Consolas" pitchFamily="49" charset="0"/>
              </a:rPr>
              <a:t>Button.Click="CommonClickHandler"&gt;</a:t>
            </a:r>
          </a:p>
          <a:p>
            <a:pPr marL="0" indent="0" algn="just">
              <a:buNone/>
            </a:pPr>
            <a:r>
              <a:rPr lang="en-US" sz="1800" smtClean="0">
                <a:latin typeface="Consolas" pitchFamily="49" charset="0"/>
                <a:cs typeface="Consolas" pitchFamily="49" charset="0"/>
              </a:rPr>
              <a:t>	&lt;</a:t>
            </a:r>
            <a:r>
              <a:rPr lang="en-US" sz="1800">
                <a:latin typeface="Consolas" pitchFamily="49" charset="0"/>
                <a:cs typeface="Consolas" pitchFamily="49" charset="0"/>
              </a:rPr>
              <a:t>Button Name="YesButton" Width</a:t>
            </a:r>
            <a:r>
              <a:rPr lang="en-US" sz="1800" smtClean="0">
                <a:latin typeface="Consolas" pitchFamily="49" charset="0"/>
                <a:cs typeface="Consolas" pitchFamily="49" charset="0"/>
              </a:rPr>
              <a:t>=“50" </a:t>
            </a:r>
            <a:r>
              <a:rPr lang="en-US" sz="1800">
                <a:latin typeface="Consolas" pitchFamily="49" charset="0"/>
                <a:cs typeface="Consolas" pitchFamily="49" charset="0"/>
              </a:rPr>
              <a:t>&gt;Yes&lt;/Button&gt;</a:t>
            </a:r>
          </a:p>
          <a:p>
            <a:pPr marL="0" indent="0" algn="just">
              <a:buNone/>
            </a:pPr>
            <a:r>
              <a:rPr lang="en-US" sz="1800" smtClean="0">
                <a:latin typeface="Consolas" pitchFamily="49" charset="0"/>
                <a:cs typeface="Consolas" pitchFamily="49" charset="0"/>
              </a:rPr>
              <a:t>	&lt;</a:t>
            </a:r>
            <a:r>
              <a:rPr lang="en-US" sz="1800">
                <a:latin typeface="Consolas" pitchFamily="49" charset="0"/>
                <a:cs typeface="Consolas" pitchFamily="49" charset="0"/>
              </a:rPr>
              <a:t>Button Name="NoButton" Width</a:t>
            </a:r>
            <a:r>
              <a:rPr lang="en-US" sz="1800" smtClean="0">
                <a:latin typeface="Consolas" pitchFamily="49" charset="0"/>
                <a:cs typeface="Consolas" pitchFamily="49" charset="0"/>
              </a:rPr>
              <a:t>=“50" </a:t>
            </a:r>
            <a:r>
              <a:rPr lang="en-US" sz="1800">
                <a:latin typeface="Consolas" pitchFamily="49" charset="0"/>
                <a:cs typeface="Consolas" pitchFamily="49" charset="0"/>
              </a:rPr>
              <a:t>&gt;No&lt;/Button&gt;</a:t>
            </a:r>
          </a:p>
          <a:p>
            <a:pPr marL="0" indent="0" algn="just">
              <a:buNone/>
            </a:pPr>
            <a:r>
              <a:rPr lang="en-US" sz="1800" smtClean="0">
                <a:latin typeface="Consolas" pitchFamily="49" charset="0"/>
                <a:cs typeface="Consolas" pitchFamily="49" charset="0"/>
              </a:rPr>
              <a:t>	&lt;</a:t>
            </a:r>
            <a:r>
              <a:rPr lang="en-US" sz="1800">
                <a:latin typeface="Consolas" pitchFamily="49" charset="0"/>
                <a:cs typeface="Consolas" pitchFamily="49" charset="0"/>
              </a:rPr>
              <a:t>Button Name="CancelButton" Width</a:t>
            </a:r>
            <a:r>
              <a:rPr lang="en-US" sz="1800" smtClean="0">
                <a:latin typeface="Consolas" pitchFamily="49" charset="0"/>
                <a:cs typeface="Consolas" pitchFamily="49" charset="0"/>
              </a:rPr>
              <a:t>=“50" </a:t>
            </a:r>
            <a:r>
              <a:rPr lang="en-US" sz="1800">
                <a:latin typeface="Consolas" pitchFamily="49" charset="0"/>
                <a:cs typeface="Consolas" pitchFamily="49" charset="0"/>
              </a:rPr>
              <a:t>&gt;Cancel&lt;/</a:t>
            </a:r>
            <a:r>
              <a:rPr lang="en-US" sz="1800" smtClean="0">
                <a:latin typeface="Consolas" pitchFamily="49" charset="0"/>
                <a:cs typeface="Consolas" pitchFamily="49" charset="0"/>
              </a:rPr>
              <a:t>Button&gt;</a:t>
            </a:r>
            <a:endParaRPr lang="en-US" sz="1800">
              <a:latin typeface="Consolas" pitchFamily="49" charset="0"/>
              <a:cs typeface="Consolas" pitchFamily="49" charset="0"/>
            </a:endParaRPr>
          </a:p>
          <a:p>
            <a:pPr marL="0" indent="0" algn="just">
              <a:buNone/>
            </a:pPr>
            <a:r>
              <a:rPr lang="en-US" sz="1800">
                <a:latin typeface="Consolas" pitchFamily="49" charset="0"/>
                <a:cs typeface="Consolas" pitchFamily="49" charset="0"/>
              </a:rPr>
              <a:t>&lt;/StackPanel</a:t>
            </a:r>
            <a:r>
              <a:rPr lang="en-US" sz="1800" smtClean="0">
                <a:latin typeface="Consolas" pitchFamily="49" charset="0"/>
                <a:cs typeface="Consolas" pitchFamily="49" charset="0"/>
              </a:rPr>
              <a:t>&gt;</a:t>
            </a:r>
            <a:r>
              <a:rPr lang="en-US" sz="1800">
                <a:latin typeface="Consolas" pitchFamily="49" charset="0"/>
                <a:cs typeface="Consolas" pitchFamily="49" charset="0"/>
              </a:rPr>
              <a:t> </a:t>
            </a:r>
          </a:p>
          <a:p>
            <a:pPr marL="0" indent="0" algn="just">
              <a:buNone/>
            </a:pPr>
            <a:r>
              <a:rPr lang="en-US" sz="1800">
                <a:latin typeface="Consolas" pitchFamily="49" charset="0"/>
                <a:cs typeface="Consolas" pitchFamily="49" charset="0"/>
              </a:rPr>
              <a:t>&lt;/Border&gt;</a:t>
            </a:r>
          </a:p>
          <a:p>
            <a:pPr marL="0" indent="0" algn="just">
              <a:buNone/>
            </a:pPr>
            <a:r>
              <a:rPr lang="en-US" sz="2400">
                <a:latin typeface="Calibri (Body)"/>
              </a:rPr>
              <a:t> </a:t>
            </a:r>
          </a:p>
          <a:p>
            <a:pPr marL="0" indent="0" algn="just">
              <a:buNone/>
            </a:pPr>
            <a:r>
              <a:rPr lang="en-US" sz="2400">
                <a:latin typeface="Calibri (Body)"/>
              </a:rPr>
              <a:t> </a:t>
            </a:r>
          </a:p>
          <a:p>
            <a:pPr marL="0" indent="0" algn="just">
              <a:buNone/>
            </a:pPr>
            <a:r>
              <a:rPr lang="en-US" sz="2400">
                <a:latin typeface="Calibri (Body)"/>
              </a:rPr>
              <a:t> </a:t>
            </a:r>
          </a:p>
          <a:p>
            <a:pPr marL="0" indent="0" algn="jus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Visual Tree (Cây </a:t>
            </a:r>
            <a:r>
              <a:rPr lang="en-US" b="1"/>
              <a:t>trực </a:t>
            </a:r>
            <a:r>
              <a:rPr lang="en-US" b="1" smtClean="0"/>
              <a:t>quan)</a:t>
            </a:r>
            <a:endParaRPr lang="en-US" b="1"/>
          </a:p>
        </p:txBody>
      </p:sp>
    </p:spTree>
    <p:extLst>
      <p:ext uri="{BB962C8B-B14F-4D97-AF65-F5344CB8AC3E}">
        <p14:creationId xmlns:p14="http://schemas.microsoft.com/office/powerpoint/2010/main" val="124283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11922</TotalTime>
  <Words>9895</Words>
  <Application>Microsoft Office PowerPoint</Application>
  <PresentationFormat>On-screen Show (4:3)</PresentationFormat>
  <Paragraphs>1627</Paragraphs>
  <Slides>210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210</vt:i4>
      </vt:variant>
    </vt:vector>
  </HeadingPairs>
  <TitlesOfParts>
    <vt:vector size="217" baseType="lpstr">
      <vt:lpstr>Arial</vt:lpstr>
      <vt:lpstr>Calibri</vt:lpstr>
      <vt:lpstr>Calibri (Body)</vt:lpstr>
      <vt:lpstr>Consolas</vt:lpstr>
      <vt:lpstr>Times New Roman</vt:lpstr>
      <vt:lpstr>Wingdings</vt:lpstr>
      <vt:lpstr>Template</vt:lpstr>
      <vt:lpstr>LẬP TRÌNH WPF</vt:lpstr>
      <vt:lpstr>Giới thiệu WPF</vt:lpstr>
      <vt:lpstr>Giới thiệu WPF</vt:lpstr>
      <vt:lpstr>Giới thiệu WPF</vt:lpstr>
      <vt:lpstr>Các thành phần của WPF</vt:lpstr>
      <vt:lpstr>Các thành phần của WPF</vt:lpstr>
      <vt:lpstr>Các thành phần của WPF</vt:lpstr>
      <vt:lpstr>Giới thiệu XAML</vt:lpstr>
      <vt:lpstr>Giới thiệu XAML</vt:lpstr>
      <vt:lpstr>Cú pháp của XAML</vt:lpstr>
      <vt:lpstr>Cú pháp của XAML</vt:lpstr>
      <vt:lpstr>XAML Namespaces</vt:lpstr>
      <vt:lpstr>XAML Namespaces</vt:lpstr>
      <vt:lpstr>The Code-Behind Class</vt:lpstr>
      <vt:lpstr>Naming Elements</vt:lpstr>
      <vt:lpstr>Naming Elements</vt:lpstr>
      <vt:lpstr>Property</vt:lpstr>
      <vt:lpstr>Property</vt:lpstr>
      <vt:lpstr>Property</vt:lpstr>
      <vt:lpstr>CLR Property và Dependency Property</vt:lpstr>
      <vt:lpstr>Dependency Property</vt:lpstr>
      <vt:lpstr>Dependency Property</vt:lpstr>
      <vt:lpstr>Dependency Property</vt:lpstr>
      <vt:lpstr>Dependency Property</vt:lpstr>
      <vt:lpstr>Hello World</vt:lpstr>
      <vt:lpstr>Hello World</vt:lpstr>
      <vt:lpstr>Hello World</vt:lpstr>
      <vt:lpstr>Layout</vt:lpstr>
      <vt:lpstr>StackPanel</vt:lpstr>
      <vt:lpstr>StackPanel</vt:lpstr>
      <vt:lpstr>StackPanel</vt:lpstr>
      <vt:lpstr>WrapPanel</vt:lpstr>
      <vt:lpstr>WrapPanel</vt:lpstr>
      <vt:lpstr>WrapPanel</vt:lpstr>
      <vt:lpstr>DockPanel</vt:lpstr>
      <vt:lpstr>DockPanel</vt:lpstr>
      <vt:lpstr>DockPanel</vt:lpstr>
      <vt:lpstr>Canvas</vt:lpstr>
      <vt:lpstr>Canvas</vt:lpstr>
      <vt:lpstr>Canvas</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Grid Layout</vt:lpstr>
      <vt:lpstr>Một số Controls thông dụng</vt:lpstr>
      <vt:lpstr>Label</vt:lpstr>
      <vt:lpstr>TextBox</vt:lpstr>
      <vt:lpstr>Button</vt:lpstr>
      <vt:lpstr>Radio Button và CheckBox</vt:lpstr>
      <vt:lpstr>ListBox</vt:lpstr>
      <vt:lpstr>ComboBox</vt:lpstr>
      <vt:lpstr>Ví dụ</vt:lpstr>
      <vt:lpstr>Ví dụ</vt:lpstr>
      <vt:lpstr>Ví dụ</vt:lpstr>
      <vt:lpstr>Ví dụ</vt:lpstr>
      <vt:lpstr>Ví dụ</vt:lpstr>
      <vt:lpstr>Ví dụ</vt:lpstr>
      <vt:lpstr>Ví dụ</vt:lpstr>
      <vt:lpstr>Ví dụ</vt:lpstr>
      <vt:lpstr>Menu</vt:lpstr>
      <vt:lpstr>Menu</vt:lpstr>
      <vt:lpstr>Menu</vt:lpstr>
      <vt:lpstr>Menu</vt:lpstr>
      <vt:lpstr>Menu</vt:lpstr>
      <vt:lpstr>Menu</vt:lpstr>
      <vt:lpstr>Menu</vt:lpstr>
      <vt:lpstr>Menu</vt:lpstr>
      <vt:lpstr>Menu</vt:lpstr>
      <vt:lpstr>Menu</vt:lpstr>
      <vt:lpstr>ToolBar</vt:lpstr>
      <vt:lpstr>ToolBar</vt:lpstr>
      <vt:lpstr>ToolBar</vt:lpstr>
      <vt:lpstr>ToolBar</vt:lpstr>
      <vt:lpstr>ToolBar</vt:lpstr>
      <vt:lpstr>ToolBar</vt:lpstr>
      <vt:lpstr>ToolBar</vt:lpstr>
      <vt:lpstr>ToolBar</vt:lpstr>
      <vt:lpstr>ToolBar</vt:lpstr>
      <vt:lpstr>ToolBar</vt:lpstr>
      <vt:lpstr>XỬ LÝ SỰ KIỆN VÀ LỆNH TRONG WPF</vt:lpstr>
      <vt:lpstr>XỬ LÝ SỰ KIỆN VÀ LỆNH TRONG WPF</vt:lpstr>
      <vt:lpstr>XỬ LÝ SỰ KIỆN VÀ LỆNH TRONG WPF</vt:lpstr>
      <vt:lpstr>Visual Tree (Cây trực quan)</vt:lpstr>
      <vt:lpstr>Cây trực quan</vt:lpstr>
      <vt:lpstr>Sự kiện có định tuyến</vt:lpstr>
      <vt:lpstr>Sự kiện có định tuyến</vt:lpstr>
      <vt:lpstr>Sự kiện có định tuyến</vt:lpstr>
      <vt:lpstr>Sự kiện có định tuyến</vt:lpstr>
      <vt:lpstr>Ví dụ</vt:lpstr>
      <vt:lpstr>Ví dụ</vt:lpstr>
      <vt:lpstr>Ví dụ</vt:lpstr>
      <vt:lpstr>Ví dụ</vt:lpstr>
      <vt:lpstr>Ví dụ</vt:lpstr>
      <vt:lpstr>Lệnh (Command) trong WPF</vt:lpstr>
      <vt:lpstr>Lệnh (Command) trong WPF</vt:lpstr>
      <vt:lpstr>Lệnh (Command) trong WPF</vt:lpstr>
      <vt:lpstr>Lệnh (Command) trong WPF</vt:lpstr>
      <vt:lpstr>Lệnh có định tuyến</vt:lpstr>
      <vt:lpstr>Lệnh có định tuyến</vt:lpstr>
      <vt:lpstr>Lệnh có định tuyến</vt:lpstr>
      <vt:lpstr>Ví dụ</vt:lpstr>
      <vt:lpstr>Ví dụ</vt:lpstr>
      <vt:lpstr>Ví dụ</vt:lpstr>
      <vt:lpstr>Ví dụ</vt:lpstr>
      <vt:lpstr>Ví dụ</vt:lpstr>
      <vt:lpstr>Ví dụ</vt:lpstr>
      <vt:lpstr>Lệnh tự tạo</vt:lpstr>
      <vt:lpstr>Lệnh tự tạo</vt:lpstr>
      <vt:lpstr>Lệnh tự tạo</vt:lpstr>
      <vt:lpstr>Lệnh tự tạo</vt:lpstr>
      <vt:lpstr>Kiểu hiển thị (Style)</vt:lpstr>
      <vt:lpstr>Kiểu hiển thị (Style)</vt:lpstr>
      <vt:lpstr>BasedOn</vt:lpstr>
      <vt:lpstr>TargetType</vt:lpstr>
      <vt:lpstr>Setters</vt:lpstr>
      <vt:lpstr>Setters</vt:lpstr>
      <vt:lpstr>Trigger</vt:lpstr>
      <vt:lpstr>Trigger</vt:lpstr>
      <vt:lpstr>MultiTrigger</vt:lpstr>
      <vt:lpstr>MultiTrigger</vt:lpstr>
      <vt:lpstr>DataTrigger và MultiDataTrigger</vt:lpstr>
      <vt:lpstr>DataTrigger và MultiDataTrigger</vt:lpstr>
      <vt:lpstr>DataTrigger và MultiDataTrigger</vt:lpstr>
      <vt:lpstr>DataTrigger và MultiDataTrigger</vt:lpstr>
      <vt:lpstr>DataTrigger và MultiDataTrigger</vt:lpstr>
      <vt:lpstr>DataTrigger và MultiDataTrigger</vt:lpstr>
      <vt:lpstr>DataTrigger và MultiDataTrigger</vt:lpstr>
      <vt:lpstr>EventTrigger</vt:lpstr>
      <vt:lpstr>EventTrigger</vt:lpstr>
      <vt:lpstr>EventTrigger</vt:lpstr>
      <vt:lpstr>Control Template</vt:lpstr>
      <vt:lpstr>Control Template</vt:lpstr>
      <vt:lpstr>Control Template</vt:lpstr>
      <vt:lpstr>Template Binding</vt:lpstr>
      <vt:lpstr>Content Presenter</vt:lpstr>
      <vt:lpstr>Content Presenter</vt:lpstr>
      <vt:lpstr>DataTemplate</vt:lpstr>
      <vt:lpstr>DataTemplate</vt:lpstr>
      <vt:lpstr>DataTemplate</vt:lpstr>
      <vt:lpstr>DataTemplate</vt:lpstr>
      <vt:lpstr>DataTemplate</vt:lpstr>
      <vt:lpstr>DataTemplate</vt:lpstr>
      <vt:lpstr>DataTemplate Trigger</vt:lpstr>
      <vt:lpstr>DataTemplate Trigger</vt:lpstr>
      <vt:lpstr>DataTemplate Trigger</vt:lpstr>
      <vt:lpstr>DataTemplate Trigger</vt:lpstr>
      <vt:lpstr>Data Template Selector</vt:lpstr>
      <vt:lpstr>Data Template Selector</vt:lpstr>
      <vt:lpstr>Data Template Selector</vt:lpstr>
      <vt:lpstr>Data Template Selector</vt:lpstr>
      <vt:lpstr>Data Template Selector</vt:lpstr>
      <vt:lpstr>Data Template Selector</vt:lpstr>
      <vt:lpstr>Data Template Selector</vt:lpstr>
      <vt:lpstr>Đồ họa trong WPF</vt:lpstr>
      <vt:lpstr>Các đối tượng đồ họa cơ bản</vt:lpstr>
      <vt:lpstr>Line</vt:lpstr>
      <vt:lpstr>Line</vt:lpstr>
      <vt:lpstr>Line</vt:lpstr>
      <vt:lpstr>Polyline</vt:lpstr>
      <vt:lpstr>Polyline</vt:lpstr>
      <vt:lpstr>Polyline</vt:lpstr>
      <vt:lpstr>Rectangle</vt:lpstr>
      <vt:lpstr>Rectangle</vt:lpstr>
      <vt:lpstr>Rectangle</vt:lpstr>
      <vt:lpstr>Ellipse</vt:lpstr>
      <vt:lpstr>Ellipse</vt:lpstr>
      <vt:lpstr>Ellipse</vt:lpstr>
      <vt:lpstr>Polygon</vt:lpstr>
      <vt:lpstr>Polygon</vt:lpstr>
      <vt:lpstr>Polygon</vt:lpstr>
      <vt:lpstr>Sử dụng chổi tô Brush</vt:lpstr>
      <vt:lpstr>Solid Color</vt:lpstr>
      <vt:lpstr>Solid Color</vt:lpstr>
      <vt:lpstr>Solid Color</vt:lpstr>
      <vt:lpstr>Solid Color</vt:lpstr>
      <vt:lpstr>Linear Gradient Color</vt:lpstr>
      <vt:lpstr>Linear Gradient Color</vt:lpstr>
      <vt:lpstr>Linear Gradient Color</vt:lpstr>
      <vt:lpstr>Linear Gradient Color</vt:lpstr>
      <vt:lpstr>Linear Gradient Color</vt:lpstr>
      <vt:lpstr>Linear Gradient Color</vt:lpstr>
      <vt:lpstr>Radial Gradient Color</vt:lpstr>
      <vt:lpstr>Radial Gradient Color</vt:lpstr>
      <vt:lpstr>Radial Gradient Color</vt:lpstr>
      <vt:lpstr>Radial Gradient Color</vt:lpstr>
      <vt:lpstr>Tô bằng ảnh</vt:lpstr>
      <vt:lpstr>Tô bằng ảnh</vt:lpstr>
      <vt:lpstr>Tô bằng ảnh</vt:lpstr>
      <vt:lpstr>Tô bằng ảnh</vt:lpstr>
      <vt:lpstr>Transform</vt:lpstr>
      <vt:lpstr>Transform</vt:lpstr>
      <vt:lpstr>Transform</vt:lpstr>
      <vt:lpstr>Transform</vt:lpstr>
      <vt:lpstr>Transform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Huỳnh Tuấn Anh</cp:lastModifiedBy>
  <cp:revision>780</cp:revision>
  <cp:lastPrinted>1601-01-01T00:00:00Z</cp:lastPrinted>
  <dcterms:created xsi:type="dcterms:W3CDTF">1601-01-01T00:00:00Z</dcterms:created>
  <dcterms:modified xsi:type="dcterms:W3CDTF">2016-05-23T23:44:43Z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