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265" r:id="rId4"/>
    <p:sldId id="261" r:id="rId5"/>
    <p:sldId id="283" r:id="rId6"/>
    <p:sldId id="271" r:id="rId7"/>
    <p:sldId id="277" r:id="rId8"/>
    <p:sldId id="293" r:id="rId9"/>
    <p:sldId id="267" r:id="rId10"/>
    <p:sldId id="275" r:id="rId11"/>
    <p:sldId id="26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08" d="100"/>
          <a:sy n="108" d="100"/>
        </p:scale>
        <p:origin x="754" y="82"/>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2018-10-06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4</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1800" y="3074625"/>
            <a:ext cx="3894936" cy="576063"/>
          </a:xfrm>
        </p:spPr>
        <p:txBody>
          <a:bodyPr/>
          <a:lstStyle/>
          <a:p>
            <a:r>
              <a:rPr lang="en-IN" sz="5400" dirty="0">
                <a:latin typeface="Bahnschrift SemiBold SemiConden" panose="020B0502040204020203" pitchFamily="34" charset="0"/>
              </a:rPr>
              <a:t>B Safe</a:t>
            </a:r>
          </a:p>
        </p:txBody>
      </p:sp>
      <p:sp>
        <p:nvSpPr>
          <p:cNvPr id="3" name="Text Placeholder 2"/>
          <p:cNvSpPr>
            <a:spLocks noGrp="1"/>
          </p:cNvSpPr>
          <p:nvPr>
            <p:ph type="body" sz="quarter" idx="11"/>
          </p:nvPr>
        </p:nvSpPr>
        <p:spPr>
          <a:xfrm>
            <a:off x="2771800" y="3795886"/>
            <a:ext cx="3894936" cy="288032"/>
          </a:xfrm>
        </p:spPr>
        <p:txBody>
          <a:bodyPr/>
          <a:lstStyle/>
          <a:p>
            <a:r>
              <a:rPr lang="en-IN" dirty="0">
                <a:latin typeface="Bahnschrift Light SemiCondensed" panose="020B0502040204020203" pitchFamily="34" charset="0"/>
              </a:rPr>
              <a:t>Your Helpline to Women Safety</a:t>
            </a:r>
          </a:p>
        </p:txBody>
      </p:sp>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1864356" y="369509"/>
            <a:ext cx="54152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5400" b="1" dirty="0">
                <a:solidFill>
                  <a:schemeClr val="tx1">
                    <a:lumMod val="75000"/>
                    <a:lumOff val="25000"/>
                  </a:schemeClr>
                </a:solidFill>
                <a:latin typeface="Bahnschrift SemiBold SemiConden" panose="020B0502040204020203" pitchFamily="34" charset="0"/>
                <a:ea typeface="+mn-ea"/>
                <a:cs typeface="Arial" pitchFamily="34" charset="0"/>
              </a:rPr>
              <a:t>App</a:t>
            </a:r>
            <a:r>
              <a:rPr lang="en-US" sz="3600" dirty="0">
                <a:cs typeface="Arial" pitchFamily="34" charset="0"/>
              </a:rPr>
              <a:t> </a:t>
            </a:r>
            <a:r>
              <a:rPr lang="en-US" sz="5400" b="1" dirty="0">
                <a:solidFill>
                  <a:schemeClr val="tx1">
                    <a:lumMod val="75000"/>
                    <a:lumOff val="25000"/>
                  </a:schemeClr>
                </a:solidFill>
                <a:latin typeface="Bahnschrift SemiBold SemiConden" panose="020B0502040204020203" pitchFamily="34" charset="0"/>
                <a:ea typeface="+mn-ea"/>
                <a:cs typeface="Arial" pitchFamily="34" charset="0"/>
              </a:rPr>
              <a:t>Features</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latin typeface="Bahnschrift Light Condensed" panose="020B0502040204020203" pitchFamily="34" charset="0"/>
              <a:cs typeface="Arial" pitchFamily="34" charset="0"/>
            </a:endParaRPr>
          </a:p>
        </p:txBody>
      </p:sp>
      <p:grpSp>
        <p:nvGrpSpPr>
          <p:cNvPr id="9" name="Group 8"/>
          <p:cNvGrpSpPr/>
          <p:nvPr/>
        </p:nvGrpSpPr>
        <p:grpSpPr>
          <a:xfrm>
            <a:off x="3263981" y="1447862"/>
            <a:ext cx="5040560" cy="575801"/>
            <a:chOff x="2175371" y="1762964"/>
            <a:chExt cx="5040560" cy="575801"/>
          </a:xfrm>
        </p:grpSpPr>
        <p:sp>
          <p:nvSpPr>
            <p:cNvPr id="10" name="TextBox 10"/>
            <p:cNvSpPr txBox="1"/>
            <p:nvPr/>
          </p:nvSpPr>
          <p:spPr bwMode="auto">
            <a:xfrm>
              <a:off x="2175371" y="1762964"/>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65000"/>
                      <a:lumOff val="35000"/>
                    </a:schemeClr>
                  </a:solidFill>
                  <a:latin typeface="Bahnschrift Light SemiCondensed" panose="020B0502040204020203" pitchFamily="34" charset="0"/>
                  <a:cs typeface="Arial" pitchFamily="34" charset="0"/>
                </a:rPr>
                <a:t>Tracks Nearest Hospital and Police Stations</a:t>
              </a:r>
            </a:p>
          </p:txBody>
        </p:sp>
        <p:sp>
          <p:nvSpPr>
            <p:cNvPr id="11" name="TextBox 10"/>
            <p:cNvSpPr txBox="1"/>
            <p:nvPr/>
          </p:nvSpPr>
          <p:spPr bwMode="auto">
            <a:xfrm>
              <a:off x="2175371" y="2032239"/>
              <a:ext cx="5040560" cy="306526"/>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300" dirty="0">
                  <a:solidFill>
                    <a:schemeClr val="tx1">
                      <a:lumMod val="65000"/>
                      <a:lumOff val="35000"/>
                    </a:schemeClr>
                  </a:solidFill>
                  <a:latin typeface="Bahnschrift Light SemiCondensed" panose="020B0502040204020203" pitchFamily="34" charset="0"/>
                  <a:cs typeface="Arial" pitchFamily="34" charset="0"/>
                </a:rPr>
                <a:t>App uses advanced Google places API.</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latin typeface="Bahnschrift Light SemiCondensed" panose="020B0502040204020203" pitchFamily="34" charset="0"/>
                <a:cs typeface="Arial" pitchFamily="34" charset="0"/>
              </a:rPr>
              <a:t>01</a:t>
            </a:r>
            <a:endParaRPr lang="ko-KR" altLang="en-US" sz="2400" b="1" dirty="0">
              <a:solidFill>
                <a:schemeClr val="bg1"/>
              </a:solidFill>
              <a:latin typeface="Bahnschrift Light SemiCondensed" panose="020B0502040204020203" pitchFamily="34" charset="0"/>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75801"/>
            <a:chOff x="2175371" y="1762964"/>
            <a:chExt cx="5040560" cy="575801"/>
          </a:xfrm>
        </p:grpSpPr>
        <p:sp>
          <p:nvSpPr>
            <p:cNvPr id="33" name="TextBox 10"/>
            <p:cNvSpPr txBox="1"/>
            <p:nvPr/>
          </p:nvSpPr>
          <p:spPr bwMode="auto">
            <a:xfrm>
              <a:off x="2175371" y="1762964"/>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65000"/>
                      <a:lumOff val="35000"/>
                    </a:schemeClr>
                  </a:solidFill>
                  <a:latin typeface="Bahnschrift Light SemiCondensed" panose="020B0502040204020203" pitchFamily="34" charset="0"/>
                  <a:cs typeface="Arial" pitchFamily="34" charset="0"/>
                </a:rPr>
                <a:t>Is the given space where you are standing safe?</a:t>
              </a:r>
            </a:p>
          </p:txBody>
        </p:sp>
        <p:sp>
          <p:nvSpPr>
            <p:cNvPr id="34" name="TextBox 33"/>
            <p:cNvSpPr txBox="1"/>
            <p:nvPr/>
          </p:nvSpPr>
          <p:spPr bwMode="auto">
            <a:xfrm>
              <a:off x="2175371" y="2032239"/>
              <a:ext cx="5040560" cy="306526"/>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300" dirty="0">
                  <a:solidFill>
                    <a:schemeClr val="tx1">
                      <a:lumMod val="65000"/>
                      <a:lumOff val="35000"/>
                    </a:schemeClr>
                  </a:solidFill>
                  <a:latin typeface="Bahnschrift Light SemiCondensed" panose="020B0502040204020203" pitchFamily="34" charset="0"/>
                  <a:cs typeface="Arial" pitchFamily="34" charset="0"/>
                </a:rPr>
                <a:t>It gives marks out of 10 to the given place using nearby locations. </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latin typeface="Bahnschrift Light SemiCondensed" panose="020B0502040204020203" pitchFamily="34" charset="0"/>
                <a:cs typeface="Arial" pitchFamily="34" charset="0"/>
              </a:rPr>
              <a:t>02</a:t>
            </a:r>
            <a:endParaRPr lang="ko-KR" altLang="en-US" sz="2400" b="1" dirty="0">
              <a:solidFill>
                <a:schemeClr val="bg1"/>
              </a:solidFill>
              <a:latin typeface="Bahnschrift Light SemiCondensed" panose="020B0502040204020203" pitchFamily="34" charset="0"/>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75801"/>
            <a:chOff x="2175371" y="1762964"/>
            <a:chExt cx="5040560" cy="575801"/>
          </a:xfrm>
        </p:grpSpPr>
        <p:sp>
          <p:nvSpPr>
            <p:cNvPr id="40" name="TextBox 10"/>
            <p:cNvSpPr txBox="1"/>
            <p:nvPr/>
          </p:nvSpPr>
          <p:spPr bwMode="auto">
            <a:xfrm>
              <a:off x="2175371" y="1762964"/>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65000"/>
                      <a:lumOff val="35000"/>
                    </a:schemeClr>
                  </a:solidFill>
                  <a:latin typeface="Bahnschrift Light SemiCondensed" panose="020B0502040204020203" pitchFamily="34" charset="0"/>
                  <a:cs typeface="Arial" pitchFamily="34" charset="0"/>
                </a:rPr>
                <a:t>Alert System</a:t>
              </a:r>
            </a:p>
          </p:txBody>
        </p:sp>
        <p:sp>
          <p:nvSpPr>
            <p:cNvPr id="41" name="TextBox 40"/>
            <p:cNvSpPr txBox="1"/>
            <p:nvPr/>
          </p:nvSpPr>
          <p:spPr bwMode="auto">
            <a:xfrm>
              <a:off x="2175371" y="2032239"/>
              <a:ext cx="5040560" cy="306526"/>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300" dirty="0">
                  <a:solidFill>
                    <a:schemeClr val="tx1">
                      <a:lumMod val="65000"/>
                      <a:lumOff val="35000"/>
                    </a:schemeClr>
                  </a:solidFill>
                  <a:latin typeface="Bahnschrift Light SemiCondensed" panose="020B0502040204020203" pitchFamily="34" charset="0"/>
                  <a:cs typeface="Arial" pitchFamily="34" charset="0"/>
                </a:rPr>
                <a:t>Click this button if you think you are feeling unsafe.</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Bahnschrift Light SemiCondensed" panose="020B0502040204020203"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latin typeface="Bahnschrift Light SemiCondensed" panose="020B0502040204020203" pitchFamily="34" charset="0"/>
                <a:cs typeface="Arial" pitchFamily="34" charset="0"/>
              </a:rPr>
              <a:t>03</a:t>
            </a:r>
            <a:endParaRPr lang="ko-KR" altLang="en-US" sz="2400" b="1" dirty="0">
              <a:solidFill>
                <a:schemeClr val="bg1"/>
              </a:solidFill>
              <a:latin typeface="Bahnschrift Light SemiCondensed" panose="020B0502040204020203" pitchFamily="34" charset="0"/>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75801"/>
            <a:chOff x="2175371" y="1762964"/>
            <a:chExt cx="5040560" cy="575801"/>
          </a:xfrm>
        </p:grpSpPr>
        <p:sp>
          <p:nvSpPr>
            <p:cNvPr id="47" name="TextBox 10"/>
            <p:cNvSpPr txBox="1"/>
            <p:nvPr/>
          </p:nvSpPr>
          <p:spPr bwMode="auto">
            <a:xfrm>
              <a:off x="2175371" y="1762964"/>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65000"/>
                      <a:lumOff val="35000"/>
                    </a:schemeClr>
                  </a:solidFill>
                  <a:latin typeface="Bahnschrift Light SemiCondensed" panose="020B0502040204020203" pitchFamily="34" charset="0"/>
                  <a:cs typeface="Arial" pitchFamily="34" charset="0"/>
                </a:rPr>
                <a:t>Emergency Contact Saver</a:t>
              </a:r>
            </a:p>
          </p:txBody>
        </p:sp>
        <p:sp>
          <p:nvSpPr>
            <p:cNvPr id="48" name="TextBox 47"/>
            <p:cNvSpPr txBox="1"/>
            <p:nvPr/>
          </p:nvSpPr>
          <p:spPr bwMode="auto">
            <a:xfrm>
              <a:off x="2175371" y="2032239"/>
              <a:ext cx="5040560" cy="306526"/>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300" dirty="0">
                  <a:solidFill>
                    <a:schemeClr val="tx1">
                      <a:lumMod val="65000"/>
                      <a:lumOff val="35000"/>
                    </a:schemeClr>
                  </a:solidFill>
                  <a:latin typeface="Bahnschrift Light SemiCondensed" panose="020B0502040204020203" pitchFamily="34" charset="0"/>
                  <a:cs typeface="Arial" pitchFamily="34" charset="0"/>
                </a:rPr>
                <a:t>For those generous people willing to donate organ after leaving for heaven!</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latin typeface="Bahnschrift Light SemiCondensed" panose="020B0502040204020203" pitchFamily="34" charset="0"/>
                <a:cs typeface="Arial" pitchFamily="34" charset="0"/>
              </a:rPr>
              <a:t>04</a:t>
            </a:r>
            <a:endParaRPr lang="ko-KR" altLang="en-US" sz="2400" b="1" dirty="0">
              <a:solidFill>
                <a:schemeClr val="bg1"/>
              </a:solidFill>
              <a:latin typeface="Bahnschrift Light SemiCondensed" panose="020B0502040204020203"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p:cNvSpPr/>
          <p:nvPr/>
        </p:nvSpPr>
        <p:spPr>
          <a:xfrm>
            <a:off x="197768" y="159481"/>
            <a:ext cx="4176464"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 Placeholder 1"/>
          <p:cNvSpPr txBox="1">
            <a:spLocks/>
          </p:cNvSpPr>
          <p:nvPr/>
        </p:nvSpPr>
        <p:spPr>
          <a:xfrm>
            <a:off x="4820277" y="467746"/>
            <a:ext cx="4104456" cy="12399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Bahnschrift SemiBold SemiConden" panose="020B0502040204020203" pitchFamily="34" charset="0"/>
                <a:cs typeface="Arial" pitchFamily="34" charset="0"/>
              </a:rPr>
              <a:t>Nearest</a:t>
            </a:r>
            <a:r>
              <a:rPr lang="en-US" altLang="ko-KR" b="1" dirty="0">
                <a:solidFill>
                  <a:schemeClr val="tx1">
                    <a:lumMod val="75000"/>
                    <a:lumOff val="25000"/>
                  </a:schemeClr>
                </a:solidFill>
                <a:latin typeface="+mj-lt"/>
                <a:cs typeface="Arial" pitchFamily="34" charset="0"/>
              </a:rPr>
              <a:t> </a:t>
            </a:r>
            <a:r>
              <a:rPr lang="en-US" altLang="ko-KR" b="1" dirty="0">
                <a:solidFill>
                  <a:schemeClr val="tx1">
                    <a:lumMod val="75000"/>
                    <a:lumOff val="25000"/>
                  </a:schemeClr>
                </a:solidFill>
                <a:latin typeface="Bahnschrift SemiBold SemiConden" panose="020B0502040204020203" pitchFamily="34" charset="0"/>
                <a:cs typeface="Arial" pitchFamily="34" charset="0"/>
              </a:rPr>
              <a:t>Hospitals</a:t>
            </a:r>
            <a:r>
              <a:rPr lang="en-US" altLang="ko-KR" b="1" dirty="0">
                <a:solidFill>
                  <a:schemeClr val="tx1">
                    <a:lumMod val="75000"/>
                    <a:lumOff val="25000"/>
                  </a:schemeClr>
                </a:solidFill>
                <a:latin typeface="+mj-lt"/>
                <a:cs typeface="Arial" pitchFamily="34" charset="0"/>
              </a:rPr>
              <a:t> </a:t>
            </a:r>
            <a:r>
              <a:rPr lang="en-US" altLang="ko-KR" b="1" dirty="0">
                <a:solidFill>
                  <a:schemeClr val="tx1">
                    <a:lumMod val="75000"/>
                    <a:lumOff val="25000"/>
                  </a:schemeClr>
                </a:solidFill>
                <a:latin typeface="Bahnschrift SemiBold SemiConden" panose="020B0502040204020203" pitchFamily="34" charset="0"/>
                <a:cs typeface="Arial" pitchFamily="34" charset="0"/>
              </a:rPr>
              <a:t>and</a:t>
            </a:r>
            <a:r>
              <a:rPr lang="en-US" altLang="ko-KR" b="1" dirty="0">
                <a:solidFill>
                  <a:schemeClr val="tx1">
                    <a:lumMod val="75000"/>
                    <a:lumOff val="25000"/>
                  </a:schemeClr>
                </a:solidFill>
                <a:latin typeface="+mj-lt"/>
                <a:cs typeface="Arial" pitchFamily="34" charset="0"/>
              </a:rPr>
              <a:t> </a:t>
            </a:r>
            <a:r>
              <a:rPr lang="en-US" altLang="ko-KR" b="1">
                <a:solidFill>
                  <a:schemeClr val="tx1">
                    <a:lumMod val="75000"/>
                    <a:lumOff val="25000"/>
                  </a:schemeClr>
                </a:solidFill>
                <a:latin typeface="Bahnschrift SemiBold SemiConden" panose="020B0502040204020203" pitchFamily="34" charset="0"/>
                <a:cs typeface="Arial" pitchFamily="34" charset="0"/>
              </a:rPr>
              <a:t>Police Stations</a:t>
            </a:r>
            <a:endParaRPr lang="ko-KR" altLang="en-US" b="1" dirty="0">
              <a:solidFill>
                <a:schemeClr val="tx1">
                  <a:lumMod val="75000"/>
                  <a:lumOff val="25000"/>
                </a:schemeClr>
              </a:solidFill>
              <a:latin typeface="Bahnschrift SemiBold SemiConden" panose="020B0502040204020203" pitchFamily="34" charset="0"/>
              <a:cs typeface="Arial" pitchFamily="34" charset="0"/>
            </a:endParaRPr>
          </a:p>
        </p:txBody>
      </p:sp>
      <p:sp>
        <p:nvSpPr>
          <p:cNvPr id="10" name="TextBox 9"/>
          <p:cNvSpPr txBox="1"/>
          <p:nvPr/>
        </p:nvSpPr>
        <p:spPr>
          <a:xfrm>
            <a:off x="4820277" y="1906835"/>
            <a:ext cx="4104456"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Our aim is to provide all our user with a detailed and reliable information of all the nearby chemist and hospitals . We further track live location of person and thus provide them a way to reach their location in most optimal time.</a:t>
            </a:r>
          </a:p>
          <a:p>
            <a:endParaRPr lang="en-US" altLang="ko-KR" sz="12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All thanks to google places API we were able to achieve this feat !</a:t>
            </a:r>
          </a:p>
          <a:p>
            <a:endParaRPr lang="en-US" altLang="ko-KR" sz="1200" dirty="0">
              <a:solidFill>
                <a:schemeClr val="tx1">
                  <a:lumMod val="75000"/>
                  <a:lumOff val="25000"/>
                </a:schemeClr>
              </a:solidFill>
              <a:cs typeface="Arial" pitchFamily="34" charset="0"/>
            </a:endParaRPr>
          </a:p>
        </p:txBody>
      </p:sp>
      <p:sp>
        <p:nvSpPr>
          <p:cNvPr id="11" name="Text Placeholder 1"/>
          <p:cNvSpPr txBox="1">
            <a:spLocks/>
          </p:cNvSpPr>
          <p:nvPr/>
        </p:nvSpPr>
        <p:spPr>
          <a:xfrm>
            <a:off x="5148064" y="4471493"/>
            <a:ext cx="3600400" cy="50430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altLang="ko-KR" sz="2000" b="1"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BDA9C5B5-29AB-4947-84CB-99341BBE1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30" y="467746"/>
            <a:ext cx="3703340" cy="3703340"/>
          </a:xfrm>
          <a:prstGeom prst="rect">
            <a:avLst/>
          </a:prstGeom>
        </p:spPr>
      </p:pic>
    </p:spTree>
    <p:extLst>
      <p:ext uri="{BB962C8B-B14F-4D97-AF65-F5344CB8AC3E}">
        <p14:creationId xmlns:p14="http://schemas.microsoft.com/office/powerpoint/2010/main" val="39126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9E0C6D-E2C2-4C50-851C-57A33FDE2E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3410" y="1705007"/>
            <a:ext cx="1622158" cy="1622158"/>
          </a:xfrm>
          <a:prstGeom prst="rect">
            <a:avLst/>
          </a:prstGeom>
        </p:spPr>
      </p:pic>
      <p:sp>
        <p:nvSpPr>
          <p:cNvPr id="2" name="Text Placeholder 1"/>
          <p:cNvSpPr>
            <a:spLocks noGrp="1"/>
          </p:cNvSpPr>
          <p:nvPr>
            <p:ph type="body" sz="quarter" idx="10"/>
          </p:nvPr>
        </p:nvSpPr>
        <p:spPr/>
        <p:txBody>
          <a:bodyPr/>
          <a:lstStyle/>
          <a:p>
            <a:r>
              <a:rPr lang="en-US" altLang="ko-KR" sz="5400" b="1" dirty="0">
                <a:latin typeface="Bahnschrift SemiBold SemiConden" panose="020B0502040204020203" pitchFamily="34" charset="0"/>
              </a:rPr>
              <a:t>Emergency Contact Saver</a:t>
            </a:r>
            <a:endParaRPr lang="ko-KR" altLang="en-US" sz="5400" b="1" dirty="0">
              <a:latin typeface="Bahnschrift SemiBold SemiConden" panose="020B0502040204020203" pitchFamily="34" charset="0"/>
            </a:endParaRPr>
          </a:p>
        </p:txBody>
      </p:sp>
      <p:sp>
        <p:nvSpPr>
          <p:cNvPr id="3" name="Text Placeholder 2"/>
          <p:cNvSpPr>
            <a:spLocks noGrp="1"/>
          </p:cNvSpPr>
          <p:nvPr>
            <p:ph type="body" sz="quarter" idx="11"/>
          </p:nvPr>
        </p:nvSpPr>
        <p:spPr/>
        <p:txBody>
          <a:bodyPr/>
          <a:lstStyle/>
          <a:p>
            <a:pPr lvl="0"/>
            <a:r>
              <a:rPr lang="en-US" altLang="ko-KR" sz="1800" dirty="0">
                <a:latin typeface="Bahnschrift Light SemiCondensed" panose="020B0502040204020203" pitchFamily="34" charset="0"/>
              </a:rPr>
              <a:t>This section is implemented in 3 sections</a:t>
            </a:r>
          </a:p>
        </p:txBody>
      </p:sp>
      <p:grpSp>
        <p:nvGrpSpPr>
          <p:cNvPr id="85" name="Group 84"/>
          <p:cNvGrpSpPr/>
          <p:nvPr/>
        </p:nvGrpSpPr>
        <p:grpSpPr>
          <a:xfrm>
            <a:off x="3854258" y="1770622"/>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709470"/>
            <a:chOff x="803640" y="3362835"/>
            <a:chExt cx="2059657" cy="709470"/>
          </a:xfrm>
        </p:grpSpPr>
        <p:sp>
          <p:nvSpPr>
            <p:cNvPr id="94" name="TextBox 93"/>
            <p:cNvSpPr txBox="1"/>
            <p:nvPr/>
          </p:nvSpPr>
          <p:spPr>
            <a:xfrm>
              <a:off x="803640" y="3579862"/>
              <a:ext cx="2059657" cy="492443"/>
            </a:xfrm>
            <a:prstGeom prst="rect">
              <a:avLst/>
            </a:prstGeom>
            <a:noFill/>
          </p:spPr>
          <p:txBody>
            <a:bodyPr wrap="square" rtlCol="0">
              <a:spAutoFit/>
            </a:bodyPr>
            <a:lstStyle/>
            <a:p>
              <a:r>
                <a:rPr lang="en-US" altLang="ko-KR" sz="1300" dirty="0">
                  <a:solidFill>
                    <a:schemeClr val="tx1">
                      <a:lumMod val="65000"/>
                      <a:lumOff val="35000"/>
                    </a:schemeClr>
                  </a:solidFill>
                  <a:latin typeface="Bahnschrift Light SemiCondensed" panose="020B0502040204020203" pitchFamily="34" charset="0"/>
                  <a:cs typeface="Arial" pitchFamily="34" charset="0"/>
                </a:rPr>
                <a:t>All</a:t>
              </a:r>
              <a:r>
                <a:rPr lang="en-US" altLang="ko-KR" sz="1300" dirty="0">
                  <a:solidFill>
                    <a:schemeClr val="tx1">
                      <a:lumMod val="75000"/>
                      <a:lumOff val="25000"/>
                    </a:schemeClr>
                  </a:solidFill>
                  <a:cs typeface="Arial" pitchFamily="34" charset="0"/>
                </a:rPr>
                <a:t> </a:t>
              </a:r>
              <a:r>
                <a:rPr lang="en-US" altLang="ko-KR" sz="1300" dirty="0">
                  <a:solidFill>
                    <a:schemeClr val="tx1">
                      <a:lumMod val="65000"/>
                      <a:lumOff val="35000"/>
                    </a:schemeClr>
                  </a:solidFill>
                  <a:latin typeface="Bahnschrift Light SemiCondensed" panose="020B0502040204020203" pitchFamily="34" charset="0"/>
                  <a:cs typeface="Arial" pitchFamily="34" charset="0"/>
                </a:rPr>
                <a:t>people wiling to donate blood to the one in need</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95" name="TextBox 94"/>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tx1">
                      <a:lumMod val="65000"/>
                      <a:lumOff val="35000"/>
                    </a:schemeClr>
                  </a:solidFill>
                  <a:latin typeface="Bahnschrift Light SemiCondensed" panose="020B0502040204020203" pitchFamily="34" charset="0"/>
                  <a:cs typeface="Arial" pitchFamily="34" charset="0"/>
                </a:rPr>
                <a:t>Donors</a:t>
              </a:r>
              <a:endParaRPr lang="ko-KR" altLang="en-US" sz="1600" b="1"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878588" cy="509415"/>
            <a:chOff x="803640" y="3362835"/>
            <a:chExt cx="2059657" cy="509415"/>
          </a:xfrm>
        </p:grpSpPr>
        <p:sp>
          <p:nvSpPr>
            <p:cNvPr id="100" name="TextBox 99"/>
            <p:cNvSpPr txBox="1"/>
            <p:nvPr/>
          </p:nvSpPr>
          <p:spPr>
            <a:xfrm>
              <a:off x="803640" y="3579862"/>
              <a:ext cx="2059657" cy="292388"/>
            </a:xfrm>
            <a:prstGeom prst="rect">
              <a:avLst/>
            </a:prstGeom>
            <a:noFill/>
          </p:spPr>
          <p:txBody>
            <a:bodyPr wrap="square" rtlCol="0">
              <a:spAutoFit/>
            </a:bodyPr>
            <a:lstStyle/>
            <a:p>
              <a:r>
                <a:rPr lang="en-US" altLang="ko-KR" sz="1300" dirty="0">
                  <a:solidFill>
                    <a:schemeClr val="tx1">
                      <a:lumMod val="65000"/>
                      <a:lumOff val="35000"/>
                    </a:schemeClr>
                  </a:solidFill>
                  <a:latin typeface="Bahnschrift Light SemiCondensed" panose="020B0502040204020203" pitchFamily="34" charset="0"/>
                  <a:cs typeface="Arial" pitchFamily="34" charset="0"/>
                </a:rPr>
                <a:t>All people who are  in urgent need of blood</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101" name="TextBox 100"/>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tx1">
                      <a:lumMod val="65000"/>
                      <a:lumOff val="35000"/>
                    </a:schemeClr>
                  </a:solidFill>
                  <a:latin typeface="Bahnschrift Light SemiCondensed" panose="020B0502040204020203" pitchFamily="34" charset="0"/>
                  <a:cs typeface="Arial" pitchFamily="34" charset="0"/>
                </a:rPr>
                <a:t>Receivers</a:t>
              </a:r>
              <a:endParaRPr lang="ko-KR" altLang="en-US" sz="1600" b="1"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03" name="Rectangle 102"/>
          <p:cNvSpPr/>
          <p:nvPr/>
        </p:nvSpPr>
        <p:spPr>
          <a:xfrm>
            <a:off x="702674" y="3613912"/>
            <a:ext cx="3727648"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5" y="3722939"/>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725593"/>
            <a:ext cx="2878588" cy="709470"/>
            <a:chOff x="803640" y="3362835"/>
            <a:chExt cx="2059657" cy="709470"/>
          </a:xfrm>
        </p:grpSpPr>
        <p:sp>
          <p:nvSpPr>
            <p:cNvPr id="106" name="TextBox 105"/>
            <p:cNvSpPr txBox="1"/>
            <p:nvPr/>
          </p:nvSpPr>
          <p:spPr>
            <a:xfrm>
              <a:off x="803640" y="3579862"/>
              <a:ext cx="2059657" cy="492443"/>
            </a:xfrm>
            <a:prstGeom prst="rect">
              <a:avLst/>
            </a:prstGeom>
            <a:noFill/>
          </p:spPr>
          <p:txBody>
            <a:bodyPr wrap="square" rtlCol="0">
              <a:spAutoFit/>
            </a:bodyPr>
            <a:lstStyle/>
            <a:p>
              <a:r>
                <a:rPr lang="en-US" altLang="ko-KR" sz="1300" dirty="0">
                  <a:solidFill>
                    <a:schemeClr val="tx1">
                      <a:lumMod val="65000"/>
                      <a:lumOff val="35000"/>
                    </a:schemeClr>
                  </a:solidFill>
                  <a:latin typeface="Bahnschrift Light SemiCondensed" panose="020B0502040204020203" pitchFamily="34" charset="0"/>
                  <a:cs typeface="Arial" pitchFamily="34" charset="0"/>
                </a:rPr>
                <a:t>Record of all the hospitals with their respective blood banks</a:t>
              </a:r>
              <a:endParaRPr lang="ko-KR" altLang="en-US" sz="13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107" name="TextBox 106"/>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tx1">
                      <a:lumMod val="65000"/>
                      <a:lumOff val="35000"/>
                    </a:schemeClr>
                  </a:solidFill>
                  <a:latin typeface="Bahnschrift Light SemiCondensed" panose="020B0502040204020203" pitchFamily="34" charset="0"/>
                  <a:cs typeface="Arial" pitchFamily="34" charset="0"/>
                </a:rPr>
                <a:t>Blood</a:t>
              </a:r>
              <a:r>
                <a:rPr lang="en-US" altLang="ko-KR" sz="1200" b="1" dirty="0">
                  <a:solidFill>
                    <a:schemeClr val="tx1">
                      <a:lumMod val="75000"/>
                      <a:lumOff val="25000"/>
                    </a:schemeClr>
                  </a:solidFill>
                  <a:cs typeface="Arial" pitchFamily="34" charset="0"/>
                </a:rPr>
                <a:t> </a:t>
              </a:r>
              <a:r>
                <a:rPr lang="en-US" altLang="ko-KR" sz="1600" b="1" dirty="0">
                  <a:solidFill>
                    <a:schemeClr val="tx1">
                      <a:lumMod val="65000"/>
                      <a:lumOff val="35000"/>
                    </a:schemeClr>
                  </a:solidFill>
                  <a:latin typeface="Bahnschrift Light SemiCondensed" panose="020B0502040204020203" pitchFamily="34" charset="0"/>
                  <a:cs typeface="Arial" pitchFamily="34" charset="0"/>
                </a:rPr>
                <a:t>bank</a:t>
              </a:r>
              <a:r>
                <a:rPr lang="en-US" altLang="ko-KR" sz="1200" b="1" dirty="0">
                  <a:solidFill>
                    <a:schemeClr val="tx1">
                      <a:lumMod val="75000"/>
                      <a:lumOff val="25000"/>
                    </a:schemeClr>
                  </a:solidFill>
                  <a:cs typeface="Arial" pitchFamily="34" charset="0"/>
                </a:rPr>
                <a:t> </a:t>
              </a:r>
              <a:r>
                <a:rPr lang="en-US" altLang="ko-KR" sz="1600" b="1" dirty="0">
                  <a:solidFill>
                    <a:schemeClr val="tx1">
                      <a:lumMod val="65000"/>
                      <a:lumOff val="35000"/>
                    </a:schemeClr>
                  </a:solidFill>
                  <a:latin typeface="Bahnschrift Light SemiCondensed" panose="020B0502040204020203" pitchFamily="34" charset="0"/>
                  <a:cs typeface="Arial" pitchFamily="34" charset="0"/>
                </a:rPr>
                <a:t>of</a:t>
              </a:r>
              <a:r>
                <a:rPr lang="en-US" altLang="ko-KR" sz="1200" b="1" dirty="0">
                  <a:solidFill>
                    <a:schemeClr val="tx1">
                      <a:lumMod val="75000"/>
                      <a:lumOff val="25000"/>
                    </a:schemeClr>
                  </a:solidFill>
                  <a:cs typeface="Arial" pitchFamily="34" charset="0"/>
                </a:rPr>
                <a:t> </a:t>
              </a:r>
              <a:r>
                <a:rPr lang="en-US" altLang="ko-KR" sz="1600" b="1" dirty="0">
                  <a:solidFill>
                    <a:schemeClr val="tx1">
                      <a:lumMod val="65000"/>
                      <a:lumOff val="35000"/>
                    </a:schemeClr>
                  </a:solidFill>
                  <a:latin typeface="Bahnschrift Light SemiCondensed" panose="020B0502040204020203" pitchFamily="34" charset="0"/>
                  <a:cs typeface="Arial" pitchFamily="34" charset="0"/>
                </a:rPr>
                <a:t>Hospital</a:t>
              </a:r>
              <a:endParaRPr lang="ko-KR" altLang="en-US" sz="1600" b="1" dirty="0">
                <a:solidFill>
                  <a:schemeClr val="tx1">
                    <a:lumMod val="65000"/>
                    <a:lumOff val="35000"/>
                  </a:schemeClr>
                </a:solidFill>
                <a:latin typeface="Bahnschrift Light SemiCondensed" panose="020B0502040204020203" pitchFamily="34" charset="0"/>
                <a:cs typeface="Arial" pitchFamily="34" charset="0"/>
              </a:endParaRPr>
            </a:p>
          </p:txBody>
        </p:sp>
      </p:grpSp>
      <p:sp>
        <p:nvSpPr>
          <p:cNvPr id="108" name="TextBox 107"/>
          <p:cNvSpPr txBox="1"/>
          <p:nvPr/>
        </p:nvSpPr>
        <p:spPr>
          <a:xfrm>
            <a:off x="846141" y="3864884"/>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455829E9-BC80-4D37-A925-2068B31CA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491" y="1832391"/>
            <a:ext cx="2206697" cy="2211007"/>
          </a:xfrm>
          <a:prstGeom prst="rect">
            <a:avLst/>
          </a:prstGeom>
        </p:spPr>
      </p:pic>
    </p:spTree>
    <p:extLst>
      <p:ext uri="{BB962C8B-B14F-4D97-AF65-F5344CB8AC3E}">
        <p14:creationId xmlns:p14="http://schemas.microsoft.com/office/powerpoint/2010/main" val="245511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5400" b="1" dirty="0">
                <a:latin typeface="Bahnschrift SemiBold SemiConden" panose="020B0502040204020203" pitchFamily="34" charset="0"/>
              </a:rPr>
              <a:t>Is Safe Location?</a:t>
            </a:r>
            <a:endParaRPr lang="ko-KR" altLang="en-US" sz="5400" b="1" dirty="0">
              <a:latin typeface="Bahnschrift SemiBold SemiConden" panose="020B0502040204020203" pitchFamily="34" charset="0"/>
            </a:endParaRPr>
          </a:p>
        </p:txBody>
      </p:sp>
      <p:sp>
        <p:nvSpPr>
          <p:cNvPr id="3" name="Text Placeholder 2"/>
          <p:cNvSpPr>
            <a:spLocks noGrp="1"/>
          </p:cNvSpPr>
          <p:nvPr>
            <p:ph type="body" sz="quarter" idx="11"/>
          </p:nvPr>
        </p:nvSpPr>
        <p:spPr/>
        <p:txBody>
          <a:bodyPr/>
          <a:lstStyle/>
          <a:p>
            <a:pPr lvl="0"/>
            <a:r>
              <a:rPr lang="en-US" altLang="ko-KR" sz="1800" dirty="0">
                <a:latin typeface="Bahnschrift Light SemiCondensed" panose="020B0502040204020203" pitchFamily="34" charset="0"/>
              </a:rPr>
              <a:t>Gives you a score out of 10 to tell you if your location is safe or not….</a:t>
            </a:r>
          </a:p>
        </p:txBody>
      </p:sp>
      <p:sp>
        <p:nvSpPr>
          <p:cNvPr id="22" name="Text Placeholder 1"/>
          <p:cNvSpPr txBox="1">
            <a:spLocks/>
          </p:cNvSpPr>
          <p:nvPr/>
        </p:nvSpPr>
        <p:spPr>
          <a:xfrm>
            <a:off x="195893" y="1574909"/>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000" b="1" dirty="0">
                <a:solidFill>
                  <a:schemeClr val="tx1">
                    <a:lumMod val="75000"/>
                    <a:lumOff val="25000"/>
                  </a:schemeClr>
                </a:solidFill>
                <a:latin typeface="Bahnschrift Light SemiCondensed" panose="020B0502040204020203" pitchFamily="34" charset="0"/>
                <a:cs typeface="Arial" pitchFamily="34" charset="0"/>
              </a:rPr>
              <a:t>Directly get a predicted score if the place you are standing is safe or not ?</a:t>
            </a:r>
            <a:endParaRPr lang="ko-KR" altLang="en-US" sz="3000" b="1" dirty="0">
              <a:solidFill>
                <a:schemeClr val="tx1">
                  <a:lumMod val="75000"/>
                  <a:lumOff val="25000"/>
                </a:schemeClr>
              </a:solidFill>
              <a:latin typeface="Bahnschrift Light SemiCondensed" panose="020B0502040204020203" pitchFamily="34" charset="0"/>
              <a:cs typeface="Arial" pitchFamily="34" charset="0"/>
            </a:endParaRPr>
          </a:p>
        </p:txBody>
      </p:sp>
      <p:sp>
        <p:nvSpPr>
          <p:cNvPr id="29" name="Text Placeholder 1"/>
          <p:cNvSpPr txBox="1">
            <a:spLocks/>
          </p:cNvSpPr>
          <p:nvPr/>
        </p:nvSpPr>
        <p:spPr>
          <a:xfrm>
            <a:off x="5979907" y="1059582"/>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ko-KR" altLang="en-US" sz="2400" b="1" dirty="0">
              <a:solidFill>
                <a:schemeClr val="tx1">
                  <a:lumMod val="75000"/>
                  <a:lumOff val="25000"/>
                </a:schemeClr>
              </a:solidFill>
              <a:cs typeface="Arial" pitchFamily="34" charset="0"/>
            </a:endParaRPr>
          </a:p>
        </p:txBody>
      </p:sp>
      <p:grpSp>
        <p:nvGrpSpPr>
          <p:cNvPr id="32" name="Group 31"/>
          <p:cNvGrpSpPr/>
          <p:nvPr/>
        </p:nvGrpSpPr>
        <p:grpSpPr>
          <a:xfrm>
            <a:off x="6699986" y="3889682"/>
            <a:ext cx="2088233" cy="494026"/>
            <a:chOff x="803640" y="3362835"/>
            <a:chExt cx="2059657" cy="494026"/>
          </a:xfrm>
        </p:grpSpPr>
        <p:sp>
          <p:nvSpPr>
            <p:cNvPr id="33" name="TextBox 32"/>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1"/>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endParaRPr lang="ko-KR" altLang="en-US" sz="1200" b="1" dirty="0">
                <a:solidFill>
                  <a:schemeClr val="accent1"/>
                </a:solidFill>
                <a:cs typeface="Arial" pitchFamily="34" charset="0"/>
              </a:endParaRPr>
            </a:p>
          </p:txBody>
        </p:sp>
      </p:grpSp>
      <p:grpSp>
        <p:nvGrpSpPr>
          <p:cNvPr id="35" name="Group 34"/>
          <p:cNvGrpSpPr/>
          <p:nvPr/>
        </p:nvGrpSpPr>
        <p:grpSpPr>
          <a:xfrm>
            <a:off x="402842" y="3889682"/>
            <a:ext cx="2088233" cy="494026"/>
            <a:chOff x="803640" y="3362835"/>
            <a:chExt cx="2059657" cy="494026"/>
          </a:xfrm>
        </p:grpSpPr>
        <p:sp>
          <p:nvSpPr>
            <p:cNvPr id="36" name="TextBox 35"/>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accent1"/>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endParaRPr lang="ko-KR" altLang="en-US" sz="1200" b="1" dirty="0">
                <a:solidFill>
                  <a:schemeClr val="accent1"/>
                </a:solidFill>
                <a:cs typeface="Arial" pitchFamily="34" charset="0"/>
              </a:endParaRPr>
            </a:p>
          </p:txBody>
        </p:sp>
      </p:grpSp>
      <p:pic>
        <p:nvPicPr>
          <p:cNvPr id="7" name="Picture 6">
            <a:extLst>
              <a:ext uri="{FF2B5EF4-FFF2-40B4-BE49-F238E27FC236}">
                <a16:creationId xmlns:a16="http://schemas.microsoft.com/office/drawing/2014/main" id="{6682C4C4-17A6-49B9-BD08-A19C79E3B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483" y="1275606"/>
            <a:ext cx="3120297" cy="3120297"/>
          </a:xfrm>
          <a:prstGeom prst="rect">
            <a:avLst/>
          </a:prstGeom>
        </p:spPr>
      </p:pic>
      <p:pic>
        <p:nvPicPr>
          <p:cNvPr id="4" name="Graphic 3">
            <a:extLst>
              <a:ext uri="{FF2B5EF4-FFF2-40B4-BE49-F238E27FC236}">
                <a16:creationId xmlns:a16="http://schemas.microsoft.com/office/drawing/2014/main" id="{A26D73BD-B232-464F-9BA8-B87BFFFEDB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9087" y="2168210"/>
            <a:ext cx="1335087" cy="1335087"/>
          </a:xfrm>
          <a:prstGeom prst="rect">
            <a:avLst/>
          </a:prstGeom>
        </p:spPr>
      </p:pic>
    </p:spTree>
    <p:extLst>
      <p:ext uri="{BB962C8B-B14F-4D97-AF65-F5344CB8AC3E}">
        <p14:creationId xmlns:p14="http://schemas.microsoft.com/office/powerpoint/2010/main" val="57961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7544" y="411510"/>
            <a:ext cx="2592288" cy="1368152"/>
          </a:xfrm>
        </p:spPr>
        <p:txBody>
          <a:bodyPr/>
          <a:lstStyle/>
          <a:p>
            <a:r>
              <a:rPr lang="en-US" altLang="ko-KR" sz="4400" b="1" dirty="0">
                <a:latin typeface="Bahnschrift SemiBold SemiConden" panose="020B0502040204020203" pitchFamily="34" charset="0"/>
              </a:rPr>
              <a:t>ORGAN</a:t>
            </a:r>
            <a:r>
              <a:rPr lang="en-US" altLang="ko-KR" sz="2800" dirty="0"/>
              <a:t> </a:t>
            </a:r>
            <a:r>
              <a:rPr lang="en-US" altLang="ko-KR" sz="4400" b="1" dirty="0">
                <a:latin typeface="Bahnschrift SemiBold SemiConden" panose="020B0502040204020203" pitchFamily="34" charset="0"/>
              </a:rPr>
              <a:t>DONATION</a:t>
            </a:r>
            <a:endParaRPr lang="ko-KR" altLang="en-US" sz="4400" b="1" dirty="0">
              <a:latin typeface="Bahnschrift SemiBold SemiConden" panose="020B0502040204020203" pitchFamily="34" charset="0"/>
            </a:endParaRPr>
          </a:p>
        </p:txBody>
      </p:sp>
      <p:sp>
        <p:nvSpPr>
          <p:cNvPr id="3" name="Text Placeholder 2"/>
          <p:cNvSpPr>
            <a:spLocks noGrp="1"/>
          </p:cNvSpPr>
          <p:nvPr>
            <p:ph type="body" sz="quarter" idx="11"/>
          </p:nvPr>
        </p:nvSpPr>
        <p:spPr>
          <a:xfrm>
            <a:off x="467544" y="1779662"/>
            <a:ext cx="2303282" cy="504056"/>
          </a:xfrm>
        </p:spPr>
        <p:txBody>
          <a:bodyPr/>
          <a:lstStyle/>
          <a:p>
            <a:pPr lvl="0"/>
            <a:r>
              <a:rPr lang="en-US" altLang="ko-KR" sz="1600" dirty="0">
                <a:solidFill>
                  <a:schemeClr val="tx1">
                    <a:lumMod val="65000"/>
                    <a:lumOff val="35000"/>
                  </a:schemeClr>
                </a:solidFill>
                <a:latin typeface="Bahnschrift Light SemiCondensed" panose="020B0502040204020203" pitchFamily="34" charset="0"/>
              </a:rPr>
              <a:t>Your Problem , </a:t>
            </a:r>
          </a:p>
          <a:p>
            <a:pPr lvl="0"/>
            <a:r>
              <a:rPr lang="en-US" altLang="ko-KR" sz="1600" dirty="0">
                <a:solidFill>
                  <a:schemeClr val="tx1">
                    <a:lumMod val="65000"/>
                    <a:lumOff val="35000"/>
                  </a:schemeClr>
                </a:solidFill>
                <a:latin typeface="Bahnschrift Light SemiCondensed" panose="020B0502040204020203" pitchFamily="34" charset="0"/>
              </a:rPr>
              <a:t>Our Responsibility.</a:t>
            </a:r>
          </a:p>
        </p:txBody>
      </p:sp>
      <p:sp>
        <p:nvSpPr>
          <p:cNvPr id="5" name="TextBox 4"/>
          <p:cNvSpPr txBox="1"/>
          <p:nvPr/>
        </p:nvSpPr>
        <p:spPr>
          <a:xfrm>
            <a:off x="3491880" y="1347614"/>
            <a:ext cx="5024209" cy="2308324"/>
          </a:xfrm>
          <a:prstGeom prst="rect">
            <a:avLst/>
          </a:prstGeom>
          <a:noFill/>
        </p:spPr>
        <p:txBody>
          <a:bodyPr wrap="square" rtlCol="0">
            <a:spAutoFit/>
          </a:bodyPr>
          <a:lstStyle/>
          <a:p>
            <a:r>
              <a:rPr lang="en-US" altLang="ko-KR" dirty="0">
                <a:solidFill>
                  <a:schemeClr val="tx1">
                    <a:lumMod val="75000"/>
                    <a:lumOff val="25000"/>
                  </a:schemeClr>
                </a:solidFill>
                <a:latin typeface="Bahnschrift Light SemiCondensed" panose="020B0502040204020203" pitchFamily="34" charset="0"/>
                <a:cs typeface="Arial" pitchFamily="34" charset="0"/>
              </a:rPr>
              <a:t>They are many people around the globe who want to see the world even after their death. So we have tried to implement the organ donation, thereby generous people can donate their organs .</a:t>
            </a:r>
          </a:p>
          <a:p>
            <a:endParaRPr lang="en-US" altLang="ko-KR" dirty="0">
              <a:solidFill>
                <a:schemeClr val="tx1">
                  <a:lumMod val="75000"/>
                  <a:lumOff val="25000"/>
                </a:schemeClr>
              </a:solidFill>
              <a:latin typeface="Bahnschrift Light SemiCondensed" panose="020B0502040204020203" pitchFamily="34" charset="0"/>
              <a:cs typeface="Arial" pitchFamily="34" charset="0"/>
            </a:endParaRPr>
          </a:p>
          <a:p>
            <a:r>
              <a:rPr lang="en-US" altLang="ko-KR" dirty="0">
                <a:solidFill>
                  <a:schemeClr val="tx1">
                    <a:lumMod val="75000"/>
                    <a:lumOff val="25000"/>
                  </a:schemeClr>
                </a:solidFill>
                <a:latin typeface="Bahnschrift Light SemiCondensed" panose="020B0502040204020203" pitchFamily="34" charset="0"/>
                <a:cs typeface="Arial" pitchFamily="34" charset="0"/>
              </a:rPr>
              <a:t>This application locates the needy people thereby helping them out to locate where it would be available in the blink of an eye!</a:t>
            </a:r>
          </a:p>
        </p:txBody>
      </p:sp>
    </p:spTree>
    <p:extLst>
      <p:ext uri="{BB962C8B-B14F-4D97-AF65-F5344CB8AC3E}">
        <p14:creationId xmlns:p14="http://schemas.microsoft.com/office/powerpoint/2010/main" val="82183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ame 17"/>
          <p:cNvSpPr/>
          <p:nvPr/>
        </p:nvSpPr>
        <p:spPr>
          <a:xfrm rot="18900000">
            <a:off x="6343368" y="2430572"/>
            <a:ext cx="1793332" cy="1793332"/>
          </a:xfrm>
          <a:prstGeom prst="frame">
            <a:avLst>
              <a:gd name="adj1" fmla="val 48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xt Placeholder 1"/>
          <p:cNvSpPr txBox="1">
            <a:spLocks/>
          </p:cNvSpPr>
          <p:nvPr/>
        </p:nvSpPr>
        <p:spPr>
          <a:xfrm>
            <a:off x="467544" y="267494"/>
            <a:ext cx="1512168" cy="100811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5400" b="1" dirty="0">
                <a:solidFill>
                  <a:schemeClr val="tx1">
                    <a:lumMod val="75000"/>
                    <a:lumOff val="25000"/>
                  </a:schemeClr>
                </a:solidFill>
                <a:latin typeface="Bahnschrift SemiBold SemiConden" panose="020B0502040204020203" pitchFamily="34" charset="0"/>
                <a:cs typeface="Arial" pitchFamily="34" charset="0"/>
              </a:rPr>
              <a:t>Data</a:t>
            </a:r>
            <a:endParaRPr lang="ko-KR" altLang="en-US" sz="5400" b="1" dirty="0">
              <a:solidFill>
                <a:schemeClr val="tx1">
                  <a:lumMod val="75000"/>
                  <a:lumOff val="25000"/>
                </a:schemeClr>
              </a:solidFill>
              <a:latin typeface="Bahnschrift SemiBold SemiConden" panose="020B0502040204020203" pitchFamily="34" charset="0"/>
              <a:cs typeface="Arial" pitchFamily="34" charset="0"/>
            </a:endParaRPr>
          </a:p>
        </p:txBody>
      </p:sp>
      <p:sp>
        <p:nvSpPr>
          <p:cNvPr id="20" name="TextBox 19"/>
          <p:cNvSpPr txBox="1"/>
          <p:nvPr/>
        </p:nvSpPr>
        <p:spPr>
          <a:xfrm>
            <a:off x="407949" y="1779662"/>
            <a:ext cx="2664296" cy="2554545"/>
          </a:xfrm>
          <a:prstGeom prst="rect">
            <a:avLst/>
          </a:prstGeom>
          <a:noFill/>
        </p:spPr>
        <p:txBody>
          <a:bodyPr wrap="square" rtlCol="0">
            <a:spAutoFit/>
          </a:bodyPr>
          <a:lstStyle/>
          <a:p>
            <a:r>
              <a:rPr lang="en-US" altLang="ko-KR" sz="2000" dirty="0">
                <a:solidFill>
                  <a:schemeClr val="tx1">
                    <a:lumMod val="75000"/>
                    <a:lumOff val="25000"/>
                  </a:schemeClr>
                </a:solidFill>
                <a:latin typeface="Bahnschrift Light SemiCondensed" panose="020B0502040204020203" pitchFamily="34" charset="0"/>
                <a:cs typeface="Arial" pitchFamily="34" charset="0"/>
              </a:rPr>
              <a:t>We provide a lot of information on various diets to follow, how much to exercise and notify and thereby improve your IQ and be well prepared for future health related issues.</a:t>
            </a:r>
          </a:p>
        </p:txBody>
      </p:sp>
      <p:sp>
        <p:nvSpPr>
          <p:cNvPr id="3" name="그림 개체 틀 2">
            <a:extLst>
              <a:ext uri="{FF2B5EF4-FFF2-40B4-BE49-F238E27FC236}">
                <a16:creationId xmlns:a16="http://schemas.microsoft.com/office/drawing/2014/main" id="{8BCA342A-725B-4907-BCC5-2C180A34B3BB}"/>
              </a:ext>
            </a:extLst>
          </p:cNvPr>
          <p:cNvSpPr>
            <a:spLocks noGrp="1"/>
          </p:cNvSpPr>
          <p:nvPr>
            <p:ph type="pic" idx="20"/>
          </p:nvPr>
        </p:nvSpPr>
        <p:spPr>
          <a:xfrm>
            <a:off x="3491431" y="1495130"/>
            <a:ext cx="3681862" cy="3649326"/>
          </a:xfrm>
        </p:spPr>
      </p:sp>
      <p:sp>
        <p:nvSpPr>
          <p:cNvPr id="5" name="그림 개체 틀 4">
            <a:extLst>
              <a:ext uri="{FF2B5EF4-FFF2-40B4-BE49-F238E27FC236}">
                <a16:creationId xmlns:a16="http://schemas.microsoft.com/office/drawing/2014/main" id="{5E9D2E2D-36E6-460B-B2E6-9B3BF0EF6074}"/>
              </a:ext>
            </a:extLst>
          </p:cNvPr>
          <p:cNvSpPr>
            <a:spLocks noGrp="1"/>
          </p:cNvSpPr>
          <p:nvPr>
            <p:ph type="pic" idx="21"/>
          </p:nvPr>
        </p:nvSpPr>
        <p:spPr/>
      </p:sp>
      <p:sp>
        <p:nvSpPr>
          <p:cNvPr id="7" name="그림 개체 틀 6">
            <a:extLst>
              <a:ext uri="{FF2B5EF4-FFF2-40B4-BE49-F238E27FC236}">
                <a16:creationId xmlns:a16="http://schemas.microsoft.com/office/drawing/2014/main" id="{7A0078FF-2503-4F72-8E0A-DA161D8880CE}"/>
              </a:ext>
            </a:extLst>
          </p:cNvPr>
          <p:cNvSpPr>
            <a:spLocks noGrp="1"/>
          </p:cNvSpPr>
          <p:nvPr>
            <p:ph type="pic" idx="18"/>
          </p:nvPr>
        </p:nvSpPr>
        <p:spPr/>
      </p:sp>
      <p:sp>
        <p:nvSpPr>
          <p:cNvPr id="9" name="그림 개체 틀 8">
            <a:extLst>
              <a:ext uri="{FF2B5EF4-FFF2-40B4-BE49-F238E27FC236}">
                <a16:creationId xmlns:a16="http://schemas.microsoft.com/office/drawing/2014/main" id="{FC01822E-DC72-472E-BAF0-9CCBB8D77A9C}"/>
              </a:ext>
            </a:extLst>
          </p:cNvPr>
          <p:cNvSpPr>
            <a:spLocks noGrp="1"/>
          </p:cNvSpPr>
          <p:nvPr>
            <p:ph type="pic" idx="19"/>
          </p:nvPr>
        </p:nvSpPr>
        <p:spPr/>
      </p:sp>
    </p:spTree>
    <p:extLst>
      <p:ext uri="{BB962C8B-B14F-4D97-AF65-F5344CB8AC3E}">
        <p14:creationId xmlns:p14="http://schemas.microsoft.com/office/powerpoint/2010/main" val="319113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Opening our App</a:t>
            </a:r>
            <a:endParaRPr lang="ko-KR" altLang="en-US" dirty="0"/>
          </a:p>
        </p:txBody>
      </p:sp>
      <p:sp>
        <p:nvSpPr>
          <p:cNvPr id="3" name="Text Placeholder 2"/>
          <p:cNvSpPr>
            <a:spLocks noGrp="1"/>
          </p:cNvSpPr>
          <p:nvPr>
            <p:ph type="body" sz="quarter" idx="11"/>
          </p:nvPr>
        </p:nvSpPr>
        <p:spPr/>
        <p:txBody>
          <a:bodyPr/>
          <a:lstStyle/>
          <a:p>
            <a:pPr lvl="0"/>
            <a:r>
              <a:rPr lang="en-US" altLang="ko-KR" dirty="0"/>
              <a:t>When you open our app here’s what you experience</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3609680"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6297163"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4" name="Group 13"/>
          <p:cNvGrpSpPr/>
          <p:nvPr/>
        </p:nvGrpSpPr>
        <p:grpSpPr>
          <a:xfrm>
            <a:off x="2265939" y="2863724"/>
            <a:ext cx="914400" cy="914400"/>
            <a:chOff x="5364088" y="2787774"/>
            <a:chExt cx="914400" cy="914400"/>
          </a:xfrm>
        </p:grpSpPr>
        <p:sp>
          <p:nvSpPr>
            <p:cNvPr id="15" name="Oval 14"/>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7" name="Group 16"/>
          <p:cNvGrpSpPr/>
          <p:nvPr/>
        </p:nvGrpSpPr>
        <p:grpSpPr>
          <a:xfrm>
            <a:off x="4953422" y="2863724"/>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569737" y="143424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5257220" y="1434246"/>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3913479" y="3167523"/>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5400000">
            <a:off x="8169371" y="2300884"/>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36" name="Block Arc 14"/>
          <p:cNvSpPr/>
          <p:nvPr/>
        </p:nvSpPr>
        <p:spPr>
          <a:xfrm rot="16200000">
            <a:off x="1212690" y="1420832"/>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7" name="Rectangle 36"/>
          <p:cNvSpPr/>
          <p:nvPr/>
        </p:nvSpPr>
        <p:spPr>
          <a:xfrm>
            <a:off x="6602480" y="1450550"/>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eardrop 6"/>
          <p:cNvSpPr/>
          <p:nvPr/>
        </p:nvSpPr>
        <p:spPr>
          <a:xfrm rot="8100000">
            <a:off x="3920239" y="1430872"/>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
          <p:cNvSpPr/>
          <p:nvPr/>
        </p:nvSpPr>
        <p:spPr>
          <a:xfrm rot="2700000">
            <a:off x="5298806" y="310907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ed Rectangle 27"/>
          <p:cNvSpPr/>
          <p:nvPr/>
        </p:nvSpPr>
        <p:spPr>
          <a:xfrm>
            <a:off x="2571070" y="319454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1" name="Group 40"/>
          <p:cNvGrpSpPr/>
          <p:nvPr/>
        </p:nvGrpSpPr>
        <p:grpSpPr>
          <a:xfrm>
            <a:off x="367418" y="2118466"/>
            <a:ext cx="2023958" cy="839863"/>
            <a:chOff x="803640" y="3362835"/>
            <a:chExt cx="2059657" cy="839863"/>
          </a:xfrm>
        </p:grpSpPr>
        <p:sp>
          <p:nvSpPr>
            <p:cNvPr id="42" name="TextBox 41"/>
            <p:cNvSpPr txBox="1"/>
            <p:nvPr/>
          </p:nvSpPr>
          <p:spPr>
            <a:xfrm>
              <a:off x="803640" y="3679478"/>
              <a:ext cx="2059657" cy="523220"/>
            </a:xfrm>
            <a:prstGeom prst="rect">
              <a:avLst/>
            </a:prstGeom>
            <a:noFill/>
          </p:spPr>
          <p:txBody>
            <a:bodyPr wrap="square" rtlCol="0">
              <a:spAutoFit/>
            </a:bodyPr>
            <a:lstStyle/>
            <a:p>
              <a:pPr algn="ctr"/>
              <a:r>
                <a:rPr lang="en-US" altLang="ko-KR" sz="1400" dirty="0">
                  <a:solidFill>
                    <a:schemeClr val="tx1">
                      <a:lumMod val="65000"/>
                      <a:lumOff val="35000"/>
                    </a:schemeClr>
                  </a:solidFill>
                  <a:latin typeface="Bahnschrift Light SemiCondensed" panose="020B0502040204020203" pitchFamily="34" charset="0"/>
                  <a:cs typeface="Arial" pitchFamily="34" charset="0"/>
                </a:rPr>
                <a:t>The App is designed to connect remote locations</a:t>
              </a:r>
              <a:endParaRPr lang="ko-KR" altLang="en-US" sz="14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43" name="TextBox 42"/>
            <p:cNvSpPr txBox="1"/>
            <p:nvPr/>
          </p:nvSpPr>
          <p:spPr>
            <a:xfrm>
              <a:off x="803640" y="3362835"/>
              <a:ext cx="2059657"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Bahnschrift Light SemiCondensed" panose="020B0502040204020203" pitchFamily="34" charset="0"/>
                  <a:cs typeface="Arial" pitchFamily="34" charset="0"/>
                </a:rPr>
                <a:t>Connectivity</a:t>
              </a:r>
              <a:r>
                <a:rPr lang="en-US" altLang="ko-KR" sz="1200" b="1" dirty="0">
                  <a:solidFill>
                    <a:schemeClr val="tx1">
                      <a:lumMod val="75000"/>
                      <a:lumOff val="25000"/>
                    </a:schemeClr>
                  </a:solidFill>
                  <a:cs typeface="Arial" pitchFamily="34" charset="0"/>
                </a:rPr>
                <a:t> </a:t>
              </a: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2900139" y="2097270"/>
            <a:ext cx="2256669" cy="1192330"/>
            <a:chOff x="803640" y="3341639"/>
            <a:chExt cx="2133348" cy="1192330"/>
          </a:xfrm>
        </p:grpSpPr>
        <p:sp>
          <p:nvSpPr>
            <p:cNvPr id="45" name="TextBox 44"/>
            <p:cNvSpPr txBox="1"/>
            <p:nvPr/>
          </p:nvSpPr>
          <p:spPr>
            <a:xfrm>
              <a:off x="803640" y="3579862"/>
              <a:ext cx="2059657" cy="954107"/>
            </a:xfrm>
            <a:prstGeom prst="rect">
              <a:avLst/>
            </a:prstGeom>
            <a:noFill/>
          </p:spPr>
          <p:txBody>
            <a:bodyPr wrap="square" rtlCol="0">
              <a:spAutoFit/>
            </a:bodyPr>
            <a:lstStyle/>
            <a:p>
              <a:pPr algn="ctr"/>
              <a:r>
                <a:rPr lang="en-US" altLang="ko-KR" sz="1400" dirty="0">
                  <a:solidFill>
                    <a:schemeClr val="tx1">
                      <a:lumMod val="65000"/>
                      <a:lumOff val="35000"/>
                    </a:schemeClr>
                  </a:solidFill>
                  <a:latin typeface="Bahnschrift Light SemiCondensed" panose="020B0502040204020203" pitchFamily="34" charset="0"/>
                  <a:cs typeface="Arial" pitchFamily="34" charset="0"/>
                </a:rPr>
                <a:t>In order to ensure privacy and high security we provide various ways to login</a:t>
              </a:r>
              <a:endParaRPr lang="ko-KR" altLang="en-US" sz="14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46" name="TextBox 45"/>
            <p:cNvSpPr txBox="1"/>
            <p:nvPr/>
          </p:nvSpPr>
          <p:spPr>
            <a:xfrm>
              <a:off x="877331" y="3341639"/>
              <a:ext cx="2059657"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Bahnschrift Light SemiCondensed" panose="020B0502040204020203" pitchFamily="34" charset="0"/>
                  <a:cs typeface="Arial" pitchFamily="34" charset="0"/>
                </a:rPr>
                <a:t>Security</a:t>
              </a:r>
              <a:endParaRPr lang="ko-KR" altLang="en-US" sz="3000" b="1" dirty="0">
                <a:solidFill>
                  <a:schemeClr val="tx1">
                    <a:lumMod val="75000"/>
                    <a:lumOff val="25000"/>
                  </a:schemeClr>
                </a:solidFill>
                <a:latin typeface="Bahnschrift Light SemiCondensed" panose="020B0502040204020203" pitchFamily="34" charset="0"/>
                <a:cs typeface="Arial" pitchFamily="34" charset="0"/>
              </a:endParaRPr>
            </a:p>
          </p:txBody>
        </p:sp>
      </p:grpSp>
      <p:grpSp>
        <p:nvGrpSpPr>
          <p:cNvPr id="47" name="Group 46"/>
          <p:cNvGrpSpPr/>
          <p:nvPr/>
        </p:nvGrpSpPr>
        <p:grpSpPr>
          <a:xfrm>
            <a:off x="5742380" y="2118466"/>
            <a:ext cx="2297995" cy="1026709"/>
            <a:chOff x="803640" y="3362835"/>
            <a:chExt cx="2069007" cy="1026709"/>
          </a:xfrm>
        </p:grpSpPr>
        <p:sp>
          <p:nvSpPr>
            <p:cNvPr id="48" name="TextBox 47"/>
            <p:cNvSpPr txBox="1"/>
            <p:nvPr/>
          </p:nvSpPr>
          <p:spPr>
            <a:xfrm>
              <a:off x="812990" y="3650880"/>
              <a:ext cx="2059657" cy="738664"/>
            </a:xfrm>
            <a:prstGeom prst="rect">
              <a:avLst/>
            </a:prstGeom>
            <a:noFill/>
          </p:spPr>
          <p:txBody>
            <a:bodyPr wrap="square" rtlCol="0">
              <a:spAutoFit/>
            </a:bodyPr>
            <a:lstStyle/>
            <a:p>
              <a:pPr algn="ctr"/>
              <a:r>
                <a:rPr lang="en-US" altLang="ko-KR" sz="1400" dirty="0">
                  <a:solidFill>
                    <a:schemeClr val="tx1">
                      <a:lumMod val="65000"/>
                      <a:lumOff val="35000"/>
                    </a:schemeClr>
                  </a:solidFill>
                  <a:latin typeface="Bahnschrift Light SemiCondensed" panose="020B0502040204020203" pitchFamily="34" charset="0"/>
                  <a:cs typeface="Arial" pitchFamily="34" charset="0"/>
                </a:rPr>
                <a:t>We know that you often forget small things in your busy life but don’t worry about that.</a:t>
              </a:r>
              <a:endParaRPr lang="ko-KR" altLang="en-US" sz="14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49" name="TextBox 48"/>
            <p:cNvSpPr txBox="1"/>
            <p:nvPr/>
          </p:nvSpPr>
          <p:spPr>
            <a:xfrm>
              <a:off x="803640" y="3362835"/>
              <a:ext cx="2059657"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Bahnschrift Light SemiCondensed" panose="020B0502040204020203" pitchFamily="34" charset="0"/>
                  <a:cs typeface="Arial" pitchFamily="34" charset="0"/>
                </a:rPr>
                <a:t>Notifications</a:t>
              </a:r>
              <a:endParaRPr lang="ko-KR" altLang="en-US" sz="2000" b="1" dirty="0">
                <a:solidFill>
                  <a:schemeClr val="tx1">
                    <a:lumMod val="75000"/>
                    <a:lumOff val="25000"/>
                  </a:schemeClr>
                </a:solidFill>
                <a:latin typeface="Bahnschrift Light SemiCondensed" panose="020B0502040204020203" pitchFamily="34" charset="0"/>
                <a:cs typeface="Arial" pitchFamily="34" charset="0"/>
              </a:endParaRPr>
            </a:p>
          </p:txBody>
        </p:sp>
      </p:grpSp>
      <p:grpSp>
        <p:nvGrpSpPr>
          <p:cNvPr id="50" name="Group 49"/>
          <p:cNvGrpSpPr/>
          <p:nvPr/>
        </p:nvGrpSpPr>
        <p:grpSpPr>
          <a:xfrm>
            <a:off x="1407154" y="3804835"/>
            <a:ext cx="2642878" cy="1254399"/>
            <a:chOff x="781919" y="3265526"/>
            <a:chExt cx="2068195" cy="1254399"/>
          </a:xfrm>
        </p:grpSpPr>
        <p:sp>
          <p:nvSpPr>
            <p:cNvPr id="51" name="TextBox 50"/>
            <p:cNvSpPr txBox="1"/>
            <p:nvPr/>
          </p:nvSpPr>
          <p:spPr>
            <a:xfrm>
              <a:off x="790457" y="3565818"/>
              <a:ext cx="2059657" cy="954107"/>
            </a:xfrm>
            <a:prstGeom prst="rect">
              <a:avLst/>
            </a:prstGeom>
            <a:noFill/>
          </p:spPr>
          <p:txBody>
            <a:bodyPr wrap="square" rtlCol="0">
              <a:spAutoFit/>
            </a:bodyPr>
            <a:lstStyle/>
            <a:p>
              <a:pPr algn="ctr"/>
              <a:r>
                <a:rPr lang="en-US" altLang="ko-KR" sz="1400" dirty="0">
                  <a:solidFill>
                    <a:schemeClr val="tx1">
                      <a:lumMod val="65000"/>
                      <a:lumOff val="35000"/>
                    </a:schemeClr>
                  </a:solidFill>
                  <a:latin typeface="Bahnschrift Light SemiCondensed" panose="020B0502040204020203" pitchFamily="34" charset="0"/>
                  <a:cs typeface="Arial" pitchFamily="34" charset="0"/>
                </a:rPr>
                <a:t>At a click of a button you get access to huge </a:t>
              </a:r>
              <a:r>
                <a:rPr lang="en-US" altLang="ko-KR" sz="1400" dirty="0" err="1">
                  <a:solidFill>
                    <a:schemeClr val="tx1">
                      <a:lumMod val="65000"/>
                      <a:lumOff val="35000"/>
                    </a:schemeClr>
                  </a:solidFill>
                  <a:latin typeface="Bahnschrift Light SemiCondensed" panose="020B0502040204020203" pitchFamily="34" charset="0"/>
                  <a:cs typeface="Arial" pitchFamily="34" charset="0"/>
                </a:rPr>
                <a:t>areawhich</a:t>
              </a:r>
              <a:r>
                <a:rPr lang="en-US" altLang="ko-KR" sz="1400" dirty="0">
                  <a:solidFill>
                    <a:schemeClr val="tx1">
                      <a:lumMod val="65000"/>
                      <a:lumOff val="35000"/>
                    </a:schemeClr>
                  </a:solidFill>
                  <a:latin typeface="Bahnschrift Light SemiCondensed" panose="020B0502040204020203" pitchFamily="34" charset="0"/>
                  <a:cs typeface="Arial" pitchFamily="34" charset="0"/>
                </a:rPr>
                <a:t> may not be physically possible</a:t>
              </a:r>
              <a:endParaRPr lang="ko-KR" altLang="en-US" sz="14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52" name="TextBox 51"/>
            <p:cNvSpPr txBox="1"/>
            <p:nvPr/>
          </p:nvSpPr>
          <p:spPr>
            <a:xfrm>
              <a:off x="781919" y="3265526"/>
              <a:ext cx="2059657"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Bahnschrift Light SemiCondensed" panose="020B0502040204020203" pitchFamily="34" charset="0"/>
                  <a:cs typeface="Arial" pitchFamily="34" charset="0"/>
                </a:rPr>
                <a:t>Simplicity</a:t>
              </a:r>
              <a:endParaRPr lang="ko-KR" altLang="en-US" sz="3000" b="1" dirty="0">
                <a:solidFill>
                  <a:schemeClr val="tx1">
                    <a:lumMod val="75000"/>
                    <a:lumOff val="25000"/>
                  </a:schemeClr>
                </a:solidFill>
                <a:latin typeface="Bahnschrift Light SemiCondensed" panose="020B0502040204020203" pitchFamily="34" charset="0"/>
                <a:cs typeface="Arial" pitchFamily="34" charset="0"/>
              </a:endParaRPr>
            </a:p>
          </p:txBody>
        </p:sp>
      </p:grpSp>
      <p:grpSp>
        <p:nvGrpSpPr>
          <p:cNvPr id="53" name="Group 52"/>
          <p:cNvGrpSpPr/>
          <p:nvPr/>
        </p:nvGrpSpPr>
        <p:grpSpPr>
          <a:xfrm>
            <a:off x="4444922" y="3811342"/>
            <a:ext cx="2023958" cy="1024189"/>
            <a:chOff x="803640" y="3362835"/>
            <a:chExt cx="2059657" cy="1024189"/>
          </a:xfrm>
        </p:grpSpPr>
        <p:sp>
          <p:nvSpPr>
            <p:cNvPr id="54" name="TextBox 53"/>
            <p:cNvSpPr txBox="1"/>
            <p:nvPr/>
          </p:nvSpPr>
          <p:spPr>
            <a:xfrm>
              <a:off x="803640" y="3648360"/>
              <a:ext cx="2059657" cy="738664"/>
            </a:xfrm>
            <a:prstGeom prst="rect">
              <a:avLst/>
            </a:prstGeom>
            <a:noFill/>
          </p:spPr>
          <p:txBody>
            <a:bodyPr wrap="square" rtlCol="0">
              <a:spAutoFit/>
            </a:bodyPr>
            <a:lstStyle/>
            <a:p>
              <a:pPr algn="ctr"/>
              <a:r>
                <a:rPr lang="en-US" altLang="ko-KR" sz="1400" dirty="0">
                  <a:solidFill>
                    <a:schemeClr val="tx1">
                      <a:lumMod val="65000"/>
                      <a:lumOff val="35000"/>
                    </a:schemeClr>
                  </a:solidFill>
                  <a:latin typeface="Bahnschrift Light SemiCondensed" panose="020B0502040204020203" pitchFamily="34" charset="0"/>
                  <a:cs typeface="Arial" pitchFamily="34" charset="0"/>
                </a:rPr>
                <a:t>We provide our users a lot of information for healthy diet and happy lifestyle</a:t>
              </a:r>
              <a:endParaRPr lang="ko-KR" altLang="en-US" sz="1400" dirty="0">
                <a:solidFill>
                  <a:schemeClr val="tx1">
                    <a:lumMod val="65000"/>
                    <a:lumOff val="35000"/>
                  </a:schemeClr>
                </a:solidFill>
                <a:latin typeface="Bahnschrift Light SemiCondensed" panose="020B0502040204020203" pitchFamily="34" charset="0"/>
                <a:cs typeface="Arial" pitchFamily="34" charset="0"/>
              </a:endParaRPr>
            </a:p>
          </p:txBody>
        </p:sp>
        <p:sp>
          <p:nvSpPr>
            <p:cNvPr id="55" name="TextBox 54"/>
            <p:cNvSpPr txBox="1"/>
            <p:nvPr/>
          </p:nvSpPr>
          <p:spPr>
            <a:xfrm>
              <a:off x="803640" y="3362835"/>
              <a:ext cx="2059657" cy="400110"/>
            </a:xfrm>
            <a:prstGeom prst="rect">
              <a:avLst/>
            </a:prstGeom>
            <a:noFill/>
          </p:spPr>
          <p:txBody>
            <a:bodyPr wrap="square" rtlCol="0">
              <a:spAutoFit/>
            </a:bodyPr>
            <a:lstStyle/>
            <a:p>
              <a:pPr algn="ctr"/>
              <a:r>
                <a:rPr lang="en-US" altLang="ko-KR" sz="2000" b="1" dirty="0">
                  <a:solidFill>
                    <a:schemeClr val="tx1">
                      <a:lumMod val="75000"/>
                      <a:lumOff val="25000"/>
                    </a:schemeClr>
                  </a:solidFill>
                  <a:latin typeface="Bahnschrift Light SemiCondensed" panose="020B0502040204020203" pitchFamily="34" charset="0"/>
                  <a:cs typeface="Arial" pitchFamily="34" charset="0"/>
                </a:rPr>
                <a:t>Data</a:t>
              </a:r>
              <a:r>
                <a:rPr lang="en-US" altLang="ko-KR" sz="2000" b="1" dirty="0">
                  <a:solidFill>
                    <a:schemeClr val="tx1">
                      <a:lumMod val="75000"/>
                      <a:lumOff val="25000"/>
                    </a:schemeClr>
                  </a:solidFill>
                  <a:cs typeface="Arial" pitchFamily="34" charset="0"/>
                </a:rPr>
                <a:t> </a:t>
              </a:r>
              <a:endParaRPr lang="ko-KR" altLang="en-US" sz="2000" b="1" dirty="0">
                <a:solidFill>
                  <a:schemeClr val="tx1">
                    <a:lumMod val="75000"/>
                    <a:lumOff val="25000"/>
                  </a:schemeClr>
                </a:solidFill>
                <a:cs typeface="Arial" pitchFamily="34" charset="0"/>
              </a:endParaRPr>
            </a:p>
          </p:txBody>
        </p:sp>
      </p:grpSp>
      <p:sp>
        <p:nvSpPr>
          <p:cNvPr id="32" name="Oval 31">
            <a:extLst>
              <a:ext uri="{FF2B5EF4-FFF2-40B4-BE49-F238E27FC236}">
                <a16:creationId xmlns:a16="http://schemas.microsoft.com/office/drawing/2014/main" id="{F210B928-ABDE-45D4-85DF-3863E512DBF0}"/>
              </a:ext>
            </a:extLst>
          </p:cNvPr>
          <p:cNvSpPr/>
          <p:nvPr/>
        </p:nvSpPr>
        <p:spPr>
          <a:xfrm>
            <a:off x="1127039" y="1337880"/>
            <a:ext cx="504056" cy="492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56" name="Oval 55">
            <a:extLst>
              <a:ext uri="{FF2B5EF4-FFF2-40B4-BE49-F238E27FC236}">
                <a16:creationId xmlns:a16="http://schemas.microsoft.com/office/drawing/2014/main" id="{34D2B171-E939-4D74-94E5-297DBE2B4521}"/>
              </a:ext>
            </a:extLst>
          </p:cNvPr>
          <p:cNvSpPr/>
          <p:nvPr/>
        </p:nvSpPr>
        <p:spPr>
          <a:xfrm>
            <a:off x="5163783" y="3082398"/>
            <a:ext cx="504056" cy="492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57" name="Oval 56">
            <a:extLst>
              <a:ext uri="{FF2B5EF4-FFF2-40B4-BE49-F238E27FC236}">
                <a16:creationId xmlns:a16="http://schemas.microsoft.com/office/drawing/2014/main" id="{EF74F861-574A-4E87-A03E-5BBFD92B46BD}"/>
              </a:ext>
            </a:extLst>
          </p:cNvPr>
          <p:cNvSpPr/>
          <p:nvPr/>
        </p:nvSpPr>
        <p:spPr>
          <a:xfrm>
            <a:off x="2468006" y="3070034"/>
            <a:ext cx="504056" cy="492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58" name="Oval 57">
            <a:extLst>
              <a:ext uri="{FF2B5EF4-FFF2-40B4-BE49-F238E27FC236}">
                <a16:creationId xmlns:a16="http://schemas.microsoft.com/office/drawing/2014/main" id="{AB9C1110-5296-4F8F-8F16-A9C98EA8ED98}"/>
              </a:ext>
            </a:extLst>
          </p:cNvPr>
          <p:cNvSpPr/>
          <p:nvPr/>
        </p:nvSpPr>
        <p:spPr>
          <a:xfrm>
            <a:off x="3813130" y="1323435"/>
            <a:ext cx="504056" cy="492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59" name="Oval 58">
            <a:extLst>
              <a:ext uri="{FF2B5EF4-FFF2-40B4-BE49-F238E27FC236}">
                <a16:creationId xmlns:a16="http://schemas.microsoft.com/office/drawing/2014/main" id="{11AA257E-6508-451F-B140-734612035570}"/>
              </a:ext>
            </a:extLst>
          </p:cNvPr>
          <p:cNvSpPr/>
          <p:nvPr/>
        </p:nvSpPr>
        <p:spPr>
          <a:xfrm>
            <a:off x="6502334" y="1337372"/>
            <a:ext cx="504056" cy="492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18444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7" y="3003798"/>
            <a:ext cx="9144000" cy="576063"/>
          </a:xfrm>
        </p:spPr>
        <p:txBody>
          <a:bodyPr/>
          <a:lstStyle/>
          <a:p>
            <a:r>
              <a:rPr lang="en-US" altLang="ko-KR" dirty="0">
                <a:latin typeface="Bahnschrift SemiBold SemiConden" panose="020B0502040204020203" pitchFamily="34" charset="0"/>
              </a:rPr>
              <a:t>THANK YOU !</a:t>
            </a:r>
            <a:endParaRPr lang="ko-KR" altLang="en-US" dirty="0">
              <a:latin typeface="Bahnschrift SemiBold SemiConden" panose="020B0502040204020203" pitchFamily="34" charset="0"/>
            </a:endParaRPr>
          </a:p>
        </p:txBody>
      </p:sp>
      <p:sp>
        <p:nvSpPr>
          <p:cNvPr id="3" name="Text Placeholder 2"/>
          <p:cNvSpPr>
            <a:spLocks noGrp="1"/>
          </p:cNvSpPr>
          <p:nvPr>
            <p:ph type="body" sz="quarter" idx="11"/>
          </p:nvPr>
        </p:nvSpPr>
        <p:spPr>
          <a:xfrm>
            <a:off x="2375756" y="3435846"/>
            <a:ext cx="4392488" cy="1512168"/>
          </a:xfrm>
        </p:spPr>
        <p:txBody>
          <a:bodyPr/>
          <a:lstStyle/>
          <a:p>
            <a:r>
              <a:rPr lang="en-US" sz="4400" b="1" dirty="0">
                <a:latin typeface="Bahnschrift SemiBold SemiConden" panose="020B0502040204020203" pitchFamily="34" charset="0"/>
              </a:rPr>
              <a:t>TEAM</a:t>
            </a:r>
            <a:r>
              <a:rPr lang="en-US" dirty="0"/>
              <a:t> </a:t>
            </a:r>
            <a:r>
              <a:rPr lang="en-US" sz="4400" b="1" dirty="0">
                <a:latin typeface="Bahnschrift SemiBold SemiConden" panose="020B0502040204020203" pitchFamily="34" charset="0"/>
              </a:rPr>
              <a:t>BUGBUSTERS</a:t>
            </a:r>
            <a:endParaRPr lang="en-IN" sz="4400" b="1" dirty="0">
              <a:latin typeface="Bahnschrift SemiBold SemiConden" panose="020B0502040204020203" pitchFamily="34" charset="0"/>
            </a:endParaRPr>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425</Words>
  <Application>Microsoft Office PowerPoint</Application>
  <PresentationFormat>On-screen Show (16:9)</PresentationFormat>
  <Paragraphs>56</Paragraphs>
  <Slides>9</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맑은 고딕</vt:lpstr>
      <vt:lpstr>Arial</vt:lpstr>
      <vt:lpstr>Arial Unicode MS</vt:lpstr>
      <vt:lpstr>Bahnschrift Light Condensed</vt:lpstr>
      <vt:lpstr>Bahnschrift Light SemiCondensed</vt:lpstr>
      <vt:lpstr>Bahnschrift SemiBold SemiConden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Pranav Sharma</cp:lastModifiedBy>
  <cp:revision>116</cp:revision>
  <dcterms:created xsi:type="dcterms:W3CDTF">2016-12-05T23:26:54Z</dcterms:created>
  <dcterms:modified xsi:type="dcterms:W3CDTF">2018-10-06T10:19:19Z</dcterms:modified>
</cp:coreProperties>
</file>