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A61C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2"/>
                </a:solidFill>
                <a:latin typeface="Roboto"/>
                <a:ea typeface="Roboto"/>
                <a:cs typeface="Roboto"/>
                <a:sym typeface="Roboto"/>
              </a:rPr>
              <a:t>‹#›</a:t>
            </a:fld>
            <a:endParaRPr sz="1000">
              <a:solidFill>
                <a:schemeClr val="lt2"/>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Extending analytics for eye tracking data linked to source code based on iTrace</a:t>
            </a:r>
            <a:endParaRPr/>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381000" lvl="0" marL="457200">
              <a:spcBef>
                <a:spcPts val="0"/>
              </a:spcBef>
              <a:spcAft>
                <a:spcPts val="0"/>
              </a:spcAft>
              <a:buSzPts val="2400"/>
              <a:buChar char="-"/>
            </a:pPr>
            <a:r>
              <a:rPr lang="en" sz="2400"/>
              <a:t>Dennis Bøgelund Olesen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process</a:t>
            </a:r>
            <a:endParaRPr/>
          </a:p>
        </p:txBody>
      </p:sp>
      <p:sp>
        <p:nvSpPr>
          <p:cNvPr id="129" name="Shape 12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0" name="Shape 130"/>
          <p:cNvPicPr preferRelativeResize="0"/>
          <p:nvPr/>
        </p:nvPicPr>
        <p:blipFill>
          <a:blip r:embed="rId3">
            <a:alphaModFix/>
          </a:blip>
          <a:stretch>
            <a:fillRect/>
          </a:stretch>
        </p:blipFill>
        <p:spPr>
          <a:xfrm>
            <a:off x="3880403" y="152400"/>
            <a:ext cx="4786201"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Producing gaze data using iTrace</a:t>
            </a:r>
            <a:endParaRPr/>
          </a:p>
        </p:txBody>
      </p:sp>
      <p:sp>
        <p:nvSpPr>
          <p:cNvPr id="136" name="Shape 136"/>
          <p:cNvSpPr txBox="1"/>
          <p:nvPr>
            <p:ph idx="1" type="body"/>
          </p:nvPr>
        </p:nvSpPr>
        <p:spPr>
          <a:xfrm>
            <a:off x="226075" y="1542000"/>
            <a:ext cx="2808000" cy="3163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a:t>Java native interface</a:t>
            </a:r>
            <a:endParaRPr/>
          </a:p>
          <a:p>
            <a:pPr indent="-304800" lvl="0" marL="457200" rtl="0">
              <a:spcBef>
                <a:spcPts val="0"/>
              </a:spcBef>
              <a:spcAft>
                <a:spcPts val="0"/>
              </a:spcAft>
              <a:buSzPts val="1200"/>
              <a:buChar char="-"/>
            </a:pPr>
            <a:r>
              <a:rPr lang="en"/>
              <a:t>Tobii Pro SDK</a:t>
            </a:r>
            <a:endParaRPr/>
          </a:p>
        </p:txBody>
      </p:sp>
      <p:pic>
        <p:nvPicPr>
          <p:cNvPr id="137" name="Shape 137"/>
          <p:cNvPicPr preferRelativeResize="0"/>
          <p:nvPr/>
        </p:nvPicPr>
        <p:blipFill>
          <a:blip r:embed="rId3">
            <a:alphaModFix/>
          </a:blip>
          <a:stretch>
            <a:fillRect/>
          </a:stretch>
        </p:blipFill>
        <p:spPr>
          <a:xfrm>
            <a:off x="5509253" y="152400"/>
            <a:ext cx="2073122" cy="4838700"/>
          </a:xfrm>
          <a:prstGeom prst="rect">
            <a:avLst/>
          </a:prstGeom>
          <a:noFill/>
          <a:ln>
            <a:noFill/>
          </a:ln>
        </p:spPr>
      </p:pic>
      <p:pic>
        <p:nvPicPr>
          <p:cNvPr id="138" name="Shape 138"/>
          <p:cNvPicPr preferRelativeResize="0"/>
          <p:nvPr/>
        </p:nvPicPr>
        <p:blipFill>
          <a:blip r:embed="rId4">
            <a:alphaModFix/>
          </a:blip>
          <a:stretch>
            <a:fillRect/>
          </a:stretch>
        </p:blipFill>
        <p:spPr>
          <a:xfrm>
            <a:off x="3335643" y="32475"/>
            <a:ext cx="1004400" cy="117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Exporting gaze data to database</a:t>
            </a:r>
            <a:endParaRPr/>
          </a:p>
        </p:txBody>
      </p:sp>
      <p:sp>
        <p:nvSpPr>
          <p:cNvPr id="144" name="Shape 14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a:t>Keep same information</a:t>
            </a:r>
            <a:endParaRPr/>
          </a:p>
          <a:p>
            <a:pPr indent="-304800" lvl="0" marL="457200" rtl="0">
              <a:spcBef>
                <a:spcPts val="0"/>
              </a:spcBef>
              <a:spcAft>
                <a:spcPts val="0"/>
              </a:spcAft>
              <a:buSzPts val="1200"/>
              <a:buChar char="-"/>
            </a:pPr>
            <a:r>
              <a:rPr lang="en"/>
              <a:t>Old setup used XML or JSON in </a:t>
            </a:r>
            <a:r>
              <a:rPr lang="en"/>
              <a:t>separate</a:t>
            </a:r>
            <a:r>
              <a:rPr lang="en"/>
              <a:t> folders.</a:t>
            </a:r>
            <a:endParaRPr/>
          </a:p>
        </p:txBody>
      </p:sp>
      <p:pic>
        <p:nvPicPr>
          <p:cNvPr id="145" name="Shape 145"/>
          <p:cNvPicPr preferRelativeResize="0"/>
          <p:nvPr/>
        </p:nvPicPr>
        <p:blipFill>
          <a:blip r:embed="rId3">
            <a:alphaModFix/>
          </a:blip>
          <a:stretch>
            <a:fillRect/>
          </a:stretch>
        </p:blipFill>
        <p:spPr>
          <a:xfrm>
            <a:off x="3401700" y="64550"/>
            <a:ext cx="845100" cy="1179425"/>
          </a:xfrm>
          <a:prstGeom prst="rect">
            <a:avLst/>
          </a:prstGeom>
          <a:noFill/>
          <a:ln>
            <a:noFill/>
          </a:ln>
        </p:spPr>
      </p:pic>
      <p:pic>
        <p:nvPicPr>
          <p:cNvPr id="146" name="Shape 146"/>
          <p:cNvPicPr preferRelativeResize="0"/>
          <p:nvPr/>
        </p:nvPicPr>
        <p:blipFill>
          <a:blip r:embed="rId4">
            <a:alphaModFix/>
          </a:blip>
          <a:stretch>
            <a:fillRect/>
          </a:stretch>
        </p:blipFill>
        <p:spPr>
          <a:xfrm>
            <a:off x="4157225" y="1243975"/>
            <a:ext cx="4785900" cy="3371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Converting gazes to fixations</a:t>
            </a:r>
            <a:endParaRPr/>
          </a:p>
        </p:txBody>
      </p:sp>
      <p:sp>
        <p:nvSpPr>
          <p:cNvPr id="152" name="Shape 15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Fixation identification algorithms</a:t>
            </a:r>
            <a:endParaRPr/>
          </a:p>
          <a:p>
            <a:pPr indent="-304800" lvl="0" marL="457200" rtl="0">
              <a:spcBef>
                <a:spcPts val="1600"/>
              </a:spcBef>
              <a:spcAft>
                <a:spcPts val="0"/>
              </a:spcAft>
              <a:buSzPts val="1200"/>
              <a:buChar char="-"/>
            </a:pPr>
            <a:r>
              <a:rPr lang="en"/>
              <a:t>Dispersion based, I-DT</a:t>
            </a:r>
            <a:endParaRPr/>
          </a:p>
          <a:p>
            <a:pPr indent="0" lvl="0" marL="0" rtl="0">
              <a:spcBef>
                <a:spcPts val="1600"/>
              </a:spcBef>
              <a:spcAft>
                <a:spcPts val="1600"/>
              </a:spcAft>
              <a:buNone/>
            </a:pPr>
            <a:r>
              <a:t/>
            </a:r>
            <a:endParaRPr/>
          </a:p>
        </p:txBody>
      </p:sp>
      <p:pic>
        <p:nvPicPr>
          <p:cNvPr id="153" name="Shape 153"/>
          <p:cNvPicPr preferRelativeResize="0"/>
          <p:nvPr/>
        </p:nvPicPr>
        <p:blipFill>
          <a:blip r:embed="rId3">
            <a:alphaModFix/>
          </a:blip>
          <a:stretch>
            <a:fillRect/>
          </a:stretch>
        </p:blipFill>
        <p:spPr>
          <a:xfrm>
            <a:off x="3364550" y="36368"/>
            <a:ext cx="792675" cy="1166975"/>
          </a:xfrm>
          <a:prstGeom prst="rect">
            <a:avLst/>
          </a:prstGeom>
          <a:noFill/>
          <a:ln>
            <a:noFill/>
          </a:ln>
        </p:spPr>
      </p:pic>
      <p:pic>
        <p:nvPicPr>
          <p:cNvPr id="154" name="Shape 154"/>
          <p:cNvPicPr preferRelativeResize="0"/>
          <p:nvPr/>
        </p:nvPicPr>
        <p:blipFill>
          <a:blip r:embed="rId4">
            <a:alphaModFix/>
          </a:blip>
          <a:stretch>
            <a:fillRect/>
          </a:stretch>
        </p:blipFill>
        <p:spPr>
          <a:xfrm>
            <a:off x="3489713" y="1465799"/>
            <a:ext cx="5501888" cy="1996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Converting gazes to fixations</a:t>
            </a:r>
            <a:endParaRPr/>
          </a:p>
        </p:txBody>
      </p:sp>
      <p:sp>
        <p:nvSpPr>
          <p:cNvPr id="160" name="Shape 16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Fixation identification algorithms</a:t>
            </a:r>
            <a:endParaRPr/>
          </a:p>
          <a:p>
            <a:pPr indent="-304800" lvl="0" marL="457200" rtl="0">
              <a:spcBef>
                <a:spcPts val="1600"/>
              </a:spcBef>
              <a:spcAft>
                <a:spcPts val="0"/>
              </a:spcAft>
              <a:buSzPts val="1200"/>
              <a:buChar char="-"/>
            </a:pPr>
            <a:r>
              <a:rPr lang="en"/>
              <a:t>Velocity based, I-VT</a:t>
            </a:r>
            <a:endParaRPr/>
          </a:p>
          <a:p>
            <a:pPr indent="0" lvl="0" marL="0" rtl="0">
              <a:spcBef>
                <a:spcPts val="1600"/>
              </a:spcBef>
              <a:spcAft>
                <a:spcPts val="1600"/>
              </a:spcAft>
              <a:buNone/>
            </a:pPr>
            <a:r>
              <a:t/>
            </a:r>
            <a:endParaRPr/>
          </a:p>
        </p:txBody>
      </p:sp>
      <p:pic>
        <p:nvPicPr>
          <p:cNvPr id="161" name="Shape 161"/>
          <p:cNvPicPr preferRelativeResize="0"/>
          <p:nvPr/>
        </p:nvPicPr>
        <p:blipFill>
          <a:blip r:embed="rId3">
            <a:alphaModFix/>
          </a:blip>
          <a:stretch>
            <a:fillRect/>
          </a:stretch>
        </p:blipFill>
        <p:spPr>
          <a:xfrm>
            <a:off x="3364550" y="36368"/>
            <a:ext cx="792675" cy="1166975"/>
          </a:xfrm>
          <a:prstGeom prst="rect">
            <a:avLst/>
          </a:prstGeom>
          <a:noFill/>
          <a:ln>
            <a:noFill/>
          </a:ln>
        </p:spPr>
      </p:pic>
      <p:pic>
        <p:nvPicPr>
          <p:cNvPr id="162" name="Shape 162"/>
          <p:cNvPicPr preferRelativeResize="0"/>
          <p:nvPr/>
        </p:nvPicPr>
        <p:blipFill>
          <a:blip r:embed="rId4">
            <a:alphaModFix/>
          </a:blip>
          <a:stretch>
            <a:fillRect/>
          </a:stretch>
        </p:blipFill>
        <p:spPr>
          <a:xfrm>
            <a:off x="3487650" y="1465801"/>
            <a:ext cx="5413425" cy="251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Converting gazes to fixations</a:t>
            </a:r>
            <a:endParaRPr/>
          </a:p>
        </p:txBody>
      </p:sp>
      <p:sp>
        <p:nvSpPr>
          <p:cNvPr id="168" name="Shape 16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Fixation identification algorithms</a:t>
            </a:r>
            <a:endParaRPr/>
          </a:p>
          <a:p>
            <a:pPr indent="-304800" lvl="0" marL="457200" rtl="0">
              <a:spcBef>
                <a:spcPts val="1600"/>
              </a:spcBef>
              <a:spcAft>
                <a:spcPts val="0"/>
              </a:spcAft>
              <a:buSzPts val="1200"/>
              <a:buChar char="-"/>
            </a:pPr>
            <a:r>
              <a:rPr lang="en"/>
              <a:t>Result of the dispersion based implementation.</a:t>
            </a:r>
            <a:endParaRPr/>
          </a:p>
        </p:txBody>
      </p:sp>
      <p:pic>
        <p:nvPicPr>
          <p:cNvPr id="169" name="Shape 169"/>
          <p:cNvPicPr preferRelativeResize="0"/>
          <p:nvPr/>
        </p:nvPicPr>
        <p:blipFill>
          <a:blip r:embed="rId3">
            <a:alphaModFix/>
          </a:blip>
          <a:stretch>
            <a:fillRect/>
          </a:stretch>
        </p:blipFill>
        <p:spPr>
          <a:xfrm>
            <a:off x="3364550" y="36368"/>
            <a:ext cx="792675" cy="1166975"/>
          </a:xfrm>
          <a:prstGeom prst="rect">
            <a:avLst/>
          </a:prstGeom>
          <a:noFill/>
          <a:ln>
            <a:noFill/>
          </a:ln>
        </p:spPr>
      </p:pic>
      <p:pic>
        <p:nvPicPr>
          <p:cNvPr id="170" name="Shape 170"/>
          <p:cNvPicPr preferRelativeResize="0"/>
          <p:nvPr/>
        </p:nvPicPr>
        <p:blipFill>
          <a:blip r:embed="rId4">
            <a:alphaModFix/>
          </a:blip>
          <a:stretch>
            <a:fillRect/>
          </a:stretch>
        </p:blipFill>
        <p:spPr>
          <a:xfrm>
            <a:off x="3640250" y="1478825"/>
            <a:ext cx="5222225" cy="218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Collecting data from participants</a:t>
            </a:r>
            <a:endParaRPr/>
          </a:p>
        </p:txBody>
      </p:sp>
      <p:sp>
        <p:nvSpPr>
          <p:cNvPr id="176" name="Shape 17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What we did:</a:t>
            </a:r>
            <a:endParaRPr b="1"/>
          </a:p>
          <a:p>
            <a:pPr indent="-304800" lvl="0" marL="457200" rtl="0">
              <a:spcBef>
                <a:spcPts val="1600"/>
              </a:spcBef>
              <a:spcAft>
                <a:spcPts val="0"/>
              </a:spcAft>
              <a:buSzPts val="1200"/>
              <a:buChar char="-"/>
            </a:pPr>
            <a:r>
              <a:rPr lang="en"/>
              <a:t>Insertion Sort</a:t>
            </a:r>
            <a:endParaRPr/>
          </a:p>
          <a:p>
            <a:pPr indent="-304800" lvl="0" marL="457200" rtl="0">
              <a:spcBef>
                <a:spcPts val="0"/>
              </a:spcBef>
              <a:spcAft>
                <a:spcPts val="0"/>
              </a:spcAft>
              <a:buSzPts val="1200"/>
              <a:buChar char="-"/>
            </a:pPr>
            <a:r>
              <a:rPr lang="en"/>
              <a:t>Five users</a:t>
            </a:r>
            <a:endParaRPr/>
          </a:p>
          <a:p>
            <a:pPr indent="-304800" lvl="0" marL="457200" rtl="0">
              <a:spcBef>
                <a:spcPts val="0"/>
              </a:spcBef>
              <a:spcAft>
                <a:spcPts val="0"/>
              </a:spcAft>
              <a:buSzPts val="1200"/>
              <a:buChar char="-"/>
            </a:pPr>
            <a:r>
              <a:rPr lang="en"/>
              <a:t>Four finished</a:t>
            </a:r>
            <a:endParaRPr/>
          </a:p>
          <a:p>
            <a:pPr indent="0" lvl="0" marL="0" rtl="0">
              <a:spcBef>
                <a:spcPts val="1600"/>
              </a:spcBef>
              <a:spcAft>
                <a:spcPts val="0"/>
              </a:spcAft>
              <a:buNone/>
            </a:pPr>
            <a:r>
              <a:rPr b="1" lang="en"/>
              <a:t>Test quality:</a:t>
            </a:r>
            <a:endParaRPr b="1"/>
          </a:p>
          <a:p>
            <a:pPr indent="-304800" lvl="0" marL="457200" rtl="0">
              <a:spcBef>
                <a:spcPts val="1600"/>
              </a:spcBef>
              <a:spcAft>
                <a:spcPts val="0"/>
              </a:spcAft>
              <a:buSzPts val="1200"/>
              <a:buChar char="-"/>
            </a:pPr>
            <a:r>
              <a:rPr lang="en"/>
              <a:t>Calibration within a line accuracy</a:t>
            </a:r>
            <a:endParaRPr/>
          </a:p>
          <a:p>
            <a:pPr indent="-304800" lvl="0" marL="457200" rtl="0">
              <a:spcBef>
                <a:spcPts val="0"/>
              </a:spcBef>
              <a:spcAft>
                <a:spcPts val="0"/>
              </a:spcAft>
              <a:buSzPts val="1200"/>
              <a:buChar char="-"/>
            </a:pPr>
            <a:r>
              <a:rPr lang="en"/>
              <a:t>Informal, but focused.</a:t>
            </a:r>
            <a:endParaRPr/>
          </a:p>
          <a:p>
            <a:pPr indent="0" lvl="0" marL="0" rtl="0">
              <a:spcBef>
                <a:spcPts val="1600"/>
              </a:spcBef>
              <a:spcAft>
                <a:spcPts val="0"/>
              </a:spcAft>
              <a:buNone/>
            </a:pPr>
            <a:r>
              <a:rPr b="1" lang="en"/>
              <a:t>Expected output:</a:t>
            </a:r>
            <a:endParaRPr b="1"/>
          </a:p>
          <a:p>
            <a:pPr indent="-304800" lvl="0" marL="457200" rtl="0">
              <a:spcBef>
                <a:spcPts val="1600"/>
              </a:spcBef>
              <a:spcAft>
                <a:spcPts val="0"/>
              </a:spcAft>
              <a:buSzPts val="1200"/>
              <a:buChar char="-"/>
            </a:pPr>
            <a:r>
              <a:rPr lang="en"/>
              <a:t>M</a:t>
            </a:r>
            <a:r>
              <a:rPr lang="en"/>
              <a:t>ain -&gt; Sort -&gt; less (See Model)</a:t>
            </a:r>
            <a:endParaRPr/>
          </a:p>
          <a:p>
            <a:pPr indent="0" lvl="0" marL="0" rtl="0">
              <a:spcBef>
                <a:spcPts val="1600"/>
              </a:spcBef>
              <a:spcAft>
                <a:spcPts val="1600"/>
              </a:spcAft>
              <a:buNone/>
            </a:pPr>
            <a:r>
              <a:t/>
            </a:r>
            <a:endParaRPr/>
          </a:p>
        </p:txBody>
      </p:sp>
      <p:pic>
        <p:nvPicPr>
          <p:cNvPr id="177" name="Shape 177"/>
          <p:cNvPicPr preferRelativeResize="0"/>
          <p:nvPr/>
        </p:nvPicPr>
        <p:blipFill>
          <a:blip r:embed="rId3">
            <a:alphaModFix/>
          </a:blip>
          <a:stretch>
            <a:fillRect/>
          </a:stretch>
        </p:blipFill>
        <p:spPr>
          <a:xfrm>
            <a:off x="4800528" y="152400"/>
            <a:ext cx="3037628"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Performing SCE analysis</a:t>
            </a:r>
            <a:endParaRPr/>
          </a:p>
        </p:txBody>
      </p:sp>
      <p:sp>
        <p:nvSpPr>
          <p:cNvPr id="183" name="Shape 18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84" name="Shape 184"/>
          <p:cNvPicPr preferRelativeResize="0"/>
          <p:nvPr/>
        </p:nvPicPr>
        <p:blipFill>
          <a:blip r:embed="rId3">
            <a:alphaModFix/>
          </a:blip>
          <a:stretch>
            <a:fillRect/>
          </a:stretch>
        </p:blipFill>
        <p:spPr>
          <a:xfrm>
            <a:off x="3394526" y="102200"/>
            <a:ext cx="1552600" cy="694100"/>
          </a:xfrm>
          <a:prstGeom prst="rect">
            <a:avLst/>
          </a:prstGeom>
          <a:noFill/>
          <a:ln>
            <a:noFill/>
          </a:ln>
        </p:spPr>
      </p:pic>
      <p:pic>
        <p:nvPicPr>
          <p:cNvPr id="185" name="Shape 185"/>
          <p:cNvPicPr preferRelativeResize="0"/>
          <p:nvPr/>
        </p:nvPicPr>
        <p:blipFill>
          <a:blip r:embed="rId4">
            <a:alphaModFix/>
          </a:blip>
          <a:stretch>
            <a:fillRect/>
          </a:stretch>
        </p:blipFill>
        <p:spPr>
          <a:xfrm>
            <a:off x="3365828" y="819300"/>
            <a:ext cx="5715000" cy="381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Converting fixations to </a:t>
            </a:r>
            <a:endParaRPr/>
          </a:p>
          <a:p>
            <a:pPr indent="0" lvl="0" marL="0" rtl="0">
              <a:spcBef>
                <a:spcPts val="0"/>
              </a:spcBef>
              <a:spcAft>
                <a:spcPts val="0"/>
              </a:spcAft>
              <a:buNone/>
            </a:pPr>
            <a:r>
              <a:rPr lang="en"/>
              <a:t>event logs</a:t>
            </a:r>
            <a:endParaRPr/>
          </a:p>
        </p:txBody>
      </p:sp>
      <p:sp>
        <p:nvSpPr>
          <p:cNvPr id="191" name="Shape 19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Area of interest</a:t>
            </a:r>
            <a:endParaRPr/>
          </a:p>
          <a:p>
            <a:pPr indent="0" lvl="0" marL="0">
              <a:spcBef>
                <a:spcPts val="1600"/>
              </a:spcBef>
              <a:spcAft>
                <a:spcPts val="0"/>
              </a:spcAft>
              <a:buNone/>
            </a:pPr>
            <a:r>
              <a:rPr lang="en"/>
              <a:t>Event log</a:t>
            </a:r>
            <a:endParaRPr/>
          </a:p>
          <a:p>
            <a:pPr indent="-304800" lvl="0" marL="457200" rtl="0">
              <a:spcBef>
                <a:spcPts val="1600"/>
              </a:spcBef>
              <a:spcAft>
                <a:spcPts val="0"/>
              </a:spcAft>
              <a:buSzPts val="1200"/>
              <a:buChar char="-"/>
            </a:pPr>
            <a:r>
              <a:rPr lang="en"/>
              <a:t>Consecutive fixations on the same area are collapsed</a:t>
            </a:r>
            <a:endParaRPr/>
          </a:p>
          <a:p>
            <a:pPr indent="-304800" lvl="0" marL="457200" rtl="0">
              <a:spcBef>
                <a:spcPts val="0"/>
              </a:spcBef>
              <a:spcAft>
                <a:spcPts val="0"/>
              </a:spcAft>
              <a:buSzPts val="1200"/>
              <a:buChar char="-"/>
            </a:pPr>
            <a:r>
              <a:rPr lang="en"/>
              <a:t>S</a:t>
            </a:r>
            <a:r>
              <a:rPr lang="en"/>
              <a:t>ession ID, area name, start, end</a:t>
            </a:r>
            <a:endParaRPr/>
          </a:p>
        </p:txBody>
      </p:sp>
      <p:pic>
        <p:nvPicPr>
          <p:cNvPr id="192" name="Shape 192"/>
          <p:cNvPicPr preferRelativeResize="0"/>
          <p:nvPr/>
        </p:nvPicPr>
        <p:blipFill>
          <a:blip r:embed="rId3">
            <a:alphaModFix/>
          </a:blip>
          <a:stretch>
            <a:fillRect/>
          </a:stretch>
        </p:blipFill>
        <p:spPr>
          <a:xfrm>
            <a:off x="3344302" y="59150"/>
            <a:ext cx="744675" cy="1074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Line by line events</a:t>
            </a:r>
            <a:endParaRPr/>
          </a:p>
        </p:txBody>
      </p:sp>
      <p:sp>
        <p:nvSpPr>
          <p:cNvPr id="198" name="Shape 19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a:t>Generic, works with all single-file code. </a:t>
            </a:r>
            <a:endParaRPr/>
          </a:p>
          <a:p>
            <a:pPr indent="-304800" lvl="0" marL="457200" rtl="0">
              <a:spcBef>
                <a:spcPts val="0"/>
              </a:spcBef>
              <a:spcAft>
                <a:spcPts val="0"/>
              </a:spcAft>
              <a:buSzPts val="1200"/>
              <a:buChar char="-"/>
            </a:pPr>
            <a:r>
              <a:rPr lang="en"/>
              <a:t>Large and difficult to read for larger files</a:t>
            </a:r>
            <a:endParaRPr/>
          </a:p>
          <a:p>
            <a:pPr indent="-304800" lvl="0" marL="457200" rtl="0">
              <a:spcBef>
                <a:spcPts val="0"/>
              </a:spcBef>
              <a:spcAft>
                <a:spcPts val="0"/>
              </a:spcAft>
              <a:buSzPts val="1200"/>
              <a:buChar char="-"/>
            </a:pPr>
            <a:r>
              <a:rPr lang="en"/>
              <a:t>Specific, based on small areas of interest.</a:t>
            </a:r>
            <a:endParaRPr/>
          </a:p>
        </p:txBody>
      </p:sp>
      <p:pic>
        <p:nvPicPr>
          <p:cNvPr id="199" name="Shape 199"/>
          <p:cNvPicPr preferRelativeResize="0"/>
          <p:nvPr/>
        </p:nvPicPr>
        <p:blipFill>
          <a:blip r:embed="rId3">
            <a:alphaModFix/>
          </a:blip>
          <a:stretch>
            <a:fillRect/>
          </a:stretch>
        </p:blipFill>
        <p:spPr>
          <a:xfrm>
            <a:off x="3344302" y="59150"/>
            <a:ext cx="744675" cy="1074275"/>
          </a:xfrm>
          <a:prstGeom prst="rect">
            <a:avLst/>
          </a:prstGeom>
          <a:noFill/>
          <a:ln>
            <a:noFill/>
          </a:ln>
        </p:spPr>
      </p:pic>
      <p:pic>
        <p:nvPicPr>
          <p:cNvPr id="200" name="Shape 200"/>
          <p:cNvPicPr preferRelativeResize="0"/>
          <p:nvPr/>
        </p:nvPicPr>
        <p:blipFill>
          <a:blip r:embed="rId4">
            <a:alphaModFix/>
          </a:blip>
          <a:stretch>
            <a:fillRect/>
          </a:stretch>
        </p:blipFill>
        <p:spPr>
          <a:xfrm>
            <a:off x="4233300" y="642950"/>
            <a:ext cx="4711675" cy="1871375"/>
          </a:xfrm>
          <a:prstGeom prst="rect">
            <a:avLst/>
          </a:prstGeom>
          <a:noFill/>
          <a:ln>
            <a:noFill/>
          </a:ln>
        </p:spPr>
      </p:pic>
      <p:pic>
        <p:nvPicPr>
          <p:cNvPr id="201" name="Shape 201"/>
          <p:cNvPicPr preferRelativeResize="0"/>
          <p:nvPr/>
        </p:nvPicPr>
        <p:blipFill>
          <a:blip r:embed="rId5">
            <a:alphaModFix/>
          </a:blip>
          <a:stretch>
            <a:fillRect/>
          </a:stretch>
        </p:blipFill>
        <p:spPr>
          <a:xfrm>
            <a:off x="4419875" y="2824175"/>
            <a:ext cx="3620284" cy="202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Issues and Goals</a:t>
            </a:r>
            <a:endParaRPr/>
          </a:p>
        </p:txBody>
      </p:sp>
      <p:sp>
        <p:nvSpPr>
          <p:cNvPr id="74" name="Shape 7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Issue, motivation</a:t>
            </a:r>
            <a:endParaRPr b="1"/>
          </a:p>
          <a:p>
            <a:pPr indent="-342900" lvl="0" marL="457200" rtl="0">
              <a:spcBef>
                <a:spcPts val="1600"/>
              </a:spcBef>
              <a:spcAft>
                <a:spcPts val="0"/>
              </a:spcAft>
              <a:buSzPts val="1800"/>
              <a:buChar char="-"/>
            </a:pPr>
            <a:r>
              <a:rPr lang="en"/>
              <a:t>Eye tracking is used to understand how people comprehend text, commercials and other visual stimuli. There is little work done on the process of comprehension using an editor with no fixed image size.</a:t>
            </a:r>
            <a:endParaRPr/>
          </a:p>
          <a:p>
            <a:pPr indent="0" lvl="0" marL="0" rtl="0">
              <a:spcBef>
                <a:spcPts val="1600"/>
              </a:spcBef>
              <a:spcAft>
                <a:spcPts val="0"/>
              </a:spcAft>
              <a:buNone/>
            </a:pPr>
            <a:r>
              <a:rPr b="1" lang="en"/>
              <a:t>Goal</a:t>
            </a:r>
            <a:endParaRPr b="1"/>
          </a:p>
          <a:p>
            <a:pPr indent="-342900" lvl="0" marL="457200">
              <a:spcBef>
                <a:spcPts val="1600"/>
              </a:spcBef>
              <a:spcAft>
                <a:spcPts val="0"/>
              </a:spcAft>
              <a:buSzPts val="1800"/>
              <a:buChar char="-"/>
            </a:pPr>
            <a:r>
              <a:rPr lang="en"/>
              <a:t>Analysis across several users using process mining</a:t>
            </a:r>
            <a:endParaRPr/>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User defined events</a:t>
            </a:r>
            <a:endParaRPr/>
          </a:p>
        </p:txBody>
      </p:sp>
      <p:sp>
        <p:nvSpPr>
          <p:cNvPr id="207" name="Shape 20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a:t>User defined</a:t>
            </a:r>
            <a:endParaRPr/>
          </a:p>
          <a:p>
            <a:pPr indent="-304800" lvl="0" marL="457200" rtl="0">
              <a:spcBef>
                <a:spcPts val="0"/>
              </a:spcBef>
              <a:spcAft>
                <a:spcPts val="0"/>
              </a:spcAft>
              <a:buSzPts val="1200"/>
              <a:buChar char="-"/>
            </a:pPr>
            <a:r>
              <a:rPr lang="en"/>
              <a:t>Requires definition of areas of interest.</a:t>
            </a:r>
            <a:endParaRPr/>
          </a:p>
          <a:p>
            <a:pPr indent="-304800" lvl="0" marL="457200" rtl="0">
              <a:spcBef>
                <a:spcPts val="0"/>
              </a:spcBef>
              <a:spcAft>
                <a:spcPts val="0"/>
              </a:spcAft>
              <a:buSzPts val="1200"/>
              <a:buChar char="-"/>
            </a:pPr>
            <a:r>
              <a:rPr lang="en"/>
              <a:t>Size depends on AoI definitions.</a:t>
            </a:r>
            <a:endParaRPr/>
          </a:p>
          <a:p>
            <a:pPr indent="-304800" lvl="0" marL="457200" rtl="0">
              <a:spcBef>
                <a:spcPts val="0"/>
              </a:spcBef>
              <a:spcAft>
                <a:spcPts val="0"/>
              </a:spcAft>
              <a:buSzPts val="1200"/>
              <a:buChar char="-"/>
            </a:pPr>
            <a:r>
              <a:rPr lang="en"/>
              <a:t>May be easier to read due to fewer defined areas.</a:t>
            </a:r>
            <a:endParaRPr/>
          </a:p>
        </p:txBody>
      </p:sp>
      <p:pic>
        <p:nvPicPr>
          <p:cNvPr id="208" name="Shape 208"/>
          <p:cNvPicPr preferRelativeResize="0"/>
          <p:nvPr/>
        </p:nvPicPr>
        <p:blipFill>
          <a:blip r:embed="rId3">
            <a:alphaModFix/>
          </a:blip>
          <a:stretch>
            <a:fillRect/>
          </a:stretch>
        </p:blipFill>
        <p:spPr>
          <a:xfrm>
            <a:off x="3344302" y="59150"/>
            <a:ext cx="744675" cy="1074275"/>
          </a:xfrm>
          <a:prstGeom prst="rect">
            <a:avLst/>
          </a:prstGeom>
          <a:noFill/>
          <a:ln>
            <a:noFill/>
          </a:ln>
        </p:spPr>
      </p:pic>
      <p:pic>
        <p:nvPicPr>
          <p:cNvPr id="209" name="Shape 209"/>
          <p:cNvPicPr preferRelativeResize="0"/>
          <p:nvPr/>
        </p:nvPicPr>
        <p:blipFill>
          <a:blip r:embed="rId4">
            <a:alphaModFix/>
          </a:blip>
          <a:stretch>
            <a:fillRect/>
          </a:stretch>
        </p:blipFill>
        <p:spPr>
          <a:xfrm>
            <a:off x="4175752" y="357800"/>
            <a:ext cx="4724400" cy="1876425"/>
          </a:xfrm>
          <a:prstGeom prst="rect">
            <a:avLst/>
          </a:prstGeom>
          <a:noFill/>
          <a:ln>
            <a:noFill/>
          </a:ln>
        </p:spPr>
      </p:pic>
      <p:pic>
        <p:nvPicPr>
          <p:cNvPr id="210" name="Shape 210"/>
          <p:cNvPicPr preferRelativeResize="0"/>
          <p:nvPr/>
        </p:nvPicPr>
        <p:blipFill>
          <a:blip r:embed="rId5">
            <a:alphaModFix/>
          </a:blip>
          <a:stretch>
            <a:fillRect/>
          </a:stretch>
        </p:blipFill>
        <p:spPr>
          <a:xfrm>
            <a:off x="3737575" y="2386625"/>
            <a:ext cx="5058862" cy="260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Performing process mining on event logs</a:t>
            </a:r>
            <a:endParaRPr/>
          </a:p>
        </p:txBody>
      </p:sp>
      <p:sp>
        <p:nvSpPr>
          <p:cNvPr id="216" name="Shape 2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217" name="Shape 217"/>
          <p:cNvPicPr preferRelativeResize="0"/>
          <p:nvPr/>
        </p:nvPicPr>
        <p:blipFill>
          <a:blip r:embed="rId3">
            <a:alphaModFix/>
          </a:blip>
          <a:stretch>
            <a:fillRect/>
          </a:stretch>
        </p:blipFill>
        <p:spPr>
          <a:xfrm>
            <a:off x="3314950" y="32995"/>
            <a:ext cx="1498575" cy="841575"/>
          </a:xfrm>
          <a:prstGeom prst="rect">
            <a:avLst/>
          </a:prstGeom>
          <a:noFill/>
          <a:ln>
            <a:noFill/>
          </a:ln>
        </p:spPr>
      </p:pic>
      <p:pic>
        <p:nvPicPr>
          <p:cNvPr id="218" name="Shape 218"/>
          <p:cNvPicPr preferRelativeResize="0"/>
          <p:nvPr/>
        </p:nvPicPr>
        <p:blipFill>
          <a:blip r:embed="rId4">
            <a:alphaModFix/>
          </a:blip>
          <a:stretch>
            <a:fillRect/>
          </a:stretch>
        </p:blipFill>
        <p:spPr>
          <a:xfrm>
            <a:off x="0" y="1275658"/>
            <a:ext cx="9144001" cy="277743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Performing process mining on event logs</a:t>
            </a:r>
            <a:endParaRPr/>
          </a:p>
        </p:txBody>
      </p:sp>
      <p:sp>
        <p:nvSpPr>
          <p:cNvPr id="224" name="Shape 22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a:t>Sort most viewed</a:t>
            </a:r>
            <a:endParaRPr/>
          </a:p>
          <a:p>
            <a:pPr indent="-304800" lvl="0" marL="457200" rtl="0">
              <a:spcBef>
                <a:spcPts val="0"/>
              </a:spcBef>
              <a:spcAft>
                <a:spcPts val="0"/>
              </a:spcAft>
              <a:buSzPts val="1200"/>
              <a:buChar char="-"/>
            </a:pPr>
            <a:r>
              <a:rPr lang="en"/>
              <a:t>Exchange independent</a:t>
            </a:r>
            <a:endParaRPr/>
          </a:p>
          <a:p>
            <a:pPr indent="-304800" lvl="0" marL="457200" rtl="0">
              <a:spcBef>
                <a:spcPts val="0"/>
              </a:spcBef>
              <a:spcAft>
                <a:spcPts val="0"/>
              </a:spcAft>
              <a:buSzPts val="1200"/>
              <a:buChar char="-"/>
            </a:pPr>
            <a:r>
              <a:rPr lang="en"/>
              <a:t>Flow: Top (Sort) -&gt; Main -&gt; Less -&gt; Sort</a:t>
            </a:r>
            <a:endParaRPr/>
          </a:p>
        </p:txBody>
      </p:sp>
      <p:pic>
        <p:nvPicPr>
          <p:cNvPr id="225" name="Shape 225"/>
          <p:cNvPicPr preferRelativeResize="0"/>
          <p:nvPr/>
        </p:nvPicPr>
        <p:blipFill>
          <a:blip r:embed="rId3">
            <a:alphaModFix/>
          </a:blip>
          <a:stretch>
            <a:fillRect/>
          </a:stretch>
        </p:blipFill>
        <p:spPr>
          <a:xfrm>
            <a:off x="3314950" y="32995"/>
            <a:ext cx="1498575" cy="841575"/>
          </a:xfrm>
          <a:prstGeom prst="rect">
            <a:avLst/>
          </a:prstGeom>
          <a:noFill/>
          <a:ln>
            <a:noFill/>
          </a:ln>
        </p:spPr>
      </p:pic>
      <p:pic>
        <p:nvPicPr>
          <p:cNvPr id="226" name="Shape 226"/>
          <p:cNvPicPr preferRelativeResize="0"/>
          <p:nvPr/>
        </p:nvPicPr>
        <p:blipFill>
          <a:blip r:embed="rId4">
            <a:alphaModFix/>
          </a:blip>
          <a:stretch>
            <a:fillRect/>
          </a:stretch>
        </p:blipFill>
        <p:spPr>
          <a:xfrm>
            <a:off x="4965925" y="152400"/>
            <a:ext cx="3528478"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Performing process mining on event logs</a:t>
            </a:r>
            <a:endParaRPr/>
          </a:p>
        </p:txBody>
      </p:sp>
      <p:sp>
        <p:nvSpPr>
          <p:cNvPr id="232" name="Shape 23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a:t>User who did not finish</a:t>
            </a:r>
            <a:endParaRPr/>
          </a:p>
          <a:p>
            <a:pPr indent="-304800" lvl="0" marL="457200" rtl="0">
              <a:spcBef>
                <a:spcPts val="0"/>
              </a:spcBef>
              <a:spcAft>
                <a:spcPts val="0"/>
              </a:spcAft>
              <a:buSzPts val="1200"/>
              <a:buChar char="-"/>
            </a:pPr>
            <a:r>
              <a:rPr lang="en"/>
              <a:t>Lots of time spent in the wrong sections</a:t>
            </a:r>
            <a:endParaRPr/>
          </a:p>
          <a:p>
            <a:pPr indent="-304800" lvl="0" marL="457200" rtl="0">
              <a:spcBef>
                <a:spcPts val="0"/>
              </a:spcBef>
              <a:spcAft>
                <a:spcPts val="0"/>
              </a:spcAft>
              <a:buSzPts val="1200"/>
              <a:buChar char="-"/>
            </a:pPr>
            <a:r>
              <a:rPr lang="en"/>
              <a:t>Read everything in order, with some </a:t>
            </a:r>
            <a:r>
              <a:rPr lang="en"/>
              <a:t>backtracking</a:t>
            </a:r>
            <a:r>
              <a:rPr lang="en"/>
              <a:t>.</a:t>
            </a:r>
            <a:endParaRPr/>
          </a:p>
        </p:txBody>
      </p:sp>
      <p:pic>
        <p:nvPicPr>
          <p:cNvPr id="233" name="Shape 233"/>
          <p:cNvPicPr preferRelativeResize="0"/>
          <p:nvPr/>
        </p:nvPicPr>
        <p:blipFill>
          <a:blip r:embed="rId3">
            <a:alphaModFix/>
          </a:blip>
          <a:stretch>
            <a:fillRect/>
          </a:stretch>
        </p:blipFill>
        <p:spPr>
          <a:xfrm>
            <a:off x="3314950" y="32995"/>
            <a:ext cx="1498575" cy="841575"/>
          </a:xfrm>
          <a:prstGeom prst="rect">
            <a:avLst/>
          </a:prstGeom>
          <a:noFill/>
          <a:ln>
            <a:noFill/>
          </a:ln>
        </p:spPr>
      </p:pic>
      <p:pic>
        <p:nvPicPr>
          <p:cNvPr id="234" name="Shape 234"/>
          <p:cNvPicPr preferRelativeResize="0"/>
          <p:nvPr/>
        </p:nvPicPr>
        <p:blipFill>
          <a:blip r:embed="rId4">
            <a:alphaModFix/>
          </a:blip>
          <a:stretch>
            <a:fillRect/>
          </a:stretch>
        </p:blipFill>
        <p:spPr>
          <a:xfrm>
            <a:off x="4859725" y="443875"/>
            <a:ext cx="3859276" cy="4346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Conclusion</a:t>
            </a:r>
            <a:endParaRPr/>
          </a:p>
        </p:txBody>
      </p:sp>
      <p:sp>
        <p:nvSpPr>
          <p:cNvPr id="240" name="Shape 24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a:t>The process collects the data and returns event logs readable by process mining tools</a:t>
            </a:r>
            <a:endParaRPr/>
          </a:p>
          <a:p>
            <a:pPr indent="-304800" lvl="0" marL="457200" rtl="0">
              <a:spcBef>
                <a:spcPts val="0"/>
              </a:spcBef>
              <a:spcAft>
                <a:spcPts val="0"/>
              </a:spcAft>
              <a:buSzPts val="1200"/>
              <a:buChar char="-"/>
            </a:pPr>
            <a:r>
              <a:rPr lang="en"/>
              <a:t>The data presented this way allow for extensive exploration</a:t>
            </a:r>
            <a:endParaRPr/>
          </a:p>
        </p:txBody>
      </p:sp>
      <p:pic>
        <p:nvPicPr>
          <p:cNvPr id="241" name="Shape 241"/>
          <p:cNvPicPr preferRelativeResize="0"/>
          <p:nvPr/>
        </p:nvPicPr>
        <p:blipFill>
          <a:blip r:embed="rId3">
            <a:alphaModFix/>
          </a:blip>
          <a:stretch>
            <a:fillRect/>
          </a:stretch>
        </p:blipFill>
        <p:spPr>
          <a:xfrm>
            <a:off x="4965925" y="152400"/>
            <a:ext cx="3528478"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Future work</a:t>
            </a:r>
            <a:endParaRPr/>
          </a:p>
        </p:txBody>
      </p:sp>
      <p:sp>
        <p:nvSpPr>
          <p:cNvPr id="247" name="Shape 24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a:t>More complex and complete process mining exploration of the data</a:t>
            </a:r>
            <a:endParaRPr/>
          </a:p>
          <a:p>
            <a:pPr indent="-304800" lvl="0" marL="457200" rtl="0">
              <a:spcBef>
                <a:spcPts val="0"/>
              </a:spcBef>
              <a:spcAft>
                <a:spcPts val="0"/>
              </a:spcAft>
              <a:buSzPts val="1200"/>
              <a:buChar char="-"/>
            </a:pPr>
            <a:r>
              <a:rPr lang="en"/>
              <a:t>Conformance checking against expected subpaths. </a:t>
            </a:r>
            <a:endParaRPr/>
          </a:p>
          <a:p>
            <a:pPr indent="-304800" lvl="0" marL="457200" rtl="0">
              <a:spcBef>
                <a:spcPts val="0"/>
              </a:spcBef>
              <a:spcAft>
                <a:spcPts val="0"/>
              </a:spcAft>
              <a:buSzPts val="1200"/>
              <a:buChar char="-"/>
            </a:pPr>
            <a:r>
              <a:rPr lang="en"/>
              <a:t>Automatic heuristic scores to detect users not performing as expected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Thanks!</a:t>
            </a:r>
            <a:endParaRPr sz="3000"/>
          </a:p>
        </p:txBody>
      </p:sp>
      <p:sp>
        <p:nvSpPr>
          <p:cNvPr id="253" name="Shape 25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t>Extending analytics for eye tracking data linked to source code based on iTrace</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 sz="1400"/>
              <a:t>Dennis Bøgelund Olesen</a:t>
            </a:r>
            <a:endParaRPr sz="1400"/>
          </a:p>
          <a:p>
            <a:pPr indent="0" lvl="0" marL="0" rtl="0">
              <a:spcBef>
                <a:spcPts val="0"/>
              </a:spcBef>
              <a:spcAft>
                <a:spcPts val="0"/>
              </a:spcAft>
              <a:buNone/>
            </a:pPr>
            <a:r>
              <a:t/>
            </a:r>
            <a:endParaRPr sz="1400"/>
          </a:p>
          <a:p>
            <a:pPr indent="0" lvl="0" marL="0">
              <a:spcBef>
                <a:spcPts val="0"/>
              </a:spcBef>
              <a:spcAft>
                <a:spcPts val="0"/>
              </a:spcAft>
              <a:buNone/>
            </a:pPr>
            <a:r>
              <a:rPr lang="en" sz="1400"/>
              <a:t>	</a:t>
            </a:r>
            <a:endParaRPr sz="1400"/>
          </a:p>
          <a:p>
            <a:pPr indent="0" lvl="0" marL="0">
              <a:spcBef>
                <a:spcPts val="0"/>
              </a:spcBef>
              <a:spcAft>
                <a:spcPts val="0"/>
              </a:spcAft>
              <a:buNone/>
            </a:pPr>
            <a:r>
              <a:t/>
            </a:r>
            <a:endParaRPr sz="1400"/>
          </a:p>
          <a:p>
            <a:pPr indent="0" lvl="0" marL="0">
              <a:spcBef>
                <a:spcPts val="0"/>
              </a:spcBef>
              <a:spcAft>
                <a:spcPts val="0"/>
              </a:spcAft>
              <a:buNone/>
            </a:pPr>
            <a:r>
              <a:rPr lang="en" sz="1400"/>
              <a:t> </a:t>
            </a:r>
            <a:endParaRPr sz="1400"/>
          </a:p>
        </p:txBody>
      </p:sp>
      <p:pic>
        <p:nvPicPr>
          <p:cNvPr id="254" name="Shape 254"/>
          <p:cNvPicPr preferRelativeResize="0"/>
          <p:nvPr/>
        </p:nvPicPr>
        <p:blipFill>
          <a:blip r:embed="rId3">
            <a:alphaModFix/>
          </a:blip>
          <a:stretch>
            <a:fillRect/>
          </a:stretch>
        </p:blipFill>
        <p:spPr>
          <a:xfrm>
            <a:off x="3315603" y="962025"/>
            <a:ext cx="5715000" cy="321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Background theory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Eye tracking</a:t>
            </a:r>
            <a:endParaRPr/>
          </a:p>
        </p:txBody>
      </p:sp>
      <p:sp>
        <p:nvSpPr>
          <p:cNvPr id="85" name="Shape 8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Mapping eyes to gaze point</a:t>
            </a:r>
            <a:endParaRPr/>
          </a:p>
          <a:p>
            <a:pPr indent="-317500" lvl="0" marL="457200" rtl="0">
              <a:spcBef>
                <a:spcPts val="0"/>
              </a:spcBef>
              <a:spcAft>
                <a:spcPts val="0"/>
              </a:spcAft>
              <a:buSzPts val="1400"/>
              <a:buChar char="-"/>
            </a:pPr>
            <a:r>
              <a:rPr lang="en"/>
              <a:t>Eye trackers</a:t>
            </a:r>
            <a:endParaRPr/>
          </a:p>
          <a:p>
            <a:pPr indent="-317500" lvl="0" marL="457200" rtl="0">
              <a:spcBef>
                <a:spcPts val="0"/>
              </a:spcBef>
              <a:spcAft>
                <a:spcPts val="0"/>
              </a:spcAft>
              <a:buSzPts val="1400"/>
              <a:buChar char="-"/>
            </a:pPr>
            <a:r>
              <a:rPr lang="en"/>
              <a:t>Tobii tracker 4C, laptop</a:t>
            </a:r>
            <a:endParaRPr/>
          </a:p>
          <a:p>
            <a:pPr indent="-317500" lvl="0" marL="457200" rtl="0">
              <a:spcBef>
                <a:spcPts val="0"/>
              </a:spcBef>
              <a:spcAft>
                <a:spcPts val="0"/>
              </a:spcAft>
              <a:buSzPts val="1400"/>
              <a:buChar char="-"/>
            </a:pPr>
            <a:r>
              <a:rPr lang="en"/>
              <a:t>Gazes, fixations</a:t>
            </a:r>
            <a:endParaRPr/>
          </a:p>
          <a:p>
            <a:pPr indent="0" lvl="0" marL="0">
              <a:spcBef>
                <a:spcPts val="1600"/>
              </a:spcBef>
              <a:spcAft>
                <a:spcPts val="1600"/>
              </a:spcAft>
              <a:buNone/>
            </a:pPr>
            <a:r>
              <a:t/>
            </a:r>
            <a:endParaRPr/>
          </a:p>
        </p:txBody>
      </p:sp>
      <p:sp>
        <p:nvSpPr>
          <p:cNvPr id="86" name="Shape 8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7" name="Shape 87"/>
          <p:cNvPicPr preferRelativeResize="0"/>
          <p:nvPr/>
        </p:nvPicPr>
        <p:blipFill>
          <a:blip r:embed="rId3">
            <a:alphaModFix/>
          </a:blip>
          <a:stretch>
            <a:fillRect/>
          </a:stretch>
        </p:blipFill>
        <p:spPr>
          <a:xfrm>
            <a:off x="5626932" y="2114225"/>
            <a:ext cx="2134525" cy="231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iTrace</a:t>
            </a:r>
            <a:endParaRPr/>
          </a:p>
        </p:txBody>
      </p:sp>
      <p:sp>
        <p:nvSpPr>
          <p:cNvPr id="93" name="Shape 9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Eclipse plugin</a:t>
            </a:r>
            <a:endParaRPr/>
          </a:p>
          <a:p>
            <a:pPr indent="-317500" lvl="0" marL="457200" rtl="0">
              <a:spcBef>
                <a:spcPts val="0"/>
              </a:spcBef>
              <a:spcAft>
                <a:spcPts val="0"/>
              </a:spcAft>
              <a:buSzPts val="1400"/>
              <a:buChar char="-"/>
            </a:pPr>
            <a:r>
              <a:rPr lang="en"/>
              <a:t>Gaze to source code mapping</a:t>
            </a:r>
            <a:endParaRPr/>
          </a:p>
          <a:p>
            <a:pPr indent="-317500" lvl="0" marL="457200" rtl="0">
              <a:spcBef>
                <a:spcPts val="0"/>
              </a:spcBef>
              <a:spcAft>
                <a:spcPts val="0"/>
              </a:spcAft>
              <a:buSzPts val="1400"/>
              <a:buChar char="-"/>
            </a:pPr>
            <a:r>
              <a:rPr lang="en"/>
              <a:t>XML and JSON output</a:t>
            </a:r>
            <a:endParaRPr/>
          </a:p>
          <a:p>
            <a:pPr indent="0" lvl="0" marL="0" rtl="0">
              <a:spcBef>
                <a:spcPts val="1600"/>
              </a:spcBef>
              <a:spcAft>
                <a:spcPts val="1600"/>
              </a:spcAft>
              <a:buNone/>
            </a:pPr>
            <a:r>
              <a:t/>
            </a:r>
            <a:endParaRPr/>
          </a:p>
        </p:txBody>
      </p:sp>
      <p:sp>
        <p:nvSpPr>
          <p:cNvPr id="94" name="Shape 9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95" name="Shape 95"/>
          <p:cNvPicPr preferRelativeResize="0"/>
          <p:nvPr/>
        </p:nvPicPr>
        <p:blipFill>
          <a:blip r:embed="rId3">
            <a:alphaModFix/>
          </a:blip>
          <a:stretch>
            <a:fillRect/>
          </a:stretch>
        </p:blipFill>
        <p:spPr>
          <a:xfrm>
            <a:off x="5648675" y="1919075"/>
            <a:ext cx="2177750" cy="289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Process mining</a:t>
            </a:r>
            <a:endParaRPr/>
          </a:p>
        </p:txBody>
      </p:sp>
      <p:sp>
        <p:nvSpPr>
          <p:cNvPr id="101" name="Shape 10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Extracting event logs</a:t>
            </a:r>
            <a:endParaRPr/>
          </a:p>
          <a:p>
            <a:pPr indent="0" lvl="0" marL="0">
              <a:spcBef>
                <a:spcPts val="1600"/>
              </a:spcBef>
              <a:spcAft>
                <a:spcPts val="0"/>
              </a:spcAft>
              <a:buNone/>
            </a:pPr>
            <a:r>
              <a:rPr lang="en"/>
              <a:t>Creates diagrams and statistics</a:t>
            </a:r>
            <a:endParaRPr/>
          </a:p>
          <a:p>
            <a:pPr indent="-317500" lvl="0" marL="457200" rtl="0">
              <a:spcBef>
                <a:spcPts val="1600"/>
              </a:spcBef>
              <a:spcAft>
                <a:spcPts val="0"/>
              </a:spcAft>
              <a:buSzPts val="1400"/>
              <a:buChar char="-"/>
            </a:pPr>
            <a:r>
              <a:rPr lang="en"/>
              <a:t>Most used paths</a:t>
            </a:r>
            <a:endParaRPr/>
          </a:p>
          <a:p>
            <a:pPr indent="-317500" lvl="0" marL="457200">
              <a:spcBef>
                <a:spcPts val="0"/>
              </a:spcBef>
              <a:spcAft>
                <a:spcPts val="0"/>
              </a:spcAft>
              <a:buSzPts val="1400"/>
              <a:buChar char="-"/>
            </a:pPr>
            <a:r>
              <a:rPr lang="en"/>
              <a:t>Total,avg,mean  duration, frequency</a:t>
            </a:r>
            <a:endParaRPr/>
          </a:p>
          <a:p>
            <a:pPr indent="0" lvl="0" marL="0" rtl="0">
              <a:spcBef>
                <a:spcPts val="1600"/>
              </a:spcBef>
              <a:spcAft>
                <a:spcPts val="1600"/>
              </a:spcAft>
              <a:buNone/>
            </a:pPr>
            <a:r>
              <a:rPr lang="en"/>
              <a:t>Tool: Disco by Fluxicon.</a:t>
            </a:r>
            <a:endParaRPr/>
          </a:p>
        </p:txBody>
      </p:sp>
      <p:sp>
        <p:nvSpPr>
          <p:cNvPr id="102" name="Shape 102"/>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Related work - iTraceVis</a:t>
            </a:r>
            <a:endParaRPr/>
          </a:p>
        </p:txBody>
      </p:sp>
      <p:sp>
        <p:nvSpPr>
          <p:cNvPr id="108" name="Shape 10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Heatmaps</a:t>
            </a:r>
            <a:endParaRPr/>
          </a:p>
          <a:p>
            <a:pPr indent="-317500" lvl="0" marL="457200" rtl="0">
              <a:spcBef>
                <a:spcPts val="0"/>
              </a:spcBef>
              <a:spcAft>
                <a:spcPts val="0"/>
              </a:spcAft>
              <a:buSzPts val="1400"/>
              <a:buChar char="-"/>
            </a:pPr>
            <a:r>
              <a:rPr lang="en"/>
              <a:t>Gaze maps</a:t>
            </a:r>
            <a:endParaRPr/>
          </a:p>
          <a:p>
            <a:pPr indent="-317500" lvl="0" marL="457200" rtl="0">
              <a:spcBef>
                <a:spcPts val="0"/>
              </a:spcBef>
              <a:spcAft>
                <a:spcPts val="0"/>
              </a:spcAft>
              <a:buSzPts val="1400"/>
              <a:buChar char="-"/>
            </a:pPr>
            <a:r>
              <a:rPr lang="en"/>
              <a:t>SkyLines</a:t>
            </a:r>
            <a:endParaRPr/>
          </a:p>
          <a:p>
            <a:pPr indent="0" lvl="0" marL="0" rtl="0">
              <a:spcBef>
                <a:spcPts val="1600"/>
              </a:spcBef>
              <a:spcAft>
                <a:spcPts val="1600"/>
              </a:spcAft>
              <a:buNone/>
            </a:pPr>
            <a:r>
              <a:t/>
            </a:r>
            <a:endParaRPr/>
          </a:p>
        </p:txBody>
      </p:sp>
      <p:sp>
        <p:nvSpPr>
          <p:cNvPr id="109" name="Shape 10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10" name="Shape 110"/>
          <p:cNvPicPr preferRelativeResize="0"/>
          <p:nvPr/>
        </p:nvPicPr>
        <p:blipFill>
          <a:blip r:embed="rId3">
            <a:alphaModFix/>
          </a:blip>
          <a:stretch>
            <a:fillRect/>
          </a:stretch>
        </p:blipFill>
        <p:spPr>
          <a:xfrm>
            <a:off x="2698575" y="1778663"/>
            <a:ext cx="6286500" cy="330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Related work - iTraceVis</a:t>
            </a:r>
            <a:endParaRPr/>
          </a:p>
        </p:txBody>
      </p:sp>
      <p:sp>
        <p:nvSpPr>
          <p:cNvPr id="116" name="Shape 1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Heatmaps</a:t>
            </a:r>
            <a:endParaRPr/>
          </a:p>
          <a:p>
            <a:pPr indent="-317500" lvl="0" marL="457200" rtl="0">
              <a:spcBef>
                <a:spcPts val="0"/>
              </a:spcBef>
              <a:spcAft>
                <a:spcPts val="0"/>
              </a:spcAft>
              <a:buSzPts val="1400"/>
              <a:buChar char="-"/>
            </a:pPr>
            <a:r>
              <a:rPr lang="en"/>
              <a:t>Gaze maps</a:t>
            </a:r>
            <a:endParaRPr/>
          </a:p>
          <a:p>
            <a:pPr indent="-317500" lvl="0" marL="457200" rtl="0">
              <a:spcBef>
                <a:spcPts val="0"/>
              </a:spcBef>
              <a:spcAft>
                <a:spcPts val="0"/>
              </a:spcAft>
              <a:buSzPts val="1400"/>
              <a:buChar char="-"/>
            </a:pPr>
            <a:r>
              <a:rPr lang="en"/>
              <a:t>SkyLines</a:t>
            </a:r>
            <a:endParaRPr/>
          </a:p>
          <a:p>
            <a:pPr indent="0" lvl="0" marL="0" rtl="0">
              <a:spcBef>
                <a:spcPts val="1600"/>
              </a:spcBef>
              <a:spcAft>
                <a:spcPts val="1600"/>
              </a:spcAft>
              <a:buNone/>
            </a:pPr>
            <a:r>
              <a:t/>
            </a:r>
            <a:endParaRPr/>
          </a:p>
        </p:txBody>
      </p:sp>
      <p:sp>
        <p:nvSpPr>
          <p:cNvPr id="117" name="Shape 1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18" name="Shape 118"/>
          <p:cNvPicPr preferRelativeResize="0"/>
          <p:nvPr/>
        </p:nvPicPr>
        <p:blipFill>
          <a:blip r:embed="rId3">
            <a:alphaModFix/>
          </a:blip>
          <a:stretch>
            <a:fillRect/>
          </a:stretch>
        </p:blipFill>
        <p:spPr>
          <a:xfrm>
            <a:off x="2574875" y="2126400"/>
            <a:ext cx="5486400" cy="229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Proposed solution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