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98" y="-5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B574-A51A-4A7A-83C8-4C6527B7E442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80D9-B0DA-4B94-B8CE-C1860BDC4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0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B574-A51A-4A7A-83C8-4C6527B7E442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80D9-B0DA-4B94-B8CE-C1860BDC4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2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B574-A51A-4A7A-83C8-4C6527B7E442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80D9-B0DA-4B94-B8CE-C1860BDC4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7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B574-A51A-4A7A-83C8-4C6527B7E442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80D9-B0DA-4B94-B8CE-C1860BDC4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8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B574-A51A-4A7A-83C8-4C6527B7E442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80D9-B0DA-4B94-B8CE-C1860BDC4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9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B574-A51A-4A7A-83C8-4C6527B7E442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80D9-B0DA-4B94-B8CE-C1860BDC4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2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B574-A51A-4A7A-83C8-4C6527B7E442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80D9-B0DA-4B94-B8CE-C1860BDC4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5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B574-A51A-4A7A-83C8-4C6527B7E442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80D9-B0DA-4B94-B8CE-C1860BDC4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7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B574-A51A-4A7A-83C8-4C6527B7E442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80D9-B0DA-4B94-B8CE-C1860BDC4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3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B574-A51A-4A7A-83C8-4C6527B7E442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80D9-B0DA-4B94-B8CE-C1860BDC4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8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B574-A51A-4A7A-83C8-4C6527B7E442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80D9-B0DA-4B94-B8CE-C1860BDC4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BB574-A51A-4A7A-83C8-4C6527B7E442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80D9-B0DA-4B94-B8CE-C1860BDC4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books.google.com/books?id=jyP2CAAAQBAJ&amp;pg=PA56&amp;lpg=PA56&amp;dq=Parametric+relations+for+the+atmospheric+boundary+layer&amp;source=bl&amp;ots=Y3QXzQPYSm&amp;sig=u7BYsuobOHmatj9zVwl4-CwOR0M&amp;hl=en&amp;sa=X&amp;ved=0CDIQ6AEwAmoVChMIxN60yY-dyQIVSBgeCh3LvAHC#v=onepage&amp;q=Parametric%20relations%20for%20the%20atmospheric%20boundary%20layer&amp;f=fal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146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Atmospheric stability effects in FLORIS:</a:t>
            </a:r>
            <a:br>
              <a:rPr lang="en-US" sz="3600" b="1" dirty="0" smtClean="0"/>
            </a:br>
            <a:r>
              <a:rPr lang="en-US" sz="3600" b="1" dirty="0" smtClean="0"/>
              <a:t>how to add </a:t>
            </a:r>
            <a:r>
              <a:rPr lang="en-US" sz="3600" b="1" dirty="0" smtClean="0"/>
              <a:t>shear and veer?</a:t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Pieter</a:t>
            </a:r>
            <a:br>
              <a:rPr lang="en-US" sz="3600" b="1" dirty="0" smtClean="0"/>
            </a:br>
            <a:r>
              <a:rPr lang="en-US" sz="3600" b="1" dirty="0" smtClean="0"/>
              <a:t>11/25/2015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7085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37" y="4202565"/>
            <a:ext cx="2555395" cy="182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92705" y="3864308"/>
            <a:ext cx="2502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ym typeface="Wingdings" panose="05000000000000000000" pitchFamily="2" charset="2"/>
              </a:rPr>
              <a:t> </a:t>
            </a:r>
            <a:r>
              <a:rPr lang="en-US" sz="1400" dirty="0" smtClean="0"/>
              <a:t>Measured </a:t>
            </a:r>
            <a:r>
              <a:rPr lang="en-US" sz="1400" dirty="0" smtClean="0"/>
              <a:t>somewhere </a:t>
            </a:r>
            <a:r>
              <a:rPr lang="en-US" sz="1400" dirty="0" smtClean="0"/>
              <a:t>here :</a:t>
            </a:r>
            <a:endParaRPr lang="en-US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83" y="3009866"/>
            <a:ext cx="4367917" cy="309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1113472"/>
            <a:ext cx="48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 stable atmosphere (hot above cold air), less mixing between lower and upper atmosphere, thus Earth-rotation induced wind direction not propagated to upper atmosphere </a:t>
            </a:r>
            <a:r>
              <a:rPr lang="en-US" dirty="0" smtClean="0">
                <a:sym typeface="Wingdings" panose="05000000000000000000" pitchFamily="2" charset="2"/>
              </a:rPr>
              <a:t> wind veer (wind direction shear)</a:t>
            </a:r>
            <a:endParaRPr lang="en-US" dirty="0"/>
          </a:p>
        </p:txBody>
      </p:sp>
      <p:pic>
        <p:nvPicPr>
          <p:cNvPr id="1031" name="Picture 7" descr="Directional wind she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12711"/>
            <a:ext cx="2509672" cy="280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7495932" y="2670111"/>
            <a:ext cx="11006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COLD</a:t>
            </a:r>
            <a:endParaRPr lang="en-US" sz="2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7483" y="6153090"/>
            <a:ext cx="495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From: Effects of Complex wind regimes on Turbine Performance, </a:t>
            </a:r>
            <a:r>
              <a:rPr lang="en-US" sz="1000" dirty="0" err="1" smtClean="0"/>
              <a:t>Garrad</a:t>
            </a:r>
            <a:r>
              <a:rPr lang="en-US" sz="1000" dirty="0" smtClean="0"/>
              <a:t> Hassan America, Inc. AWEA WINDPOWER 2009</a:t>
            </a:r>
            <a:endParaRPr lang="en-US" sz="1000" dirty="0"/>
          </a:p>
        </p:txBody>
      </p:sp>
      <p:sp>
        <p:nvSpPr>
          <p:cNvPr id="24" name="Up Arrow 23"/>
          <p:cNvSpPr/>
          <p:nvPr/>
        </p:nvSpPr>
        <p:spPr>
          <a:xfrm rot="19457660">
            <a:off x="6941050" y="3146421"/>
            <a:ext cx="228600" cy="179735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142145" y="3108432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Earth rotating</a:t>
            </a:r>
          </a:p>
          <a:p>
            <a:r>
              <a:rPr lang="en-US" sz="700" dirty="0" smtClean="0">
                <a:solidFill>
                  <a:schemeClr val="bg1"/>
                </a:solidFill>
              </a:rPr>
              <a:t>that way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42145" y="2020429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very little mixing here..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48400" y="3396129"/>
            <a:ext cx="250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</a:t>
            </a:r>
            <a:r>
              <a:rPr lang="en-US" sz="1100" dirty="0" smtClean="0"/>
              <a:t>y understanding of this…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08395" y="317212"/>
            <a:ext cx="61356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ym typeface="Wingdings" panose="05000000000000000000" pitchFamily="2" charset="2"/>
              </a:rPr>
              <a:t>Stable Atmosphere  Wind Veer</a:t>
            </a:r>
            <a:endParaRPr lang="en-US" sz="3200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7607966" y="1508001"/>
            <a:ext cx="1100250" cy="400110"/>
            <a:chOff x="7086601" y="1415534"/>
            <a:chExt cx="1100250" cy="400110"/>
          </a:xfrm>
        </p:grpSpPr>
        <p:sp>
          <p:nvSpPr>
            <p:cNvPr id="26" name="TextBox 25"/>
            <p:cNvSpPr txBox="1"/>
            <p:nvPr/>
          </p:nvSpPr>
          <p:spPr>
            <a:xfrm>
              <a:off x="7086601" y="1415534"/>
              <a:ext cx="11002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n w="24500" cmpd="dbl">
                    <a:solidFill>
                      <a:schemeClr val="accent2">
                        <a:shade val="85000"/>
                        <a:satMod val="155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2">
                          <a:tint val="10000"/>
                          <a:satMod val="155000"/>
                        </a:schemeClr>
                      </a:gs>
                      <a:gs pos="60000">
                        <a:schemeClr val="accent2">
                          <a:tint val="30000"/>
                          <a:satMod val="155000"/>
                        </a:schemeClr>
                      </a:gs>
                      <a:gs pos="100000">
                        <a:schemeClr val="accent2">
                          <a:tint val="73000"/>
                          <a:satMod val="155000"/>
                        </a:schemeClr>
                      </a:gs>
                    </a:gsLst>
                    <a:lin ang="5400000"/>
                  </a:gradFill>
                  <a:effectLst>
                    <a:outerShdw blurRad="38100" dist="38100" dir="7020000" algn="tl">
                      <a:srgbClr val="000000">
                        <a:alpha val="35000"/>
                      </a:srgbClr>
                    </a:outerShdw>
                  </a:effectLst>
                </a:rPr>
                <a:t>WARM</a:t>
              </a:r>
              <a:endParaRPr lang="en-US" sz="2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7995037" y="1524000"/>
              <a:ext cx="5963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scene3d>
              <a:camera prst="orthographicFront"/>
              <a:lightRig rig="threePt" dir="t"/>
            </a:scene3d>
            <a:sp3d extrusionH="76200">
              <a:extrusionClr>
                <a:srgbClr val="FF0000"/>
              </a:extrusion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/>
          <p:nvPr/>
        </p:nvCxnSpPr>
        <p:spPr>
          <a:xfrm>
            <a:off x="8450019" y="2780298"/>
            <a:ext cx="0" cy="20005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scene3d>
            <a:camera prst="orthographicFront"/>
            <a:lightRig rig="threePt" dir="t"/>
          </a:scene3d>
          <a:sp3d extrusionH="76200">
            <a:extrusionClr>
              <a:srgbClr val="FF0000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9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816403" cy="174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92" y="1673534"/>
            <a:ext cx="4774498" cy="390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7032" y="1076980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From Matt’s poster:</a:t>
            </a:r>
          </a:p>
          <a:p>
            <a:r>
              <a:rPr lang="en-US" sz="1400" i="1" dirty="0" smtClean="0"/>
              <a:t>    Large-Eddy </a:t>
            </a:r>
            <a:r>
              <a:rPr lang="en-US" sz="1400" i="1" dirty="0"/>
              <a:t>Simulations of Wind Turbine Wakes </a:t>
            </a:r>
            <a:r>
              <a:rPr lang="en-US" sz="1400" i="1" dirty="0" smtClean="0"/>
              <a:t> Subject </a:t>
            </a:r>
            <a:r>
              <a:rPr lang="en-US" sz="1400" i="1" dirty="0"/>
              <a:t>to Different </a:t>
            </a:r>
            <a:r>
              <a:rPr lang="en-US" sz="1400" i="1" dirty="0" smtClean="0"/>
              <a:t>Atmospheric Stabilities</a:t>
            </a:r>
            <a:endParaRPr lang="en-US" sz="1400" i="1" dirty="0"/>
          </a:p>
        </p:txBody>
      </p:sp>
      <p:sp>
        <p:nvSpPr>
          <p:cNvPr id="5" name="Rectangle 4"/>
          <p:cNvSpPr/>
          <p:nvPr/>
        </p:nvSpPr>
        <p:spPr>
          <a:xfrm>
            <a:off x="533400" y="525501"/>
            <a:ext cx="769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Wind Veer </a:t>
            </a:r>
            <a:r>
              <a:rPr lang="en-US" sz="3200" b="1" dirty="0" smtClean="0">
                <a:sym typeface="Wingdings" panose="05000000000000000000" pitchFamily="2" charset="2"/>
              </a:rPr>
              <a:t> </a:t>
            </a:r>
            <a:r>
              <a:rPr lang="en-US" sz="3200" b="1" dirty="0" smtClean="0"/>
              <a:t>Wake In-Plane Skew</a:t>
            </a:r>
            <a:endParaRPr lang="en-US" sz="32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257" y="3486661"/>
            <a:ext cx="3416743" cy="212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8305800" y="2816534"/>
            <a:ext cx="381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0" y="5906869"/>
            <a:ext cx="7703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Now: how to characterize wind veer </a:t>
            </a:r>
            <a:r>
              <a:rPr lang="en-US" b="1" dirty="0" smtClean="0">
                <a:sym typeface="Wingdings" panose="05000000000000000000" pitchFamily="2" charset="2"/>
              </a:rPr>
              <a:t> wake in-plane skew effect in FLORIS?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Also, shear profile is important to take into account (fully 3D FLORIS)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50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Skewing a circle..</a:t>
            </a:r>
            <a:endParaRPr lang="en-US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05" y="1371600"/>
            <a:ext cx="7337729" cy="217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81000" y="3733800"/>
            <a:ext cx="8610600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/>
              <a:t>ellipse/circle with initial height </a:t>
            </a:r>
            <a:r>
              <a:rPr lang="en-US" sz="1050" b="1" i="1" dirty="0" err="1"/>
              <a:t>h</a:t>
            </a:r>
            <a:r>
              <a:rPr lang="en-US" sz="1050" b="1" i="1" dirty="0" err="1" smtClean="0"/>
              <a:t>s</a:t>
            </a:r>
            <a:r>
              <a:rPr lang="en-US" sz="1050" b="1" dirty="0" smtClean="0"/>
              <a:t> and width </a:t>
            </a:r>
            <a:r>
              <a:rPr lang="en-US" sz="1050" b="1" i="1" dirty="0" err="1" smtClean="0"/>
              <a:t>ws</a:t>
            </a:r>
            <a:r>
              <a:rPr lang="en-US" sz="1050" b="1" dirty="0" smtClean="0"/>
              <a:t> and skew </a:t>
            </a:r>
            <a:r>
              <a:rPr lang="en-US" sz="1050" b="1" i="1" dirty="0" smtClean="0"/>
              <a:t>c</a:t>
            </a:r>
            <a:r>
              <a:rPr lang="en-US" sz="1050" dirty="0" smtClean="0"/>
              <a:t>, can be represented as </a:t>
            </a:r>
            <a:r>
              <a:rPr lang="en-US" sz="1050" b="1" dirty="0" smtClean="0"/>
              <a:t>rotated ellipse</a:t>
            </a:r>
            <a:r>
              <a:rPr lang="en-US" sz="1050" dirty="0" smtClean="0"/>
              <a:t> with angle </a:t>
            </a:r>
            <a:r>
              <a:rPr lang="en-US" sz="1050" i="1" dirty="0" smtClean="0"/>
              <a:t>phi</a:t>
            </a:r>
            <a:r>
              <a:rPr lang="en-US" sz="1050" dirty="0" smtClean="0"/>
              <a:t>, width </a:t>
            </a:r>
            <a:r>
              <a:rPr lang="en-US" sz="1050" i="1" dirty="0" smtClean="0"/>
              <a:t>w, </a:t>
            </a:r>
            <a:r>
              <a:rPr lang="en-US" sz="1050" dirty="0" smtClean="0"/>
              <a:t>height </a:t>
            </a:r>
            <a:r>
              <a:rPr lang="en-US" sz="1050" i="1" dirty="0" smtClean="0"/>
              <a:t>h</a:t>
            </a:r>
          </a:p>
          <a:p>
            <a:endParaRPr lang="en-US" sz="800" dirty="0" smtClean="0"/>
          </a:p>
          <a:p>
            <a:r>
              <a:rPr lang="en-US" sz="800" dirty="0" smtClean="0"/>
              <a:t>phi = </a:t>
            </a:r>
            <a:r>
              <a:rPr lang="en-US" sz="800" dirty="0" err="1" smtClean="0"/>
              <a:t>atan</a:t>
            </a:r>
            <a:r>
              <a:rPr lang="en-US" sz="800" dirty="0" smtClean="0"/>
              <a:t>((c^2*hs^2 - hs^2 + ws^2 + </a:t>
            </a:r>
            <a:r>
              <a:rPr lang="en-US" sz="800" dirty="0" err="1" smtClean="0"/>
              <a:t>sqrt</a:t>
            </a:r>
            <a:r>
              <a:rPr lang="en-US" sz="800" dirty="0" smtClean="0"/>
              <a:t>((c^2*hs^2 + hs^2 - 2*</a:t>
            </a:r>
            <a:r>
              <a:rPr lang="en-US" sz="800" dirty="0" err="1" smtClean="0"/>
              <a:t>hs</a:t>
            </a:r>
            <a:r>
              <a:rPr lang="en-US" sz="800" dirty="0" smtClean="0"/>
              <a:t>*</a:t>
            </a:r>
            <a:r>
              <a:rPr lang="en-US" sz="800" dirty="0" err="1" smtClean="0"/>
              <a:t>ws</a:t>
            </a:r>
            <a:r>
              <a:rPr lang="en-US" sz="800" dirty="0" smtClean="0"/>
              <a:t> + ws^2)*(c^2*hs^2 + hs^2 + 2*</a:t>
            </a:r>
            <a:r>
              <a:rPr lang="en-US" sz="800" dirty="0" err="1" smtClean="0"/>
              <a:t>hs</a:t>
            </a:r>
            <a:r>
              <a:rPr lang="en-US" sz="800" dirty="0" smtClean="0"/>
              <a:t>*</a:t>
            </a:r>
            <a:r>
              <a:rPr lang="en-US" sz="800" dirty="0" err="1" smtClean="0"/>
              <a:t>ws</a:t>
            </a:r>
            <a:r>
              <a:rPr lang="en-US" sz="800" dirty="0" smtClean="0"/>
              <a:t> + ws^2)))/(2*c*hs^2));</a:t>
            </a:r>
          </a:p>
          <a:p>
            <a:endParaRPr lang="en-US" sz="800" dirty="0" smtClean="0"/>
          </a:p>
          <a:p>
            <a:r>
              <a:rPr lang="en-US" sz="800" dirty="0" smtClean="0"/>
              <a:t>w = </a:t>
            </a:r>
            <a:r>
              <a:rPr lang="en-US" sz="800" dirty="0" err="1" smtClean="0"/>
              <a:t>sqrt</a:t>
            </a:r>
            <a:r>
              <a:rPr lang="en-US" sz="800" dirty="0" smtClean="0"/>
              <a:t>(hs^2*ws^2*(4*c^2*hs^4 + (c^2*hs^2 - hs^2 + ws^2 + </a:t>
            </a:r>
            <a:r>
              <a:rPr lang="en-US" sz="800" dirty="0" err="1" smtClean="0"/>
              <a:t>sqrt</a:t>
            </a:r>
            <a:r>
              <a:rPr lang="en-US" sz="800" dirty="0" smtClean="0"/>
              <a:t>((c^2*hs^2 + hs^2 - 2*</a:t>
            </a:r>
            <a:r>
              <a:rPr lang="en-US" sz="800" dirty="0" err="1" smtClean="0"/>
              <a:t>hs</a:t>
            </a:r>
            <a:r>
              <a:rPr lang="en-US" sz="800" dirty="0" smtClean="0"/>
              <a:t>*</a:t>
            </a:r>
            <a:r>
              <a:rPr lang="en-US" sz="800" dirty="0" err="1" smtClean="0"/>
              <a:t>ws</a:t>
            </a:r>
            <a:r>
              <a:rPr lang="en-US" sz="800" dirty="0" smtClean="0"/>
              <a:t> + ws^2)*(c^2*hs^2 + hs^2 + 2*</a:t>
            </a:r>
            <a:r>
              <a:rPr lang="en-US" sz="800" dirty="0" err="1" smtClean="0"/>
              <a:t>hs</a:t>
            </a:r>
            <a:r>
              <a:rPr lang="en-US" sz="800" dirty="0" smtClean="0"/>
              <a:t>*</a:t>
            </a:r>
            <a:r>
              <a:rPr lang="en-US" sz="800" dirty="0" err="1" smtClean="0"/>
              <a:t>ws</a:t>
            </a:r>
            <a:r>
              <a:rPr lang="en-US" sz="800" dirty="0" smtClean="0"/>
              <a:t> + ws^2)))^2)/(4*c^2*hs^6 + 2*c^2*hs^4*(4*c^2*hs^4 + (c^2*hs^2 - hs^2 + ws^2 + </a:t>
            </a:r>
            <a:r>
              <a:rPr lang="en-US" sz="800" dirty="0" err="1" smtClean="0"/>
              <a:t>sqrt</a:t>
            </a:r>
            <a:r>
              <a:rPr lang="en-US" sz="800" dirty="0" smtClean="0"/>
              <a:t>((c^2*hs^2 + hs^2 - 2*</a:t>
            </a:r>
            <a:r>
              <a:rPr lang="en-US" sz="800" dirty="0" err="1" smtClean="0"/>
              <a:t>hs</a:t>
            </a:r>
            <a:r>
              <a:rPr lang="en-US" sz="800" dirty="0" smtClean="0"/>
              <a:t>*</a:t>
            </a:r>
            <a:r>
              <a:rPr lang="en-US" sz="800" dirty="0" err="1" smtClean="0"/>
              <a:t>ws</a:t>
            </a:r>
            <a:r>
              <a:rPr lang="en-US" sz="800" dirty="0" smtClean="0"/>
              <a:t> + ws^2)*(c^2*hs^2 + hs^2 + 2*</a:t>
            </a:r>
            <a:r>
              <a:rPr lang="en-US" sz="800" dirty="0" err="1" smtClean="0"/>
              <a:t>hs</a:t>
            </a:r>
            <a:r>
              <a:rPr lang="en-US" sz="800" dirty="0" smtClean="0"/>
              <a:t>*</a:t>
            </a:r>
            <a:r>
              <a:rPr lang="en-US" sz="800" dirty="0" err="1" smtClean="0"/>
              <a:t>ws</a:t>
            </a:r>
            <a:r>
              <a:rPr lang="en-US" sz="800" dirty="0" smtClean="0"/>
              <a:t> + ws^2)))^2)*(c^2*hs^2 - hs^2 + ws^2 + </a:t>
            </a:r>
            <a:r>
              <a:rPr lang="en-US" sz="800" dirty="0" err="1" smtClean="0"/>
              <a:t>sqrt</a:t>
            </a:r>
            <a:r>
              <a:rPr lang="en-US" sz="800" dirty="0" smtClean="0"/>
              <a:t>(c^4*hs^4 + 2*c^2*hs^4 + 2*c^2*hs^2*ws^2 + hs^4 - 2*hs^2*ws^2 + ws^4))/(c^4*hs^4 + 2*c^2*hs^4 + 2*c^2*hs^2*ws^2 + c^2*hs^2*</a:t>
            </a:r>
            <a:r>
              <a:rPr lang="en-US" sz="800" dirty="0" err="1" smtClean="0"/>
              <a:t>sqrt</a:t>
            </a:r>
            <a:r>
              <a:rPr lang="en-US" sz="800" dirty="0" smtClean="0"/>
              <a:t>(c^4*hs^4 + 2*c^2*hs^4 + 2*c^2*hs^2*ws^2 + hs^4 - 2*hs^2*ws^2 + ws^4) + hs^4 - 2*hs^2*ws^2 - hs^2*</a:t>
            </a:r>
            <a:r>
              <a:rPr lang="en-US" sz="800" dirty="0" err="1" smtClean="0"/>
              <a:t>sqrt</a:t>
            </a:r>
            <a:r>
              <a:rPr lang="en-US" sz="800" dirty="0" smtClean="0"/>
              <a:t>(c^4*hs^4 + 2*c^2*hs^4 + 2*c^2*hs^2*ws^2 + hs^4 - 2*hs^2*ws^2 + ws^4) + ws^4 + ws^2*</a:t>
            </a:r>
            <a:r>
              <a:rPr lang="en-US" sz="800" dirty="0" err="1" smtClean="0"/>
              <a:t>sqrt</a:t>
            </a:r>
            <a:r>
              <a:rPr lang="en-US" sz="800" dirty="0" smtClean="0"/>
              <a:t>(c^4*hs^4 + 2*c^2*hs^4 + 2*c^2*hs^2*ws^2 + hs^4 - 2*hs^2*ws^2 + ws^4)) + c^2*hs^2*(c^2*hs^2 - hs^2 + ws^2 + </a:t>
            </a:r>
            <a:r>
              <a:rPr lang="en-US" sz="800" dirty="0" err="1" smtClean="0"/>
              <a:t>sqrt</a:t>
            </a:r>
            <a:r>
              <a:rPr lang="en-US" sz="800" dirty="0" smtClean="0"/>
              <a:t>((c^2*hs^2 + hs^2 - 2*</a:t>
            </a:r>
            <a:r>
              <a:rPr lang="en-US" sz="800" dirty="0" err="1" smtClean="0"/>
              <a:t>hs</a:t>
            </a:r>
            <a:r>
              <a:rPr lang="en-US" sz="800" dirty="0" smtClean="0"/>
              <a:t>*</a:t>
            </a:r>
            <a:r>
              <a:rPr lang="en-US" sz="800" dirty="0" err="1" smtClean="0"/>
              <a:t>ws</a:t>
            </a:r>
            <a:r>
              <a:rPr lang="en-US" sz="800" dirty="0" smtClean="0"/>
              <a:t> + ws^2)*(c^2*hs^2 + hs^2 + 2*</a:t>
            </a:r>
            <a:r>
              <a:rPr lang="en-US" sz="800" dirty="0" err="1" smtClean="0"/>
              <a:t>hs</a:t>
            </a:r>
            <a:r>
              <a:rPr lang="en-US" sz="800" dirty="0" smtClean="0"/>
              <a:t>*</a:t>
            </a:r>
            <a:r>
              <a:rPr lang="en-US" sz="800" dirty="0" err="1" smtClean="0"/>
              <a:t>ws</a:t>
            </a:r>
            <a:r>
              <a:rPr lang="en-US" sz="800" dirty="0" smtClean="0"/>
              <a:t> + ws^2)))^2 + ws^2*(c^2*hs^2 - hs^2 + ws^2 + </a:t>
            </a:r>
            <a:r>
              <a:rPr lang="en-US" sz="800" dirty="0" err="1" smtClean="0"/>
              <a:t>sqrt</a:t>
            </a:r>
            <a:r>
              <a:rPr lang="en-US" sz="800" dirty="0" smtClean="0"/>
              <a:t>((c^2*hs^2 + hs^2 - 2*</a:t>
            </a:r>
            <a:r>
              <a:rPr lang="en-US" sz="800" dirty="0" err="1" smtClean="0"/>
              <a:t>hs</a:t>
            </a:r>
            <a:r>
              <a:rPr lang="en-US" sz="800" dirty="0" smtClean="0"/>
              <a:t>*</a:t>
            </a:r>
            <a:r>
              <a:rPr lang="en-US" sz="800" dirty="0" err="1" smtClean="0"/>
              <a:t>ws</a:t>
            </a:r>
            <a:r>
              <a:rPr lang="en-US" sz="800" dirty="0" smtClean="0"/>
              <a:t> + ws^2)*(c^2*hs^2 + hs^2 + 2*</a:t>
            </a:r>
            <a:r>
              <a:rPr lang="en-US" sz="800" dirty="0" err="1" smtClean="0"/>
              <a:t>hs</a:t>
            </a:r>
            <a:r>
              <a:rPr lang="en-US" sz="800" dirty="0" smtClean="0"/>
              <a:t>*</a:t>
            </a:r>
            <a:r>
              <a:rPr lang="en-US" sz="800" dirty="0" err="1" smtClean="0"/>
              <a:t>ws</a:t>
            </a:r>
            <a:r>
              <a:rPr lang="en-US" sz="800" dirty="0" smtClean="0"/>
              <a:t> + ws^2)))^2))/2;</a:t>
            </a:r>
          </a:p>
          <a:p>
            <a:endParaRPr lang="en-US" sz="800" dirty="0" smtClean="0"/>
          </a:p>
          <a:p>
            <a:r>
              <a:rPr lang="en-US" sz="800" dirty="0" smtClean="0"/>
              <a:t>h =  </a:t>
            </a:r>
            <a:r>
              <a:rPr lang="en-US" sz="800" dirty="0" err="1" smtClean="0"/>
              <a:t>sqrt</a:t>
            </a:r>
            <a:r>
              <a:rPr lang="en-US" sz="800" dirty="0" smtClean="0"/>
              <a:t>(hs^2*ws^2*(4*c^2*hs^4 + (c^2*hs^2 - hs^2 + ws^2 - </a:t>
            </a:r>
            <a:r>
              <a:rPr lang="en-US" sz="800" dirty="0" err="1" smtClean="0"/>
              <a:t>sqrt</a:t>
            </a:r>
            <a:r>
              <a:rPr lang="en-US" sz="800" dirty="0" smtClean="0"/>
              <a:t>((c^2*hs^2 + hs^2 - 2*</a:t>
            </a:r>
            <a:r>
              <a:rPr lang="en-US" sz="800" dirty="0" err="1" smtClean="0"/>
              <a:t>hs</a:t>
            </a:r>
            <a:r>
              <a:rPr lang="en-US" sz="800" dirty="0" smtClean="0"/>
              <a:t>*</a:t>
            </a:r>
            <a:r>
              <a:rPr lang="en-US" sz="800" dirty="0" err="1" smtClean="0"/>
              <a:t>ws</a:t>
            </a:r>
            <a:r>
              <a:rPr lang="en-US" sz="800" dirty="0" smtClean="0"/>
              <a:t> + ws^2)*(c^2*hs^2 + hs^2 + 2*</a:t>
            </a:r>
            <a:r>
              <a:rPr lang="en-US" sz="800" dirty="0" err="1" smtClean="0"/>
              <a:t>hs</a:t>
            </a:r>
            <a:r>
              <a:rPr lang="en-US" sz="800" dirty="0" smtClean="0"/>
              <a:t>*</a:t>
            </a:r>
            <a:r>
              <a:rPr lang="en-US" sz="800" dirty="0" err="1" smtClean="0"/>
              <a:t>ws</a:t>
            </a:r>
            <a:r>
              <a:rPr lang="en-US" sz="800" dirty="0" smtClean="0"/>
              <a:t> + ws^2)))^2)/(4*c^2*hs^6 + 2*c^2*hs^4*(4*c^2*hs^4 + (c^2*hs^2 - hs^2 + ws^2 - </a:t>
            </a:r>
            <a:r>
              <a:rPr lang="en-US" sz="800" dirty="0" err="1" smtClean="0"/>
              <a:t>sqrt</a:t>
            </a:r>
            <a:r>
              <a:rPr lang="en-US" sz="800" dirty="0" smtClean="0"/>
              <a:t>((c^2*hs^2 + hs^2 - 2*</a:t>
            </a:r>
            <a:r>
              <a:rPr lang="en-US" sz="800" dirty="0" err="1" smtClean="0"/>
              <a:t>hs</a:t>
            </a:r>
            <a:r>
              <a:rPr lang="en-US" sz="800" dirty="0" smtClean="0"/>
              <a:t>*</a:t>
            </a:r>
            <a:r>
              <a:rPr lang="en-US" sz="800" dirty="0" err="1" smtClean="0"/>
              <a:t>ws</a:t>
            </a:r>
            <a:r>
              <a:rPr lang="en-US" sz="800" dirty="0" smtClean="0"/>
              <a:t> + ws^2)*(c^2*hs^2 + hs^2 + 2*</a:t>
            </a:r>
            <a:r>
              <a:rPr lang="en-US" sz="800" dirty="0" err="1" smtClean="0"/>
              <a:t>hs</a:t>
            </a:r>
            <a:r>
              <a:rPr lang="en-US" sz="800" dirty="0" smtClean="0"/>
              <a:t>*</a:t>
            </a:r>
            <a:r>
              <a:rPr lang="en-US" sz="800" dirty="0" err="1" smtClean="0"/>
              <a:t>ws</a:t>
            </a:r>
            <a:r>
              <a:rPr lang="en-US" sz="800" dirty="0" smtClean="0"/>
              <a:t> + ws^2)))^2)*(c^2*hs^2 - hs^2 + ws^2 - </a:t>
            </a:r>
            <a:r>
              <a:rPr lang="en-US" sz="800" dirty="0" err="1" smtClean="0"/>
              <a:t>sqrt</a:t>
            </a:r>
            <a:r>
              <a:rPr lang="en-US" sz="800" dirty="0" smtClean="0"/>
              <a:t>(c^4*hs^4 + 2*c^2*hs^4 + 2*c^2*hs^2*ws^2 + hs^4 - 2*hs^2*ws^2 + ws^4))/(c^4*hs^4 + 2*c^2*hs^4 + 2*c^2*hs^2*ws^2 - c^2*hs^2*</a:t>
            </a:r>
            <a:r>
              <a:rPr lang="en-US" sz="800" dirty="0" err="1" smtClean="0"/>
              <a:t>sqrt</a:t>
            </a:r>
            <a:r>
              <a:rPr lang="en-US" sz="800" dirty="0" smtClean="0"/>
              <a:t>(c^4*hs^4 + 2*c^2*hs^4 + 2*c^2*hs^2*ws^2 + hs^4 - 2*hs^2*ws^2 + ws^4) + hs^4 - 2*hs^2*ws^2 + hs^2*</a:t>
            </a:r>
            <a:r>
              <a:rPr lang="en-US" sz="800" dirty="0" err="1" smtClean="0"/>
              <a:t>sqrt</a:t>
            </a:r>
            <a:r>
              <a:rPr lang="en-US" sz="800" dirty="0" smtClean="0"/>
              <a:t>(c^4*hs^4 + 2*c^2*hs^4 + 2*c^2*hs^2*ws^2 + hs^4 - 2*hs^2*ws^2 + ws^4) + ws^4 - ws^2*</a:t>
            </a:r>
            <a:r>
              <a:rPr lang="en-US" sz="800" dirty="0" err="1" smtClean="0"/>
              <a:t>sqrt</a:t>
            </a:r>
            <a:r>
              <a:rPr lang="en-US" sz="800" dirty="0" smtClean="0"/>
              <a:t>(c^4*hs^4 + 2*c^2*hs^4 + 2*c^2*hs^2*ws^2 + hs^4 - 2*hs^2*ws^2 + ws^4)) + c^2*hs^2*(c^2*hs^2 - hs^2 + ws^2 - </a:t>
            </a:r>
            <a:r>
              <a:rPr lang="en-US" sz="800" dirty="0" err="1" smtClean="0"/>
              <a:t>sqrt</a:t>
            </a:r>
            <a:r>
              <a:rPr lang="en-US" sz="800" dirty="0" smtClean="0"/>
              <a:t>((c^2*hs^2 + hs^2 - 2*</a:t>
            </a:r>
            <a:r>
              <a:rPr lang="en-US" sz="800" dirty="0" err="1" smtClean="0"/>
              <a:t>hs</a:t>
            </a:r>
            <a:r>
              <a:rPr lang="en-US" sz="800" dirty="0" smtClean="0"/>
              <a:t>*</a:t>
            </a:r>
            <a:r>
              <a:rPr lang="en-US" sz="800" dirty="0" err="1" smtClean="0"/>
              <a:t>ws</a:t>
            </a:r>
            <a:r>
              <a:rPr lang="en-US" sz="800" dirty="0" smtClean="0"/>
              <a:t> + ws^2)*(c^2*hs^2 + hs^2 + 2*</a:t>
            </a:r>
            <a:r>
              <a:rPr lang="en-US" sz="800" dirty="0" err="1" smtClean="0"/>
              <a:t>hs</a:t>
            </a:r>
            <a:r>
              <a:rPr lang="en-US" sz="800" dirty="0" smtClean="0"/>
              <a:t>*</a:t>
            </a:r>
            <a:r>
              <a:rPr lang="en-US" sz="800" dirty="0" err="1" smtClean="0"/>
              <a:t>ws</a:t>
            </a:r>
            <a:r>
              <a:rPr lang="en-US" sz="800" dirty="0" smtClean="0"/>
              <a:t> + ws^2)))^2 + ws^2*(c^2*hs^2 - hs^2 + ws^2 - </a:t>
            </a:r>
            <a:r>
              <a:rPr lang="en-US" sz="800" dirty="0" err="1" smtClean="0"/>
              <a:t>sqrt</a:t>
            </a:r>
            <a:r>
              <a:rPr lang="en-US" sz="800" dirty="0" smtClean="0"/>
              <a:t>((c^2*hs^2 + hs^2 - 2*</a:t>
            </a:r>
            <a:r>
              <a:rPr lang="en-US" sz="800" dirty="0" err="1" smtClean="0"/>
              <a:t>hs</a:t>
            </a:r>
            <a:r>
              <a:rPr lang="en-US" sz="800" dirty="0" smtClean="0"/>
              <a:t>*</a:t>
            </a:r>
            <a:r>
              <a:rPr lang="en-US" sz="800" dirty="0" err="1" smtClean="0"/>
              <a:t>ws</a:t>
            </a:r>
            <a:r>
              <a:rPr lang="en-US" sz="800" dirty="0" smtClean="0"/>
              <a:t> + ws^2)*(c^2*hs^2 + hs^2 + 2*</a:t>
            </a:r>
            <a:r>
              <a:rPr lang="en-US" sz="800" dirty="0" err="1" smtClean="0"/>
              <a:t>hs</a:t>
            </a:r>
            <a:r>
              <a:rPr lang="en-US" sz="800" dirty="0" smtClean="0"/>
              <a:t>*</a:t>
            </a:r>
            <a:r>
              <a:rPr lang="en-US" sz="800" dirty="0" err="1" smtClean="0"/>
              <a:t>ws</a:t>
            </a:r>
            <a:r>
              <a:rPr lang="en-US" sz="800" dirty="0" smtClean="0"/>
              <a:t> + ws^2)))^2))/2;</a:t>
            </a:r>
          </a:p>
          <a:p>
            <a:endParaRPr lang="en-US" sz="800" dirty="0"/>
          </a:p>
          <a:p>
            <a:r>
              <a:rPr lang="en-US" sz="1050" b="1" dirty="0" smtClean="0"/>
              <a:t>Thanks </a:t>
            </a:r>
            <a:r>
              <a:rPr lang="en-US" sz="1050" b="1" dirty="0" err="1" smtClean="0"/>
              <a:t>SymPy</a:t>
            </a:r>
            <a:r>
              <a:rPr lang="en-US" sz="1050" b="1" dirty="0" smtClean="0"/>
              <a:t>!</a:t>
            </a:r>
            <a:endParaRPr lang="en-US" sz="1050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236720" y="2874645"/>
            <a:ext cx="819150" cy="3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V="1">
            <a:off x="4645549" y="2470785"/>
            <a:ext cx="819150" cy="3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393354" y="2819400"/>
                <a:ext cx="519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354" y="2819400"/>
                <a:ext cx="51962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968460" y="230314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h𝑠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460" y="2303145"/>
                <a:ext cx="47795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7112945" y="2624277"/>
                <a:ext cx="369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945" y="2624277"/>
                <a:ext cx="36978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8001000" y="2743200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2743200"/>
                <a:ext cx="41421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V="1">
            <a:off x="7939366" y="2624515"/>
            <a:ext cx="317169" cy="3944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854190" y="2303145"/>
            <a:ext cx="1066800" cy="7158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9" name="Straight Connector 3088"/>
          <p:cNvCxnSpPr/>
          <p:nvPr/>
        </p:nvCxnSpPr>
        <p:spPr>
          <a:xfrm flipV="1">
            <a:off x="7543800" y="1981200"/>
            <a:ext cx="0" cy="49149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1" name="Straight Connector 3090"/>
          <p:cNvCxnSpPr/>
          <p:nvPr/>
        </p:nvCxnSpPr>
        <p:spPr>
          <a:xfrm flipH="1" flipV="1">
            <a:off x="6934200" y="2063115"/>
            <a:ext cx="609600" cy="40957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7196807" y="2115830"/>
                <a:ext cx="4231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/>
                        </a:rPr>
                        <m:t>𝑝h𝑖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807" y="2115830"/>
                <a:ext cx="423193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96" name="Arc 3095"/>
          <p:cNvSpPr/>
          <p:nvPr/>
        </p:nvSpPr>
        <p:spPr>
          <a:xfrm rot="16917986">
            <a:off x="7367175" y="2337191"/>
            <a:ext cx="304800" cy="228600"/>
          </a:xfrm>
          <a:prstGeom prst="arc">
            <a:avLst>
              <a:gd name="adj1" fmla="val 1721312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Including wind shear in FLORIS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3340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Simply apply shear profile as taken from SOWFA</a:t>
            </a:r>
            <a:br>
              <a:rPr lang="en-US" sz="2600" dirty="0" smtClean="0"/>
            </a:br>
            <a:r>
              <a:rPr lang="en-US" sz="2400" dirty="0" smtClean="0"/>
              <a:t>(wind speed scaling with height, relative to hub-height speed)</a:t>
            </a:r>
            <a:endParaRPr lang="en-US" sz="26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600" dirty="0" smtClean="0"/>
              <a:t>Might use parametric formulations later [</a:t>
            </a:r>
            <a:r>
              <a:rPr lang="en-US" sz="2600" dirty="0" smtClean="0">
                <a:hlinkClick r:id="rId2"/>
              </a:rPr>
              <a:t>link</a:t>
            </a:r>
            <a:r>
              <a:rPr lang="en-US" sz="2600" dirty="0" smtClean="0"/>
              <a:t>]</a:t>
            </a:r>
            <a:endParaRPr lang="en-US" sz="2600" dirty="0"/>
          </a:p>
        </p:txBody>
      </p:sp>
      <p:pic>
        <p:nvPicPr>
          <p:cNvPr id="5125" name="Picture 5" descr="C:\Users\pgebraad\AppData\Local\Temp\1\scp49875\scratch\pgebraad\OpenMDAO\FLORISgrads013\FLORISSEellipse\matWakeAnalysis\fitResults\figShe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6400813" cy="274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4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Estimating the skew from wake contours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563"/>
            <a:ext cx="8229600" cy="68579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Take contour plot of wake velocity at cut-</a:t>
            </a:r>
            <a:r>
              <a:rPr lang="en-US" sz="1800" dirty="0" err="1" smtClean="0"/>
              <a:t>throughs</a:t>
            </a:r>
            <a:r>
              <a:rPr lang="en-US" sz="1800" dirty="0" smtClean="0"/>
              <a:t> </a:t>
            </a:r>
            <a:r>
              <a:rPr lang="en-US" sz="1800" i="1" dirty="0" smtClean="0"/>
              <a:t>with shear removed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Estimate phi from left-upper point of wake contour to calculate skew</a:t>
            </a:r>
            <a:endParaRPr lang="en-US" sz="1800" dirty="0"/>
          </a:p>
        </p:txBody>
      </p:sp>
      <p:pic>
        <p:nvPicPr>
          <p:cNvPr id="6146" name="Picture 2" descr="C:\Users\pgebraad\AppData\Local\Temp\1\scp01613\scratch\pgebraad\OpenMDAO\FLORISgrads013\FLORISSEellipse\matWakeAnalysis\fitResults\figContourCalculatedSkew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5" t="7540" r="9185" b="8073"/>
          <a:stretch/>
        </p:blipFill>
        <p:spPr bwMode="auto">
          <a:xfrm>
            <a:off x="2209800" y="1600200"/>
            <a:ext cx="4880562" cy="507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4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pgebraad\AppData\Local\Temp\1\scp38424\scratch\pgebraad\OpenMDAO\FLORISgrads013\FLORISSEellipse\matWakeAnalysis\fitResults\figSkewVsD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51" y="914400"/>
            <a:ext cx="7315215" cy="548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Estimated skew vs. distance to rotor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0395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839200" cy="8382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Finally, tune recovery of each wake zone to find velocity profiles</a:t>
            </a:r>
            <a:endParaRPr lang="en-US" sz="2400" b="1" dirty="0"/>
          </a:p>
        </p:txBody>
      </p:sp>
      <p:pic>
        <p:nvPicPr>
          <p:cNvPr id="7171" name="Picture 3" descr="C:\Users\pgebraad\AppData\Local\Temp\1\scp38683\scratch\pgebraad\OpenMDAO\FLORISgrads013\FLORISSEellipse\matWakeAnalysis\fitResults\figFinalF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47700"/>
            <a:ext cx="82296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7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658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Atmospheric stability effects in FLORIS: how to add shear and veer?  Pieter 11/25/2015</vt:lpstr>
      <vt:lpstr>PowerPoint Presentation</vt:lpstr>
      <vt:lpstr>PowerPoint Presentation</vt:lpstr>
      <vt:lpstr>Skewing a circle..</vt:lpstr>
      <vt:lpstr>Including wind shear in FLORIS</vt:lpstr>
      <vt:lpstr>Estimating the skew from wake contours</vt:lpstr>
      <vt:lpstr>Estimated skew vs. distance to rotor</vt:lpstr>
      <vt:lpstr>Finally, tune recovery of each wake zone to find velocity profiles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NREL</dc:creator>
  <cp:lastModifiedBy>NREL</cp:lastModifiedBy>
  <cp:revision>19</cp:revision>
  <dcterms:created xsi:type="dcterms:W3CDTF">2015-11-24T22:15:13Z</dcterms:created>
  <dcterms:modified xsi:type="dcterms:W3CDTF">2015-11-25T01:01:11Z</dcterms:modified>
</cp:coreProperties>
</file>