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9975" cy="42808525"/>
  <p:notesSz cx="6858000" cy="9144000"/>
  <p:defaultTextStyle>
    <a:defPPr>
      <a:defRPr lang="en-US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9" userDrawn="1">
          <p15:clr>
            <a:srgbClr val="A4A3A4"/>
          </p15:clr>
        </p15:guide>
        <p15:guide id="2" pos="18745" userDrawn="1">
          <p15:clr>
            <a:srgbClr val="A4A3A4"/>
          </p15:clr>
        </p15:guide>
        <p15:guide id="3" pos="284" userDrawn="1">
          <p15:clr>
            <a:srgbClr val="A4A3A4"/>
          </p15:clr>
        </p15:guide>
        <p15:guide id="4" pos="13710" userDrawn="1">
          <p15:clr>
            <a:srgbClr val="A4A3A4"/>
          </p15:clr>
        </p15:guide>
        <p15:guide id="5" orient="horz" pos="251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81" autoAdjust="0"/>
  </p:normalViewPr>
  <p:slideViewPr>
    <p:cSldViewPr>
      <p:cViewPr>
        <p:scale>
          <a:sx n="33" d="100"/>
          <a:sy n="33" d="100"/>
        </p:scale>
        <p:origin x="996" y="48"/>
      </p:cViewPr>
      <p:guideLst>
        <p:guide orient="horz" pos="3459"/>
        <p:guide pos="18745"/>
        <p:guide pos="284"/>
        <p:guide pos="13710"/>
        <p:guide orient="horz" pos="251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04A60-6172-4D6F-9915-74F90AFB9C08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A9016-EF85-49A5-A156-8EDB23B88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058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A9016-EF85-49A5-A156-8EDB23B88CC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88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4/25/2017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4/25/2017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52982" y="1714329"/>
            <a:ext cx="6812994" cy="365259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999" y="1714329"/>
            <a:ext cx="19934317" cy="365259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4/25/2017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4/25/2017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4/25/2017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999" y="9988659"/>
            <a:ext cx="13373656" cy="2825164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92320" y="9988659"/>
            <a:ext cx="13373656" cy="2825164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4/25/2017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4/25/2017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4/25/2017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4/25/2017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4/25/2017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4/25/2017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8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998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0A97C-6094-44F3-9AD2-0A11796E8BE7}" type="datetimeFigureOut">
              <a:rPr lang="en-US" smtClean="0"/>
              <a:t>4/25/2017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8" r="19362" b="5545"/>
          <a:stretch/>
        </p:blipFill>
        <p:spPr>
          <a:xfrm>
            <a:off x="1055797" y="32205144"/>
            <a:ext cx="9046870" cy="742382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2041" y="1876110"/>
            <a:ext cx="5938838" cy="247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45" y="2433385"/>
            <a:ext cx="4791075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68288" y="258309"/>
            <a:ext cx="29716412" cy="321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9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Sample size calculations using Bayesian optimisation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96507" y="1998530"/>
            <a:ext cx="22486960" cy="2658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Duncan T. </a:t>
            </a:r>
            <a:r>
              <a:rPr kumimoji="0" lang="en-GB" altLang="en-US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Wilson</a:t>
            </a:r>
            <a:r>
              <a:rPr kumimoji="0" lang="en-GB" altLang="en-US" sz="4000" b="0" i="0" u="none" strike="noStrike" cap="none" normalizeH="0" baseline="30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a</a:t>
            </a:r>
            <a:r>
              <a:rPr kumimoji="0" lang="en-GB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, Richard </a:t>
            </a:r>
            <a:r>
              <a:rPr kumimoji="0" lang="en-GB" altLang="en-US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Hooper</a:t>
            </a:r>
            <a:r>
              <a:rPr lang="en-GB" altLang="en-US" sz="4000" baseline="30000" dirty="0" err="1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b</a:t>
            </a:r>
            <a:r>
              <a:rPr kumimoji="0" lang="en-GB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, Rebecca E. A. </a:t>
            </a:r>
            <a:r>
              <a:rPr kumimoji="0" lang="en-GB" altLang="en-US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Walwyn</a:t>
            </a:r>
            <a:r>
              <a:rPr lang="en-GB" altLang="en-US" sz="4000" baseline="30000" dirty="0" err="1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</a:t>
            </a:r>
            <a:r>
              <a:rPr kumimoji="0" lang="en-GB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, Sarah R. </a:t>
            </a:r>
            <a:r>
              <a:rPr kumimoji="0" lang="en-GB" altLang="en-US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Brown</a:t>
            </a:r>
            <a:r>
              <a:rPr lang="en-GB" altLang="en-US" sz="4000" baseline="30000" dirty="0" err="1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</a:t>
            </a:r>
            <a:r>
              <a:rPr kumimoji="0" lang="en-GB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, </a:t>
            </a:r>
            <a:r>
              <a:rPr lang="en-GB" altLang="en-US" sz="4000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Julia </a:t>
            </a:r>
            <a:r>
              <a:rPr lang="en-GB" altLang="en-US" sz="4000" dirty="0" err="1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Brown</a:t>
            </a:r>
            <a:r>
              <a:rPr lang="en-GB" altLang="en-US" sz="4000" baseline="30000" dirty="0" err="1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</a:t>
            </a:r>
            <a:r>
              <a:rPr lang="en-GB" altLang="en-US" sz="40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, </a:t>
            </a:r>
            <a:r>
              <a:rPr kumimoji="0" lang="en-GB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Amanda J. </a:t>
            </a:r>
            <a:r>
              <a:rPr kumimoji="0" lang="en-GB" altLang="en-US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Farrin</a:t>
            </a:r>
            <a:r>
              <a:rPr lang="en-GB" altLang="en-US" sz="4000" baseline="30000" dirty="0" err="1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</a:t>
            </a:r>
            <a:r>
              <a:rPr kumimoji="0" lang="en-GB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GB" altLang="en-US" sz="4000" dirty="0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a - Clinical Trials Research Unit, Leeds Institute of Clinical Trials Research, University of Leeds</a:t>
            </a:r>
            <a:endParaRPr lang="en-US" altLang="en-US" sz="1800" dirty="0">
              <a:latin typeface="Arial" pitchFamily="34" charset="0"/>
              <a:cs typeface="Arial" pitchFamily="34" charset="0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b – Pragmatic Clinical Trials Unit,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Blizard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Institute, Queen Mary University of London</a:t>
            </a:r>
            <a:endParaRPr kumimoji="0" lang="en-GB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itchFamily="34" charset="0"/>
            </a:endParaRPr>
          </a:p>
        </p:txBody>
      </p:sp>
      <p:cxnSp>
        <p:nvCxnSpPr>
          <p:cNvPr id="1030" name="AutoShape 6"/>
          <p:cNvCxnSpPr>
            <a:cxnSpLocks noChangeShapeType="1"/>
          </p:cNvCxnSpPr>
          <p:nvPr/>
        </p:nvCxnSpPr>
        <p:spPr bwMode="auto">
          <a:xfrm flipH="1">
            <a:off x="4072105" y="4770414"/>
            <a:ext cx="25687623" cy="89783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9"/>
              <p:cNvSpPr txBox="1">
                <a:spLocks noChangeArrowheads="1"/>
              </p:cNvSpPr>
              <p:nvPr/>
            </p:nvSpPr>
            <p:spPr bwMode="auto">
              <a:xfrm>
                <a:off x="454410" y="5431833"/>
                <a:ext cx="10548475" cy="64201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514350" marR="0" lvl="0" indent="-51435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100000"/>
                  <a:buFont typeface="Arial" panose="020B0604020202020204" pitchFamily="34" charset="0"/>
                  <a:buChar char="•"/>
                  <a:tabLst/>
                </a:pPr>
                <a:r>
                  <a:rPr kumimoji="0" lang="en-GB" altLang="en-US" sz="3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We consider a partially nested design where there are</a:t>
                </a:r>
                <a:r>
                  <a:rPr kumimoji="0" lang="en-GB" altLang="en-US" sz="3200" b="1" i="1" u="none" strike="noStrike" cap="none" normalizeH="0" baseline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 k </a:t>
                </a:r>
                <a:r>
                  <a:rPr kumimoji="0" lang="en-GB" altLang="en-US" sz="3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therap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ists in the intervention arm, each treating an average of </a:t>
                </a:r>
                <a:r>
                  <a:rPr lang="en-GB" altLang="en-US" sz="3200" b="1" i="1" dirty="0" smtClean="0">
                    <a:solidFill>
                      <a:srgbClr val="C00000"/>
                    </a:solidFill>
                    <a:latin typeface="Calibri" pitchFamily="34" charset="0"/>
                    <a:cs typeface="Arial" pitchFamily="34" charset="0"/>
                  </a:rPr>
                  <a:t>m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 patients, and there are</a:t>
                </a:r>
                <a:r>
                  <a:rPr lang="en-GB" altLang="en-US" sz="3200" b="1" i="1" dirty="0" smtClean="0">
                    <a:solidFill>
                      <a:srgbClr val="C00000"/>
                    </a:solidFill>
                    <a:latin typeface="Calibri" pitchFamily="34" charset="0"/>
                    <a:cs typeface="Arial" pitchFamily="34" charset="0"/>
                  </a:rPr>
                  <a:t> j 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patients in the control arm (</a:t>
                </a:r>
                <a:r>
                  <a:rPr lang="en-GB" altLang="en-US" sz="3200" i="1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see right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).</a:t>
                </a:r>
              </a:p>
              <a:p>
                <a:pPr marL="514350" marR="0" lvl="0" indent="-51435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100000"/>
                  <a:buFont typeface="Arial" panose="020B0604020202020204" pitchFamily="34" charset="0"/>
                  <a:buChar char="•"/>
                  <a:tabLst/>
                </a:pP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To analyse, we will fit a </a:t>
                </a:r>
                <a:r>
                  <a:rPr lang="en-GB" altLang="en-US" sz="3200" b="1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partially nested heteroskedastic model 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for a continuous patient outcome, accounting for clustering in the intervention arm </a:t>
                </a:r>
                <a:r>
                  <a:rPr lang="en-GB" altLang="en-US" sz="3200" b="1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[1]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. A likelihood ratio test will be used to test the hypothesis of no treatment effect.</a:t>
                </a:r>
              </a:p>
              <a:p>
                <a:pPr marL="514350" indent="-51435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For </a:t>
                </a:r>
                <a:r>
                  <a:rPr lang="en-GB" altLang="en-US" sz="3200" b="1" i="1" dirty="0" smtClean="0">
                    <a:solidFill>
                      <a:srgbClr val="C00000"/>
                    </a:solidFill>
                    <a:latin typeface="Calibri" pitchFamily="34" charset="0"/>
                    <a:cs typeface="Arial" pitchFamily="34" charset="0"/>
                  </a:rPr>
                  <a:t>k </a:t>
                </a:r>
                <a14:m>
                  <m:oMath xmlns:m="http://schemas.openxmlformats.org/officeDocument/2006/math">
                    <m:r>
                      <a:rPr lang="en-GB" alt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∈</m:t>
                    </m:r>
                    <m:r>
                      <a:rPr lang="en-GB" alt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{3, 30}</m:t>
                    </m:r>
                  </m:oMath>
                </a14:m>
                <a:r>
                  <a:rPr lang="en-GB" altLang="en-US" sz="3200" dirty="0" smtClean="0"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rPr>
                  <a:t>, </a:t>
                </a:r>
                <a:r>
                  <a:rPr lang="en-GB" altLang="en-US" sz="3200" b="1" i="1" dirty="0" smtClean="0">
                    <a:solidFill>
                      <a:srgbClr val="C00000"/>
                    </a:solidFill>
                    <a:latin typeface="Calibri" pitchFamily="34" charset="0"/>
                    <a:cs typeface="Arial" pitchFamily="34" charset="0"/>
                  </a:rPr>
                  <a:t>m </a:t>
                </a:r>
                <a14:m>
                  <m:oMath xmlns:m="http://schemas.openxmlformats.org/officeDocument/2006/math">
                    <m:r>
                      <a:rPr lang="en-GB" altLang="en-US" sz="3200" b="1" i="1">
                        <a:latin typeface="Cambria Math" panose="02040503050406030204" pitchFamily="18" charset="0"/>
                        <a:cs typeface="Arial" pitchFamily="34" charset="0"/>
                      </a:rPr>
                      <m:t>∈</m:t>
                    </m:r>
                    <m:r>
                      <a:rPr lang="en-GB" altLang="en-US" sz="3200" i="1">
                        <a:latin typeface="Cambria Math" panose="02040503050406030204" pitchFamily="18" charset="0"/>
                        <a:cs typeface="Arial" pitchFamily="34" charset="0"/>
                      </a:rPr>
                      <m:t>{3, </m:t>
                    </m:r>
                    <m:r>
                      <a:rPr lang="en-GB" altLang="en-US" sz="32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4</m:t>
                    </m:r>
                    <m:r>
                      <a:rPr lang="en-GB" altLang="en-US" sz="3200" i="1">
                        <a:latin typeface="Cambria Math" panose="02040503050406030204" pitchFamily="18" charset="0"/>
                        <a:cs typeface="Arial" pitchFamily="34" charset="0"/>
                      </a:rPr>
                      <m:t>0}</m:t>
                    </m:r>
                  </m:oMath>
                </a14:m>
                <a:r>
                  <a:rPr lang="en-GB" altLang="en-US" sz="3200" dirty="0">
                    <a:latin typeface="Calibri" pitchFamily="34" charset="0"/>
                    <a:cs typeface="Arial" pitchFamily="34" charset="0"/>
                  </a:rPr>
                  <a:t>, </a:t>
                </a:r>
                <a:r>
                  <a:rPr lang="en-GB" altLang="en-US" sz="3200" b="1" i="1" dirty="0" smtClean="0">
                    <a:solidFill>
                      <a:srgbClr val="C00000"/>
                    </a:solidFill>
                    <a:latin typeface="Calibri" pitchFamily="34" charset="0"/>
                    <a:cs typeface="Arial" pitchFamily="34" charset="0"/>
                  </a:rPr>
                  <a:t>j </a:t>
                </a:r>
                <a14:m>
                  <m:oMath xmlns:m="http://schemas.openxmlformats.org/officeDocument/2006/math">
                    <m:r>
                      <a:rPr lang="en-GB" altLang="en-US" sz="3200" b="1" i="1">
                        <a:latin typeface="Cambria Math" panose="02040503050406030204" pitchFamily="18" charset="0"/>
                        <a:cs typeface="Arial" pitchFamily="34" charset="0"/>
                      </a:rPr>
                      <m:t>∈</m:t>
                    </m:r>
                    <m:r>
                      <a:rPr lang="en-GB" altLang="en-US" sz="3200" i="1">
                        <a:latin typeface="Cambria Math" panose="02040503050406030204" pitchFamily="18" charset="0"/>
                        <a:cs typeface="Arial" pitchFamily="34" charset="0"/>
                      </a:rPr>
                      <m:t>{</m:t>
                    </m:r>
                    <m:r>
                      <a:rPr lang="en-GB" altLang="en-US" sz="32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100</m:t>
                    </m:r>
                    <m:r>
                      <a:rPr lang="en-GB" altLang="en-US" sz="3200" i="1">
                        <a:latin typeface="Cambria Math" panose="02040503050406030204" pitchFamily="18" charset="0"/>
                        <a:cs typeface="Arial" pitchFamily="34" charset="0"/>
                      </a:rPr>
                      <m:t>, </m:t>
                    </m:r>
                    <m:r>
                      <a:rPr lang="en-GB" altLang="en-US" sz="32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50</m:t>
                    </m:r>
                    <m:r>
                      <a:rPr lang="en-GB" altLang="en-US" sz="3200" i="1">
                        <a:latin typeface="Cambria Math" panose="02040503050406030204" pitchFamily="18" charset="0"/>
                        <a:cs typeface="Arial" pitchFamily="34" charset="0"/>
                      </a:rPr>
                      <m:t>0}</m:t>
                    </m:r>
                  </m:oMath>
                </a14:m>
                <a:r>
                  <a:rPr lang="en-GB" altLang="en-US" sz="3200" dirty="0">
                    <a:latin typeface="Calibri" pitchFamily="34" charset="0"/>
                    <a:cs typeface="Arial" pitchFamily="34" charset="0"/>
                  </a:rPr>
                  <a:t>, </a:t>
                </a:r>
                <a:r>
                  <a:rPr lang="en-GB" altLang="en-US" sz="3200" dirty="0" smtClean="0">
                    <a:latin typeface="Calibri" pitchFamily="34" charset="0"/>
                    <a:cs typeface="Arial" pitchFamily="34" charset="0"/>
                  </a:rPr>
                  <a:t>we have </a:t>
                </a:r>
                <a:r>
                  <a:rPr lang="en-GB" altLang="en-US" sz="3200" b="1" dirty="0" smtClean="0">
                    <a:latin typeface="Calibri" pitchFamily="34" charset="0"/>
                    <a:cs typeface="Arial" pitchFamily="34" charset="0"/>
                  </a:rPr>
                  <a:t>over 500,000 possible designs </a:t>
                </a:r>
                <a:r>
                  <a:rPr lang="en-GB" altLang="en-US" sz="3200" dirty="0" smtClean="0">
                    <a:latin typeface="Calibri" pitchFamily="34" charset="0"/>
                    <a:cs typeface="Arial" pitchFamily="34" charset="0"/>
                  </a:rPr>
                  <a:t>to choose from.</a:t>
                </a:r>
                <a:endParaRPr lang="en-GB" altLang="en-US" sz="3200" dirty="0">
                  <a:latin typeface="Calibri" pitchFamily="34" charset="0"/>
                  <a:cs typeface="Arial" pitchFamily="34" charset="0"/>
                </a:endParaRPr>
              </a:p>
              <a:p>
                <a:pPr marL="514350" indent="-51435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</a:pPr>
                <a:endParaRPr lang="en-GB" altLang="en-US" sz="3200" dirty="0">
                  <a:latin typeface="Calibri" pitchFamily="34" charset="0"/>
                  <a:cs typeface="Arial" pitchFamily="34" charset="0"/>
                </a:endParaRPr>
              </a:p>
              <a:p>
                <a:pPr marL="514350" lvl="0" indent="-51435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</a:pPr>
                <a:endParaRPr lang="en-GB" altLang="en-US" sz="3200" dirty="0" smtClean="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marL="514350" marR="0" lvl="0" indent="-51435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100000"/>
                  <a:buFont typeface="Arial" panose="020B0604020202020204" pitchFamily="34" charset="0"/>
                  <a:buChar char="•"/>
                  <a:tabLst/>
                </a:pPr>
                <a:endParaRPr lang="en-GB" altLang="en-US" sz="3200" dirty="0" smtClean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marL="514350" marR="0" lvl="0" indent="-51435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100000"/>
                  <a:buFont typeface="Arial" panose="020B0604020202020204" pitchFamily="34" charset="0"/>
                  <a:buChar char="•"/>
                  <a:tabLst/>
                </a:pPr>
                <a:endParaRPr lang="en-GB" altLang="en-US" sz="3200" dirty="0" smtClean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100000"/>
                  <a:tabLst/>
                </a:pPr>
                <a:endParaRPr lang="en-GB" altLang="en-US" sz="3200" dirty="0" smtClean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7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410" y="5431833"/>
                <a:ext cx="10548475" cy="6420128"/>
              </a:xfrm>
              <a:prstGeom prst="rect">
                <a:avLst/>
              </a:prstGeom>
              <a:blipFill rotWithShape="0">
                <a:blip r:embed="rId6"/>
                <a:stretch>
                  <a:fillRect l="-1850" t="-1330" r="-144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4" name="AutoShape 20"/>
          <p:cNvCxnSpPr>
            <a:cxnSpLocks noChangeShapeType="1"/>
          </p:cNvCxnSpPr>
          <p:nvPr/>
        </p:nvCxnSpPr>
        <p:spPr bwMode="auto">
          <a:xfrm flipH="1">
            <a:off x="4104417" y="40234983"/>
            <a:ext cx="25687623" cy="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23" name="AutoShape 6"/>
          <p:cNvCxnSpPr>
            <a:cxnSpLocks noChangeShapeType="1"/>
          </p:cNvCxnSpPr>
          <p:nvPr/>
        </p:nvCxnSpPr>
        <p:spPr bwMode="auto">
          <a:xfrm flipH="1">
            <a:off x="3329928" y="16668076"/>
            <a:ext cx="26462112" cy="79827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24" name="AutoShape 6"/>
          <p:cNvCxnSpPr>
            <a:cxnSpLocks noChangeShapeType="1"/>
            <a:endCxn id="134" idx="3"/>
          </p:cNvCxnSpPr>
          <p:nvPr/>
        </p:nvCxnSpPr>
        <p:spPr bwMode="auto">
          <a:xfrm flipH="1" flipV="1">
            <a:off x="4104417" y="31845956"/>
            <a:ext cx="25656449" cy="1407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92" name="Text Box 14"/>
          <p:cNvSpPr txBox="1">
            <a:spLocks noChangeArrowheads="1"/>
          </p:cNvSpPr>
          <p:nvPr/>
        </p:nvSpPr>
        <p:spPr bwMode="auto">
          <a:xfrm>
            <a:off x="454410" y="4346260"/>
            <a:ext cx="4654550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54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cs typeface="Arial" pitchFamily="34" charset="0"/>
              </a:rPr>
              <a:t>Background</a:t>
            </a:r>
            <a:endParaRPr kumimoji="0" lang="en-US" altLang="en-US" sz="54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Text Box 14"/>
          <p:cNvSpPr txBox="1">
            <a:spLocks noChangeArrowheads="1"/>
          </p:cNvSpPr>
          <p:nvPr/>
        </p:nvSpPr>
        <p:spPr bwMode="auto">
          <a:xfrm>
            <a:off x="471613" y="16266774"/>
            <a:ext cx="3456710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54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cs typeface="Arial" pitchFamily="34" charset="0"/>
              </a:rPr>
              <a:t>Methods</a:t>
            </a:r>
            <a:endParaRPr kumimoji="0" lang="en-US" altLang="en-US" sz="54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Text Box 14"/>
          <p:cNvSpPr txBox="1">
            <a:spLocks noChangeArrowheads="1"/>
          </p:cNvSpPr>
          <p:nvPr/>
        </p:nvSpPr>
        <p:spPr bwMode="auto">
          <a:xfrm>
            <a:off x="490990" y="31409393"/>
            <a:ext cx="3613427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54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cs typeface="Arial" pitchFamily="34" charset="0"/>
              </a:rPr>
              <a:t>Illustration</a:t>
            </a:r>
            <a:endParaRPr kumimoji="0" lang="en-US" altLang="en-US" sz="54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Text Box 14"/>
          <p:cNvSpPr txBox="1">
            <a:spLocks noChangeArrowheads="1"/>
          </p:cNvSpPr>
          <p:nvPr/>
        </p:nvSpPr>
        <p:spPr bwMode="auto">
          <a:xfrm>
            <a:off x="471613" y="39774973"/>
            <a:ext cx="3456710" cy="748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54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cs typeface="Arial" pitchFamily="34" charset="0"/>
              </a:rPr>
              <a:t>References</a:t>
            </a:r>
            <a:endParaRPr kumimoji="0" lang="en-US" altLang="en-US" sz="54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Text Box 14"/>
          <p:cNvSpPr txBox="1">
            <a:spLocks noChangeArrowheads="1"/>
          </p:cNvSpPr>
          <p:nvPr/>
        </p:nvSpPr>
        <p:spPr bwMode="auto">
          <a:xfrm>
            <a:off x="20195472" y="40422923"/>
            <a:ext cx="4654550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4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cs typeface="Arial" pitchFamily="34" charset="0"/>
              </a:rPr>
              <a:t>Acknowledgements</a:t>
            </a:r>
            <a:endParaRPr kumimoji="0" lang="en-US" altLang="en-US" sz="40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68850" y="40648411"/>
            <a:ext cx="188337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[1]</a:t>
            </a:r>
            <a:r>
              <a:rPr lang="en-GB" sz="2800" dirty="0" smtClean="0"/>
              <a:t> Roberts, C. &amp; Roberts, S. A. </a:t>
            </a:r>
            <a:r>
              <a:rPr lang="en-GB" sz="2800" dirty="0"/>
              <a:t>(2005), Design and analysis of clinical trials with clustering effects due to </a:t>
            </a:r>
            <a:r>
              <a:rPr lang="en-GB" sz="2800" dirty="0" smtClean="0"/>
              <a:t>treatment, </a:t>
            </a:r>
            <a:r>
              <a:rPr lang="en-GB" sz="2800" i="1" dirty="0" smtClean="0"/>
              <a:t>Clinical Trials</a:t>
            </a:r>
            <a:r>
              <a:rPr lang="en-GB" sz="2800" dirty="0" smtClean="0"/>
              <a:t>, 2, 152-162. </a:t>
            </a:r>
            <a:r>
              <a:rPr lang="en-GB" sz="2800" b="1" dirty="0" smtClean="0"/>
              <a:t>[</a:t>
            </a:r>
            <a:r>
              <a:rPr lang="en-GB" sz="2800" b="1" dirty="0"/>
              <a:t>2</a:t>
            </a:r>
            <a:r>
              <a:rPr lang="en-GB" sz="2800" b="1" dirty="0" smtClean="0"/>
              <a:t>] </a:t>
            </a:r>
            <a:r>
              <a:rPr lang="en-GB" sz="2800" dirty="0"/>
              <a:t>Landau, S. &amp; Stahl, D. </a:t>
            </a:r>
            <a:r>
              <a:rPr lang="en-GB" sz="2800" dirty="0" smtClean="0"/>
              <a:t>(2013), </a:t>
            </a:r>
            <a:r>
              <a:rPr lang="en-GB" sz="2800" dirty="0"/>
              <a:t>Sample size and power calculations for medical studies by simulation when closed form expressions are not </a:t>
            </a:r>
            <a:r>
              <a:rPr lang="en-GB" sz="2800" dirty="0" smtClean="0"/>
              <a:t>available, </a:t>
            </a:r>
            <a:r>
              <a:rPr lang="en-GB" sz="2800" i="1" dirty="0"/>
              <a:t>Statistical Methods in Medical </a:t>
            </a:r>
            <a:r>
              <a:rPr lang="en-GB" sz="2800" i="1" dirty="0" smtClean="0"/>
              <a:t>Research</a:t>
            </a:r>
            <a:r>
              <a:rPr lang="en-GB" sz="2800" dirty="0" smtClean="0"/>
              <a:t>, 22</a:t>
            </a:r>
            <a:r>
              <a:rPr lang="en-GB" sz="2800" dirty="0"/>
              <a:t>, </a:t>
            </a:r>
            <a:r>
              <a:rPr lang="en-GB" sz="2800" dirty="0" smtClean="0"/>
              <a:t>324-345. </a:t>
            </a:r>
            <a:r>
              <a:rPr lang="en-GB" sz="2800" b="1" dirty="0" smtClean="0"/>
              <a:t>[3]</a:t>
            </a:r>
            <a:r>
              <a:rPr lang="en-GB" sz="2800" dirty="0" smtClean="0"/>
              <a:t> Jones, </a:t>
            </a:r>
            <a:r>
              <a:rPr lang="en-GB" sz="2800" dirty="0"/>
              <a:t>D</a:t>
            </a:r>
            <a:r>
              <a:rPr lang="en-GB" sz="2800" dirty="0" smtClean="0"/>
              <a:t>. R. </a:t>
            </a:r>
            <a:r>
              <a:rPr lang="en-GB" sz="2800" dirty="0"/>
              <a:t>(2001), A Taxonomy of Global Optimization Methods Based on Response </a:t>
            </a:r>
            <a:r>
              <a:rPr lang="en-GB" sz="2800" dirty="0" smtClean="0"/>
              <a:t>Surfaces, </a:t>
            </a:r>
            <a:r>
              <a:rPr lang="en-GB" sz="2800" i="1" dirty="0"/>
              <a:t>Journal of Global </a:t>
            </a:r>
            <a:r>
              <a:rPr lang="en-GB" sz="2800" i="1" dirty="0" smtClean="0"/>
              <a:t>Optimization</a:t>
            </a:r>
            <a:r>
              <a:rPr lang="en-GB" sz="2800" dirty="0" smtClean="0"/>
              <a:t>, </a:t>
            </a:r>
            <a:r>
              <a:rPr lang="en-GB" sz="2800" dirty="0"/>
              <a:t>21, </a:t>
            </a:r>
            <a:r>
              <a:rPr lang="en-GB" sz="2800" dirty="0" smtClean="0"/>
              <a:t>345-383. </a:t>
            </a:r>
            <a:endParaRPr lang="en-GB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20195472" y="41079298"/>
            <a:ext cx="50886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Duncan Wilson is funded by an MRC Skills Development Fellowship</a:t>
            </a:r>
            <a:endParaRPr lang="en-GB" sz="2800" dirty="0"/>
          </a:p>
        </p:txBody>
      </p:sp>
      <p:pic>
        <p:nvPicPr>
          <p:cNvPr id="20" name="Picture 2" descr="https://www.mrc.ac.uk/mrc/assets/Image/logos/4%20-%20logo%20colour%20mr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4116" y="40525149"/>
            <a:ext cx="4420540" cy="193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4" name="Group 223"/>
          <p:cNvGrpSpPr/>
          <p:nvPr/>
        </p:nvGrpSpPr>
        <p:grpSpPr>
          <a:xfrm>
            <a:off x="16778086" y="6409145"/>
            <a:ext cx="2783968" cy="8083574"/>
            <a:chOff x="14891971" y="5580349"/>
            <a:chExt cx="2783968" cy="8083574"/>
          </a:xfrm>
        </p:grpSpPr>
        <p:sp>
          <p:nvSpPr>
            <p:cNvPr id="31" name="Rectangle 30"/>
            <p:cNvSpPr/>
            <p:nvPr/>
          </p:nvSpPr>
          <p:spPr>
            <a:xfrm>
              <a:off x="14891971" y="5580349"/>
              <a:ext cx="2237684" cy="9993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chemeClr val="tx1"/>
                  </a:solidFill>
                </a:rPr>
                <a:t>Treatment as usual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6523811" y="7315508"/>
              <a:ext cx="1152128" cy="10801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chemeClr val="tx1"/>
                  </a:solidFill>
                </a:rPr>
                <a:t>1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6523811" y="8639744"/>
              <a:ext cx="1152128" cy="10801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chemeClr val="tx1"/>
                  </a:solidFill>
                </a:rPr>
                <a:t>2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16523811" y="12583803"/>
              <a:ext cx="1152128" cy="10801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i="1" dirty="0" smtClean="0">
                  <a:solidFill>
                    <a:srgbClr val="C00000"/>
                  </a:solidFill>
                </a:rPr>
                <a:t>j</a:t>
              </a:r>
              <a:endParaRPr lang="en-GB" sz="32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13" name="Elbow Connector 12"/>
            <p:cNvCxnSpPr>
              <a:stCxn id="31" idx="2"/>
              <a:endCxn id="9" idx="2"/>
            </p:cNvCxnSpPr>
            <p:nvPr/>
          </p:nvCxnSpPr>
          <p:spPr>
            <a:xfrm rot="16200000" flipH="1">
              <a:off x="15629393" y="6961150"/>
              <a:ext cx="1275838" cy="512998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31" idx="2"/>
              <a:endCxn id="33" idx="2"/>
            </p:cNvCxnSpPr>
            <p:nvPr/>
          </p:nvCxnSpPr>
          <p:spPr>
            <a:xfrm rot="16200000" flipH="1">
              <a:off x="14967275" y="7623268"/>
              <a:ext cx="2600074" cy="512998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endCxn id="34" idx="2"/>
            </p:cNvCxnSpPr>
            <p:nvPr/>
          </p:nvCxnSpPr>
          <p:spPr>
            <a:xfrm rot="16200000" flipH="1">
              <a:off x="15412797" y="12012849"/>
              <a:ext cx="1708822" cy="513205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 rot="5400000">
              <a:off x="15387908" y="9747888"/>
              <a:ext cx="184383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. . .</a:t>
              </a:r>
              <a:endParaRPr lang="en-GB" dirty="0"/>
            </a:p>
          </p:txBody>
        </p:sp>
        <p:cxnSp>
          <p:nvCxnSpPr>
            <p:cNvPr id="84" name="Straight Connector 83"/>
            <p:cNvCxnSpPr>
              <a:stCxn id="31" idx="2"/>
            </p:cNvCxnSpPr>
            <p:nvPr/>
          </p:nvCxnSpPr>
          <p:spPr>
            <a:xfrm flipH="1">
              <a:off x="16010604" y="6579730"/>
              <a:ext cx="209" cy="287665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>
            <a:off x="16654788" y="15685554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i="1" dirty="0" smtClean="0"/>
              <a:t>patients</a:t>
            </a:r>
            <a:endParaRPr lang="en-GB" sz="2800" i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11951806" y="6409145"/>
            <a:ext cx="4585269" cy="9470883"/>
            <a:chOff x="10065691" y="5549145"/>
            <a:chExt cx="4585269" cy="9470883"/>
          </a:xfrm>
        </p:grpSpPr>
        <p:sp>
          <p:nvSpPr>
            <p:cNvPr id="8" name="Rectangle 7"/>
            <p:cNvSpPr/>
            <p:nvPr/>
          </p:nvSpPr>
          <p:spPr>
            <a:xfrm>
              <a:off x="10065691" y="5549145"/>
              <a:ext cx="1711943" cy="9993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chemeClr val="tx1"/>
                  </a:solidFill>
                </a:rPr>
                <a:t>Therapy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11336665" y="7289493"/>
              <a:ext cx="1152128" cy="10801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chemeClr val="tx1"/>
                  </a:solidFill>
                </a:rPr>
                <a:t>1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11313103" y="12576187"/>
              <a:ext cx="1152128" cy="10801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i="1" dirty="0" smtClean="0">
                  <a:solidFill>
                    <a:srgbClr val="C00000"/>
                  </a:solidFill>
                </a:rPr>
                <a:t>k</a:t>
              </a:r>
              <a:endParaRPr lang="en-GB" sz="32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52" name="Elbow Connector 51"/>
            <p:cNvCxnSpPr>
              <a:stCxn id="8" idx="2"/>
              <a:endCxn id="49" idx="2"/>
            </p:cNvCxnSpPr>
            <p:nvPr/>
          </p:nvCxnSpPr>
          <p:spPr>
            <a:xfrm rot="16200000" flipH="1">
              <a:off x="10488651" y="6981538"/>
              <a:ext cx="1281027" cy="415002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endCxn id="51" idx="2"/>
            </p:cNvCxnSpPr>
            <p:nvPr/>
          </p:nvCxnSpPr>
          <p:spPr>
            <a:xfrm rot="16200000" flipH="1">
              <a:off x="10199591" y="12002734"/>
              <a:ext cx="1800537" cy="426487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13087519" y="8592568"/>
              <a:ext cx="1260689" cy="1157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chemeClr val="tx1"/>
                  </a:solidFill>
                </a:rPr>
                <a:t>1.</a:t>
              </a:r>
              <a:r>
                <a:rPr lang="en-GB" sz="3200" b="1" i="1" dirty="0" smtClean="0">
                  <a:solidFill>
                    <a:srgbClr val="C00000"/>
                  </a:solidFill>
                </a:rPr>
                <a:t>m</a:t>
              </a:r>
              <a:endParaRPr lang="en-GB" sz="32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3087519" y="5870909"/>
              <a:ext cx="1260689" cy="1157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chemeClr val="tx1"/>
                  </a:solidFill>
                </a:rPr>
                <a:t>1.1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13087519" y="13862446"/>
              <a:ext cx="1260689" cy="1157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i="1" dirty="0" err="1" smtClean="0">
                  <a:solidFill>
                    <a:schemeClr val="tx1"/>
                  </a:solidFill>
                </a:rPr>
                <a:t>k</a:t>
              </a:r>
              <a:r>
                <a:rPr lang="en-GB" sz="3200" dirty="0" err="1" smtClean="0">
                  <a:solidFill>
                    <a:schemeClr val="tx1"/>
                  </a:solidFill>
                </a:rPr>
                <a:t>.</a:t>
              </a:r>
              <a:r>
                <a:rPr lang="en-GB" sz="3200" b="1" i="1" dirty="0" err="1" smtClean="0">
                  <a:solidFill>
                    <a:srgbClr val="C00000"/>
                  </a:solidFill>
                </a:rPr>
                <a:t>m</a:t>
              </a:r>
              <a:endParaRPr lang="en-GB" sz="32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13090344" y="11136302"/>
              <a:ext cx="1260689" cy="1157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k</a:t>
              </a:r>
              <a:r>
                <a:rPr lang="en-GB" sz="3200" dirty="0" smtClean="0">
                  <a:solidFill>
                    <a:schemeClr val="tx1"/>
                  </a:solidFill>
                </a:rPr>
                <a:t>.1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>
              <a:stCxn id="8" idx="2"/>
            </p:cNvCxnSpPr>
            <p:nvPr/>
          </p:nvCxnSpPr>
          <p:spPr>
            <a:xfrm flipH="1">
              <a:off x="10915385" y="6548526"/>
              <a:ext cx="6278" cy="287665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5400000">
              <a:off x="10271559" y="9654129"/>
              <a:ext cx="184383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. . .</a:t>
              </a:r>
              <a:endParaRPr lang="en-GB" dirty="0"/>
            </a:p>
          </p:txBody>
        </p:sp>
        <p:sp>
          <p:nvSpPr>
            <p:cNvPr id="71" name="TextBox 70"/>
            <p:cNvSpPr txBox="1"/>
            <p:nvPr/>
          </p:nvSpPr>
          <p:spPr>
            <a:xfrm rot="5400000">
              <a:off x="13051936" y="7108515"/>
              <a:ext cx="184383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. . .</a:t>
              </a:r>
              <a:endParaRPr lang="en-GB" dirty="0"/>
            </a:p>
          </p:txBody>
        </p:sp>
        <p:sp>
          <p:nvSpPr>
            <p:cNvPr id="72" name="TextBox 71"/>
            <p:cNvSpPr txBox="1"/>
            <p:nvPr/>
          </p:nvSpPr>
          <p:spPr>
            <a:xfrm rot="5400000">
              <a:off x="13051936" y="12384843"/>
              <a:ext cx="184383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. . .</a:t>
              </a:r>
              <a:endParaRPr lang="en-GB" dirty="0"/>
            </a:p>
          </p:txBody>
        </p:sp>
        <p:cxnSp>
          <p:nvCxnSpPr>
            <p:cNvPr id="88" name="Straight Connector 87"/>
            <p:cNvCxnSpPr>
              <a:stCxn id="49" idx="6"/>
              <a:endCxn id="59" idx="2"/>
            </p:cNvCxnSpPr>
            <p:nvPr/>
          </p:nvCxnSpPr>
          <p:spPr>
            <a:xfrm flipV="1">
              <a:off x="12488793" y="6449700"/>
              <a:ext cx="598726" cy="137985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49" idx="6"/>
              <a:endCxn id="58" idx="2"/>
            </p:cNvCxnSpPr>
            <p:nvPr/>
          </p:nvCxnSpPr>
          <p:spPr>
            <a:xfrm>
              <a:off x="12488793" y="7829553"/>
              <a:ext cx="598726" cy="134180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51" idx="6"/>
              <a:endCxn id="60" idx="2"/>
            </p:cNvCxnSpPr>
            <p:nvPr/>
          </p:nvCxnSpPr>
          <p:spPr>
            <a:xfrm>
              <a:off x="12465231" y="13116247"/>
              <a:ext cx="622288" cy="132499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51" idx="6"/>
              <a:endCxn id="61" idx="2"/>
            </p:cNvCxnSpPr>
            <p:nvPr/>
          </p:nvCxnSpPr>
          <p:spPr>
            <a:xfrm flipV="1">
              <a:off x="12465231" y="11715093"/>
              <a:ext cx="625113" cy="140115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10976625" y="10124162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i="1" dirty="0" smtClean="0"/>
                <a:t>therapists</a:t>
              </a:r>
              <a:endParaRPr lang="en-GB" sz="2800" i="1" dirty="0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V="1">
              <a:off x="11906574" y="8527605"/>
              <a:ext cx="6156" cy="1479338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H="1">
              <a:off x="11932578" y="10728892"/>
              <a:ext cx="7877" cy="1673039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Straight Arrow Connector 116"/>
          <p:cNvCxnSpPr/>
          <p:nvPr/>
        </p:nvCxnSpPr>
        <p:spPr>
          <a:xfrm flipV="1">
            <a:off x="18159980" y="14621811"/>
            <a:ext cx="504221" cy="1051713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 flipV="1">
            <a:off x="16283879" y="15597767"/>
            <a:ext cx="612573" cy="236945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1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2"/>
          <a:stretch/>
        </p:blipFill>
        <p:spPr>
          <a:xfrm>
            <a:off x="20195472" y="8805485"/>
            <a:ext cx="9523603" cy="7661940"/>
          </a:xfrm>
          <a:prstGeom prst="rect">
            <a:avLst/>
          </a:prstGeom>
        </p:spPr>
      </p:pic>
      <p:sp>
        <p:nvSpPr>
          <p:cNvPr id="1053" name="Rectangle 1052"/>
          <p:cNvSpPr/>
          <p:nvPr/>
        </p:nvSpPr>
        <p:spPr>
          <a:xfrm>
            <a:off x="20375414" y="5431833"/>
            <a:ext cx="932924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No closed form expression for power calculation</a:t>
            </a:r>
            <a:endParaRPr lang="en-GB" altLang="en-US" sz="3200" dirty="0" smtClean="0">
              <a:latin typeface="Calibri" pitchFamily="34" charset="0"/>
              <a:cs typeface="Arial" pitchFamily="34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GB" altLang="en-US" sz="3200" dirty="0" smtClean="0">
                <a:latin typeface="Calibri" pitchFamily="34" charset="0"/>
                <a:cs typeface="Arial" pitchFamily="34" charset="0"/>
              </a:rPr>
              <a:t>Is available, but we can </a:t>
            </a:r>
            <a:r>
              <a:rPr lang="en-GB" altLang="en-US" sz="3200" b="1" dirty="0" smtClean="0">
                <a:latin typeface="Calibri" pitchFamily="34" charset="0"/>
                <a:cs typeface="Arial" pitchFamily="34" charset="0"/>
              </a:rPr>
              <a:t>estimate power using Monte Carlo simulation [2]</a:t>
            </a:r>
            <a:r>
              <a:rPr lang="en-GB" altLang="en-US" sz="3200" dirty="0" smtClean="0">
                <a:latin typeface="Calibri" pitchFamily="34" charset="0"/>
                <a:cs typeface="Arial" pitchFamily="34" charset="0"/>
              </a:rPr>
              <a:t>. However, this can require a considerable number of Monte Carlo samples N, and therefore considerable time, to deliver a precise estimate (</a:t>
            </a:r>
            <a:r>
              <a:rPr lang="en-GB" altLang="en-US" sz="3200" i="1" dirty="0" smtClean="0">
                <a:latin typeface="Calibri" pitchFamily="34" charset="0"/>
                <a:cs typeface="Arial" pitchFamily="34" charset="0"/>
              </a:rPr>
              <a:t>see below</a:t>
            </a:r>
            <a:r>
              <a:rPr lang="en-GB" altLang="en-US" sz="3200" dirty="0" smtClean="0">
                <a:latin typeface="Calibri" pitchFamily="34" charset="0"/>
                <a:cs typeface="Arial" pitchFamily="34" charset="0"/>
              </a:rPr>
              <a:t>).</a:t>
            </a:r>
            <a:endParaRPr lang="en-GB" altLang="en-US" sz="3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054" name="Rounded Rectangle 1053"/>
          <p:cNvSpPr/>
          <p:nvPr/>
        </p:nvSpPr>
        <p:spPr>
          <a:xfrm>
            <a:off x="450850" y="12178679"/>
            <a:ext cx="8753676" cy="2958573"/>
          </a:xfrm>
          <a:prstGeom prst="roundRect">
            <a:avLst>
              <a:gd name="adj" fmla="val 852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 smtClean="0">
                <a:solidFill>
                  <a:schemeClr val="tx1"/>
                </a:solidFill>
              </a:rPr>
              <a:t>Questions:</a:t>
            </a:r>
            <a:endParaRPr lang="en-GB" sz="32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en-GB" sz="3200" dirty="0" smtClean="0">
                <a:solidFill>
                  <a:schemeClr val="tx1"/>
                </a:solidFill>
              </a:rPr>
              <a:t>Which designs give sufficient power?</a:t>
            </a:r>
          </a:p>
          <a:p>
            <a:pPr marL="514350" indent="-514350">
              <a:buFont typeface="+mj-lt"/>
              <a:buAutoNum type="arabicParenR"/>
            </a:pPr>
            <a:r>
              <a:rPr lang="en-GB" sz="3200" dirty="0" smtClean="0">
                <a:solidFill>
                  <a:schemeClr val="tx1"/>
                </a:solidFill>
              </a:rPr>
              <a:t>Which of these minimise the size of the trial?</a:t>
            </a:r>
          </a:p>
          <a:p>
            <a:pPr marL="514350" indent="-514350">
              <a:buFont typeface="+mj-lt"/>
              <a:buAutoNum type="arabicParenR"/>
            </a:pPr>
            <a:r>
              <a:rPr lang="en-GB" sz="3200" dirty="0" smtClean="0">
                <a:solidFill>
                  <a:schemeClr val="tx1"/>
                </a:solidFill>
              </a:rPr>
              <a:t>To what extent can we trade-off the number of therapists against the total number of patients?</a:t>
            </a:r>
            <a:endParaRPr lang="en-GB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Rounded Rectangle 157"/>
              <p:cNvSpPr/>
              <p:nvPr/>
            </p:nvSpPr>
            <p:spPr>
              <a:xfrm>
                <a:off x="17641914" y="17296098"/>
                <a:ext cx="12088837" cy="14271405"/>
              </a:xfrm>
              <a:prstGeom prst="roundRect">
                <a:avLst>
                  <a:gd name="adj" fmla="val 312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  <a:buSzPts val="1000"/>
                </a:pPr>
                <a:r>
                  <a:rPr lang="en-GB" altLang="en-US" sz="3200" b="1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Model-assisted </a:t>
                </a:r>
                <a:r>
                  <a:rPr lang="en-GB" altLang="en-US" sz="3200" b="1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Efficient Global </a:t>
                </a:r>
                <a:r>
                  <a:rPr lang="en-GB" altLang="en-US" sz="3200" b="1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Optimisation (EGO)</a:t>
                </a:r>
                <a:endParaRPr lang="en-GB" altLang="en-US" sz="3200" b="1" dirty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marL="457200" lvl="0" indent="-45720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Given a GP model of the power function and the uncertain predictions it provides, we can ask questions like:</a:t>
                </a:r>
              </a:p>
              <a:p>
                <a:pPr marL="457200" lvl="0" indent="-45720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</a:pPr>
                <a:endParaRPr lang="en-GB" altLang="en-US" sz="3200" dirty="0" smtClean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marL="457200" lvl="0" indent="-45720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</a:pPr>
                <a:endParaRPr lang="en-GB" altLang="en-US" sz="3200" dirty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marL="457200" lvl="0" indent="-45720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</a:pPr>
                <a:endParaRPr lang="en-GB" altLang="en-US" sz="3200" dirty="0" smtClean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marL="457200" lvl="0" indent="-45720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</a:pPr>
                <a:endParaRPr lang="en-GB" altLang="en-US" sz="3200" dirty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</a:pPr>
                <a:endParaRPr lang="en-GB" altLang="en-US" sz="3200" dirty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marL="457200" lvl="0" indent="-45720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When minimising a single criteria, we can guide the search process by estimating the power of the design which gives the largest </a:t>
                </a:r>
                <a:r>
                  <a:rPr lang="en-GB" altLang="en-US" sz="3200" b="1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expected improvement [3]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 (</a:t>
                </a:r>
                <a:r>
                  <a:rPr lang="en-GB" altLang="en-US" sz="3200" i="1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see left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).</a:t>
                </a:r>
              </a:p>
              <a:p>
                <a:pPr marL="457200" lvl="0" indent="-45720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Our partially nested design is more complex – we want to minimise both the number of therapists </a:t>
                </a:r>
                <a:r>
                  <a:rPr lang="en-GB" altLang="en-US" sz="3200" i="1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k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 and the total number of patients </a:t>
                </a:r>
                <a:r>
                  <a:rPr lang="en-GB" altLang="en-US" sz="3200" i="1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n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.</a:t>
                </a:r>
              </a:p>
              <a:p>
                <a:pPr marL="457200" lvl="0" indent="-45720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At each iteration in the algorithm (</a:t>
                </a:r>
                <a:r>
                  <a:rPr lang="en-GB" altLang="en-US" sz="3200" i="1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see below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) we select a random weight </a:t>
                </a:r>
                <a:r>
                  <a:rPr lang="en-GB" altLang="en-US" sz="3200" i="1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w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 and define the quality of a design 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GB" alt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𝑤𝑘</m:t>
                    </m:r>
                    <m:r>
                      <a:rPr lang="en-GB" alt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d>
                      <m:dPr>
                        <m:ctrlPr>
                          <a:rPr lang="en-GB" altLang="en-US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GB" altLang="en-US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1−</m:t>
                        </m:r>
                        <m:r>
                          <a:rPr lang="en-GB" altLang="en-US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𝑤</m:t>
                        </m:r>
                      </m:e>
                    </m:d>
                    <m:r>
                      <a:rPr lang="en-GB" alt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𝑛</m:t>
                    </m:r>
                  </m:oMath>
                </a14:m>
                <a:r>
                  <a:rPr lang="en-GB" altLang="en-US" sz="3200" i="1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. 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We then 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minimise this 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single 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criteria, 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subject to power.</a:t>
                </a:r>
              </a:p>
              <a:p>
                <a:pPr marL="457200" lvl="0" indent="-45720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By selecting a random weight </a:t>
                </a:r>
                <a:r>
                  <a:rPr lang="en-GB" altLang="en-US" sz="3200" i="1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w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 at each iteration, we find a range of designs with different trade-offs between the two criteria.</a:t>
                </a:r>
              </a:p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</a:pPr>
                <a:endParaRPr lang="en-GB" altLang="en-US" sz="3200" b="1" dirty="0" smtClean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  <a:buSzPts val="1000"/>
                </a:pPr>
                <a:r>
                  <a:rPr lang="en-GB" altLang="en-US" sz="3200" b="1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The algorithm</a:t>
                </a:r>
                <a:endParaRPr lang="en-GB" altLang="en-US" sz="3200" b="1" dirty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marL="514350" lvl="0" indent="-51435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+mj-lt"/>
                  <a:buAutoNum type="arabicPeriod"/>
                </a:pPr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Choose an initial set of 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designs </a:t>
                </a:r>
                <a14:m>
                  <m:oMath xmlns:m="http://schemas.openxmlformats.org/officeDocument/2006/math">
                    <m:r>
                      <a:rPr lang="en-GB" alt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</m:oMath>
                </a14:m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.</a:t>
                </a:r>
                <a:endParaRPr lang="en-GB" altLang="en-US" sz="3200" dirty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marL="514350" lvl="0" indent="-51435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+mj-lt"/>
                  <a:buAutoNum type="arabicPeriod"/>
                </a:pPr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Compute the Monte Carlo 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power estimate at each </a:t>
                </a:r>
                <a14:m>
                  <m:oMath xmlns:m="http://schemas.openxmlformats.org/officeDocument/2006/math">
                    <m:r>
                      <a:rPr lang="en-GB" alt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GB" alt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∈</m:t>
                    </m:r>
                    <m:r>
                      <a:rPr lang="en-GB" alt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</m:oMath>
                </a14:m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.</a:t>
                </a:r>
              </a:p>
              <a:p>
                <a:pPr marL="514350" lvl="0" indent="-51435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+mj-lt"/>
                  <a:buAutoNum type="arabicPeriod"/>
                </a:pP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Using </a:t>
                </a:r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a random weight </a:t>
                </a:r>
                <a:r>
                  <a:rPr lang="en-GB" altLang="en-US" sz="3200" i="1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w</a:t>
                </a:r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, calculate the 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value</a:t>
                </a:r>
                <a:r>
                  <a:rPr lang="en-GB" altLang="en-US" sz="3200" i="1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GB" altLang="en-US" sz="3200" i="1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 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of each </a:t>
                </a:r>
                <a14:m>
                  <m:oMath xmlns:m="http://schemas.openxmlformats.org/officeDocument/2006/math">
                    <m:r>
                      <a:rPr lang="en-GB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GB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∈</m:t>
                    </m:r>
                    <m:r>
                      <a:rPr lang="en-GB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</m:oMath>
                </a14:m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.</a:t>
                </a:r>
              </a:p>
              <a:p>
                <a:pPr marL="514350" lvl="0" indent="-51435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+mj-lt"/>
                  <a:buAutoNum type="arabicPeriod"/>
                </a:pP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Fit </a:t>
                </a:r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a Gaussian process model </a:t>
                </a:r>
                <a14:m>
                  <m:oMath xmlns:m="http://schemas.openxmlformats.org/officeDocument/2006/math">
                    <m:r>
                      <a:rPr lang="en-GB" alt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𝑓</m:t>
                    </m:r>
                    <m:d>
                      <m:dPr>
                        <m:ctrlPr>
                          <a:rPr lang="en-GB" altLang="en-US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GB" altLang="en-US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 as </a:t>
                </a:r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a 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surrogate </a:t>
                </a:r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GB" alt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𝛽</m:t>
                    </m:r>
                    <m:r>
                      <a:rPr lang="en-GB" alt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r>
                      <a:rPr lang="en-GB" alt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GB" alt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.</a:t>
                </a:r>
              </a:p>
              <a:p>
                <a:pPr marL="514350" lvl="0" indent="-51435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+mj-lt"/>
                  <a:buAutoNum type="arabicPeriod"/>
                </a:pP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Find </a:t>
                </a:r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GB" altLang="en-US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e>
                      <m:sub>
                        <m:r>
                          <a:rPr lang="en-GB" altLang="en-US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 of </a:t>
                </a:r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the best design </a:t>
                </a:r>
                <a14:m>
                  <m:oMath xmlns:m="http://schemas.openxmlformats.org/officeDocument/2006/math">
                    <m:r>
                      <a:rPr lang="en-GB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GB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∈</m:t>
                    </m:r>
                    <m:r>
                      <a:rPr lang="en-GB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  <m:r>
                      <a:rPr lang="en-GB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which is almost certainly adequately powered, according to the model </a:t>
                </a:r>
                <a14:m>
                  <m:oMath xmlns:m="http://schemas.openxmlformats.org/officeDocument/2006/math">
                    <m:r>
                      <a:rPr lang="en-GB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𝑓</m:t>
                    </m:r>
                  </m:oMath>
                </a14:m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.</a:t>
                </a:r>
              </a:p>
              <a:p>
                <a:pPr marL="514350" lvl="0" indent="-51435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+mj-lt"/>
                  <a:buAutoNum type="arabicPeriod"/>
                </a:pP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Find </a:t>
                </a:r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the design </a:t>
                </a:r>
                <a14:m>
                  <m:oMath xmlns:m="http://schemas.openxmlformats.org/officeDocument/2006/math">
                    <m:r>
                      <a:rPr lang="en-GB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GB" alt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∉</m:t>
                    </m:r>
                    <m:r>
                      <a:rPr lang="en-GB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  <m:r>
                      <a:rPr lang="en-GB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with the largest expected 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improvement.</a:t>
                </a:r>
              </a:p>
              <a:p>
                <a:pPr marL="514350" lvl="0" indent="-51435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+mj-lt"/>
                  <a:buAutoNum type="arabicPeriod"/>
                </a:pP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Compute </a:t>
                </a:r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the Monte Carlo estimate of the power at </a:t>
                </a:r>
                <a14:m>
                  <m:oMath xmlns:m="http://schemas.openxmlformats.org/officeDocument/2006/math">
                    <m:r>
                      <a:rPr lang="en-GB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 and add 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GB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</m:oMath>
                </a14:m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.</a:t>
                </a:r>
              </a:p>
              <a:p>
                <a:pPr marL="514350" lvl="0" indent="-51435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+mj-lt"/>
                  <a:buAutoNum type="arabicPeriod"/>
                </a:pP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Repeat steps 3 – 7 until the computational budget is exhausted.</a:t>
                </a:r>
              </a:p>
            </p:txBody>
          </p:sp>
        </mc:Choice>
        <mc:Fallback>
          <p:sp>
            <p:nvSpPr>
              <p:cNvPr id="158" name="Rounded Rectangle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1914" y="17296098"/>
                <a:ext cx="12088837" cy="14271405"/>
              </a:xfrm>
              <a:prstGeom prst="roundRect">
                <a:avLst>
                  <a:gd name="adj" fmla="val 3128"/>
                </a:avLst>
              </a:prstGeom>
              <a:blipFill rotWithShape="0">
                <a:blip r:embed="rId9"/>
                <a:stretch>
                  <a:fillRect l="-302" t="-341" r="-755" b="-123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0" name="Picture 15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1" b="5920"/>
          <a:stretch/>
        </p:blipFill>
        <p:spPr>
          <a:xfrm>
            <a:off x="966226" y="21185398"/>
            <a:ext cx="15557585" cy="9722496"/>
          </a:xfrm>
          <a:prstGeom prst="rect">
            <a:avLst/>
          </a:prstGeom>
        </p:spPr>
      </p:pic>
      <p:sp>
        <p:nvSpPr>
          <p:cNvPr id="161" name="TextBox 160"/>
          <p:cNvSpPr txBox="1"/>
          <p:nvPr/>
        </p:nvSpPr>
        <p:spPr>
          <a:xfrm>
            <a:off x="9908263" y="34179006"/>
            <a:ext cx="567182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In a single application, we </a:t>
            </a:r>
            <a:r>
              <a:rPr lang="en-GB" sz="3200" dirty="0" smtClean="0"/>
              <a:t>compared </a:t>
            </a:r>
            <a:r>
              <a:rPr lang="en-GB" sz="3200" dirty="0" smtClean="0"/>
              <a:t>the performance of EGO and the heuristic.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The EGO algorithm finds </a:t>
            </a:r>
            <a:r>
              <a:rPr lang="en-GB" sz="3200" b="1" dirty="0" smtClean="0"/>
              <a:t>more efficient designs </a:t>
            </a:r>
            <a:r>
              <a:rPr lang="en-GB" sz="3200" dirty="0" smtClean="0"/>
              <a:t>– for equal numbers of therapists, EGO designs can require as many as 220 fewer patients.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 The EGO designs are quite close to the optimal designs (</a:t>
            </a:r>
            <a:r>
              <a:rPr lang="en-GB" sz="3200" i="1" dirty="0" smtClean="0"/>
              <a:t>see left</a:t>
            </a:r>
            <a:r>
              <a:rPr lang="en-GB" sz="3200" dirty="0" smtClean="0"/>
              <a:t>).</a:t>
            </a: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 smtClean="0"/>
          </a:p>
        </p:txBody>
      </p:sp>
      <p:sp>
        <p:nvSpPr>
          <p:cNvPr id="195" name="TextBox 194"/>
          <p:cNvSpPr txBox="1"/>
          <p:nvPr/>
        </p:nvSpPr>
        <p:spPr>
          <a:xfrm>
            <a:off x="4616674" y="39461804"/>
            <a:ext cx="1925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 smtClean="0"/>
              <a:t>patients</a:t>
            </a:r>
            <a:endParaRPr lang="en-GB" sz="3200" i="1" dirty="0"/>
          </a:p>
        </p:txBody>
      </p:sp>
      <p:sp>
        <p:nvSpPr>
          <p:cNvPr id="196" name="TextBox 195"/>
          <p:cNvSpPr txBox="1"/>
          <p:nvPr/>
        </p:nvSpPr>
        <p:spPr>
          <a:xfrm rot="16200000">
            <a:off x="-198453" y="35721379"/>
            <a:ext cx="1925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 smtClean="0"/>
              <a:t>therapists</a:t>
            </a:r>
            <a:endParaRPr lang="en-GB" sz="3200" i="1" dirty="0"/>
          </a:p>
        </p:txBody>
      </p:sp>
      <p:sp>
        <p:nvSpPr>
          <p:cNvPr id="197" name="TextBox 196"/>
          <p:cNvSpPr txBox="1"/>
          <p:nvPr/>
        </p:nvSpPr>
        <p:spPr>
          <a:xfrm>
            <a:off x="7406609" y="31021018"/>
            <a:ext cx="2696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/>
              <a:t>s</a:t>
            </a:r>
            <a:r>
              <a:rPr lang="en-GB" sz="3200" i="1" dirty="0" smtClean="0"/>
              <a:t>ample size n</a:t>
            </a:r>
            <a:endParaRPr lang="en-GB" sz="3200" i="1" dirty="0"/>
          </a:p>
        </p:txBody>
      </p:sp>
      <p:sp>
        <p:nvSpPr>
          <p:cNvPr id="198" name="TextBox 197"/>
          <p:cNvSpPr txBox="1"/>
          <p:nvPr/>
        </p:nvSpPr>
        <p:spPr>
          <a:xfrm rot="16200000">
            <a:off x="-300535" y="25755682"/>
            <a:ext cx="1925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 smtClean="0"/>
              <a:t>power</a:t>
            </a:r>
            <a:endParaRPr lang="en-GB" sz="3200" i="1" dirty="0"/>
          </a:p>
        </p:txBody>
      </p:sp>
      <p:sp>
        <p:nvSpPr>
          <p:cNvPr id="200" name="TextBox 199"/>
          <p:cNvSpPr txBox="1"/>
          <p:nvPr/>
        </p:nvSpPr>
        <p:spPr>
          <a:xfrm>
            <a:off x="9885708" y="32267631"/>
            <a:ext cx="115519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To illustrate and evaluate the EGO method, we contrast it with a simple heuristic</a:t>
            </a:r>
            <a:r>
              <a:rPr lang="en-GB" sz="3200" dirty="0"/>
              <a:t> </a:t>
            </a:r>
            <a:r>
              <a:rPr lang="en-GB" sz="3200" dirty="0" smtClean="0"/>
              <a:t>when determining sample size for the above partially nested psychotherapy example.</a:t>
            </a:r>
            <a:endParaRPr lang="en-GB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TextBox 200"/>
              <p:cNvSpPr txBox="1"/>
              <p:nvPr/>
            </p:nvSpPr>
            <p:spPr>
              <a:xfrm>
                <a:off x="16010604" y="34179006"/>
                <a:ext cx="6015770" cy="5509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3200" dirty="0" smtClean="0"/>
                  <a:t>Over 1000 applications, we count the differences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2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3200" dirty="0" smtClean="0"/>
                  <a:t>between the obtained and optimal designs’ </a:t>
                </a:r>
                <a:r>
                  <a:rPr lang="en-GB" sz="3200" i="1" dirty="0" smtClean="0"/>
                  <a:t>n.</a:t>
                </a:r>
                <a:endParaRPr lang="en-GB" sz="32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3200" dirty="0" smtClean="0"/>
                  <a:t>On average, the EGO algorithm requires 80 fewer patients than the </a:t>
                </a:r>
                <a:r>
                  <a:rPr lang="en-GB" sz="3200" dirty="0"/>
                  <a:t>heuristic (</a:t>
                </a:r>
                <a:r>
                  <a:rPr lang="en-GB" sz="3200" i="1" dirty="0"/>
                  <a:t>see right</a:t>
                </a:r>
                <a:r>
                  <a:rPr lang="en-GB" sz="3200" dirty="0"/>
                  <a:t>).</a:t>
                </a:r>
                <a:endParaRPr lang="en-GB" sz="32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3200" dirty="0" smtClean="0"/>
                  <a:t>EGO is also more likely to locate a design for each feasible k – the heuristic will miss a feasible k around 15% of the time.</a:t>
                </a:r>
                <a:endParaRPr lang="en-GB" sz="3200" dirty="0"/>
              </a:p>
            </p:txBody>
          </p:sp>
        </mc:Choice>
        <mc:Fallback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0604" y="34179006"/>
                <a:ext cx="6015770" cy="5509200"/>
              </a:xfrm>
              <a:prstGeom prst="rect">
                <a:avLst/>
              </a:prstGeom>
              <a:blipFill rotWithShape="0">
                <a:blip r:embed="rId11"/>
                <a:stretch>
                  <a:fillRect l="-2330" t="-1438" r="-2026" b="-2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/>
              <p:cNvSpPr txBox="1"/>
              <p:nvPr/>
            </p:nvSpPr>
            <p:spPr>
              <a:xfrm>
                <a:off x="25882781" y="39469152"/>
                <a:ext cx="34785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2781" y="39469152"/>
                <a:ext cx="347852" cy="492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107632" y="35663678"/>
                <a:ext cx="33845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632" y="35663678"/>
                <a:ext cx="338456" cy="49244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Connector 169"/>
          <p:cNvCxnSpPr/>
          <p:nvPr/>
        </p:nvCxnSpPr>
        <p:spPr>
          <a:xfrm flipH="1">
            <a:off x="4437421" y="35929598"/>
            <a:ext cx="880676" cy="1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endCxn id="211" idx="1"/>
          </p:cNvCxnSpPr>
          <p:nvPr/>
        </p:nvCxnSpPr>
        <p:spPr>
          <a:xfrm flipV="1">
            <a:off x="3159349" y="35909900"/>
            <a:ext cx="948283" cy="8946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1708375" y="37321830"/>
            <a:ext cx="19251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</a:t>
            </a:r>
            <a:r>
              <a:rPr lang="en-GB" sz="2800" dirty="0" smtClean="0"/>
              <a:t>ptimal designs</a:t>
            </a:r>
            <a:endParaRPr lang="en-GB" sz="2800" dirty="0"/>
          </a:p>
        </p:txBody>
      </p:sp>
      <p:cxnSp>
        <p:nvCxnSpPr>
          <p:cNvPr id="184" name="Straight Connector 183"/>
          <p:cNvCxnSpPr/>
          <p:nvPr/>
        </p:nvCxnSpPr>
        <p:spPr>
          <a:xfrm flipV="1">
            <a:off x="3202286" y="36422837"/>
            <a:ext cx="295522" cy="892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V="1">
            <a:off x="3412944" y="37217126"/>
            <a:ext cx="907911" cy="382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5815465" y="33005444"/>
            <a:ext cx="2627779" cy="1521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9" name="Picture 18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83" t="36782" r="12508" b="48936"/>
          <a:stretch/>
        </p:blipFill>
        <p:spPr>
          <a:xfrm>
            <a:off x="6075770" y="33233157"/>
            <a:ext cx="746636" cy="1152128"/>
          </a:xfrm>
          <a:prstGeom prst="rect">
            <a:avLst/>
          </a:prstGeom>
          <a:ln>
            <a:noFill/>
          </a:ln>
        </p:spPr>
      </p:pic>
      <p:sp>
        <p:nvSpPr>
          <p:cNvPr id="235" name="TextBox 234"/>
          <p:cNvSpPr txBox="1"/>
          <p:nvPr/>
        </p:nvSpPr>
        <p:spPr>
          <a:xfrm>
            <a:off x="6795769" y="33263597"/>
            <a:ext cx="1925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EGO 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6795768" y="33819471"/>
            <a:ext cx="1925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Heuristic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3918" y="17296098"/>
            <a:ext cx="87027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Because estimating power takes so long, we can only do </a:t>
            </a:r>
            <a:r>
              <a:rPr lang="en-GB" sz="3200" dirty="0" smtClean="0"/>
              <a:t>so for </a:t>
            </a:r>
            <a:r>
              <a:rPr lang="en-GB" sz="3200" dirty="0" smtClean="0"/>
              <a:t>a small (&lt; 200) number of </a:t>
            </a:r>
            <a:r>
              <a:rPr lang="en-GB" sz="3200" dirty="0" smtClean="0"/>
              <a:t>designs</a:t>
            </a:r>
            <a:r>
              <a:rPr lang="en-GB" sz="32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However, given some estimates, we can construct a </a:t>
            </a:r>
            <a:r>
              <a:rPr lang="en-GB" sz="3200" b="1" dirty="0" smtClean="0"/>
              <a:t>surrogate model </a:t>
            </a:r>
            <a:r>
              <a:rPr lang="en-GB" sz="3200" dirty="0" smtClean="0"/>
              <a:t>of the true power function.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We use a </a:t>
            </a:r>
            <a:r>
              <a:rPr lang="en-GB" sz="3200" b="1" dirty="0" smtClean="0"/>
              <a:t>Gaussian process </a:t>
            </a:r>
            <a:r>
              <a:rPr lang="en-GB" sz="3200" dirty="0" smtClean="0"/>
              <a:t>(GP) model, which is both flexible and leads to tractable calculations.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</p:txBody>
      </p:sp>
      <p:sp>
        <p:nvSpPr>
          <p:cNvPr id="81" name="TextBox 80"/>
          <p:cNvSpPr txBox="1"/>
          <p:nvPr/>
        </p:nvSpPr>
        <p:spPr>
          <a:xfrm>
            <a:off x="8905504" y="17267970"/>
            <a:ext cx="86117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A GP model characterises our belief about the power of a design by a normal distribution, giving both a point prediction (the mean) and a measure of the uncertainty in that prediction (</a:t>
            </a:r>
            <a:r>
              <a:rPr lang="en-GB" sz="3200" i="1" dirty="0" smtClean="0"/>
              <a:t>see below</a:t>
            </a:r>
            <a:r>
              <a:rPr lang="en-GB" sz="3200" dirty="0" smtClean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GP models are commonly used in a wide variety of fields, and several R packages for fitting GPs are available.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</p:txBody>
      </p:sp>
      <p:sp>
        <p:nvSpPr>
          <p:cNvPr id="82" name="TextBox 81"/>
          <p:cNvSpPr txBox="1"/>
          <p:nvPr/>
        </p:nvSpPr>
        <p:spPr>
          <a:xfrm>
            <a:off x="11712744" y="23740039"/>
            <a:ext cx="2632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best current design, n = 257</a:t>
            </a:r>
            <a:endParaRPr lang="en-GB" sz="2800" dirty="0"/>
          </a:p>
        </p:txBody>
      </p:sp>
      <p:sp>
        <p:nvSpPr>
          <p:cNvPr id="83" name="TextBox 82"/>
          <p:cNvSpPr txBox="1"/>
          <p:nvPr/>
        </p:nvSpPr>
        <p:spPr>
          <a:xfrm>
            <a:off x="3948037" y="23458336"/>
            <a:ext cx="19251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GP uncertainty</a:t>
            </a:r>
            <a:endParaRPr lang="en-GB" sz="2800" dirty="0"/>
          </a:p>
        </p:txBody>
      </p:sp>
      <p:sp>
        <p:nvSpPr>
          <p:cNvPr id="85" name="TextBox 84"/>
          <p:cNvSpPr txBox="1"/>
          <p:nvPr/>
        </p:nvSpPr>
        <p:spPr>
          <a:xfrm>
            <a:off x="2222355" y="25893027"/>
            <a:ext cx="19251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GP mean</a:t>
            </a:r>
          </a:p>
          <a:p>
            <a:pPr algn="ctr"/>
            <a:r>
              <a:rPr lang="en-GB" sz="2800" dirty="0" smtClean="0"/>
              <a:t>function</a:t>
            </a:r>
            <a:endParaRPr lang="en-GB" sz="2800" dirty="0"/>
          </a:p>
        </p:txBody>
      </p:sp>
      <p:sp>
        <p:nvSpPr>
          <p:cNvPr id="86" name="TextBox 85"/>
          <p:cNvSpPr txBox="1"/>
          <p:nvPr/>
        </p:nvSpPr>
        <p:spPr>
          <a:xfrm>
            <a:off x="9257475" y="22039304"/>
            <a:ext cx="19251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Predicted power at </a:t>
            </a:r>
          </a:p>
          <a:p>
            <a:pPr algn="ctr"/>
            <a:r>
              <a:rPr lang="en-GB" sz="2800" dirty="0"/>
              <a:t>n</a:t>
            </a:r>
            <a:r>
              <a:rPr lang="en-GB" sz="2800" dirty="0" smtClean="0"/>
              <a:t> = 183</a:t>
            </a:r>
            <a:endParaRPr lang="en-GB" sz="2800" dirty="0"/>
          </a:p>
        </p:txBody>
      </p:sp>
      <p:sp>
        <p:nvSpPr>
          <p:cNvPr id="6" name="Rectangle 5"/>
          <p:cNvSpPr/>
          <p:nvPr/>
        </p:nvSpPr>
        <p:spPr>
          <a:xfrm>
            <a:off x="16778086" y="18784452"/>
            <a:ext cx="129697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5415" lvl="1" indent="-457200" defTabSz="914400" fontAlgn="base">
              <a:spcBef>
                <a:spcPct val="0"/>
              </a:spcBef>
              <a:spcAft>
                <a:spcPct val="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n-GB" altLang="en-US" sz="3200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If I estimate the power of a </a:t>
            </a: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new design</a:t>
            </a:r>
            <a:r>
              <a:rPr lang="en-GB" altLang="en-US" sz="3200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, what is the probability that it will be sufficient?</a:t>
            </a:r>
          </a:p>
          <a:p>
            <a:pPr marL="2545415" lvl="1" indent="-457200" defTabSz="914400" fontAlgn="base">
              <a:spcBef>
                <a:spcPct val="0"/>
              </a:spcBef>
              <a:spcAft>
                <a:spcPct val="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n-GB" altLang="en-US" sz="3200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Compared with the best design I have found so far, what improvement can I expect to see if I estimate the power of this new design?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9618785" y="26642661"/>
                <a:ext cx="539155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dirty="0" smtClean="0"/>
                  <a:t>expected improvement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𝐸𝐼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257−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≥0.8]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8785" y="26642661"/>
                <a:ext cx="5391552" cy="954107"/>
              </a:xfrm>
              <a:prstGeom prst="rect">
                <a:avLst/>
              </a:prstGeom>
              <a:blipFill rotWithShape="0">
                <a:blip r:embed="rId15"/>
                <a:stretch>
                  <a:fillRect t="-64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/>
          <p:cNvSpPr txBox="1"/>
          <p:nvPr/>
        </p:nvSpPr>
        <p:spPr>
          <a:xfrm>
            <a:off x="12890643" y="21365539"/>
            <a:ext cx="19251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e</a:t>
            </a:r>
            <a:r>
              <a:rPr lang="en-GB" sz="2800" dirty="0" smtClean="0"/>
              <a:t>valuated designs</a:t>
            </a:r>
            <a:endParaRPr lang="en-GB" sz="2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996000" y="22988438"/>
            <a:ext cx="0" cy="751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600000" flipH="1" flipV="1">
            <a:off x="14436000" y="22226694"/>
            <a:ext cx="579648" cy="331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2996000" y="22266797"/>
            <a:ext cx="297491" cy="668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8720883" y="23082521"/>
            <a:ext cx="747307" cy="592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73152" y="24266789"/>
            <a:ext cx="1201939" cy="176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948037" y="26540122"/>
            <a:ext cx="668637" cy="209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10619052" y="27687540"/>
            <a:ext cx="955200" cy="1055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r="28219" b="7385"/>
          <a:stretch/>
        </p:blipFill>
        <p:spPr>
          <a:xfrm>
            <a:off x="22625039" y="32174027"/>
            <a:ext cx="6863336" cy="733517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15780043" y="34385285"/>
            <a:ext cx="0" cy="5076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2438</TotalTime>
  <Words>887</Words>
  <Application>Microsoft Office PowerPoint</Application>
  <PresentationFormat>Custom</PresentationFormat>
  <Paragraphs>95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Courier New</vt:lpstr>
      <vt:lpstr>blank</vt:lpstr>
      <vt:lpstr>PowerPoint Presentation</vt:lpstr>
    </vt:vector>
  </TitlesOfParts>
  <Company>University of Leeds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 Wilson</dc:creator>
  <cp:lastModifiedBy>Duncan Wilson</cp:lastModifiedBy>
  <cp:revision>102</cp:revision>
  <dcterms:created xsi:type="dcterms:W3CDTF">2015-11-09T09:47:07Z</dcterms:created>
  <dcterms:modified xsi:type="dcterms:W3CDTF">2017-04-25T09:38:04Z</dcterms:modified>
</cp:coreProperties>
</file>