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6" userDrawn="1">
          <p15:clr>
            <a:srgbClr val="A4A3A4"/>
          </p15:clr>
        </p15:guide>
        <p15:guide id="2" pos="187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pos="13710" userDrawn="1">
          <p15:clr>
            <a:srgbClr val="A4A3A4"/>
          </p15:clr>
        </p15:guide>
        <p15:guide id="5" orient="horz" pos="25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1" autoAdjust="0"/>
  </p:normalViewPr>
  <p:slideViewPr>
    <p:cSldViewPr>
      <p:cViewPr>
        <p:scale>
          <a:sx n="33" d="100"/>
          <a:sy n="33" d="100"/>
        </p:scale>
        <p:origin x="1716" y="48"/>
      </p:cViewPr>
      <p:guideLst>
        <p:guide orient="horz" pos="10716"/>
        <p:guide pos="18745"/>
        <p:guide pos="284"/>
        <p:guide pos="13710"/>
        <p:guide orient="horz" pos="2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4A60-6172-4D6F-9915-74F90AFB9C08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9016-EF85-49A5-A156-8EDB23B88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5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A9016-EF85-49A5-A156-8EDB23B88C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4/26/2017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17" Type="http://schemas.openxmlformats.org/officeDocument/2006/relationships/image" Target="../media/image4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.png"/><Relationship Id="rId15" Type="http://schemas.openxmlformats.org/officeDocument/2006/relationships/image" Target="../media/image13.png"/><Relationship Id="rId23" Type="http://schemas.openxmlformats.org/officeDocument/2006/relationships/image" Target="../media/image10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22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b="8210"/>
          <a:stretch/>
        </p:blipFill>
        <p:spPr>
          <a:xfrm>
            <a:off x="1007036" y="8485387"/>
            <a:ext cx="9853546" cy="6679121"/>
          </a:xfrm>
          <a:prstGeom prst="rect">
            <a:avLst/>
          </a:prstGeom>
        </p:spPr>
      </p:pic>
      <p:grpSp>
        <p:nvGrpSpPr>
          <p:cNvPr id="226" name="Group 225"/>
          <p:cNvGrpSpPr/>
          <p:nvPr/>
        </p:nvGrpSpPr>
        <p:grpSpPr>
          <a:xfrm>
            <a:off x="369634" y="20828232"/>
            <a:ext cx="17259243" cy="10777561"/>
            <a:chOff x="369635" y="21185398"/>
            <a:chExt cx="16154176" cy="10420395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" b="5920"/>
            <a:stretch/>
          </p:blipFill>
          <p:spPr>
            <a:xfrm>
              <a:off x="966226" y="21185398"/>
              <a:ext cx="15557585" cy="972249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7406609" y="31021018"/>
              <a:ext cx="2696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i="1" dirty="0"/>
                <a:t>s</a:t>
              </a:r>
              <a:r>
                <a:rPr lang="en-GB" sz="3200" i="1" dirty="0" smtClean="0"/>
                <a:t>ample size n</a:t>
              </a:r>
              <a:endParaRPr lang="en-GB" sz="3200" i="1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-300535" y="25755682"/>
              <a:ext cx="1925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i="1" dirty="0" smtClean="0"/>
                <a:t>power</a:t>
              </a:r>
              <a:endParaRPr lang="en-GB" sz="3200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2744" y="23740039"/>
              <a:ext cx="2632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best current design, n = 257</a:t>
              </a:r>
              <a:endParaRPr lang="en-GB" sz="2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48037" y="23458336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GP uncertainty</a:t>
              </a:r>
              <a:endParaRPr lang="en-GB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2355" y="25893027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GP mean</a:t>
              </a:r>
            </a:p>
            <a:p>
              <a:pPr algn="ctr"/>
              <a:r>
                <a:rPr lang="en-GB" sz="2800" dirty="0" smtClean="0"/>
                <a:t>function</a:t>
              </a:r>
              <a:endParaRPr lang="en-GB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257475" y="22039304"/>
              <a:ext cx="19251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Predicted power at </a:t>
              </a:r>
            </a:p>
            <a:p>
              <a:pPr algn="ctr"/>
              <a:r>
                <a:rPr lang="en-GB" sz="2800" dirty="0"/>
                <a:t>n</a:t>
              </a:r>
              <a:r>
                <a:rPr lang="en-GB" sz="2800" dirty="0" smtClean="0"/>
                <a:t> = 183</a:t>
              </a:r>
              <a:endParaRPr lang="en-GB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18785" y="26642661"/>
                  <a:ext cx="539155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expected improvement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257−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≥0.8]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785" y="26642661"/>
                  <a:ext cx="5391552" cy="95410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64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/>
            <p:cNvSpPr txBox="1"/>
            <p:nvPr/>
          </p:nvSpPr>
          <p:spPr>
            <a:xfrm>
              <a:off x="12890643" y="21365539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e</a:t>
              </a:r>
              <a:r>
                <a:rPr lang="en-GB" sz="2800" dirty="0" smtClean="0"/>
                <a:t>valuated designs</a:t>
              </a:r>
              <a:endParaRPr lang="en-GB" sz="2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996000" y="22988438"/>
              <a:ext cx="0" cy="75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600000" flipH="1" flipV="1">
              <a:off x="14436000" y="22226694"/>
              <a:ext cx="579648" cy="331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2996000" y="22266797"/>
              <a:ext cx="297491" cy="668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720883" y="23082521"/>
              <a:ext cx="747307" cy="592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73152" y="24266789"/>
              <a:ext cx="1201939" cy="176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8037" y="26540122"/>
              <a:ext cx="668637" cy="209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10619052" y="27687540"/>
              <a:ext cx="955200" cy="1055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r="19362" b="5545"/>
          <a:stretch/>
        </p:blipFill>
        <p:spPr>
          <a:xfrm>
            <a:off x="1055797" y="32205144"/>
            <a:ext cx="9046870" cy="74238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818" y="1788701"/>
            <a:ext cx="5938838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0" y="2343801"/>
            <a:ext cx="47910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8288" y="258309"/>
            <a:ext cx="29716412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Sample size calculations using Bayesian optimisation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75721" y="1998530"/>
            <a:ext cx="18728532" cy="242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Duncan T.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Wilson</a:t>
            </a:r>
            <a:r>
              <a:rPr kumimoji="0" lang="en-GB" altLang="en-US" sz="4000" b="0" i="0" u="none" strike="noStrike" cap="none" normalizeH="0" baseline="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Richard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Hooper</a:t>
            </a:r>
            <a:r>
              <a:rPr lang="en-GB" altLang="en-US" sz="4000" baseline="300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Rebecca E. A.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Walwyn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Sarah R.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Brown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                </a:t>
            </a:r>
            <a:r>
              <a:rPr lang="en-GB" altLang="en-US" sz="4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Julia </a:t>
            </a:r>
            <a:r>
              <a:rPr lang="en-GB" altLang="en-US" sz="4000" dirty="0" err="1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Brown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lang="en-GB" altLang="en-US" sz="4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Amanda J. </a:t>
            </a:r>
            <a:r>
              <a:rPr kumimoji="0" lang="en-GB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Farrin</a:t>
            </a:r>
            <a:r>
              <a:rPr lang="en-GB" altLang="en-US" sz="40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 - Clinical Trials Research Unit, Leeds Institute of Clinical Trials Research, University of Leeds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b – Pragmatic Clinical Trials Unit,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Blizard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Institute, Queen Mary University of London</a:t>
            </a:r>
            <a:endParaRPr kumimoji="0" lang="en-GB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 flipH="1">
            <a:off x="4072105" y="4770414"/>
            <a:ext cx="25687623" cy="8978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 flipH="1">
            <a:off x="4104417" y="40234983"/>
            <a:ext cx="2568762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3" name="AutoShape 6"/>
          <p:cNvCxnSpPr>
            <a:cxnSpLocks noChangeShapeType="1"/>
          </p:cNvCxnSpPr>
          <p:nvPr/>
        </p:nvCxnSpPr>
        <p:spPr bwMode="auto">
          <a:xfrm flipH="1">
            <a:off x="3329928" y="15959588"/>
            <a:ext cx="26462112" cy="7982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4" name="AutoShape 6"/>
          <p:cNvCxnSpPr>
            <a:cxnSpLocks noChangeShapeType="1"/>
            <a:endCxn id="134" idx="3"/>
          </p:cNvCxnSpPr>
          <p:nvPr/>
        </p:nvCxnSpPr>
        <p:spPr bwMode="auto">
          <a:xfrm flipH="1" flipV="1">
            <a:off x="4104417" y="31845956"/>
            <a:ext cx="25656449" cy="140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454410" y="4346260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Background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auto">
          <a:xfrm>
            <a:off x="471613" y="15558286"/>
            <a:ext cx="345671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Methods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 Box 14"/>
          <p:cNvSpPr txBox="1">
            <a:spLocks noChangeArrowheads="1"/>
          </p:cNvSpPr>
          <p:nvPr/>
        </p:nvSpPr>
        <p:spPr bwMode="auto">
          <a:xfrm>
            <a:off x="490990" y="31409393"/>
            <a:ext cx="3613427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Illustration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471613" y="39774973"/>
            <a:ext cx="3456710" cy="7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"/>
          <p:cNvSpPr txBox="1">
            <a:spLocks noChangeArrowheads="1"/>
          </p:cNvSpPr>
          <p:nvPr/>
        </p:nvSpPr>
        <p:spPr bwMode="auto">
          <a:xfrm>
            <a:off x="20195472" y="40422923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Acknowledgements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8850" y="40648411"/>
            <a:ext cx="18833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[1]</a:t>
            </a:r>
            <a:r>
              <a:rPr lang="en-GB" sz="2800" dirty="0" smtClean="0"/>
              <a:t> </a:t>
            </a:r>
            <a:r>
              <a:rPr lang="en-GB" sz="2800" dirty="0"/>
              <a:t>Landau, S. &amp; Stahl, D. (2013), Sample size and power calculations for medical studies by simulation when closed form expressions are not available, </a:t>
            </a:r>
            <a:r>
              <a:rPr lang="en-GB" sz="2800" i="1" dirty="0"/>
              <a:t>Statistical Methods in Medical Research</a:t>
            </a:r>
            <a:r>
              <a:rPr lang="en-GB" sz="2800" dirty="0"/>
              <a:t>, 22, 324-345</a:t>
            </a:r>
            <a:r>
              <a:rPr lang="en-GB" sz="2800" dirty="0" smtClean="0"/>
              <a:t>. </a:t>
            </a:r>
            <a:r>
              <a:rPr lang="en-GB" sz="2800" b="1" dirty="0" smtClean="0"/>
              <a:t>[</a:t>
            </a:r>
            <a:r>
              <a:rPr lang="en-GB" sz="2800" b="1" dirty="0"/>
              <a:t>2</a:t>
            </a:r>
            <a:r>
              <a:rPr lang="en-GB" sz="2800" b="1" dirty="0" smtClean="0"/>
              <a:t>] </a:t>
            </a:r>
            <a:r>
              <a:rPr lang="en-GB" sz="2800" dirty="0"/>
              <a:t>Roberts, C. &amp; Roberts, S. A. (2005), Design and analysis of clinical trials with clustering effects due to treatment, </a:t>
            </a:r>
            <a:r>
              <a:rPr lang="en-GB" sz="2800" i="1" dirty="0"/>
              <a:t>Clinical Trials</a:t>
            </a:r>
            <a:r>
              <a:rPr lang="en-GB" sz="2800" dirty="0"/>
              <a:t>, 2, 152-162. </a:t>
            </a:r>
            <a:r>
              <a:rPr lang="en-GB" sz="2800" b="1" dirty="0" smtClean="0"/>
              <a:t>[3]</a:t>
            </a:r>
            <a:r>
              <a:rPr lang="en-GB" sz="2800" dirty="0" smtClean="0"/>
              <a:t> Jones, </a:t>
            </a:r>
            <a:r>
              <a:rPr lang="en-GB" sz="2800" dirty="0"/>
              <a:t>D</a:t>
            </a:r>
            <a:r>
              <a:rPr lang="en-GB" sz="2800" dirty="0" smtClean="0"/>
              <a:t>. R. </a:t>
            </a:r>
            <a:r>
              <a:rPr lang="en-GB" sz="2800" dirty="0"/>
              <a:t>(2001), A Taxonomy of Global Optimization Methods Based on Response </a:t>
            </a:r>
            <a:r>
              <a:rPr lang="en-GB" sz="2800" dirty="0" smtClean="0"/>
              <a:t>Surfaces, </a:t>
            </a:r>
            <a:r>
              <a:rPr lang="en-GB" sz="2800" i="1" dirty="0"/>
              <a:t>Journal of Global </a:t>
            </a:r>
            <a:r>
              <a:rPr lang="en-GB" sz="2800" i="1" dirty="0" smtClean="0"/>
              <a:t>Optimization</a:t>
            </a:r>
            <a:r>
              <a:rPr lang="en-GB" sz="2800" dirty="0" smtClean="0"/>
              <a:t>, </a:t>
            </a:r>
            <a:r>
              <a:rPr lang="en-GB" sz="2800" dirty="0"/>
              <a:t>21, </a:t>
            </a:r>
            <a:r>
              <a:rPr lang="en-GB" sz="2800" dirty="0" smtClean="0"/>
              <a:t>345-383. </a:t>
            </a:r>
            <a:endParaRPr lang="en-GB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0195472" y="41079298"/>
            <a:ext cx="5088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Duncan Wilson is funded by an MRC Skills Development Fellowship</a:t>
            </a:r>
            <a:endParaRPr lang="en-GB" sz="2800" dirty="0"/>
          </a:p>
        </p:txBody>
      </p:sp>
      <p:pic>
        <p:nvPicPr>
          <p:cNvPr id="20" name="Picture 2" descr="https://www.mrc.ac.uk/mrc/assets/Image/logos/4%20-%20logo%20colour%20mrc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116" y="40525149"/>
            <a:ext cx="4420540" cy="1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223"/>
          <p:cNvGrpSpPr/>
          <p:nvPr/>
        </p:nvGrpSpPr>
        <p:grpSpPr>
          <a:xfrm>
            <a:off x="26601856" y="5822180"/>
            <a:ext cx="2783968" cy="8083574"/>
            <a:chOff x="14891971" y="5580349"/>
            <a:chExt cx="2783968" cy="8083574"/>
          </a:xfrm>
        </p:grpSpPr>
        <p:sp>
          <p:nvSpPr>
            <p:cNvPr id="31" name="Rectangle 30"/>
            <p:cNvSpPr/>
            <p:nvPr/>
          </p:nvSpPr>
          <p:spPr>
            <a:xfrm>
              <a:off x="14891971" y="5580349"/>
              <a:ext cx="2237684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Treatment as usual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523811" y="7315508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523811" y="8639744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2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6523811" y="12583803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j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31" idx="2"/>
              <a:endCxn id="9" idx="2"/>
            </p:cNvCxnSpPr>
            <p:nvPr/>
          </p:nvCxnSpPr>
          <p:spPr>
            <a:xfrm rot="16200000" flipH="1">
              <a:off x="15629393" y="6961150"/>
              <a:ext cx="1275838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1" idx="2"/>
              <a:endCxn id="33" idx="2"/>
            </p:cNvCxnSpPr>
            <p:nvPr/>
          </p:nvCxnSpPr>
          <p:spPr>
            <a:xfrm rot="16200000" flipH="1">
              <a:off x="14967275" y="7623268"/>
              <a:ext cx="2600074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34" idx="2"/>
            </p:cNvCxnSpPr>
            <p:nvPr/>
          </p:nvCxnSpPr>
          <p:spPr>
            <a:xfrm rot="16200000" flipH="1">
              <a:off x="15412797" y="12012849"/>
              <a:ext cx="1708822" cy="513205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5400000">
              <a:off x="15387908" y="9747888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4" name="Straight Connector 83"/>
            <p:cNvCxnSpPr>
              <a:stCxn id="31" idx="2"/>
            </p:cNvCxnSpPr>
            <p:nvPr/>
          </p:nvCxnSpPr>
          <p:spPr>
            <a:xfrm flipH="1">
              <a:off x="16010604" y="6579730"/>
              <a:ext cx="209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26478558" y="1509858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/>
              <a:t>patients</a:t>
            </a:r>
            <a:endParaRPr lang="en-GB" sz="28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775576" y="5822180"/>
            <a:ext cx="4585269" cy="9470883"/>
            <a:chOff x="10065691" y="5549145"/>
            <a:chExt cx="4585269" cy="9470883"/>
          </a:xfrm>
        </p:grpSpPr>
        <p:sp>
          <p:nvSpPr>
            <p:cNvPr id="8" name="Rectangle 7"/>
            <p:cNvSpPr/>
            <p:nvPr/>
          </p:nvSpPr>
          <p:spPr>
            <a:xfrm>
              <a:off x="10065691" y="5549145"/>
              <a:ext cx="1711943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Therapy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1336665" y="7289493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1313103" y="12576187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k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Elbow Connector 51"/>
            <p:cNvCxnSpPr>
              <a:stCxn id="8" idx="2"/>
              <a:endCxn id="49" idx="2"/>
            </p:cNvCxnSpPr>
            <p:nvPr/>
          </p:nvCxnSpPr>
          <p:spPr>
            <a:xfrm rot="16200000" flipH="1">
              <a:off x="10488651" y="6981538"/>
              <a:ext cx="1281027" cy="41500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endCxn id="51" idx="2"/>
            </p:cNvCxnSpPr>
            <p:nvPr/>
          </p:nvCxnSpPr>
          <p:spPr>
            <a:xfrm rot="16200000" flipH="1">
              <a:off x="10199591" y="12002734"/>
              <a:ext cx="1800537" cy="426487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087519" y="8592568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</a:t>
              </a:r>
              <a:r>
                <a:rPr lang="en-GB" sz="3200" b="1" i="1" dirty="0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3087519" y="5870909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3087519" y="13862446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i="1" dirty="0" err="1" smtClean="0">
                  <a:solidFill>
                    <a:schemeClr val="tx1"/>
                  </a:solidFill>
                </a:rPr>
                <a:t>k</a:t>
              </a:r>
              <a:r>
                <a:rPr lang="en-GB" sz="3200" dirty="0" err="1" smtClean="0">
                  <a:solidFill>
                    <a:schemeClr val="tx1"/>
                  </a:solidFill>
                </a:rPr>
                <a:t>.</a:t>
              </a:r>
              <a:r>
                <a:rPr lang="en-GB" sz="3200" b="1" i="1" dirty="0" err="1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3090344" y="11136302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k</a:t>
              </a:r>
              <a:r>
                <a:rPr lang="en-GB" sz="3200" dirty="0" smtClean="0">
                  <a:solidFill>
                    <a:schemeClr val="tx1"/>
                  </a:solidFill>
                </a:rPr>
                <a:t>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8" idx="2"/>
            </p:cNvCxnSpPr>
            <p:nvPr/>
          </p:nvCxnSpPr>
          <p:spPr>
            <a:xfrm flipH="1">
              <a:off x="10915385" y="6548526"/>
              <a:ext cx="6278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10271559" y="9654129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51936" y="7108515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13051936" y="12384843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8" name="Straight Connector 87"/>
            <p:cNvCxnSpPr>
              <a:stCxn id="49" idx="6"/>
              <a:endCxn id="59" idx="2"/>
            </p:cNvCxnSpPr>
            <p:nvPr/>
          </p:nvCxnSpPr>
          <p:spPr>
            <a:xfrm flipV="1">
              <a:off x="12488793" y="6449700"/>
              <a:ext cx="598726" cy="13798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9" idx="6"/>
              <a:endCxn id="58" idx="2"/>
            </p:cNvCxnSpPr>
            <p:nvPr/>
          </p:nvCxnSpPr>
          <p:spPr>
            <a:xfrm>
              <a:off x="12488793" y="7829553"/>
              <a:ext cx="598726" cy="13418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1" idx="6"/>
              <a:endCxn id="60" idx="2"/>
            </p:cNvCxnSpPr>
            <p:nvPr/>
          </p:nvCxnSpPr>
          <p:spPr>
            <a:xfrm>
              <a:off x="12465231" y="13116247"/>
              <a:ext cx="622288" cy="13249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51" idx="6"/>
              <a:endCxn id="61" idx="2"/>
            </p:cNvCxnSpPr>
            <p:nvPr/>
          </p:nvCxnSpPr>
          <p:spPr>
            <a:xfrm flipV="1">
              <a:off x="12465231" y="11715093"/>
              <a:ext cx="625113" cy="140115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0976625" y="1012416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dirty="0" smtClean="0"/>
                <a:t>therapists</a:t>
              </a:r>
              <a:endParaRPr lang="en-GB" sz="2800" i="1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11906574" y="8527605"/>
              <a:ext cx="6156" cy="147933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1932578" y="10728892"/>
              <a:ext cx="7877" cy="167303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V="1">
            <a:off x="27983750" y="14034846"/>
            <a:ext cx="504221" cy="105171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26107649" y="15010802"/>
            <a:ext cx="612573" cy="2369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unded Rectangle 157"/>
              <p:cNvSpPr/>
              <p:nvPr/>
            </p:nvSpPr>
            <p:spPr>
              <a:xfrm>
                <a:off x="17641914" y="16345522"/>
                <a:ext cx="12088837" cy="15221982"/>
              </a:xfrm>
              <a:prstGeom prst="roundRect">
                <a:avLst>
                  <a:gd name="adj" fmla="val 312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Model-assisted </a:t>
                </a:r>
                <a:r>
                  <a:rPr lang="en-GB" altLang="en-US" sz="3200" b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Efficient Global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Optimisation (EGO)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Given a GP model of the power function and the uncertain predictions it provides, we can ask questions like: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When minimising a single criteria, we can guide the search process by estimating the power of the design which gives the largest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expected improvement [3]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left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Our partially nested design is more complex – we want to minimise both the number of therapists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k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the total number of patients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n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At each iteration in the algorithm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below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 we select a random weight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define the quality of a design as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𝑤𝑘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1−</m:t>
                        </m:r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𝑤</m:t>
                        </m:r>
                      </m:e>
                    </m:d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We then minimise this single criteria, subject to power.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By selecting a random weight 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at each iteration, we find a range of designs with different trade-offs between the two criteria.</a:t>
                </a: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algorithm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Choose an initial set of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designs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Compute the Monte Carlo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power estimate at each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Using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random weight </a:t>
                </a:r>
                <a:r>
                  <a:rPr lang="en-GB" altLang="en-US" sz="3200" i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, calculate the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value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of each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Fit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Gaussian process model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as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surrogate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𝛽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Find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value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of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best design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which is almost certainly adequately powered, according to the model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Find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design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∉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with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largest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expected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improvement over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Compute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 Monte Carlo estimate of the power at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and add to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Repeat steps 3 – 7 until the computational budget is exhausted.</a:t>
                </a:r>
              </a:p>
            </p:txBody>
          </p:sp>
        </mc:Choice>
        <mc:Fallback>
          <p:sp>
            <p:nvSpPr>
              <p:cNvPr id="158" name="Rounded 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914" y="16345522"/>
                <a:ext cx="12088837" cy="15221982"/>
              </a:xfrm>
              <a:prstGeom prst="roundRect">
                <a:avLst>
                  <a:gd name="adj" fmla="val 3128"/>
                </a:avLst>
              </a:prstGeom>
              <a:blipFill rotWithShape="0">
                <a:blip r:embed="rId20"/>
                <a:stretch>
                  <a:fillRect l="-302" r="-7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9850291" y="33975302"/>
            <a:ext cx="57355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 a single application, we compared the performance of EGO and the heuristic.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The EGO algorithm finds </a:t>
            </a:r>
            <a:r>
              <a:rPr lang="en-GB" sz="3200" b="1" dirty="0" smtClean="0"/>
              <a:t>more efficient designs </a:t>
            </a:r>
            <a:r>
              <a:rPr lang="en-GB" sz="3200" dirty="0" smtClean="0"/>
              <a:t>– for equal numbers of therapists, EGO designs can require as many as 220 fewer </a:t>
            </a:r>
            <a:r>
              <a:rPr lang="en-GB" sz="3200" dirty="0" smtClean="0"/>
              <a:t>patients, a reduction of around 20%. 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The EGO designs are quite close to the optimal designs (</a:t>
            </a:r>
            <a:r>
              <a:rPr lang="en-GB" sz="3200" i="1" dirty="0" smtClean="0"/>
              <a:t>see left</a:t>
            </a:r>
            <a:r>
              <a:rPr lang="en-GB" sz="3200" dirty="0" smtClean="0"/>
              <a:t>).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4616674" y="39461804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patients</a:t>
            </a:r>
            <a:endParaRPr lang="en-GB" sz="3200" i="1" dirty="0"/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-198453" y="35721379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therapists</a:t>
            </a:r>
            <a:endParaRPr lang="en-GB" sz="3200" i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9885708" y="32267631"/>
            <a:ext cx="11551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 used the EGO method to determine sample size for the above partially nested psychotherapy example. For comparison, we also used a simple heuristic. The two methods are contrasted here.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15952633" y="33975302"/>
                <a:ext cx="6083387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Over 1000 applications, we count the differences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 smtClean="0"/>
                  <a:t>between the obtained and optimal designs’ </a:t>
                </a:r>
                <a:r>
                  <a:rPr lang="en-GB" sz="3200" i="1" dirty="0" smtClean="0"/>
                  <a:t>n.</a:t>
                </a: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On average, the EGO algorithm requires </a:t>
                </a:r>
                <a:r>
                  <a:rPr lang="en-GB" sz="3200" b="1" dirty="0" smtClean="0"/>
                  <a:t>120 fewer patients </a:t>
                </a:r>
                <a:r>
                  <a:rPr lang="en-GB" sz="3200" dirty="0" smtClean="0"/>
                  <a:t>than the </a:t>
                </a:r>
                <a:r>
                  <a:rPr lang="en-GB" sz="3200" dirty="0"/>
                  <a:t>heuristic (</a:t>
                </a:r>
                <a:r>
                  <a:rPr lang="en-GB" sz="3200" i="1" dirty="0"/>
                  <a:t>see right</a:t>
                </a:r>
                <a:r>
                  <a:rPr lang="en-GB" sz="3200" dirty="0"/>
                  <a:t>).</a:t>
                </a: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EGO is also more likely to locate a design for each feasible k – the heuristic will miss a feasible k around 15% of the time.</a:t>
                </a:r>
                <a:endParaRPr lang="en-GB" sz="3200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633" y="33975302"/>
                <a:ext cx="6083387" cy="5509200"/>
              </a:xfrm>
              <a:prstGeom prst="rect">
                <a:avLst/>
              </a:prstGeom>
              <a:blipFill rotWithShape="0">
                <a:blip r:embed="rId21"/>
                <a:stretch>
                  <a:fillRect l="-2305" t="-1438" r="-3006" b="-2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25509811" y="39528751"/>
                <a:ext cx="347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811" y="39528751"/>
                <a:ext cx="347852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107632" y="35663678"/>
                <a:ext cx="3384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32" y="35663678"/>
                <a:ext cx="338456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Connector 169"/>
          <p:cNvCxnSpPr/>
          <p:nvPr/>
        </p:nvCxnSpPr>
        <p:spPr>
          <a:xfrm flipH="1">
            <a:off x="4437421" y="35929598"/>
            <a:ext cx="880676" cy="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11" idx="1"/>
          </p:cNvCxnSpPr>
          <p:nvPr/>
        </p:nvCxnSpPr>
        <p:spPr>
          <a:xfrm flipV="1">
            <a:off x="3159349" y="35909900"/>
            <a:ext cx="948283" cy="894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708375" y="37321830"/>
            <a:ext cx="192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</a:t>
            </a:r>
            <a:r>
              <a:rPr lang="en-GB" sz="2800" dirty="0" smtClean="0"/>
              <a:t>ptimal designs</a:t>
            </a:r>
            <a:endParaRPr lang="en-GB" sz="2800" dirty="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3202286" y="36422837"/>
            <a:ext cx="295522" cy="89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3412944" y="37217126"/>
            <a:ext cx="907911" cy="38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815465" y="33005444"/>
            <a:ext cx="2627779" cy="1521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3" t="36782" r="12508" b="48936"/>
          <a:stretch/>
        </p:blipFill>
        <p:spPr>
          <a:xfrm>
            <a:off x="6075770" y="33233157"/>
            <a:ext cx="746636" cy="1152128"/>
          </a:xfrm>
          <a:prstGeom prst="rect">
            <a:avLst/>
          </a:prstGeom>
          <a:ln>
            <a:noFill/>
          </a:ln>
        </p:spPr>
      </p:pic>
      <p:sp>
        <p:nvSpPr>
          <p:cNvPr id="235" name="TextBox 234"/>
          <p:cNvSpPr txBox="1"/>
          <p:nvPr/>
        </p:nvSpPr>
        <p:spPr>
          <a:xfrm>
            <a:off x="6795769" y="33263597"/>
            <a:ext cx="192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EGO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795768" y="33819471"/>
            <a:ext cx="1925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3497" y="16589563"/>
                <a:ext cx="8550659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Because estimating power takes so long, we  can only do so for a small (&lt; 200) number of designs.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However, given some initial power estimates, we can construct a </a:t>
                </a:r>
                <a:r>
                  <a:rPr lang="en-GB" sz="3200" b="1" dirty="0" smtClean="0"/>
                  <a:t>surrogate model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 smtClean="0"/>
                  <a:t> of the true power function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320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We use a </a:t>
                </a:r>
                <a:r>
                  <a:rPr lang="en-GB" sz="3200" b="1" dirty="0" smtClean="0"/>
                  <a:t>Gaussian process </a:t>
                </a:r>
                <a:r>
                  <a:rPr lang="en-GB" sz="3200" dirty="0" smtClean="0"/>
                  <a:t>(GP) surrogate model, which is flexible and leads to tractable calculations.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7" y="16589563"/>
                <a:ext cx="8550659" cy="5509200"/>
              </a:xfrm>
              <a:prstGeom prst="rect">
                <a:avLst/>
              </a:prstGeom>
              <a:blipFill rotWithShape="0">
                <a:blip r:embed="rId23"/>
                <a:stretch>
                  <a:fillRect l="-1639" t="-1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9017141" y="16590821"/>
            <a:ext cx="85986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 GP model represents our belief about the power of a design through a normal distribution, giving both a point prediction (the mean) and a measure of the uncertainty in that prediction (</a:t>
            </a:r>
            <a:r>
              <a:rPr lang="en-GB" sz="3200" i="1" dirty="0" smtClean="0"/>
              <a:t>see below</a:t>
            </a:r>
            <a:r>
              <a:rPr lang="en-GB" sz="32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GP models are commonly used in a wide variety of fields, and several R packages for fitting GPs are available.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16734857" y="18072041"/>
            <a:ext cx="12969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5415" lvl="1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If I estimate the power of a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new design</a:t>
            </a: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what is the probability that it will be sufficient?</a:t>
            </a:r>
          </a:p>
          <a:p>
            <a:pPr marL="2545415" lvl="1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Compared with the best design I have found so far, what improvement can I expect to see if I estimate the power of this new design?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r="28219" b="7385"/>
          <a:stretch/>
        </p:blipFill>
        <p:spPr>
          <a:xfrm>
            <a:off x="22522488" y="32205144"/>
            <a:ext cx="6863336" cy="73351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5673627" y="34342691"/>
            <a:ext cx="0" cy="507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64151" y="5319499"/>
            <a:ext cx="103820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For complex trial designs and analyses,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simple analytic formulae for power calculations are not always available.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In such cases  we can always fall back on </a:t>
            </a:r>
            <a:r>
              <a:rPr lang="en-GB" altLang="en-US" sz="320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Monte Carlo estimates of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power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and use these when determining the optimal sample size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[1]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.  </a:t>
            </a:r>
          </a:p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This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can be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computationally demanding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requiring a considerable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number of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MC samples, N, to deliver a precise power estimate (</a:t>
            </a:r>
            <a:r>
              <a:rPr lang="en-GB" altLang="en-US" sz="3200" i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see below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).</a:t>
            </a:r>
            <a:endParaRPr lang="en-GB" altLang="en-US" sz="32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10863407" y="5261461"/>
                <a:ext cx="10757002" cy="10926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In these complex design, we often have several sample size parameters to choose the values of, and several criteria we want to minimise.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example, consider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partially nested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trial of a psychotherapy intervention, where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there are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 k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therapists in the intervention arm, each treating an average of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patients, and there are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 j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patients in the control arm (</a:t>
                </a:r>
                <a:r>
                  <a:rPr lang="en-GB" altLang="en-US" sz="3200" i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right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).</a:t>
                </a:r>
              </a:p>
              <a:p>
                <a:pPr marL="45720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{3, 30}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{3, 40}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{100, 500}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we have </a:t>
                </a:r>
                <a:r>
                  <a:rPr lang="en-GB" altLang="en-US" sz="3200" b="1" dirty="0">
                    <a:latin typeface="Calibri" pitchFamily="34" charset="0"/>
                    <a:cs typeface="Arial" pitchFamily="34" charset="0"/>
                  </a:rPr>
                  <a:t>over 500,000 possible designs </a:t>
                </a:r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to choose from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e want to find a set of designs which are adequately powered, and which offer different trade-offs between minimising the number of therapists and minimising the total number of patients.</a:t>
                </a: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will fit a </a:t>
                </a:r>
                <a:r>
                  <a:rPr lang="en-GB" altLang="en-US" sz="3200" b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partially nested heteroskedastic model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a continuous patient outcome, accounting for clustering in the intervention arm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[2]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likelihood ratio test will be used to test the hypothesis of no treatment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effect, and so we need to use MC estimates of power.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To solve this problem in a timely manner, we need to use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highly efficient optimisation algorithms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407" y="5261461"/>
                <a:ext cx="10757002" cy="10926068"/>
              </a:xfrm>
              <a:prstGeom prst="rect">
                <a:avLst/>
              </a:prstGeom>
              <a:blipFill rotWithShape="0">
                <a:blip r:embed="rId25"/>
                <a:stretch>
                  <a:fillRect l="-1303" t="-725" r="-1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 rot="16200000">
            <a:off x="-847497" y="11257285"/>
            <a:ext cx="3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Estimated power</a:t>
            </a:r>
            <a:endParaRPr lang="en-GB" sz="32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470749" y="15055259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Log(N)</a:t>
            </a:r>
            <a:endParaRPr lang="en-GB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2645</TotalTime>
  <Words>985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blank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Wilson</dc:creator>
  <cp:lastModifiedBy>Duncan Wilson</cp:lastModifiedBy>
  <cp:revision>117</cp:revision>
  <dcterms:created xsi:type="dcterms:W3CDTF">2015-11-09T09:47:07Z</dcterms:created>
  <dcterms:modified xsi:type="dcterms:W3CDTF">2017-04-26T09:36:04Z</dcterms:modified>
</cp:coreProperties>
</file>