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9975" cy="42808525"/>
  <p:notesSz cx="6858000" cy="9144000"/>
  <p:defaultTextStyle>
    <a:defPPr>
      <a:defRPr lang="en-US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6" userDrawn="1">
          <p15:clr>
            <a:srgbClr val="A4A3A4"/>
          </p15:clr>
        </p15:guide>
        <p15:guide id="2" pos="18745" userDrawn="1">
          <p15:clr>
            <a:srgbClr val="A4A3A4"/>
          </p15:clr>
        </p15:guide>
        <p15:guide id="3" pos="284" userDrawn="1">
          <p15:clr>
            <a:srgbClr val="A4A3A4"/>
          </p15:clr>
        </p15:guide>
        <p15:guide id="4" pos="13710" userDrawn="1">
          <p15:clr>
            <a:srgbClr val="A4A3A4"/>
          </p15:clr>
        </p15:guide>
        <p15:guide id="5" orient="horz" pos="251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71B1"/>
    <a:srgbClr val="E33D94"/>
    <a:srgbClr val="9B6BB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81" autoAdjust="0"/>
  </p:normalViewPr>
  <p:slideViewPr>
    <p:cSldViewPr>
      <p:cViewPr varScale="1">
        <p:scale>
          <a:sx n="16" d="100"/>
          <a:sy n="16" d="100"/>
        </p:scale>
        <p:origin x="966" y="186"/>
      </p:cViewPr>
      <p:guideLst>
        <p:guide orient="horz" pos="10716"/>
        <p:guide pos="18745"/>
        <p:guide pos="284"/>
        <p:guide pos="13710"/>
        <p:guide orient="horz" pos="251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04A60-6172-4D6F-9915-74F90AFB9C08}" type="datetimeFigureOut">
              <a:rPr lang="en-GB" smtClean="0"/>
              <a:t>10/07/2019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A9016-EF85-49A5-A156-8EDB23B88CC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05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A9016-EF85-49A5-A156-8EDB23B88CC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88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7/10/2019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7/10/2019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52982" y="1714329"/>
            <a:ext cx="6812994" cy="365259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999" y="1714329"/>
            <a:ext cx="19934317" cy="365259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7/10/2019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7/10/2019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7/10/2019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999" y="9988659"/>
            <a:ext cx="13373656" cy="2825164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92320" y="9988659"/>
            <a:ext cx="13373656" cy="2825164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7/10/2019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7/10/2019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7/10/2019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7/10/2019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7/10/2019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0A97C-6094-44F3-9AD2-0A11796E8BE7}" type="datetimeFigureOut">
              <a:rPr lang="en-US" smtClean="0"/>
              <a:t>7/10/2019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D163-8FEE-4B6A-977D-600E3843CE6C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998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A97C-6094-44F3-9AD2-0A11796E8BE7}" type="datetimeFigureOut">
              <a:rPr lang="en-US" smtClean="0"/>
              <a:t>7/10/2019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8D163-8FEE-4B6A-977D-600E3843CE6C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7.png"/><Relationship Id="rId26" Type="http://schemas.openxmlformats.org/officeDocument/2006/relationships/hyperlink" Target="mailto:D.T.Wilson@leeds.ac.uk" TargetMode="External"/><Relationship Id="rId3" Type="http://schemas.openxmlformats.org/officeDocument/2006/relationships/image" Target="../media/image1.png"/><Relationship Id="rId17" Type="http://schemas.openxmlformats.org/officeDocument/2006/relationships/image" Target="../media/image6.pn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9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1" t="243" r="-46" b="7975"/>
          <a:stretch/>
        </p:blipFill>
        <p:spPr>
          <a:xfrm>
            <a:off x="10459467" y="32061446"/>
            <a:ext cx="12319263" cy="721232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" r="39013" b="12428"/>
          <a:stretch/>
        </p:blipFill>
        <p:spPr>
          <a:xfrm>
            <a:off x="18778513" y="16792041"/>
            <a:ext cx="5898487" cy="4745234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b="8210"/>
          <a:stretch/>
        </p:blipFill>
        <p:spPr>
          <a:xfrm>
            <a:off x="1007036" y="8485387"/>
            <a:ext cx="9853546" cy="6679121"/>
          </a:xfrm>
          <a:prstGeom prst="rect">
            <a:avLst/>
          </a:prstGeom>
        </p:spPr>
      </p:pic>
      <p:grpSp>
        <p:nvGrpSpPr>
          <p:cNvPr id="226" name="Group 225"/>
          <p:cNvGrpSpPr/>
          <p:nvPr/>
        </p:nvGrpSpPr>
        <p:grpSpPr>
          <a:xfrm>
            <a:off x="369634" y="20828232"/>
            <a:ext cx="17259243" cy="10777561"/>
            <a:chOff x="369635" y="21185398"/>
            <a:chExt cx="16154176" cy="10420395"/>
          </a:xfrm>
        </p:grpSpPr>
        <p:pic>
          <p:nvPicPr>
            <p:cNvPr id="160" name="Picture 15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1" b="5920"/>
            <a:stretch/>
          </p:blipFill>
          <p:spPr>
            <a:xfrm>
              <a:off x="966226" y="21185398"/>
              <a:ext cx="15557585" cy="9722496"/>
            </a:xfrm>
            <a:prstGeom prst="rect">
              <a:avLst/>
            </a:prstGeom>
          </p:spPr>
        </p:pic>
        <p:sp>
          <p:nvSpPr>
            <p:cNvPr id="197" name="TextBox 196"/>
            <p:cNvSpPr txBox="1"/>
            <p:nvPr/>
          </p:nvSpPr>
          <p:spPr>
            <a:xfrm>
              <a:off x="7406609" y="31021018"/>
              <a:ext cx="26960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i="1" dirty="0"/>
                <a:t>s</a:t>
              </a:r>
              <a:r>
                <a:rPr lang="en-GB" sz="3200" i="1" dirty="0" smtClean="0"/>
                <a:t>ample size n</a:t>
              </a:r>
              <a:endParaRPr lang="en-GB" sz="3200" i="1" dirty="0"/>
            </a:p>
          </p:txBody>
        </p:sp>
        <p:sp>
          <p:nvSpPr>
            <p:cNvPr id="198" name="TextBox 197"/>
            <p:cNvSpPr txBox="1"/>
            <p:nvPr/>
          </p:nvSpPr>
          <p:spPr>
            <a:xfrm rot="16200000">
              <a:off x="-300535" y="25755682"/>
              <a:ext cx="19251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i="1" dirty="0" smtClean="0"/>
                <a:t>power</a:t>
              </a:r>
              <a:endParaRPr lang="en-GB" sz="3200" i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712744" y="23740039"/>
              <a:ext cx="26322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/>
                <a:t>best current design, n = 257</a:t>
              </a:r>
              <a:endParaRPr lang="en-GB" sz="28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948037" y="23458336"/>
              <a:ext cx="19251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/>
                <a:t>GP uncertainty</a:t>
              </a:r>
              <a:endParaRPr lang="en-GB" sz="28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22355" y="25893027"/>
              <a:ext cx="19251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/>
                <a:t>GP mean</a:t>
              </a:r>
            </a:p>
            <a:p>
              <a:pPr algn="ctr"/>
              <a:r>
                <a:rPr lang="en-GB" sz="2800" dirty="0" smtClean="0"/>
                <a:t>function</a:t>
              </a:r>
              <a:endParaRPr lang="en-GB" sz="28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257475" y="22039304"/>
              <a:ext cx="192511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/>
                <a:t>Predicted power at </a:t>
              </a:r>
            </a:p>
            <a:p>
              <a:pPr algn="ctr"/>
              <a:r>
                <a:rPr lang="en-GB" sz="2800" dirty="0"/>
                <a:t>n</a:t>
              </a:r>
              <a:r>
                <a:rPr lang="en-GB" sz="2800" dirty="0" smtClean="0"/>
                <a:t> = 183</a:t>
              </a:r>
              <a:endParaRPr lang="en-GB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9618785" y="26642661"/>
                  <a:ext cx="5391552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/>
                    <a:t>expected improvement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𝐸𝐼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257−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≥0.8]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785" y="26642661"/>
                  <a:ext cx="5391552" cy="95410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641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TextBox 88"/>
            <p:cNvSpPr txBox="1"/>
            <p:nvPr/>
          </p:nvSpPr>
          <p:spPr>
            <a:xfrm>
              <a:off x="12890643" y="21365539"/>
              <a:ext cx="19251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e</a:t>
              </a:r>
              <a:r>
                <a:rPr lang="en-GB" sz="2800" dirty="0" smtClean="0"/>
                <a:t>valuated designs</a:t>
              </a:r>
              <a:endParaRPr lang="en-GB" sz="28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2996000" y="22988438"/>
              <a:ext cx="0" cy="7516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600000" flipH="1" flipV="1">
              <a:off x="14436000" y="22226694"/>
              <a:ext cx="579648" cy="331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2996000" y="22266797"/>
              <a:ext cx="297491" cy="668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8720883" y="23082521"/>
              <a:ext cx="747307" cy="5920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873152" y="24266789"/>
              <a:ext cx="1201939" cy="1760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48037" y="26540122"/>
              <a:ext cx="668637" cy="209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H="1">
              <a:off x="10619052" y="27687540"/>
              <a:ext cx="955200" cy="1055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3202" y="2378622"/>
            <a:ext cx="5938838" cy="247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131" y="3018932"/>
            <a:ext cx="4791075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3615" y="110823"/>
            <a:ext cx="29241041" cy="251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ts val="600"/>
              </a:spcBef>
              <a:spcAft>
                <a:spcPct val="0"/>
              </a:spcAft>
            </a:pPr>
            <a:r>
              <a:rPr lang="en-GB" sz="7200" b="1" dirty="0"/>
              <a:t>Efficient and flexible simulation-based sample size </a:t>
            </a:r>
            <a:r>
              <a:rPr lang="en-GB" sz="7200" b="1" dirty="0" smtClean="0"/>
              <a:t>determination </a:t>
            </a:r>
            <a:r>
              <a:rPr lang="en-GB" sz="7200" b="1" dirty="0"/>
              <a:t>for clinical trials with multiple design parameters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9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63615" y="2291437"/>
            <a:ext cx="20146538" cy="748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Duncan T. </a:t>
            </a:r>
            <a:r>
              <a:rPr kumimoji="0" lang="en-GB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Wilson</a:t>
            </a:r>
            <a:r>
              <a:rPr kumimoji="0" lang="en-GB" altLang="en-US" sz="36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a</a:t>
            </a:r>
            <a:r>
              <a:rPr kumimoji="0" lang="en-GB" altLang="en-US" sz="36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,*</a:t>
            </a:r>
            <a:r>
              <a:rPr kumimoji="0" lang="en-GB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, Rebecca </a:t>
            </a:r>
            <a:r>
              <a:rPr kumimoji="0" lang="en-GB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E. A. </a:t>
            </a:r>
            <a:r>
              <a:rPr kumimoji="0" lang="en-GB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Walwyn</a:t>
            </a:r>
            <a:r>
              <a:rPr lang="en-GB" altLang="en-US" sz="3600" baseline="300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</a:t>
            </a:r>
            <a:r>
              <a:rPr kumimoji="0" lang="en-GB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,</a:t>
            </a:r>
            <a:r>
              <a:rPr lang="en-GB" altLang="en-US" sz="36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 Richard </a:t>
            </a:r>
            <a:r>
              <a:rPr lang="en-GB" altLang="en-US" sz="3600" dirty="0" err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Hooper</a:t>
            </a:r>
            <a:r>
              <a:rPr lang="en-GB" altLang="en-US" sz="3600" baseline="30000" dirty="0" err="1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b</a:t>
            </a:r>
            <a:r>
              <a:rPr lang="en-GB" altLang="en-US" sz="36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, </a:t>
            </a:r>
            <a:r>
              <a:rPr lang="en-GB" altLang="en-US" sz="36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Julia </a:t>
            </a:r>
            <a:r>
              <a:rPr lang="en-GB" altLang="en-US" sz="36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Brown</a:t>
            </a:r>
            <a:r>
              <a:rPr lang="en-GB" altLang="en-US" sz="3600" baseline="300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</a:t>
            </a:r>
            <a:r>
              <a:rPr lang="en-GB" altLang="en-US" sz="36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, </a:t>
            </a:r>
            <a:r>
              <a:rPr kumimoji="0" lang="en-GB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Amanda J. </a:t>
            </a:r>
            <a:r>
              <a:rPr kumimoji="0" lang="en-GB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Farrin</a:t>
            </a:r>
            <a:r>
              <a:rPr lang="en-GB" altLang="en-US" sz="3600" baseline="300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</a:t>
            </a:r>
            <a:r>
              <a:rPr kumimoji="0" lang="en-GB" alt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GB" altLang="en-US" sz="2400" dirty="0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1030" name="AutoShape 6"/>
          <p:cNvCxnSpPr>
            <a:cxnSpLocks noChangeShapeType="1"/>
          </p:cNvCxnSpPr>
          <p:nvPr/>
        </p:nvCxnSpPr>
        <p:spPr bwMode="auto">
          <a:xfrm flipH="1">
            <a:off x="4073243" y="5094947"/>
            <a:ext cx="25687623" cy="89783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1044" name="AutoShape 20"/>
          <p:cNvCxnSpPr>
            <a:cxnSpLocks noChangeShapeType="1"/>
          </p:cNvCxnSpPr>
          <p:nvPr/>
        </p:nvCxnSpPr>
        <p:spPr bwMode="auto">
          <a:xfrm flipH="1">
            <a:off x="4104417" y="40234983"/>
            <a:ext cx="25687623" cy="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23" name="AutoShape 6"/>
          <p:cNvCxnSpPr>
            <a:cxnSpLocks noChangeShapeType="1"/>
          </p:cNvCxnSpPr>
          <p:nvPr/>
        </p:nvCxnSpPr>
        <p:spPr bwMode="auto">
          <a:xfrm flipH="1">
            <a:off x="3329928" y="15959588"/>
            <a:ext cx="26462112" cy="79827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cxnSp>
        <p:nvCxnSpPr>
          <p:cNvPr id="24" name="AutoShape 6"/>
          <p:cNvCxnSpPr>
            <a:cxnSpLocks noChangeShapeType="1"/>
            <a:endCxn id="134" idx="3"/>
          </p:cNvCxnSpPr>
          <p:nvPr/>
        </p:nvCxnSpPr>
        <p:spPr bwMode="auto">
          <a:xfrm flipH="1" flipV="1">
            <a:off x="4104417" y="31845956"/>
            <a:ext cx="25656449" cy="1407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cxnSp>
      <p:sp>
        <p:nvSpPr>
          <p:cNvPr id="92" name="Text Box 14"/>
          <p:cNvSpPr txBox="1">
            <a:spLocks noChangeArrowheads="1"/>
          </p:cNvSpPr>
          <p:nvPr/>
        </p:nvSpPr>
        <p:spPr bwMode="auto">
          <a:xfrm>
            <a:off x="454410" y="4346260"/>
            <a:ext cx="465455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5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cs typeface="Arial" pitchFamily="34" charset="0"/>
              </a:rPr>
              <a:t>Background</a:t>
            </a:r>
            <a:endParaRPr kumimoji="0" lang="en-US" altLang="en-US" sz="54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Text Box 14"/>
          <p:cNvSpPr txBox="1">
            <a:spLocks noChangeArrowheads="1"/>
          </p:cNvSpPr>
          <p:nvPr/>
        </p:nvSpPr>
        <p:spPr bwMode="auto">
          <a:xfrm>
            <a:off x="471613" y="15558286"/>
            <a:ext cx="345671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5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cs typeface="Arial" pitchFamily="34" charset="0"/>
              </a:rPr>
              <a:t>Methods</a:t>
            </a:r>
            <a:endParaRPr kumimoji="0" lang="en-US" altLang="en-US" sz="54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Text Box 14"/>
          <p:cNvSpPr txBox="1">
            <a:spLocks noChangeArrowheads="1"/>
          </p:cNvSpPr>
          <p:nvPr/>
        </p:nvSpPr>
        <p:spPr bwMode="auto">
          <a:xfrm>
            <a:off x="490990" y="31409393"/>
            <a:ext cx="3613427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5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cs typeface="Arial" pitchFamily="34" charset="0"/>
              </a:rPr>
              <a:t>Illustration</a:t>
            </a:r>
            <a:endParaRPr kumimoji="0" lang="en-US" altLang="en-US" sz="54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Text Box 14"/>
          <p:cNvSpPr txBox="1">
            <a:spLocks noChangeArrowheads="1"/>
          </p:cNvSpPr>
          <p:nvPr/>
        </p:nvSpPr>
        <p:spPr bwMode="auto">
          <a:xfrm>
            <a:off x="471613" y="39774973"/>
            <a:ext cx="3456710" cy="74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5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cs typeface="Arial" pitchFamily="34" charset="0"/>
              </a:rPr>
              <a:t>References</a:t>
            </a:r>
            <a:endParaRPr kumimoji="0" lang="en-US" altLang="en-US" sz="54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Text Box 14"/>
          <p:cNvSpPr txBox="1">
            <a:spLocks noChangeArrowheads="1"/>
          </p:cNvSpPr>
          <p:nvPr/>
        </p:nvSpPr>
        <p:spPr bwMode="auto">
          <a:xfrm>
            <a:off x="20195472" y="40422923"/>
            <a:ext cx="465455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40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itchFamily="34" charset="0"/>
                <a:cs typeface="Arial" pitchFamily="34" charset="0"/>
              </a:rPr>
              <a:t>Acknowledgements</a:t>
            </a:r>
            <a:endParaRPr kumimoji="0" lang="en-US" altLang="en-US" sz="40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68850" y="40648411"/>
            <a:ext cx="188337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[1]</a:t>
            </a:r>
            <a:r>
              <a:rPr lang="en-GB" sz="2800" dirty="0" smtClean="0"/>
              <a:t> </a:t>
            </a:r>
            <a:r>
              <a:rPr lang="en-GB" sz="2800" dirty="0"/>
              <a:t>Landau, S. &amp; Stahl, D. (2013), Sample size and power calculations for medical studies by simulation when closed form expressions are not available, </a:t>
            </a:r>
            <a:r>
              <a:rPr lang="en-GB" sz="2800" i="1" dirty="0"/>
              <a:t>Statistical Methods in Medical Research</a:t>
            </a:r>
            <a:r>
              <a:rPr lang="en-GB" sz="2800" dirty="0"/>
              <a:t>, 22, 324-345</a:t>
            </a:r>
            <a:r>
              <a:rPr lang="en-GB" sz="2800" dirty="0" smtClean="0"/>
              <a:t>. </a:t>
            </a:r>
            <a:r>
              <a:rPr lang="en-GB" sz="2800" b="1" dirty="0" smtClean="0"/>
              <a:t>[</a:t>
            </a:r>
            <a:r>
              <a:rPr lang="en-GB" sz="2800" b="1" dirty="0"/>
              <a:t>2</a:t>
            </a:r>
            <a:r>
              <a:rPr lang="en-GB" sz="2800" b="1" dirty="0" smtClean="0"/>
              <a:t>] </a:t>
            </a:r>
            <a:r>
              <a:rPr lang="en-GB" sz="2800" dirty="0"/>
              <a:t>Roberts, C. &amp; Roberts, S. A. (2005), Design and analysis of clinical trials with clustering effects due to treatment, </a:t>
            </a:r>
            <a:r>
              <a:rPr lang="en-GB" sz="2800" i="1" dirty="0"/>
              <a:t>Clinical Trials</a:t>
            </a:r>
            <a:r>
              <a:rPr lang="en-GB" sz="2800" dirty="0"/>
              <a:t>, 2, 152-162. </a:t>
            </a:r>
            <a:r>
              <a:rPr lang="en-GB" sz="2800" b="1" dirty="0" smtClean="0"/>
              <a:t>[3]</a:t>
            </a:r>
            <a:r>
              <a:rPr lang="en-GB" sz="2800" dirty="0" smtClean="0"/>
              <a:t> Jones, </a:t>
            </a:r>
            <a:r>
              <a:rPr lang="en-GB" sz="2800" dirty="0"/>
              <a:t>D</a:t>
            </a:r>
            <a:r>
              <a:rPr lang="en-GB" sz="2800" dirty="0" smtClean="0"/>
              <a:t>. R. </a:t>
            </a:r>
            <a:r>
              <a:rPr lang="en-GB" sz="2800" dirty="0"/>
              <a:t>(2001), A Taxonomy of Global Optimization Methods Based on Response </a:t>
            </a:r>
            <a:r>
              <a:rPr lang="en-GB" sz="2800" dirty="0" smtClean="0"/>
              <a:t>Surfaces, </a:t>
            </a:r>
            <a:r>
              <a:rPr lang="en-GB" sz="2800" i="1" dirty="0"/>
              <a:t>Journal of Global </a:t>
            </a:r>
            <a:r>
              <a:rPr lang="en-GB" sz="2800" i="1" dirty="0" smtClean="0"/>
              <a:t>Optimization</a:t>
            </a:r>
            <a:r>
              <a:rPr lang="en-GB" sz="2800" dirty="0" smtClean="0"/>
              <a:t>, </a:t>
            </a:r>
            <a:r>
              <a:rPr lang="en-GB" sz="2800" dirty="0"/>
              <a:t>21, </a:t>
            </a:r>
            <a:r>
              <a:rPr lang="en-GB" sz="2800" dirty="0" smtClean="0"/>
              <a:t>345-383. </a:t>
            </a:r>
            <a:endParaRPr lang="en-GB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20195472" y="41079298"/>
            <a:ext cx="50886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Duncan Wilson is funded by an MRC Skills Development Fellowship</a:t>
            </a:r>
            <a:endParaRPr lang="en-GB" sz="2800" dirty="0"/>
          </a:p>
        </p:txBody>
      </p:sp>
      <p:pic>
        <p:nvPicPr>
          <p:cNvPr id="20" name="Picture 2" descr="https://www.mrc.ac.uk/mrc/assets/Image/logos/4%20-%20logo%20colour%20mrc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4116" y="40525149"/>
            <a:ext cx="4420540" cy="193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4" name="Group 223"/>
          <p:cNvGrpSpPr/>
          <p:nvPr/>
        </p:nvGrpSpPr>
        <p:grpSpPr>
          <a:xfrm>
            <a:off x="26601856" y="5822180"/>
            <a:ext cx="2783968" cy="8083574"/>
            <a:chOff x="14891971" y="5580349"/>
            <a:chExt cx="2783968" cy="8083574"/>
          </a:xfrm>
        </p:grpSpPr>
        <p:sp>
          <p:nvSpPr>
            <p:cNvPr id="31" name="Rectangle 30"/>
            <p:cNvSpPr/>
            <p:nvPr/>
          </p:nvSpPr>
          <p:spPr>
            <a:xfrm>
              <a:off x="14891971" y="5580349"/>
              <a:ext cx="2237684" cy="9993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tx1"/>
                  </a:solidFill>
                </a:rPr>
                <a:t>Treatment as usual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6523811" y="7315508"/>
              <a:ext cx="1152128" cy="10801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tx1"/>
                  </a:solidFill>
                </a:rPr>
                <a:t>1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6523811" y="8639744"/>
              <a:ext cx="1152128" cy="10801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tx1"/>
                  </a:solidFill>
                </a:rPr>
                <a:t>2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16523811" y="12583803"/>
              <a:ext cx="1152128" cy="10801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i="1" dirty="0" smtClean="0">
                  <a:solidFill>
                    <a:srgbClr val="C00000"/>
                  </a:solidFill>
                </a:rPr>
                <a:t>j</a:t>
              </a:r>
              <a:endParaRPr lang="en-GB" sz="32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13" name="Elbow Connector 12"/>
            <p:cNvCxnSpPr>
              <a:stCxn id="31" idx="2"/>
              <a:endCxn id="9" idx="2"/>
            </p:cNvCxnSpPr>
            <p:nvPr/>
          </p:nvCxnSpPr>
          <p:spPr>
            <a:xfrm rot="16200000" flipH="1">
              <a:off x="15629393" y="6961150"/>
              <a:ext cx="1275838" cy="512998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31" idx="2"/>
              <a:endCxn id="33" idx="2"/>
            </p:cNvCxnSpPr>
            <p:nvPr/>
          </p:nvCxnSpPr>
          <p:spPr>
            <a:xfrm rot="16200000" flipH="1">
              <a:off x="14967275" y="7623268"/>
              <a:ext cx="2600074" cy="512998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endCxn id="34" idx="2"/>
            </p:cNvCxnSpPr>
            <p:nvPr/>
          </p:nvCxnSpPr>
          <p:spPr>
            <a:xfrm rot="16200000" flipH="1">
              <a:off x="15412797" y="12012849"/>
              <a:ext cx="1708822" cy="513205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 rot="5400000">
              <a:off x="15387908" y="9747888"/>
              <a:ext cx="184383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. . .</a:t>
              </a:r>
              <a:endParaRPr lang="en-GB" dirty="0"/>
            </a:p>
          </p:txBody>
        </p:sp>
        <p:cxnSp>
          <p:nvCxnSpPr>
            <p:cNvPr id="84" name="Straight Connector 83"/>
            <p:cNvCxnSpPr>
              <a:stCxn id="31" idx="2"/>
            </p:cNvCxnSpPr>
            <p:nvPr/>
          </p:nvCxnSpPr>
          <p:spPr>
            <a:xfrm flipH="1">
              <a:off x="16010604" y="6579730"/>
              <a:ext cx="209" cy="287665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26478558" y="15098589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i="1" dirty="0" smtClean="0"/>
              <a:t>patients</a:t>
            </a:r>
            <a:endParaRPr lang="en-GB" sz="2800" i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21775576" y="5822180"/>
            <a:ext cx="4585269" cy="9470883"/>
            <a:chOff x="10065691" y="5549145"/>
            <a:chExt cx="4585269" cy="9470883"/>
          </a:xfrm>
        </p:grpSpPr>
        <p:sp>
          <p:nvSpPr>
            <p:cNvPr id="8" name="Rectangle 7"/>
            <p:cNvSpPr/>
            <p:nvPr/>
          </p:nvSpPr>
          <p:spPr>
            <a:xfrm>
              <a:off x="10065691" y="5549145"/>
              <a:ext cx="1711943" cy="9993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tx1"/>
                  </a:solidFill>
                </a:rPr>
                <a:t>Therapy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11336665" y="7289493"/>
              <a:ext cx="1152128" cy="10801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tx1"/>
                  </a:solidFill>
                </a:rPr>
                <a:t>1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11313103" y="12576187"/>
              <a:ext cx="1152128" cy="10801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i="1" dirty="0" smtClean="0">
                  <a:solidFill>
                    <a:srgbClr val="C00000"/>
                  </a:solidFill>
                </a:rPr>
                <a:t>k</a:t>
              </a:r>
              <a:endParaRPr lang="en-GB" sz="32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52" name="Elbow Connector 51"/>
            <p:cNvCxnSpPr>
              <a:stCxn id="8" idx="2"/>
              <a:endCxn id="49" idx="2"/>
            </p:cNvCxnSpPr>
            <p:nvPr/>
          </p:nvCxnSpPr>
          <p:spPr>
            <a:xfrm rot="16200000" flipH="1">
              <a:off x="10488651" y="6981538"/>
              <a:ext cx="1281027" cy="415002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endCxn id="51" idx="2"/>
            </p:cNvCxnSpPr>
            <p:nvPr/>
          </p:nvCxnSpPr>
          <p:spPr>
            <a:xfrm rot="16200000" flipH="1">
              <a:off x="10199591" y="12002734"/>
              <a:ext cx="1800537" cy="426487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13087519" y="8592568"/>
              <a:ext cx="1260689" cy="1157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tx1"/>
                  </a:solidFill>
                </a:rPr>
                <a:t>1.</a:t>
              </a:r>
              <a:r>
                <a:rPr lang="en-GB" sz="3200" b="1" i="1" dirty="0" smtClean="0">
                  <a:solidFill>
                    <a:srgbClr val="C00000"/>
                  </a:solidFill>
                </a:rPr>
                <a:t>m</a:t>
              </a:r>
              <a:endParaRPr lang="en-GB" sz="32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3087519" y="5870909"/>
              <a:ext cx="1260689" cy="1157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tx1"/>
                  </a:solidFill>
                </a:rPr>
                <a:t>1.1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3087519" y="13862446"/>
              <a:ext cx="1260689" cy="1157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i="1" dirty="0" smtClean="0">
                  <a:solidFill>
                    <a:schemeClr val="tx1"/>
                  </a:solidFill>
                </a:rPr>
                <a:t>k</a:t>
              </a:r>
              <a:r>
                <a:rPr lang="en-GB" sz="3200" dirty="0" smtClean="0">
                  <a:solidFill>
                    <a:schemeClr val="tx1"/>
                  </a:solidFill>
                </a:rPr>
                <a:t>.</a:t>
              </a:r>
              <a:r>
                <a:rPr lang="en-GB" sz="3200" b="1" i="1" dirty="0" smtClean="0">
                  <a:solidFill>
                    <a:srgbClr val="C00000"/>
                  </a:solidFill>
                </a:rPr>
                <a:t>m</a:t>
              </a:r>
              <a:endParaRPr lang="en-GB" sz="32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13090344" y="11136302"/>
              <a:ext cx="1260689" cy="11575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tx1"/>
                  </a:solidFill>
                </a:rPr>
                <a:t>k</a:t>
              </a:r>
              <a:r>
                <a:rPr lang="en-GB" sz="3200" dirty="0" smtClean="0">
                  <a:solidFill>
                    <a:schemeClr val="tx1"/>
                  </a:solidFill>
                </a:rPr>
                <a:t>.1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>
              <a:stCxn id="8" idx="2"/>
            </p:cNvCxnSpPr>
            <p:nvPr/>
          </p:nvCxnSpPr>
          <p:spPr>
            <a:xfrm flipH="1">
              <a:off x="10915385" y="6548526"/>
              <a:ext cx="6278" cy="287665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5400000">
              <a:off x="10271559" y="9654129"/>
              <a:ext cx="184383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. . .</a:t>
              </a:r>
              <a:endParaRPr lang="en-GB" dirty="0"/>
            </a:p>
          </p:txBody>
        </p:sp>
        <p:sp>
          <p:nvSpPr>
            <p:cNvPr id="71" name="TextBox 70"/>
            <p:cNvSpPr txBox="1"/>
            <p:nvPr/>
          </p:nvSpPr>
          <p:spPr>
            <a:xfrm rot="5400000">
              <a:off x="13051936" y="7108515"/>
              <a:ext cx="184383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. . .</a:t>
              </a:r>
              <a:endParaRPr lang="en-GB" dirty="0"/>
            </a:p>
          </p:txBody>
        </p:sp>
        <p:sp>
          <p:nvSpPr>
            <p:cNvPr id="72" name="TextBox 71"/>
            <p:cNvSpPr txBox="1"/>
            <p:nvPr/>
          </p:nvSpPr>
          <p:spPr>
            <a:xfrm rot="5400000">
              <a:off x="13051936" y="12384843"/>
              <a:ext cx="184383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. . .</a:t>
              </a:r>
              <a:endParaRPr lang="en-GB" dirty="0"/>
            </a:p>
          </p:txBody>
        </p:sp>
        <p:cxnSp>
          <p:nvCxnSpPr>
            <p:cNvPr id="88" name="Straight Connector 87"/>
            <p:cNvCxnSpPr>
              <a:stCxn id="49" idx="6"/>
              <a:endCxn id="59" idx="2"/>
            </p:cNvCxnSpPr>
            <p:nvPr/>
          </p:nvCxnSpPr>
          <p:spPr>
            <a:xfrm flipV="1">
              <a:off x="12488793" y="6449700"/>
              <a:ext cx="598726" cy="137985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49" idx="6"/>
              <a:endCxn id="58" idx="2"/>
            </p:cNvCxnSpPr>
            <p:nvPr/>
          </p:nvCxnSpPr>
          <p:spPr>
            <a:xfrm>
              <a:off x="12488793" y="7829553"/>
              <a:ext cx="598726" cy="134180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51" idx="6"/>
              <a:endCxn id="60" idx="2"/>
            </p:cNvCxnSpPr>
            <p:nvPr/>
          </p:nvCxnSpPr>
          <p:spPr>
            <a:xfrm>
              <a:off x="12465231" y="13116247"/>
              <a:ext cx="622288" cy="132499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51" idx="6"/>
              <a:endCxn id="61" idx="2"/>
            </p:cNvCxnSpPr>
            <p:nvPr/>
          </p:nvCxnSpPr>
          <p:spPr>
            <a:xfrm flipV="1">
              <a:off x="12465231" y="11715093"/>
              <a:ext cx="625113" cy="140115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10976625" y="10124162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i="1" dirty="0" smtClean="0"/>
                <a:t>therapists</a:t>
              </a:r>
              <a:endParaRPr lang="en-GB" sz="2800" i="1" dirty="0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V="1">
              <a:off x="11906574" y="8527605"/>
              <a:ext cx="6156" cy="1479338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11932578" y="10728892"/>
              <a:ext cx="7877" cy="1673039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Arrow Connector 116"/>
          <p:cNvCxnSpPr/>
          <p:nvPr/>
        </p:nvCxnSpPr>
        <p:spPr>
          <a:xfrm flipV="1">
            <a:off x="27983750" y="14034846"/>
            <a:ext cx="504221" cy="1051713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26107649" y="15010802"/>
            <a:ext cx="612573" cy="23694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Rounded Rectangle 157"/>
              <p:cNvSpPr/>
              <p:nvPr/>
            </p:nvSpPr>
            <p:spPr>
              <a:xfrm>
                <a:off x="17641914" y="22446144"/>
                <a:ext cx="12088837" cy="9121358"/>
              </a:xfrm>
              <a:prstGeom prst="roundRect">
                <a:avLst>
                  <a:gd name="adj" fmla="val 312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defTabSz="914400" fontAlgn="base">
                  <a:spcBef>
                    <a:spcPct val="0"/>
                  </a:spcBef>
                  <a:spcAft>
                    <a:spcPct val="0"/>
                  </a:spcAft>
                  <a:buSzPts val="1000"/>
                </a:pPr>
                <a:r>
                  <a:rPr lang="en-GB" altLang="en-US" sz="3200" b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Model-assisted </a:t>
                </a:r>
                <a:r>
                  <a:rPr lang="en-GB" altLang="en-US" sz="3200" b="1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Efficient Global </a:t>
                </a:r>
                <a:r>
                  <a:rPr lang="en-GB" altLang="en-US" sz="3200" b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Optimisation (EGO)</a:t>
                </a:r>
                <a:endParaRPr lang="en-GB" altLang="en-US" sz="3200" b="1" dirty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marL="457200" lvl="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Given a GP model of the power function and the uncertain predictions it provides, we can 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ask:</a:t>
                </a:r>
                <a:endParaRPr lang="en-GB" altLang="en-US" sz="3200" dirty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marL="457200" lvl="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endParaRPr lang="en-GB" altLang="en-US" sz="3200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marL="457200" lvl="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endParaRPr lang="en-GB" altLang="en-US" sz="3200" dirty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marL="457200" lvl="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endParaRPr lang="en-GB" altLang="en-US" sz="3200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marL="457200" lvl="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We can 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guide the search process by estimating the power of the design which gives the largest </a:t>
                </a:r>
                <a:r>
                  <a:rPr lang="en-GB" altLang="en-US" sz="3200" b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expected improvement [3]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 (</a:t>
                </a:r>
                <a:r>
                  <a:rPr lang="en-GB" altLang="en-US" sz="3200" i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see left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)</a:t>
                </a:r>
                <a:endParaRPr lang="en-GB" altLang="en-US" sz="3200" b="1" dirty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endParaRPr lang="en-GB" altLang="en-US" sz="3200" b="1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buSzPts val="1000"/>
                </a:pPr>
                <a:r>
                  <a:rPr lang="en-GB" altLang="en-US" sz="3200" u="sng" dirty="0" smtClean="0">
                    <a:solidFill>
                      <a:srgbClr val="000000"/>
                    </a:solidFill>
                    <a:cs typeface="Arial" pitchFamily="34" charset="0"/>
                  </a:rPr>
                  <a:t>The </a:t>
                </a:r>
                <a:r>
                  <a:rPr lang="en-GB" altLang="en-US" sz="3200" u="sng" dirty="0" smtClean="0">
                    <a:solidFill>
                      <a:srgbClr val="000000"/>
                    </a:solidFill>
                    <a:cs typeface="Arial" pitchFamily="34" charset="0"/>
                  </a:rPr>
                  <a:t>algorithm</a:t>
                </a:r>
                <a:endParaRPr lang="en-GB" altLang="en-US" sz="3200" u="sng" dirty="0">
                  <a:solidFill>
                    <a:srgbClr val="000000"/>
                  </a:solidFill>
                  <a:cs typeface="Arial" pitchFamily="34" charset="0"/>
                </a:endParaRPr>
              </a:p>
              <a:p>
                <a:pPr marL="514350" lvl="0" indent="-51435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+mj-lt"/>
                  <a:buAutoNum type="arabicPeriod"/>
                </a:pPr>
                <a:r>
                  <a:rPr lang="en-GB" altLang="en-US" sz="32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Choose </a:t>
                </a:r>
                <a:r>
                  <a:rPr lang="en-GB" altLang="en-US" sz="32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an initial set of 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designs </a:t>
                </a:r>
                <a14:m>
                  <m:oMath xmlns:m="http://schemas.openxmlformats.org/officeDocument/2006/math">
                    <m:r>
                      <a:rPr lang="en-GB" altLang="en-US" sz="3200" b="0" i="1" smtClean="0">
                        <a:solidFill>
                          <a:srgbClr val="000000"/>
                        </a:solidFill>
                        <a:cs typeface="Arial" pitchFamily="34" charset="0"/>
                      </a:rPr>
                      <m:t>𝑋</m:t>
                    </m:r>
                  </m:oMath>
                </a14:m>
                <a:endParaRPr lang="en-GB" altLang="en-US" sz="32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pPr marL="514350" lvl="0" indent="-51435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+mj-lt"/>
                  <a:buAutoNum type="arabicPeriod"/>
                </a:pPr>
                <a:r>
                  <a:rPr lang="en-GB" altLang="en-US" sz="32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Compute </a:t>
                </a:r>
                <a:r>
                  <a:rPr lang="en-GB" altLang="en-US" sz="32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the Monte Carlo 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power estimate at each </a:t>
                </a:r>
                <a14:m>
                  <m:oMath xmlns:m="http://schemas.openxmlformats.org/officeDocument/2006/math">
                    <m:r>
                      <a:rPr lang="en-GB" altLang="en-US" sz="3200" b="0" i="1" smtClean="0">
                        <a:solidFill>
                          <a:srgbClr val="000000"/>
                        </a:solidFill>
                        <a:cs typeface="Arial" pitchFamily="34" charset="0"/>
                      </a:rPr>
                      <m:t>𝑥</m:t>
                    </m:r>
                    <m:r>
                      <a:rPr lang="en-GB" altLang="en-US" sz="3200" b="0" i="1" smtClean="0">
                        <a:solidFill>
                          <a:srgbClr val="000000"/>
                        </a:solidFill>
                        <a:cs typeface="Arial" pitchFamily="34" charset="0"/>
                      </a:rPr>
                      <m:t>∈</m:t>
                    </m:r>
                    <m:r>
                      <a:rPr lang="en-GB" altLang="en-US" sz="3200" b="0" i="1" smtClean="0">
                        <a:solidFill>
                          <a:srgbClr val="000000"/>
                        </a:solidFill>
                        <a:cs typeface="Arial" pitchFamily="34" charset="0"/>
                      </a:rPr>
                      <m:t>𝑋</m:t>
                    </m:r>
                  </m:oMath>
                </a14:m>
                <a:endParaRPr lang="en-GB" altLang="en-US" sz="32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pPr marL="514350" lvl="0" indent="-51435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+mj-lt"/>
                  <a:buAutoNum type="arabicPeriod"/>
                </a:pPr>
                <a:r>
                  <a:rPr lang="en-GB" altLang="en-US" sz="32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GB" altLang="en-US" sz="3200" b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while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Computation budget not exhausted </a:t>
                </a:r>
                <a:r>
                  <a:rPr lang="en-GB" altLang="en-US" sz="3200" b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do </a:t>
                </a:r>
                <a:endParaRPr lang="en-GB" altLang="en-US" sz="32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pPr marL="514350" lvl="0" indent="-51435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+mj-lt"/>
                  <a:buAutoNum type="arabicPeriod"/>
                </a:pPr>
                <a:r>
                  <a:rPr lang="en-GB" altLang="en-US" sz="32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  Fit GP model </a:t>
                </a:r>
                <a14:m>
                  <m:oMath xmlns:m="http://schemas.openxmlformats.org/officeDocument/2006/math">
                    <m:r>
                      <a:rPr lang="en-GB" altLang="en-US" sz="3200" i="1">
                        <a:solidFill>
                          <a:srgbClr val="000000"/>
                        </a:solidFill>
                        <a:cs typeface="Arial" pitchFamily="34" charset="0"/>
                      </a:rPr>
                      <m:t>𝑓</m:t>
                    </m:r>
                    <m:d>
                      <m:dPr>
                        <m:ctrlPr>
                          <a:rPr lang="en-GB" altLang="en-US" sz="3200" i="1">
                            <a:solidFill>
                              <a:srgbClr val="000000"/>
                            </a:solidFill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GB" altLang="en-US" sz="3200" i="1">
                            <a:solidFill>
                              <a:srgbClr val="000000"/>
                            </a:solidFill>
                            <a:cs typeface="Arial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altLang="en-US" sz="32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as </a:t>
                </a:r>
                <a:r>
                  <a:rPr lang="en-GB" altLang="en-US" sz="32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a </a:t>
                </a:r>
                <a:r>
                  <a:rPr lang="en-GB" altLang="en-US" sz="32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surrogate </a:t>
                </a:r>
                <a:r>
                  <a:rPr lang="en-GB" altLang="en-US" sz="32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GB" altLang="en-US" sz="3200" i="1">
                        <a:solidFill>
                          <a:srgbClr val="000000"/>
                        </a:solidFill>
                        <a:cs typeface="Arial" pitchFamily="34" charset="0"/>
                      </a:rPr>
                      <m:t>𝛽</m:t>
                    </m:r>
                    <m:d>
                      <m:dPr>
                        <m:ctrlPr>
                          <a:rPr lang="en-GB" altLang="en-US" sz="3200" i="1">
                            <a:solidFill>
                              <a:srgbClr val="000000"/>
                            </a:solidFill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GB" altLang="en-US" sz="3200" i="1">
                            <a:solidFill>
                              <a:srgbClr val="000000"/>
                            </a:solidFill>
                            <a:cs typeface="Arial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GB" altLang="en-US" sz="32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pPr marL="514350" lvl="0" indent="-51435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+mj-lt"/>
                  <a:buAutoNum type="arabicPeriod"/>
                </a:pPr>
                <a:r>
                  <a:rPr lang="en-GB" altLang="en-US" sz="32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   Find the design with largest expected improvement</a:t>
                </a:r>
              </a:p>
              <a:p>
                <a:pPr marL="514350" lvl="0" indent="-51435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+mj-lt"/>
                  <a:buAutoNum type="arabicPeriod"/>
                </a:pPr>
                <a:r>
                  <a:rPr lang="en-GB" altLang="en-US" sz="32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  Compute Monte Carlo estimate of new design and add to </a:t>
                </a:r>
                <a14:m>
                  <m:oMath xmlns:m="http://schemas.openxmlformats.org/officeDocument/2006/math">
                    <m:r>
                      <a:rPr lang="en-GB" altLang="en-US" sz="3200" i="1">
                        <a:solidFill>
                          <a:srgbClr val="000000"/>
                        </a:solidFill>
                        <a:cs typeface="Arial" pitchFamily="34" charset="0"/>
                      </a:rPr>
                      <m:t>𝑋</m:t>
                    </m:r>
                  </m:oMath>
                </a14:m>
                <a:endParaRPr lang="en-GB" altLang="en-US" sz="3200" dirty="0" smtClean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pPr marL="514350" lvl="0" indent="-51435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+mj-lt"/>
                  <a:buAutoNum type="arabicPeriod"/>
                </a:pPr>
                <a:r>
                  <a:rPr lang="en-GB" altLang="en-US" sz="32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  Update computational budget</a:t>
                </a:r>
              </a:p>
              <a:p>
                <a:pPr marL="514350" lvl="0" indent="-51435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+mj-lt"/>
                  <a:buAutoNum type="arabicPeriod"/>
                </a:pPr>
                <a:r>
                  <a:rPr lang="en-GB" altLang="en-US" sz="32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GB" altLang="en-US" sz="3200" b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end while</a:t>
                </a:r>
              </a:p>
            </p:txBody>
          </p:sp>
        </mc:Choice>
        <mc:Fallback>
          <p:sp>
            <p:nvSpPr>
              <p:cNvPr id="158" name="Rounded Rectangle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1914" y="22446144"/>
                <a:ext cx="12088837" cy="9121358"/>
              </a:xfrm>
              <a:prstGeom prst="roundRect">
                <a:avLst>
                  <a:gd name="adj" fmla="val 3128"/>
                </a:avLst>
              </a:prstGeom>
              <a:blipFill>
                <a:blip r:embed="rId19"/>
                <a:stretch>
                  <a:fillRect l="-554" b="-8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TextBox 199"/>
          <p:cNvSpPr txBox="1"/>
          <p:nvPr/>
        </p:nvSpPr>
        <p:spPr>
          <a:xfrm>
            <a:off x="624460" y="32496744"/>
            <a:ext cx="82057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We applied EGO the above partially nested psychotherapy example. For comparison, we also used a simple space-filling experimental design.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50 designs were evaluated, using N=100 Monte Carlo samples </a:t>
            </a:r>
            <a:r>
              <a:rPr lang="en-GB" sz="3200" dirty="0" smtClean="0"/>
              <a:t>each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We found that EGO can quickly locate efficient, powered designs.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Using the same computational budget, the space-filling design approach found fewer designs, with considerably larger sample size requirements.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51981" y="16589563"/>
                <a:ext cx="8550659" cy="5509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 dirty="0" smtClean="0"/>
                  <a:t>Because estimating power takes so long, we  can only do so for a small (&lt; 200) number of designs.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 dirty="0" smtClean="0"/>
                  <a:t>However, given some initial power estimates, we can construct a </a:t>
                </a:r>
                <a:r>
                  <a:rPr lang="en-GB" sz="3200" b="1" dirty="0" smtClean="0"/>
                  <a:t>surrogate model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3200" dirty="0" smtClean="0"/>
                  <a:t> of the true power function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3200" dirty="0" smtClean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3200" dirty="0" smtClean="0"/>
                  <a:t>We use a </a:t>
                </a:r>
                <a:r>
                  <a:rPr lang="en-GB" sz="3200" b="1" dirty="0" smtClean="0"/>
                  <a:t>Gaussian process </a:t>
                </a:r>
                <a:r>
                  <a:rPr lang="en-GB" sz="3200" dirty="0" smtClean="0"/>
                  <a:t>(GP) surrogate model, which is flexible and leads to tractable calculations.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sz="32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sz="32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81" y="16589563"/>
                <a:ext cx="8550659" cy="5509200"/>
              </a:xfrm>
              <a:prstGeom prst="rect">
                <a:avLst/>
              </a:prstGeom>
              <a:blipFill>
                <a:blip r:embed="rId20"/>
                <a:stretch>
                  <a:fillRect l="-1639" t="-14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9017141" y="16590821"/>
            <a:ext cx="85986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A GP model represents our belief about the power of a design through a normal distribution, giving both a point prediction (the mean) and a measure of the uncertainty in that prediction (</a:t>
            </a:r>
            <a:r>
              <a:rPr lang="en-GB" sz="3200" i="1" dirty="0" smtClean="0"/>
              <a:t>see below</a:t>
            </a:r>
            <a:r>
              <a:rPr lang="en-GB" sz="3200" dirty="0" smtClean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GP models are commonly used in a wide variety of fields, and several R packages for fitting GPs are available.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sp>
        <p:nvSpPr>
          <p:cNvPr id="6" name="Rectangle 5"/>
          <p:cNvSpPr/>
          <p:nvPr/>
        </p:nvSpPr>
        <p:spPr>
          <a:xfrm>
            <a:off x="16538088" y="24062461"/>
            <a:ext cx="129697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5415" lvl="1" indent="-457200" defTabSz="914400" fontAlgn="base">
              <a:spcBef>
                <a:spcPct val="0"/>
              </a:spcBef>
              <a:spcAft>
                <a:spcPct val="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Compared </a:t>
            </a:r>
            <a:r>
              <a:rPr lang="en-GB" altLang="en-US" sz="32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with the best design I have found so far, what improvement can I expect to see if I estimate the power of this new design?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64151" y="5319499"/>
            <a:ext cx="1038203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91440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For complex trial designs and analyses, simple analytic formulae for power calculations are not always available.</a:t>
            </a:r>
            <a:endParaRPr lang="en-GB" altLang="en-US" sz="3200" dirty="0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  <a:p>
            <a:pPr marL="457200" lvl="0" indent="-457200" defTabSz="91440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In such cases  we can always fall back on </a:t>
            </a:r>
            <a:r>
              <a:rPr lang="en-GB" altLang="en-US" sz="3200" b="1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Monte Carlo estimates of </a:t>
            </a:r>
            <a:r>
              <a:rPr lang="en-GB" altLang="en-US" sz="3200" b="1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power</a:t>
            </a: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, and use these when determining the optimal sample size </a:t>
            </a:r>
            <a:r>
              <a:rPr lang="en-GB" altLang="en-US" sz="3200" b="1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[1]</a:t>
            </a: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.  </a:t>
            </a:r>
          </a:p>
          <a:p>
            <a:pPr marL="457200" lvl="0" indent="-457200" defTabSz="914400" fontAlgn="base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This can be </a:t>
            </a:r>
            <a:r>
              <a:rPr lang="en-GB" altLang="en-US" sz="3200" b="1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computationally demanding</a:t>
            </a: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, requiring a considerable number of MC samples, N, to deliver a precise power estimate (</a:t>
            </a:r>
            <a:r>
              <a:rPr lang="en-GB" altLang="en-US" sz="3200" i="1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see below</a:t>
            </a: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).</a:t>
            </a:r>
            <a:endParaRPr lang="en-GB" altLang="en-US" sz="3200" dirty="0">
              <a:latin typeface="Calibri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10863407" y="5261461"/>
                <a:ext cx="10757002" cy="10926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In these complex design, we often have several sample size parameters to choose the values of, and several criteria we want to minimise.</a:t>
                </a:r>
              </a:p>
              <a:p>
                <a:pPr marL="457200" lvl="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For example, consider </a:t>
                </a: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a partially nested 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trial of a psychotherapy intervention, where </a:t>
                </a: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there are</a:t>
                </a:r>
                <a:r>
                  <a:rPr lang="en-GB" altLang="en-US" sz="3200" b="1" i="1" dirty="0">
                    <a:solidFill>
                      <a:srgbClr val="C00000"/>
                    </a:solidFill>
                    <a:latin typeface="Calibri" pitchFamily="34" charset="0"/>
                    <a:cs typeface="Arial" pitchFamily="34" charset="0"/>
                  </a:rPr>
                  <a:t> k </a:t>
                </a: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therapists in the intervention arm, each treating an average of </a:t>
                </a:r>
                <a:r>
                  <a:rPr lang="en-GB" altLang="en-US" sz="3200" b="1" i="1" dirty="0">
                    <a:solidFill>
                      <a:srgbClr val="C00000"/>
                    </a:solidFill>
                    <a:latin typeface="Calibri" pitchFamily="34" charset="0"/>
                    <a:cs typeface="Arial" pitchFamily="34" charset="0"/>
                  </a:rPr>
                  <a:t>m</a:t>
                </a: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 patients, and there are</a:t>
                </a:r>
                <a:r>
                  <a:rPr lang="en-GB" altLang="en-US" sz="3200" b="1" i="1" dirty="0">
                    <a:solidFill>
                      <a:srgbClr val="C00000"/>
                    </a:solidFill>
                    <a:latin typeface="Calibri" pitchFamily="34" charset="0"/>
                    <a:cs typeface="Arial" pitchFamily="34" charset="0"/>
                  </a:rPr>
                  <a:t> j </a:t>
                </a: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patients in the control arm (</a:t>
                </a:r>
                <a:r>
                  <a:rPr lang="en-GB" altLang="en-US" sz="3200" i="1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see right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).</a:t>
                </a:r>
              </a:p>
              <a:p>
                <a:pPr marL="45720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For </a:t>
                </a:r>
                <a:r>
                  <a:rPr lang="en-GB" altLang="en-US" sz="3200" b="1" i="1" dirty="0">
                    <a:solidFill>
                      <a:srgbClr val="C00000"/>
                    </a:solidFill>
                    <a:latin typeface="Calibri" pitchFamily="34" charset="0"/>
                    <a:cs typeface="Arial" pitchFamily="34" charset="0"/>
                  </a:rPr>
                  <a:t>k </a:t>
                </a:r>
                <a14:m>
                  <m:oMath xmlns:m="http://schemas.openxmlformats.org/officeDocument/2006/math">
                    <m:r>
                      <a:rPr lang="en-GB" altLang="en-US" sz="3200" b="1" i="1">
                        <a:latin typeface="Cambria Math" panose="02040503050406030204" pitchFamily="18" charset="0"/>
                        <a:cs typeface="Arial" pitchFamily="34" charset="0"/>
                      </a:rPr>
                      <m:t>∈</m:t>
                    </m:r>
                    <m:r>
                      <a:rPr lang="en-GB" altLang="en-US" sz="3200" i="1">
                        <a:latin typeface="Cambria Math" panose="02040503050406030204" pitchFamily="18" charset="0"/>
                        <a:cs typeface="Arial" pitchFamily="34" charset="0"/>
                      </a:rPr>
                      <m:t>{3, 30}</m:t>
                    </m:r>
                  </m:oMath>
                </a14:m>
                <a:r>
                  <a:rPr lang="en-GB" altLang="en-US" sz="3200" dirty="0">
                    <a:latin typeface="Calibri" pitchFamily="34" charset="0"/>
                    <a:cs typeface="Arial" pitchFamily="34" charset="0"/>
                  </a:rPr>
                  <a:t>, </a:t>
                </a:r>
                <a:r>
                  <a:rPr lang="en-GB" altLang="en-US" sz="3200" b="1" i="1" dirty="0">
                    <a:solidFill>
                      <a:srgbClr val="C00000"/>
                    </a:solidFill>
                    <a:latin typeface="Calibri" pitchFamily="34" charset="0"/>
                    <a:cs typeface="Arial" pitchFamily="34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GB" altLang="en-US" sz="3200" b="1" i="1">
                        <a:latin typeface="Cambria Math" panose="02040503050406030204" pitchFamily="18" charset="0"/>
                        <a:cs typeface="Arial" pitchFamily="34" charset="0"/>
                      </a:rPr>
                      <m:t>∈</m:t>
                    </m:r>
                    <m:r>
                      <a:rPr lang="en-GB" altLang="en-US" sz="3200" i="1">
                        <a:latin typeface="Cambria Math" panose="02040503050406030204" pitchFamily="18" charset="0"/>
                        <a:cs typeface="Arial" pitchFamily="34" charset="0"/>
                      </a:rPr>
                      <m:t>{3, 40}</m:t>
                    </m:r>
                  </m:oMath>
                </a14:m>
                <a:r>
                  <a:rPr lang="en-GB" altLang="en-US" sz="3200" dirty="0">
                    <a:latin typeface="Calibri" pitchFamily="34" charset="0"/>
                    <a:cs typeface="Arial" pitchFamily="34" charset="0"/>
                  </a:rPr>
                  <a:t>, </a:t>
                </a:r>
                <a:r>
                  <a:rPr lang="en-GB" altLang="en-US" sz="3200" b="1" i="1" dirty="0">
                    <a:solidFill>
                      <a:srgbClr val="C00000"/>
                    </a:solidFill>
                    <a:latin typeface="Calibri" pitchFamily="34" charset="0"/>
                    <a:cs typeface="Arial" pitchFamily="34" charset="0"/>
                  </a:rPr>
                  <a:t>j </a:t>
                </a:r>
                <a14:m>
                  <m:oMath xmlns:m="http://schemas.openxmlformats.org/officeDocument/2006/math">
                    <m:r>
                      <a:rPr lang="en-GB" altLang="en-US" sz="3200" b="1" i="1">
                        <a:latin typeface="Cambria Math" panose="02040503050406030204" pitchFamily="18" charset="0"/>
                        <a:cs typeface="Arial" pitchFamily="34" charset="0"/>
                      </a:rPr>
                      <m:t>∈</m:t>
                    </m:r>
                    <m:r>
                      <a:rPr lang="en-GB" altLang="en-US" sz="3200" i="1">
                        <a:latin typeface="Cambria Math" panose="02040503050406030204" pitchFamily="18" charset="0"/>
                        <a:cs typeface="Arial" pitchFamily="34" charset="0"/>
                      </a:rPr>
                      <m:t>{100, 500}</m:t>
                    </m:r>
                  </m:oMath>
                </a14:m>
                <a:r>
                  <a:rPr lang="en-GB" altLang="en-US" sz="3200" dirty="0">
                    <a:latin typeface="Calibri" pitchFamily="34" charset="0"/>
                    <a:cs typeface="Arial" pitchFamily="34" charset="0"/>
                  </a:rPr>
                  <a:t>, we have </a:t>
                </a:r>
                <a:r>
                  <a:rPr lang="en-GB" altLang="en-US" sz="3200" b="1" dirty="0">
                    <a:latin typeface="Calibri" pitchFamily="34" charset="0"/>
                    <a:cs typeface="Arial" pitchFamily="34" charset="0"/>
                  </a:rPr>
                  <a:t>over 500,000 possible designs </a:t>
                </a:r>
                <a:r>
                  <a:rPr lang="en-GB" altLang="en-US" sz="3200" dirty="0">
                    <a:latin typeface="Calibri" pitchFamily="34" charset="0"/>
                    <a:cs typeface="Arial" pitchFamily="34" charset="0"/>
                  </a:rPr>
                  <a:t>to choose from</a:t>
                </a:r>
                <a:r>
                  <a:rPr lang="en-GB" altLang="en-US" sz="3200" dirty="0" smtClean="0">
                    <a:latin typeface="Calibri" pitchFamily="34" charset="0"/>
                    <a:cs typeface="Arial" pitchFamily="34" charset="0"/>
                  </a:rPr>
                  <a:t>.</a:t>
                </a:r>
              </a:p>
              <a:p>
                <a:pPr marL="45720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GB" altLang="en-US" sz="3200" dirty="0">
                    <a:latin typeface="Calibri" pitchFamily="34" charset="0"/>
                    <a:cs typeface="Arial" pitchFamily="34" charset="0"/>
                  </a:rPr>
                  <a:t>W</a:t>
                </a:r>
                <a:r>
                  <a:rPr lang="en-GB" altLang="en-US" sz="3200" dirty="0" smtClean="0">
                    <a:latin typeface="Calibri" pitchFamily="34" charset="0"/>
                    <a:cs typeface="Arial" pitchFamily="34" charset="0"/>
                  </a:rPr>
                  <a:t>e want to find a set of designs which are adequately powered, and which offer different trade-offs between minimising the number of therapists and minimising the total number of patients.</a:t>
                </a:r>
                <a:endParaRPr lang="en-GB" altLang="en-US" sz="3200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marL="457200" lvl="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W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e </a:t>
                </a: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will fit a </a:t>
                </a:r>
                <a:r>
                  <a:rPr lang="en-GB" altLang="en-US" sz="3200" b="1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partially nested heteroskedastic model </a:t>
                </a: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for a continuous patient outcome, accounting for clustering in the intervention arm </a:t>
                </a:r>
                <a:r>
                  <a:rPr lang="en-GB" altLang="en-US" sz="3200" b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[2]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. </a:t>
                </a:r>
                <a:r>
                  <a:rPr lang="en-GB" altLang="en-US" sz="32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A likelihood ratio test will be used to test the hypothesis of no treatment 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effect, and so we need to use MC estimates of power.</a:t>
                </a:r>
              </a:p>
              <a:p>
                <a:pPr marL="457200" lvl="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To solve this problem in a timely manner, we need to use </a:t>
                </a:r>
                <a:r>
                  <a:rPr lang="en-GB" altLang="en-US" sz="3200" b="1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highly efficient optimisation algorithms</a:t>
                </a:r>
                <a:r>
                  <a:rPr lang="en-GB" altLang="en-US" sz="3200" dirty="0" smtClean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. </a:t>
                </a:r>
              </a:p>
              <a:p>
                <a:pPr marL="457200" lvl="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endParaRPr lang="en-GB" altLang="en-US" sz="3200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endParaRPr>
              </a:p>
              <a:p>
                <a:pPr marL="457200" lvl="0" indent="-457200" defTabSz="914400" fontAlgn="base">
                  <a:spcBef>
                    <a:spcPct val="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</a:pPr>
                <a:endParaRPr lang="en-GB" altLang="en-US" sz="3200" dirty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3407" y="5261461"/>
                <a:ext cx="10757002" cy="10926068"/>
              </a:xfrm>
              <a:prstGeom prst="rect">
                <a:avLst/>
              </a:prstGeom>
              <a:blipFill rotWithShape="0">
                <a:blip r:embed="rId25"/>
                <a:stretch>
                  <a:fillRect l="-1303" t="-725" r="-1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/>
          <p:cNvSpPr txBox="1"/>
          <p:nvPr/>
        </p:nvSpPr>
        <p:spPr>
          <a:xfrm rot="16200000">
            <a:off x="-847497" y="11257285"/>
            <a:ext cx="320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 smtClean="0"/>
              <a:t>Estimated power</a:t>
            </a:r>
            <a:endParaRPr lang="en-GB" sz="3200" i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470749" y="15055259"/>
            <a:ext cx="1925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 smtClean="0"/>
              <a:t>Log(N)</a:t>
            </a:r>
            <a:endParaRPr lang="en-GB" sz="3200" i="1" dirty="0"/>
          </a:p>
        </p:txBody>
      </p:sp>
      <p:sp>
        <p:nvSpPr>
          <p:cNvPr id="101" name="Rounded Rectangle 100"/>
          <p:cNvSpPr/>
          <p:nvPr/>
        </p:nvSpPr>
        <p:spPr>
          <a:xfrm>
            <a:off x="17641915" y="16283268"/>
            <a:ext cx="12062742" cy="5749449"/>
          </a:xfrm>
          <a:prstGeom prst="roundRect">
            <a:avLst>
              <a:gd name="adj" fmla="val 3128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buSzPts val="1000"/>
            </a:pPr>
            <a:endParaRPr lang="en-GB" altLang="en-US" sz="3200" b="1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200142" y="16420517"/>
            <a:ext cx="5053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/>
              <a:t>Multi-objective optimisation</a:t>
            </a:r>
            <a:endParaRPr lang="en-GB" sz="32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21259031" y="21430324"/>
            <a:ext cx="1888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 smtClean="0"/>
              <a:t>patients</a:t>
            </a:r>
            <a:endParaRPr lang="en-GB" sz="3200" i="1" dirty="0"/>
          </a:p>
        </p:txBody>
      </p:sp>
      <p:sp>
        <p:nvSpPr>
          <p:cNvPr id="108" name="TextBox 107"/>
          <p:cNvSpPr txBox="1"/>
          <p:nvPr/>
        </p:nvSpPr>
        <p:spPr>
          <a:xfrm rot="16200000">
            <a:off x="17490576" y="18642786"/>
            <a:ext cx="199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 smtClean="0"/>
              <a:t>Providers</a:t>
            </a:r>
            <a:endParaRPr lang="en-GB" sz="3200" i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25084220" y="16685103"/>
            <a:ext cx="476753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Want to find several designs with nominal power and different trade-offs.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Optimisation aims for the </a:t>
            </a:r>
            <a:r>
              <a:rPr lang="en-GB" sz="3200" b="1" dirty="0"/>
              <a:t>Pareto </a:t>
            </a:r>
            <a:r>
              <a:rPr lang="en-GB" sz="3200" b="1" dirty="0" smtClean="0"/>
              <a:t>set…</a:t>
            </a:r>
            <a:endParaRPr lang="en-GB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 …but may only find an </a:t>
            </a:r>
            <a:r>
              <a:rPr lang="en-GB" sz="3200" b="1" dirty="0" smtClean="0"/>
              <a:t>approximation set</a:t>
            </a:r>
            <a:r>
              <a:rPr lang="en-GB" sz="3200" dirty="0" smtClean="0"/>
              <a:t>.</a:t>
            </a:r>
          </a:p>
          <a:p>
            <a:endParaRPr lang="en-GB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442066" y="2972459"/>
            <a:ext cx="1488216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 - Clinical Trials Research Unit, Leeds Institute of Clinical Trials Research, University of Leeds</a:t>
            </a:r>
            <a:endParaRPr lang="en-US" altLang="en-US" sz="2400" dirty="0">
              <a:latin typeface="Arial" pitchFamily="34" charset="0"/>
              <a:cs typeface="Arial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cs typeface="Arial" pitchFamily="34" charset="0"/>
              </a:rPr>
              <a:t>b – Pragmatic Clinical Trials Unit, </a:t>
            </a:r>
            <a:r>
              <a:rPr lang="en-US" altLang="en-US" sz="2400" dirty="0">
                <a:solidFill>
                  <a:srgbClr val="000000"/>
                </a:solidFill>
                <a:cs typeface="Arial" pitchFamily="34" charset="0"/>
              </a:rPr>
              <a:t>Blizard</a:t>
            </a:r>
            <a:r>
              <a:rPr lang="en-US" altLang="en-US" sz="2400" dirty="0">
                <a:solidFill>
                  <a:srgbClr val="000000"/>
                </a:solidFill>
                <a:cs typeface="Arial" pitchFamily="34" charset="0"/>
              </a:rPr>
              <a:t> Institute, Queen Mary University of </a:t>
            </a:r>
            <a:r>
              <a:rPr lang="en-US" altLang="en-US" sz="2400" dirty="0" smtClean="0">
                <a:solidFill>
                  <a:srgbClr val="000000"/>
                </a:solidFill>
                <a:cs typeface="Arial" pitchFamily="34" charset="0"/>
              </a:rPr>
              <a:t>London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cs typeface="Arial" pitchFamily="34" charset="0"/>
              </a:rPr>
              <a:t>* - </a:t>
            </a:r>
            <a:r>
              <a:rPr lang="en-US" altLang="en-US" sz="2400" dirty="0" smtClean="0">
                <a:solidFill>
                  <a:srgbClr val="000000"/>
                </a:solidFill>
                <a:cs typeface="Arial" pitchFamily="34" charset="0"/>
                <a:hlinkClick r:id="rId26"/>
              </a:rPr>
              <a:t>D.T.Wilson@leeds.ac.uk</a:t>
            </a:r>
            <a:r>
              <a:rPr lang="en-US" altLang="en-US" sz="2400" dirty="0" smtClean="0">
                <a:solidFill>
                  <a:srgbClr val="000000"/>
                </a:solidFill>
                <a:cs typeface="Arial" pitchFamily="34" charset="0"/>
              </a:rPr>
              <a:t>; @</a:t>
            </a:r>
            <a:r>
              <a:rPr lang="en-US" altLang="en-US" sz="2400" dirty="0" smtClean="0">
                <a:solidFill>
                  <a:srgbClr val="000000"/>
                </a:solidFill>
                <a:cs typeface="Arial" pitchFamily="34" charset="0"/>
              </a:rPr>
              <a:t>DTWilson</a:t>
            </a:r>
            <a:r>
              <a:rPr lang="en-US" altLang="en-US" sz="2400" dirty="0">
                <a:solidFill>
                  <a:srgbClr val="000000"/>
                </a:solidFill>
                <a:cs typeface="Arial" pitchFamily="34" charset="0"/>
              </a:rPr>
              <a:t>; </a:t>
            </a:r>
            <a:r>
              <a:rPr lang="en-US" altLang="en-US" sz="2400" u="sng" dirty="0">
                <a:solidFill>
                  <a:srgbClr val="0000FF"/>
                </a:solidFill>
                <a:cs typeface="Arial" pitchFamily="34" charset="0"/>
              </a:rPr>
              <a:t>github.com/</a:t>
            </a:r>
            <a:r>
              <a:rPr lang="en-US" altLang="en-US" sz="2400" u="sng" dirty="0">
                <a:solidFill>
                  <a:srgbClr val="0000FF"/>
                </a:solidFill>
                <a:cs typeface="Arial" pitchFamily="34" charset="0"/>
              </a:rPr>
              <a:t>DTWilson</a:t>
            </a:r>
            <a:endParaRPr lang="en-US" altLang="en-US" sz="2400" u="sng" dirty="0">
              <a:solidFill>
                <a:srgbClr val="0000FF"/>
              </a:solidFill>
              <a:cs typeface="Arial" pitchFamily="34" charset="0"/>
            </a:endParaRPr>
          </a:p>
          <a:p>
            <a:endParaRPr lang="en-GB" dirty="0"/>
          </a:p>
        </p:txBody>
      </p:sp>
      <p:sp>
        <p:nvSpPr>
          <p:cNvPr id="115" name="TextBox 114"/>
          <p:cNvSpPr txBox="1"/>
          <p:nvPr/>
        </p:nvSpPr>
        <p:spPr>
          <a:xfrm>
            <a:off x="22522747" y="19046442"/>
            <a:ext cx="1888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Pareto</a:t>
            </a:r>
            <a:endParaRPr lang="en-GB" sz="2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1368325" y="17336824"/>
            <a:ext cx="2636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Approximation</a:t>
            </a:r>
            <a:endParaRPr lang="en-GB" sz="2800" dirty="0"/>
          </a:p>
        </p:txBody>
      </p:sp>
      <p:cxnSp>
        <p:nvCxnSpPr>
          <p:cNvPr id="240" name="Straight Arrow Connector 239"/>
          <p:cNvCxnSpPr/>
          <p:nvPr/>
        </p:nvCxnSpPr>
        <p:spPr>
          <a:xfrm flipH="1">
            <a:off x="21259032" y="17848626"/>
            <a:ext cx="944076" cy="747324"/>
          </a:xfrm>
          <a:prstGeom prst="straightConnector1">
            <a:avLst/>
          </a:prstGeom>
          <a:ln w="50800">
            <a:solidFill>
              <a:srgbClr val="6F71B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5" idx="1"/>
          </p:cNvCxnSpPr>
          <p:nvPr/>
        </p:nvCxnSpPr>
        <p:spPr>
          <a:xfrm flipH="1">
            <a:off x="20599234" y="19308052"/>
            <a:ext cx="1923513" cy="664930"/>
          </a:xfrm>
          <a:prstGeom prst="straightConnector1">
            <a:avLst/>
          </a:prstGeom>
          <a:ln w="50800">
            <a:solidFill>
              <a:srgbClr val="E33D9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5490733" y="39291614"/>
            <a:ext cx="271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 smtClean="0"/>
              <a:t>Patients (2n)</a:t>
            </a:r>
            <a:endParaRPr lang="en-GB" sz="3200" i="1" dirty="0"/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8444465" y="35150973"/>
            <a:ext cx="3035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dirty="0" smtClean="0"/>
              <a:t>Providers (k +j)</a:t>
            </a:r>
            <a:endParaRPr lang="en-GB" sz="3200" i="1" dirty="0"/>
          </a:p>
        </p:txBody>
      </p:sp>
      <p:graphicFrame>
        <p:nvGraphicFramePr>
          <p:cNvPr id="248" name="Table 2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89092"/>
              </p:ext>
            </p:extLst>
          </p:nvPr>
        </p:nvGraphicFramePr>
        <p:xfrm>
          <a:off x="23271189" y="33662489"/>
          <a:ext cx="586262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470">
                  <a:extLst>
                    <a:ext uri="{9D8B030D-6E8A-4147-A177-3AD203B41FA5}">
                      <a16:colId xmlns:a16="http://schemas.microsoft.com/office/drawing/2014/main" val="1034050534"/>
                    </a:ext>
                  </a:extLst>
                </a:gridCol>
                <a:gridCol w="1054337">
                  <a:extLst>
                    <a:ext uri="{9D8B030D-6E8A-4147-A177-3AD203B41FA5}">
                      <a16:colId xmlns:a16="http://schemas.microsoft.com/office/drawing/2014/main" val="2602602421"/>
                    </a:ext>
                  </a:extLst>
                </a:gridCol>
                <a:gridCol w="1054337">
                  <a:extLst>
                    <a:ext uri="{9D8B030D-6E8A-4147-A177-3AD203B41FA5}">
                      <a16:colId xmlns:a16="http://schemas.microsoft.com/office/drawing/2014/main" val="2536662679"/>
                    </a:ext>
                  </a:extLst>
                </a:gridCol>
                <a:gridCol w="2581476">
                  <a:extLst>
                    <a:ext uri="{9D8B030D-6E8A-4147-A177-3AD203B41FA5}">
                      <a16:colId xmlns:a16="http://schemas.microsoft.com/office/drawing/2014/main" val="1237282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3200" i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GB" sz="3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i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GB" sz="3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i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GB" sz="3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solidFill>
                            <a:schemeClr val="tx1"/>
                          </a:solidFill>
                        </a:rPr>
                        <a:t>Power (s.e.)</a:t>
                      </a:r>
                      <a:endParaRPr lang="en-GB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49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742</a:t>
                      </a:r>
                      <a:endParaRPr lang="en-GB" sz="3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6</a:t>
                      </a:r>
                      <a:endParaRPr lang="en-GB" sz="3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12</a:t>
                      </a:r>
                      <a:endParaRPr lang="en-GB" sz="3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0.093</a:t>
                      </a:r>
                      <a:r>
                        <a:rPr lang="en-GB" sz="3200" baseline="0" dirty="0" smtClean="0"/>
                        <a:t> (0.003)</a:t>
                      </a:r>
                      <a:endParaRPr lang="en-GB" sz="3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83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678</a:t>
                      </a:r>
                      <a:endParaRPr lang="en-GB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7</a:t>
                      </a:r>
                      <a:endParaRPr lang="en-GB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14</a:t>
                      </a:r>
                      <a:endParaRPr lang="en-GB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0.081 </a:t>
                      </a:r>
                      <a:r>
                        <a:rPr lang="en-GB" sz="3200" baseline="0" dirty="0" smtClean="0"/>
                        <a:t>(0.003)</a:t>
                      </a:r>
                      <a:endParaRPr lang="en-GB" sz="320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19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626</a:t>
                      </a:r>
                      <a:endParaRPr lang="en-GB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8</a:t>
                      </a:r>
                      <a:endParaRPr lang="en-GB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16</a:t>
                      </a:r>
                      <a:endParaRPr lang="en-GB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0.087 </a:t>
                      </a:r>
                      <a:r>
                        <a:rPr lang="en-GB" sz="3200" baseline="0" dirty="0" smtClean="0"/>
                        <a:t>(0.003)</a:t>
                      </a:r>
                      <a:endParaRPr lang="en-GB" sz="320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30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604</a:t>
                      </a:r>
                      <a:endParaRPr lang="en-GB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9</a:t>
                      </a:r>
                      <a:endParaRPr lang="en-GB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18</a:t>
                      </a:r>
                      <a:endParaRPr lang="en-GB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0.077 </a:t>
                      </a:r>
                      <a:r>
                        <a:rPr lang="en-GB" sz="3200" baseline="0" dirty="0" smtClean="0"/>
                        <a:t>(0.003)</a:t>
                      </a:r>
                      <a:endParaRPr lang="en-GB" sz="320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3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564</a:t>
                      </a:r>
                      <a:endParaRPr lang="en-GB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10</a:t>
                      </a:r>
                      <a:endParaRPr lang="en-GB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20</a:t>
                      </a:r>
                      <a:endParaRPr lang="en-GB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0.081 </a:t>
                      </a:r>
                      <a:r>
                        <a:rPr lang="en-GB" sz="3200" baseline="0" dirty="0" smtClean="0"/>
                        <a:t>(0.003)</a:t>
                      </a:r>
                      <a:endParaRPr lang="en-GB" sz="3200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74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546</a:t>
                      </a:r>
                      <a:endParaRPr lang="en-GB" sz="3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12</a:t>
                      </a:r>
                      <a:endParaRPr lang="en-GB" sz="3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24</a:t>
                      </a:r>
                      <a:endParaRPr lang="en-GB" sz="3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smtClean="0"/>
                        <a:t>0.084 </a:t>
                      </a:r>
                      <a:r>
                        <a:rPr lang="en-GB" sz="3200" baseline="0" dirty="0" smtClean="0"/>
                        <a:t>(0.003)</a:t>
                      </a:r>
                      <a:endParaRPr lang="en-GB" sz="320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439418"/>
                  </a:ext>
                </a:extLst>
              </a:tr>
            </a:tbl>
          </a:graphicData>
        </a:graphic>
      </p:graphicFrame>
      <p:sp>
        <p:nvSpPr>
          <p:cNvPr id="132" name="TextBox 131"/>
          <p:cNvSpPr txBox="1"/>
          <p:nvPr/>
        </p:nvSpPr>
        <p:spPr>
          <a:xfrm>
            <a:off x="17588955" y="33093890"/>
            <a:ext cx="38633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Best solutions found using the space filling design</a:t>
            </a:r>
            <a:endParaRPr lang="en-GB" sz="28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4086576" y="38703086"/>
            <a:ext cx="386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Best solutions found using the EGO method</a:t>
            </a:r>
            <a:endParaRPr lang="en-GB" sz="28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1510704" y="32820765"/>
            <a:ext cx="2701106" cy="973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Initial designs evaluated</a:t>
            </a:r>
            <a:endParaRPr lang="en-GB" sz="2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2225696" y="37096482"/>
            <a:ext cx="3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Designs evaluated during the search</a:t>
            </a:r>
            <a:endParaRPr lang="en-GB" sz="28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354390" y="38389978"/>
            <a:ext cx="26864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Contours of the GP predicted power function</a:t>
            </a:r>
            <a:endParaRPr lang="en-GB" sz="2800" dirty="0"/>
          </a:p>
        </p:txBody>
      </p:sp>
      <p:cxnSp>
        <p:nvCxnSpPr>
          <p:cNvPr id="140" name="Straight Arrow Connector 139"/>
          <p:cNvCxnSpPr/>
          <p:nvPr/>
        </p:nvCxnSpPr>
        <p:spPr>
          <a:xfrm flipV="1">
            <a:off x="25739641" y="37920089"/>
            <a:ext cx="0" cy="752026"/>
          </a:xfrm>
          <a:prstGeom prst="straightConnector1">
            <a:avLst/>
          </a:prstGeom>
          <a:ln w="50800">
            <a:solidFill>
              <a:srgbClr val="6F71B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Freeform 254"/>
          <p:cNvSpPr/>
          <p:nvPr/>
        </p:nvSpPr>
        <p:spPr>
          <a:xfrm>
            <a:off x="18008391" y="37971404"/>
            <a:ext cx="5996304" cy="2009759"/>
          </a:xfrm>
          <a:custGeom>
            <a:avLst/>
            <a:gdLst>
              <a:gd name="connsiteX0" fmla="*/ 6024169 w 6024169"/>
              <a:gd name="connsiteY0" fmla="*/ 914400 h 1721805"/>
              <a:gd name="connsiteX1" fmla="*/ 3310465 w 6024169"/>
              <a:gd name="connsiteY1" fmla="*/ 1651819 h 1721805"/>
              <a:gd name="connsiteX2" fmla="*/ 242801 w 6024169"/>
              <a:gd name="connsiteY2" fmla="*/ 1504335 h 1721805"/>
              <a:gd name="connsiteX3" fmla="*/ 419781 w 6024169"/>
              <a:gd name="connsiteY3" fmla="*/ 0 h 172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4169" h="1721805">
                <a:moveTo>
                  <a:pt x="6024169" y="914400"/>
                </a:moveTo>
                <a:cubicBezTo>
                  <a:pt x="5149097" y="1233948"/>
                  <a:pt x="4274026" y="1553496"/>
                  <a:pt x="3310465" y="1651819"/>
                </a:cubicBezTo>
                <a:cubicBezTo>
                  <a:pt x="2346904" y="1750142"/>
                  <a:pt x="724582" y="1779638"/>
                  <a:pt x="242801" y="1504335"/>
                </a:cubicBezTo>
                <a:cubicBezTo>
                  <a:pt x="-238980" y="1229032"/>
                  <a:pt x="90400" y="614516"/>
                  <a:pt x="419781" y="0"/>
                </a:cubicBezTo>
              </a:path>
            </a:pathLst>
          </a:custGeom>
          <a:noFill/>
          <a:ln w="50800">
            <a:solidFill>
              <a:srgbClr val="6F71B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17491376" y="34607829"/>
            <a:ext cx="517015" cy="1064960"/>
          </a:xfrm>
          <a:prstGeom prst="straightConnector1">
            <a:avLst/>
          </a:prstGeom>
          <a:ln w="508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14292000" y="36648000"/>
            <a:ext cx="1610838" cy="551840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3251572" y="33509345"/>
            <a:ext cx="926007" cy="479454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V="1">
            <a:off x="10599566" y="36481095"/>
            <a:ext cx="1889131" cy="1815009"/>
          </a:xfrm>
          <a:prstGeom prst="straightConnector1">
            <a:avLst/>
          </a:prstGeom>
          <a:ln w="50800">
            <a:solidFill>
              <a:schemeClr val="bg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2763</TotalTime>
  <Words>972</Words>
  <Application>Microsoft Office PowerPoint</Application>
  <PresentationFormat>Custom</PresentationFormat>
  <Paragraphs>122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Courier New</vt:lpstr>
      <vt:lpstr>Times New Roman</vt:lpstr>
      <vt:lpstr>blank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Wilson</dc:creator>
  <cp:lastModifiedBy>Duncan Wilson</cp:lastModifiedBy>
  <cp:revision>132</cp:revision>
  <dcterms:created xsi:type="dcterms:W3CDTF">2015-11-09T09:47:07Z</dcterms:created>
  <dcterms:modified xsi:type="dcterms:W3CDTF">2019-07-10T09:37:58Z</dcterms:modified>
</cp:coreProperties>
</file>