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7" Type="http://schemas.openxmlformats.org/officeDocument/2006/relationships/tableStyles" Target="tableStyles.xml" /><Relationship Id="rId2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5" Type="http://schemas.openxmlformats.org/officeDocument/2006/relationships/viewProps" Target="viewProps.xml" /><Relationship Id="rId2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hyperlink" Target="mailto:D.T.Wilson@leeds.ac.uk" TargetMode="External" /><Relationship Id="rId3" Type="http://schemas.openxmlformats.org/officeDocument/2006/relationships/hyperlink" Target="https://github.com/DTWilson/Bayesian_pilot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external</a:t>
            </a:r>
            <a:r>
              <a:rPr/>
              <a:t> </a:t>
            </a:r>
            <a:r>
              <a:rPr/>
              <a:t>pilot</a:t>
            </a:r>
            <a:r>
              <a:rPr/>
              <a:t> </a:t>
            </a:r>
            <a:r>
              <a:rPr/>
              <a:t>trials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interventions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Duncan</a:t>
            </a:r>
            <a:r>
              <a:rPr/>
              <a:t> </a:t>
            </a:r>
            <a:r>
              <a:rPr/>
              <a:t>T.</a:t>
            </a:r>
            <a:r>
              <a:rPr/>
              <a:t> </a:t>
            </a:r>
            <a:r>
              <a:rPr/>
              <a:t>Wilson,</a:t>
            </a:r>
            <a:r>
              <a:rPr/>
              <a:t> </a:t>
            </a:r>
            <a:r>
              <a:rPr/>
              <a:t>Rebecca</a:t>
            </a:r>
            <a:r>
              <a:rPr/>
              <a:t> </a:t>
            </a:r>
            <a:r>
              <a:rPr/>
              <a:t>E.A.</a:t>
            </a:r>
            <a:r>
              <a:rPr/>
              <a:t> </a:t>
            </a:r>
            <a:r>
              <a:rPr/>
              <a:t>Walwyn,</a:t>
            </a:r>
            <a:r>
              <a:rPr/>
              <a:t> </a:t>
            </a:r>
            <a:r>
              <a:rPr/>
              <a:t>James</a:t>
            </a:r>
            <a:r>
              <a:rPr/>
              <a:t> </a:t>
            </a:r>
            <a:r>
              <a:rPr/>
              <a:t>Wason,</a:t>
            </a:r>
            <a:r>
              <a:rPr/>
              <a:t> </a:t>
            </a:r>
            <a:r>
              <a:rPr/>
              <a:t>Julia</a:t>
            </a:r>
            <a:r>
              <a:rPr/>
              <a:t> </a:t>
            </a:r>
            <a:r>
              <a:rPr/>
              <a:t>Borwn,</a:t>
            </a:r>
            <a:r>
              <a:rPr/>
              <a:t> </a:t>
            </a:r>
            <a:r>
              <a:rPr/>
              <a:t>Amanda</a:t>
            </a:r>
            <a:r>
              <a:rPr/>
              <a:t> </a:t>
            </a:r>
            <a:r>
              <a:rPr/>
              <a:t>J.</a:t>
            </a:r>
            <a:r>
              <a:rPr/>
              <a:t> </a:t>
            </a:r>
            <a:r>
              <a:rPr/>
              <a:t>Farrin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July</a:t>
            </a:r>
            <a:r>
              <a:rPr/>
              <a:t> </a:t>
            </a:r>
            <a:r>
              <a:rPr/>
              <a:t>17,</a:t>
            </a:r>
            <a:r>
              <a:rPr/>
              <a:t> </a:t>
            </a:r>
            <a:r>
              <a:rPr/>
              <a:t>2019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Three types of errors: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E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: proceeding to a futile trial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E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: discarding a promising intervention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E</m:t>
                        </m:r>
                      </m:e>
                      <m:sub>
                        <m:r>
                          <m:t>3</m:t>
                        </m:r>
                      </m:sub>
                    </m:sSub>
                  </m:oMath>
                </a14:m>
                <a:r>
                  <a:rPr/>
                  <a:t>: needlessly modifying the intervention or trial design</a:t>
                </a:r>
              </a:p>
              <a:p>
                <a:pPr lvl="0" marL="0" indent="0">
                  <a:buNone/>
                </a:pPr>
                <a:r>
                  <a:rPr/>
                  <a:t>The loss depeneds on which errors occur, which depends on the decision </a:t>
                </a:r>
                <a14:m>
                  <m:oMath xmlns:m="http://schemas.openxmlformats.org/officeDocument/2006/math">
                    <m:r>
                      <m:t>d</m:t>
                    </m:r>
                  </m:oMath>
                </a14:m>
                <a:r>
                  <a:rPr/>
                  <a:t> and the hypothesis which </a:t>
                </a:r>
                <a14:m>
                  <m:oMath xmlns:m="http://schemas.openxmlformats.org/officeDocument/2006/math">
                    <m:r>
                      <m:t>ϕ</m:t>
                    </m:r>
                  </m:oMath>
                </a14:m>
                <a:r>
                  <a:rPr/>
                  <a:t> lies in.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L</m:t>
                      </m:r>
                      <m:r>
                        <m:t>(</m:t>
                      </m:r>
                      <m:r>
                        <m:t>d</m:t>
                      </m:r>
                      <m:r>
                        <m:t>,</m:t>
                      </m:r>
                      <m:r>
                        <m:t>ϕ</m:t>
                      </m:r>
                      <m:r>
                        <m:t>)</m:t>
                      </m:r>
                      <m:r>
                        <m:t>=</m:t>
                      </m:r>
                      <m:sSub>
                        <m:e>
                          <m:r>
                            <m:t>c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E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(</m:t>
                      </m:r>
                      <m:r>
                        <m:t>d</m:t>
                      </m:r>
                      <m:r>
                        <m:t>,</m:t>
                      </m:r>
                      <m:r>
                        <m:t>ϕ</m:t>
                      </m:r>
                      <m:r>
                        <m:t>)</m:t>
                      </m:r>
                      <m:r>
                        <m:t>+</m:t>
                      </m:r>
                      <m:sSub>
                        <m:e>
                          <m:r>
                            <m:t>c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sSub>
                        <m:e>
                          <m:r>
                            <m:t>E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r>
                        <m:t>(</m:t>
                      </m:r>
                      <m:r>
                        <m:t>d</m:t>
                      </m:r>
                      <m:r>
                        <m:t>,</m:t>
                      </m:r>
                      <m:r>
                        <m:t>ϕ</m:t>
                      </m:r>
                      <m:r>
                        <m:t>)</m:t>
                      </m:r>
                      <m:r>
                        <m:t>+</m:t>
                      </m:r>
                      <m:sSub>
                        <m:e>
                          <m:r>
                            <m:t>c</m:t>
                          </m:r>
                        </m:e>
                        <m:sub>
                          <m:r>
                            <m:t>3</m:t>
                          </m:r>
                        </m:sub>
                      </m:sSub>
                      <m:sSub>
                        <m:e>
                          <m:r>
                            <m:t>E</m:t>
                          </m:r>
                        </m:e>
                        <m:sub>
                          <m:r>
                            <m:t>3</m:t>
                          </m:r>
                        </m:sub>
                      </m:sSub>
                      <m:r>
                        <m:t>(</m:t>
                      </m:r>
                      <m:r>
                        <m:t>d</m:t>
                      </m:r>
                      <m:r>
                        <m:t>,</m:t>
                      </m:r>
                      <m:r>
                        <m:t>ϕ</m:t>
                      </m:r>
                      <m:r>
                        <m:t>)</m:t>
                      </m:r>
                      <m:r>
                        <m:t>.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3 descisions and 3 hypotheses </a:t>
                </a:r>
                <a14:m>
                  <m:oMath xmlns:m="http://schemas.openxmlformats.org/officeDocument/2006/math">
                    <m:r>
                      <m:t>⇒</m:t>
                    </m:r>
                  </m:oMath>
                </a14:m>
                <a:r>
                  <a:rPr/>
                  <a:t> 9 possible loss outcomes:</a:t>
                </a:r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graphicFrame><p:nvGraphicFramePr><p:cNvPr id="6" name="Content Placeholder 5" /><p:cNvGraphicFramePr><a:graphicFrameLocks noGrp="1" /></p:cNvGraphicFramePr><p:nvPr><p:ph idx="1" /></p:nvPr></p:nvGraphicFramePr><p:xfrm><a:off x="457200" y="1600200" /><a:ext cx="8229600" cy="4521200" /></p:xfrm><a:graphic><a:graphicData uri="http://schemas.openxmlformats.org/drawingml/2006/table"><a:tbl><a:tblPr firstRow="1" bandRow="1"><a:tableStyleId>{5C22544A-7EE6-4342-B048-85BDC9FD1C3A}</a:tableStyleId></a:tblPr><a:tblGrid><a:gridCol w="2057400" /><a:gridCol w="2057400" /><a:gridCol w="2057400" /><a:gridCol w="2057400" /></a:tblGrid><a:tr h="0"><a:tc><a:txBody><a:bodyPr /><a:lstStyle /><a:p><a:pPr lvl="0" marL="0" indent="0" algn="r"><a:buNone /></a:pPr><a:r><a:rPr /><a:t>Decision</a:t></a:r></a:p></a:txBody><a:tcPr /></a:tc><a:tc><a:txBody><a:bodyPr /><a:lstStyle /><a:p><a:pPr lvl="0" marL="0" indent="0" algn="ctr"><a:buNone /></a:pPr><a14:m><m:oMath xmlns:m="http://schemas.openxmlformats.org/officeDocument/2006/math"><m:r><m:t>ϕ</m:t></m:r><m:r><m:t>∈</m:t></m:r><m:sSub><m:e><m:r><m:t>Φ</m:t></m:r></m:e><m:sub><m:r><m:t>R</m:t></m:r></m:sub></m:sSub></m:oMath></a14:m></a:p></a:txBody><a:tcPr /></a:tc><a:tc><a:txBody><a:bodyPr /><a:lstStyle /><a:p><a:pPr lvl="0" marL="0" indent="0" algn="ctr"><a:buNone /></a:pPr><a14:m><m:oMath xmlns:m="http://schemas.openxmlformats.org/officeDocument/2006/math"><m:r><m:t>ϕ</m:t></m:r><m:r><m:t>∈</m:t></m:r><m:sSub><m:e><m:r><m:t>Φ</m:t></m:r></m:e><m:sub><m:r><m:t>A</m:t></m:r></m:sub></m:sSub></m:oMath></a14:m></a:p></a:txBody><a:tcPr /></a:tc><a:tc><a:txBody><a:bodyPr /><a:lstStyle /><a:p><a:pPr lvl="0" marL="0" indent="0" algn="ctr"><a:buNone /></a:pPr><a14:m><m:oMath xmlns:m="http://schemas.openxmlformats.org/officeDocument/2006/math"><m:r><m:t>ϕ</m:t></m:r><m:r><m:t>∈</m:t></m:r><m:sSub><m:e><m:r><m:t>Φ</m:t></m:r></m:e><m:sub><m:r><m:t>G</m:t></m:r></m:sub></m:sSub></m:oMath></a14:m></a:p></a:txBody><a:tcPr /></a:tc></a:tr><a:tr h="0"><a:tc><a:txBody><a:bodyPr /><a:lstStyle /><a:p><a:pPr lvl="0" marL="0" indent="0" algn="r"><a:buNone /></a:pPr><a14:m><m:oMath xmlns:m="http://schemas.openxmlformats.org/officeDocument/2006/math"><m:r><m:t>r</m:t></m:r></m:oMath></a14:m></a:p></a:txBody></a:tc><a:tc><a:txBody><a:bodyPr /><a:lstStyle /><a:p><a:pPr lvl="0" marL="0" indent="0" algn="ctr"><a:buNone /></a:pPr><a:r><a:rPr /><a:t>0</a:t></a:r></a:p></a:txBody></a:tc><a:tc><a:txBody><a:bodyPr /><a:lstStyle /><a:p><a:pPr lvl="0" marL="0" indent="0" algn="ctr"><a:buNone /></a:pPr><a14:m><m:oMath xmlns:m="http://schemas.openxmlformats.org/officeDocument/2006/math"><m:sSub><m:e><m:r><m:t>c</m:t></m:r></m:e><m:sub><m:r><m:t>2</m:t></m:r></m:sub></m:sSub></m:oMath></a14:m></a:p></a:txBody></a:tc><a:tc><a:txBody><a:bodyPr /><a:lstStyle /><a:p><a:pPr lvl="0" marL="0" indent="0" algn="ctr"><a:buNone /></a:pPr><a14:m><m:oMath xmlns:m="http://schemas.openxmlformats.org/officeDocument/2006/math"><m:sSub><m:e><m:r><m:t>c</m:t></m:r></m:e><m:sub><m:r><m:t>2</m:t></m:r></m:sub></m:sSub></m:oMath></a14:m></a:p></a:txBody></a:tc></a:tr><a:tr h="0"><a:tc><a:txBody><a:bodyPr /><a:lstStyle /><a:p><a:pPr lvl="0" marL="0" indent="0" algn="r"><a:buNone /></a:pPr><a14:m><m:oMath xmlns:m="http://schemas.openxmlformats.org/officeDocument/2006/math"><m:r><m:t>a</m:t></m:r></m:oMath></a14:m></a:p></a:txBody></a:tc><a:tc><a:txBody><a:bodyPr /><a:lstStyle /><a:p><a:pPr lvl="0" marL="0" indent="0" algn="ctr"><a:buNone /></a:pPr><a14:m><m:oMath xmlns:m="http://schemas.openxmlformats.org/officeDocument/2006/math"><m:sSub><m:e><m:r><m:t>c</m:t></m:r></m:e><m:sub><m:r><m:t>1</m:t></m:r></m:sub></m:sSub><m:r><m:t>+</m:t></m:r><m:sSub><m:e><m:r><m:t>c</m:t></m:r></m:e><m:sub><m:r><m:t>3</m:t></m:r></m:sub></m:sSub></m:oMath></a14:m></a:p></a:txBody></a:tc><a:tc><a:txBody><a:bodyPr /><a:lstStyle /><a:p><a:pPr lvl="0" marL="0" indent="0" algn="ctr"><a:buNone /></a:pPr><a:r><a:rPr /><a:t>0</a:t></a:r></a:p></a:txBody></a:tc><a:tc><a:txBody><a:bodyPr /><a:lstStyle /><a:p><a:pPr lvl="0" marL="0" indent="0" algn="ctr"><a:buNone /></a:pPr><a14:m><m:oMath xmlns:m="http://schemas.openxmlformats.org/officeDocument/2006/math"><m:sSub><m:e><m:r><m:t>c</m:t></m:r></m:e><m:sub><m:r><m:t>3</m:t></m:r></m:sub></m:sSub></m:oMath></a14:m></a:p></a:txBody></a:tc></a:tr><a:tr h="0"><a:tc><a:txBody><a:bodyPr /><a:lstStyle /><a:p><a:pPr lvl="0" marL="0" indent="0" algn="r"><a:buNone /></a:pPr><a14:m><m:oMath xmlns:m="http://schemas.openxmlformats.org/officeDocument/2006/math"><m:r><m:t>g</m:t></m:r></m:oMath></a14:m></a:p></a:txBody></a:tc><a:tc><a:txBody><a:bodyPr /><a:lstStyle /><a:p><a:pPr lvl="0" marL="0" indent="0" algn="ctr"><a:buNone /></a:pPr><a14:m><m:oMath xmlns:m="http://schemas.openxmlformats.org/officeDocument/2006/math"><m:sSub><m:e><m:r><m:t>c</m:t></m:r></m:e><m:sub><m:r><m:t>1</m:t></m:r></m:sub></m:sSub></m:oMath></a14:m></a:p></a:txBody></a:tc><a:tc><a:txBody><a:bodyPr /><a:lstStyle /><a:p><a:pPr lvl="0" marL="0" indent="0" algn="ctr"><a:buNone /></a:pPr><a14:m><m:oMath xmlns:m="http://schemas.openxmlformats.org/officeDocument/2006/math"><m:sSub><m:e><m:r><m:t>c</m:t></m:r></m:e><m:sub><m:r><m:t>1</m:t></m:r></m:sub></m:sSub><m:r><m:t>+</m:t></m:r><m:sSub><m:e><m:r><m:t>c</m:t></m:r></m:e><m:sub><m:r><m:t>2</m:t></m:r></m:sub></m:sSub></m:oMath></a14:m></a:p></a:txBody></a:tc><a:tc><a:txBody><a:bodyPr /><a:lstStyle /><a:p><a:pPr lvl="0" marL="0" indent="0" algn="ctr"><a:buNone /></a:pPr><a:r><a:rPr /><a:t>0</a:t></a:r></a:p></a:txBody></a:tc></a:tr></a:tbl></a:graphicData></a:graphic></p:graphicFrame></p:spTree></p:cSld>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Expected</a:t>
            </a:r>
            <a:r>
              <a:rPr/>
              <a:t> </a:t>
            </a:r>
            <a:r>
              <a:rPr/>
              <a:t>loss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After seeing the pilot data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, we choose the action with the best expected loss: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sSup>
                              <m:e>
                                <m:r>
                                  <m:t>i</m:t>
                                </m:r>
                              </m:e>
                              <m:sup>
                                <m:r>
                                  <m:t>*</m:t>
                                </m:r>
                              </m:sup>
                            </m:sSup>
                          </m:e>
                          <m:e>
                            <m:r>
                              <m:t>=</m:t>
                            </m:r>
                            <m:r>
                              <m:rPr>
                                <m:sty m:val="p"/>
                              </m:rPr>
                              <m:t>arg</m:t>
                            </m:r>
                            <m:limLow>
                              <m:e>
                                <m:r>
                                  <m:rPr>
                                    <m:sty m:val="p"/>
                                  </m:rPr>
                                  <m:t>min</m:t>
                                </m:r>
                              </m:e>
                              <m:lim>
                                <m:r>
                                  <m:t>i</m:t>
                                </m:r>
                                <m:r>
                                  <m:t>∈</m:t>
                                </m:r>
                                <m:r>
                                  <m:t>{</m:t>
                                </m:r>
                                <m:r>
                                  <m:t>r</m:t>
                                </m:r>
                                <m:r>
                                  <m:t>,</m:t>
                                </m:r>
                                <m:r>
                                  <m:t>a</m:t>
                                </m:r>
                                <m:r>
                                  <m:t>,</m:t>
                                </m:r>
                                <m:r>
                                  <m:t>g</m:t>
                                </m:r>
                                <m:r>
                                  <m:t>}</m:t>
                                </m:r>
                              </m:lim>
                            </m:limLow>
                            <m:sSub>
                              <m:e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E</m:t>
                                </m:r>
                              </m:e>
                              <m:sub>
                                <m:r>
                                  <m:t>ϕ</m:t>
                                </m:r>
                                <m:r>
                                  <m:t>|</m:t>
                                </m:r>
                                <m:r>
                                  <m:t>x</m:t>
                                </m:r>
                              </m:sub>
                            </m:sSub>
                            <m:r>
                              <m:t>[</m:t>
                            </m:r>
                            <m:r>
                              <m:t>L</m:t>
                            </m:r>
                            <m:r>
                              <m:t>(</m:t>
                            </m:r>
                            <m:r>
                              <m:t>i</m:t>
                            </m:r>
                            <m:r>
                              <m:t>,</m:t>
                            </m:r>
                            <m:r>
                              <m:t>ϕ</m:t>
                            </m:r>
                            <m:r>
                              <m:t>)</m:t>
                            </m:r>
                            <m:r>
                              <m:t>]</m:t>
                            </m:r>
                            <m: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Let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=</m:t>
                    </m:r>
                    <m:r>
                      <m:t>P</m:t>
                    </m:r>
                    <m:r>
                      <m:t>r</m:t>
                    </m:r>
                    <m:r>
                      <m:t>[</m:t>
                    </m:r>
                    <m:r>
                      <m:t>ϕ</m:t>
                    </m:r>
                    <m:r>
                      <m:t>∈</m:t>
                    </m:r>
                    <m:sSub>
                      <m:e>
                        <m:r>
                          <m:t>Φ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∣</m:t>
                    </m:r>
                    <m:r>
                      <m:t>x</m:t>
                    </m:r>
                    <m:r>
                      <m:t>]</m:t>
                    </m:r>
                  </m:oMath>
                </a14:m>
                <a:r>
                  <a:rPr/>
                  <a:t>, i.e. the posterior probability of hypothesis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, given the pilot data. Then,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sSub>
                              <m:e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E</m:t>
                                </m:r>
                              </m:e>
                              <m:sub>
                                <m:r>
                                  <m:t>ϕ</m:t>
                                </m:r>
                                <m:r>
                                  <m:t>|</m:t>
                                </m:r>
                                <m:r>
                                  <m:t>x</m:t>
                                </m:r>
                              </m:sub>
                            </m:sSub>
                            <m:r>
                              <m:t>[</m:t>
                            </m:r>
                            <m:r>
                              <m:t>L</m:t>
                            </m:r>
                            <m:r>
                              <m:t>(</m:t>
                            </m:r>
                            <m:r>
                              <m:t>r</m:t>
                            </m:r>
                            <m:r>
                              <m:t>,</m:t>
                            </m:r>
                            <m:r>
                              <m:t>ϕ</m:t>
                            </m:r>
                            <m:r>
                              <m:t>)</m:t>
                            </m:r>
                            <m:r>
                              <m:t>]</m:t>
                            </m:r>
                          </m:e>
                          <m:e>
                            <m:r>
                              <m:t>=</m:t>
                            </m:r>
                            <m:r>
                              <m:t>(</m:t>
                            </m:r>
                            <m:sSub>
                              <m:e>
                                <m:r>
                                  <m:t>p</m:t>
                                </m:r>
                              </m:e>
                              <m:sub>
                                <m:r>
                                  <m:t>A</m:t>
                                </m:r>
                              </m:sub>
                            </m:sSub>
                            <m:r>
                              <m:t>+</m:t>
                            </m:r>
                            <m:sSub>
                              <m:e>
                                <m:r>
                                  <m:t>p</m:t>
                                </m:r>
                              </m:e>
                              <m:sub>
                                <m:r>
                                  <m:t>G</m:t>
                                </m:r>
                              </m:sub>
                            </m:sSub>
                            <m:r>
                              <m:t>)</m:t>
                            </m:r>
                            <m:sSub>
                              <m:e>
                                <m:r>
                                  <m:t>c</m:t>
                                </m:r>
                              </m:e>
                              <m:sub>
                                <m:r>
                                  <m:t>3</m:t>
                                </m:r>
                              </m:sub>
                            </m:sSub>
                            <m:r>
                              <m:t>,</m:t>
                            </m:r>
                          </m:e>
                        </m:mr>
                        <m:mr>
                          <m:e>
                            <m:sSub>
                              <m:e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E</m:t>
                                </m:r>
                              </m:e>
                              <m:sub>
                                <m:r>
                                  <m:t>ϕ</m:t>
                                </m:r>
                                <m:r>
                                  <m:t>|</m:t>
                                </m:r>
                                <m:r>
                                  <m:t>x</m:t>
                                </m:r>
                              </m:sub>
                            </m:sSub>
                            <m:r>
                              <m:t>[</m:t>
                            </m:r>
                            <m:r>
                              <m:t>L</m:t>
                            </m:r>
                            <m:r>
                              <m:t>(</m:t>
                            </m:r>
                            <m:r>
                              <m:t>a</m:t>
                            </m:r>
                            <m:r>
                              <m:t>,</m:t>
                            </m:r>
                            <m:r>
                              <m:t>ϕ</m:t>
                            </m:r>
                            <m:r>
                              <m:t>)</m:t>
                            </m:r>
                            <m:r>
                              <m:t>]</m:t>
                            </m:r>
                          </m:e>
                          <m:e>
                            <m:r>
                              <m:t>=</m:t>
                            </m:r>
                            <m:sSub>
                              <m:e>
                                <m:r>
                                  <m:t>p</m:t>
                                </m:r>
                              </m:e>
                              <m:sub>
                                <m:r>
                                  <m:t>R</m:t>
                                </m:r>
                              </m:sub>
                            </m:sSub>
                            <m:sSub>
                              <m:e>
                                <m:r>
                                  <m:t>c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t>+</m:t>
                            </m:r>
                            <m:r>
                              <m:t>(</m:t>
                            </m:r>
                            <m:sSub>
                              <m:e>
                                <m:r>
                                  <m:t>p</m:t>
                                </m:r>
                              </m:e>
                              <m:sub>
                                <m:r>
                                  <m:t>R</m:t>
                                </m:r>
                              </m:sub>
                            </m:sSub>
                            <m:r>
                              <m:t>+</m:t>
                            </m:r>
                            <m:sSub>
                              <m:e>
                                <m:r>
                                  <m:t>p</m:t>
                                </m:r>
                              </m:e>
                              <m:sub>
                                <m:r>
                                  <m:t>G</m:t>
                                </m:r>
                              </m:sub>
                            </m:sSub>
                            <m:r>
                              <m:t>)</m:t>
                            </m:r>
                            <m:sSub>
                              <m:e>
                                <m:r>
                                  <m:t>c</m:t>
                                </m:r>
                              </m:e>
                              <m:sub>
                                <m:r>
                                  <m:t>2</m:t>
                                </m:r>
                              </m:sub>
                            </m:sSub>
                            <m:r>
                              <m:t>,</m:t>
                            </m:r>
                          </m:e>
                        </m:mr>
                        <m:mr>
                          <m:e>
                            <m:sSub>
                              <m:e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E</m:t>
                                </m:r>
                              </m:e>
                              <m:sub>
                                <m:r>
                                  <m:t>ϕ</m:t>
                                </m:r>
                                <m:r>
                                  <m:t>|</m:t>
                                </m:r>
                                <m:r>
                                  <m:t>x</m:t>
                                </m:r>
                              </m:sub>
                            </m:sSub>
                            <m:r>
                              <m:t>[</m:t>
                            </m:r>
                            <m:r>
                              <m:t>L</m:t>
                            </m:r>
                            <m:r>
                              <m:t>(</m:t>
                            </m:r>
                            <m:r>
                              <m:t>g</m:t>
                            </m:r>
                            <m:r>
                              <m:t>,</m:t>
                            </m:r>
                            <m:r>
                              <m:t>ϕ</m:t>
                            </m:r>
                            <m:r>
                              <m:t>)</m:t>
                            </m:r>
                            <m:r>
                              <m:t>]</m:t>
                            </m:r>
                          </m:e>
                          <m:e>
                            <m:r>
                              <m:t>=</m:t>
                            </m:r>
                            <m:r>
                              <m:t>(</m:t>
                            </m:r>
                            <m:sSub>
                              <m:e>
                                <m:r>
                                  <m:t>p</m:t>
                                </m:r>
                              </m:e>
                              <m:sub>
                                <m:r>
                                  <m:t>R</m:t>
                                </m:r>
                              </m:sub>
                            </m:sSub>
                            <m:r>
                              <m:t>+</m:t>
                            </m:r>
                            <m:sSub>
                              <m:e>
                                <m:r>
                                  <m:t>p</m:t>
                                </m:r>
                              </m:e>
                              <m:sub>
                                <m:r>
                                  <m:t>A</m:t>
                                </m:r>
                              </m:sub>
                            </m:sSub>
                            <m:r>
                              <m:t>)</m:t>
                            </m:r>
                            <m:sSub>
                              <m:e>
                                <m:r>
                                  <m:t>c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t>+</m:t>
                            </m:r>
                            <m:sSub>
                              <m:e>
                                <m:r>
                                  <m:t>p</m:t>
                                </m:r>
                              </m:e>
                              <m:sub>
                                <m:r>
                                  <m:t>A</m:t>
                                </m:r>
                              </m:sub>
                            </m:sSub>
                            <m:sSub>
                              <m:e>
                                <m:r>
                                  <m:t>c</m:t>
                                </m:r>
                              </m:e>
                              <m:sub>
                                <m:r>
                                  <m:t>3</m:t>
                                </m:r>
                              </m:sub>
                            </m:sSub>
                            <m: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So, given cost parameters </a:t>
                </a:r>
                <a14:m>
                  <m:oMath xmlns:m="http://schemas.openxmlformats.org/officeDocument/2006/math"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,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3</m:t>
                        </m:r>
                      </m:sub>
                    </m:sSub>
                  </m:oMath>
                </a14:m>
                <a:r>
                  <a:rPr/>
                  <a:t> we can make progression decisions after a Bayesian analysis.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Operating</a:t>
            </a:r>
            <a:r>
              <a:rPr/>
              <a:t> </a:t>
            </a:r>
            <a:r>
              <a:rPr/>
              <a:t>characteristics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optimisation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Define three pilot trial operating characteristics:</a:t>
                </a:r>
              </a:p>
              <a:p>
                <a:pPr lvl="1"/>
                <a14:m>
                  <m:oMath xmlns:m="http://schemas.openxmlformats.org/officeDocument/2006/math">
                    <m:r>
                      <m:t>O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(</m:t>
                    </m:r>
                    <m:r>
                      <m:rPr>
                        <m:sty m:val="b"/>
                      </m:rPr>
                      <m:t>c</m:t>
                    </m:r>
                    <m:r>
                      <m:t>)</m:t>
                    </m:r>
                  </m:oMath>
                </a14:m>
                <a:r>
                  <a:rPr/>
                  <a:t>: probability of proceeding to an infeasible RCT</a:t>
                </a:r>
              </a:p>
              <a:p>
                <a:pPr lvl="1"/>
                <a14:m>
                  <m:oMath xmlns:m="http://schemas.openxmlformats.org/officeDocument/2006/math">
                    <m:r>
                      <m:t>O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(</m:t>
                    </m:r>
                    <m:r>
                      <m:rPr>
                        <m:sty m:val="b"/>
                      </m:rPr>
                      <m:t>c</m:t>
                    </m:r>
                    <m:r>
                      <m:t>)</m:t>
                    </m:r>
                  </m:oMath>
                </a14:m>
                <a:r>
                  <a:rPr/>
                  <a:t>: probability of discarding a promising intervention</a:t>
                </a:r>
              </a:p>
              <a:p>
                <a:pPr lvl="1"/>
                <a14:m>
                  <m:oMath xmlns:m="http://schemas.openxmlformats.org/officeDocument/2006/math">
                    <m:r>
                      <m:t>O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3</m:t>
                        </m:r>
                      </m:sub>
                    </m:sSub>
                    <m:r>
                      <m:t>(</m:t>
                    </m:r>
                    <m:r>
                      <m:rPr>
                        <m:sty m:val="b"/>
                      </m:rPr>
                      <m:t>c</m:t>
                    </m:r>
                    <m:r>
                      <m:t>)</m:t>
                    </m:r>
                  </m:oMath>
                </a14:m>
                <a:r>
                  <a:rPr/>
                  <a:t>: probability of making unnecessary adjustments to the intervention or the trial design</a:t>
                </a:r>
              </a:p>
              <a:p>
                <a:pPr lvl="0" marL="0" indent="0">
                  <a:buNone/>
                </a:pPr>
                <a:r>
                  <a:rPr/>
                  <a:t>We want to find costs </a:t>
                </a:r>
                <a14:m>
                  <m:oMath xmlns:m="http://schemas.openxmlformats.org/officeDocument/2006/math">
                    <m:r>
                      <m:t>(</m:t>
                    </m:r>
                    <m:r>
                      <m:rPr>
                        <m:sty m:val="b"/>
                      </m:rPr>
                      <m:t>c</m:t>
                    </m:r>
                    <m:r>
                      <m:t>)</m:t>
                    </m:r>
                  </m:oMath>
                </a14:m>
                <a:r>
                  <a:rPr/>
                  <a:t> which minimise these three conflicting objectibes.</a:t>
                </a:r>
              </a:p>
              <a:p>
                <a:pPr lvl="0" marL="0" indent="0">
                  <a:buNone/>
                </a:pPr>
                <a:r>
                  <a:rPr/>
                  <a:t>Solve the multi-objective optimisation problem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limLow>
                        <m:e>
                          <m:r>
                            <m:rPr>
                              <m:sty m:val="p"/>
                            </m:rPr>
                            <m:t>min</m:t>
                          </m:r>
                        </m:e>
                        <m:lim>
                          <m:r>
                            <m:rPr>
                              <m:sty m:val="b"/>
                            </m:rPr>
                            <m:t>c</m:t>
                          </m:r>
                          <m:r>
                            <m:t>∈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C</m:t>
                          </m:r>
                        </m:lim>
                      </m:limLow>
                      <m:r>
                        <m:t> </m:t>
                      </m:r>
                      <m:d>
                        <m:dPr>
                          <m:begChr m:val="("/>
                          <m:endChr m:val=")"/>
                          <m:grow/>
                        </m:dPr>
                        <m:e>
                          <m:r>
                            <m:t>O</m:t>
                          </m:r>
                          <m:sSub>
                            <m:e>
                              <m:r>
                                <m:t>C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r>
                            <m:t>(</m:t>
                          </m:r>
                          <m:r>
                            <m:rPr>
                              <m:sty m:val="b"/>
                            </m:rPr>
                            <m:t>c</m:t>
                          </m:r>
                          <m:r>
                            <m:t>)</m:t>
                          </m:r>
                          <m:r>
                            <m:t>,</m:t>
                          </m:r>
                          <m:r>
                            <m:t> </m:t>
                          </m:r>
                          <m:r>
                            <m:t>O</m:t>
                          </m:r>
                          <m:sSub>
                            <m:e>
                              <m:r>
                                <m:t>C</m:t>
                              </m:r>
                            </m:e>
                            <m:sub>
                              <m:r>
                                <m:t>2</m:t>
                              </m:r>
                            </m:sub>
                          </m:sSub>
                          <m:r>
                            <m:t>(</m:t>
                          </m:r>
                          <m:r>
                            <m:rPr>
                              <m:sty m:val="b"/>
                            </m:rPr>
                            <m:t>c</m:t>
                          </m:r>
                          <m:r>
                            <m:t>)</m:t>
                          </m:r>
                          <m:r>
                            <m:t>,</m:t>
                          </m:r>
                          <m:r>
                            <m:t> </m:t>
                          </m:r>
                          <m:r>
                            <m:t>O</m:t>
                          </m:r>
                          <m:sSub>
                            <m:e>
                              <m:r>
                                <m:t>C</m:t>
                              </m:r>
                            </m:e>
                            <m:sub>
                              <m:r>
                                <m:t>3</m:t>
                              </m:r>
                            </m:sub>
                          </m:sSub>
                          <m:r>
                            <m:t>(</m:t>
                          </m:r>
                          <m:r>
                            <m:rPr>
                              <m:sty m:val="b"/>
                            </m:rPr>
                            <m:t>c</m:t>
                          </m:r>
                          <m:r>
                            <m:t>)</m:t>
                          </m:r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C</m:t>
                    </m:r>
                    <m:r>
                      <m:t>=</m:t>
                    </m:r>
                    <m:r>
                      <m:t>{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∈</m:t>
                    </m:r>
                    <m:r>
                      <m:t>[</m:t>
                    </m:r>
                    <m:r>
                      <m:t>0</m:t>
                    </m:r>
                    <m:r>
                      <m:t>,</m:t>
                    </m:r>
                    <m:r>
                      <m:t>1</m:t>
                    </m:r>
                    <m:r>
                      <m:t>]</m:t>
                    </m:r>
                    <m:r>
                      <m:t> </m:t>
                    </m:r>
                    <m:r>
                      <m:t>|</m:t>
                    </m:r>
                    <m:r>
                      <m:t> 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+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≤</m:t>
                    </m:r>
                    <m:r>
                      <m:t>1</m:t>
                    </m:r>
                    <m:r>
                      <m:t>}</m:t>
                    </m: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→</m:t>
                    </m:r>
                  </m:oMath>
                </a14:m>
                <a:r>
                  <a:rPr/>
                  <a:t> a set of options for the cost parameters, offering different trade-offs between the three operating characteristics.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A simple, but computationally expensive, nested Monte Carlo algorithm:</a:t>
                </a:r>
              </a:p>
              <a:p>
                <a:pPr lvl="1"/>
                <a:r>
                  <a:rPr b="1"/>
                  <a:t>for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j</m:t>
                    </m:r>
                    <m:r>
                      <m:t>=</m:t>
                    </m:r>
                    <m:r>
                      <m:t>1</m:t>
                    </m:r>
                    <m:r>
                      <m:t>,</m:t>
                    </m:r>
                    <m:r>
                      <m:t>2</m:t>
                    </m:r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r>
                      <m:t>N</m:t>
                    </m:r>
                  </m:oMath>
                </a14:m>
                <a:r>
                  <a:rPr/>
                  <a:t> </a:t>
                </a:r>
                <a:r>
                  <a:rPr b="1"/>
                  <a:t>do</a:t>
                </a:r>
              </a:p>
              <a:p>
                <a:pPr lvl="2"/>
                <a:r>
                  <a:rPr/>
                  <a:t>sample parameters </a:t>
                </a:r>
                <a14:m>
                  <m:oMath xmlns:m="http://schemas.openxmlformats.org/officeDocument/2006/math">
                    <m:sSup>
                      <m:e>
                        <m:r>
                          <m:t>ϕ</m:t>
                        </m:r>
                      </m:e>
                      <m:sup>
                        <m:r>
                          <m:t>(</m:t>
                        </m:r>
                        <m:r>
                          <m:t>j</m:t>
                        </m:r>
                        <m:r>
                          <m:t>)</m:t>
                        </m:r>
                      </m:sup>
                    </m:sSup>
                    <m:r>
                      <m:t>∼</m:t>
                    </m:r>
                    <m:r>
                      <m:t>p</m:t>
                    </m:r>
                    <m:r>
                      <m:t>(</m:t>
                    </m:r>
                    <m:r>
                      <m:t>ϕ</m:t>
                    </m:r>
                    <m:r>
                      <m:t>)</m:t>
                    </m:r>
                  </m:oMath>
                </a14:m>
              </a:p>
              <a:p>
                <a:pPr lvl="2"/>
                <a:r>
                  <a:rPr/>
                  <a:t>sample pilot data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t>∼</m:t>
                    </m:r>
                    <m:r>
                      <m:t>p</m:t>
                    </m:r>
                    <m:r>
                      <m:t>(</m:t>
                    </m:r>
                    <m:r>
                      <m:t>x</m:t>
                    </m:r>
                    <m:r>
                      <m:t>∣</m:t>
                    </m:r>
                    <m:r>
                      <m:t>ϕ</m:t>
                    </m:r>
                    <m:r>
                      <m:t>)</m:t>
                    </m:r>
                  </m:oMath>
                </a14:m>
              </a:p>
              <a:p>
                <a:pPr lvl="2"/>
                <a:r>
                  <a:rPr b="1"/>
                  <a:t>for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t>=</m:t>
                    </m:r>
                    <m:r>
                      <m:t>1</m:t>
                    </m:r>
                    <m:r>
                      <m:t>,</m:t>
                    </m:r>
                    <m:r>
                      <m:t>2</m:t>
                    </m:r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r>
                      <m:t>M</m:t>
                    </m:r>
                  </m:oMath>
                </a14:m>
                <a:r>
                  <a:rPr/>
                  <a:t> </a:t>
                </a:r>
                <a:r>
                  <a:rPr b="1"/>
                  <a:t>do</a:t>
                </a:r>
              </a:p>
              <a:p>
                <a:pPr lvl="3"/>
                <a:r>
                  <a:rPr/>
                  <a:t>sample posterior </a:t>
                </a:r>
                <a14:m>
                  <m:oMath xmlns:m="http://schemas.openxmlformats.org/officeDocument/2006/math">
                    <m:sSup>
                      <m:e>
                        <m:r>
                          <m:t>ϕ</m:t>
                        </m:r>
                      </m:e>
                      <m:sup>
                        <m:r>
                          <m:t>(</m:t>
                        </m:r>
                        <m:r>
                          <m:t>k</m:t>
                        </m:r>
                        <m:r>
                          <m:t>,</m:t>
                        </m:r>
                        <m:r>
                          <m:t>j</m:t>
                        </m:r>
                        <m:r>
                          <m:t>)</m:t>
                        </m:r>
                      </m:sup>
                    </m:sSup>
                    <m:r>
                      <m:t>∼</m:t>
                    </m:r>
                    <m:r>
                      <m:t>p</m:t>
                    </m:r>
                    <m:r>
                      <m:t>(</m:t>
                    </m:r>
                    <m:r>
                      <m:t>ϕ</m:t>
                    </m:r>
                    <m:r>
                      <m:t>∣</m:t>
                    </m:r>
                    <m:sSup>
                      <m:e>
                        <m:r>
                          <m:t>x</m:t>
                        </m:r>
                      </m:e>
                      <m:sup>
                        <m:r>
                          <m:t>(</m:t>
                        </m:r>
                        <m:r>
                          <m:t>j</m:t>
                        </m:r>
                        <m:r>
                          <m:t>)</m:t>
                        </m:r>
                      </m:sup>
                    </m:sSup>
                    <m:r>
                      <m:t>)</m:t>
                    </m:r>
                  </m:oMath>
                </a14:m>
              </a:p>
              <a:p>
                <a:pPr lvl="2"/>
                <a:r>
                  <a:rPr/>
                  <a:t>estimate </a:t>
                </a:r>
                <a14:m>
                  <m:oMath xmlns:m="http://schemas.openxmlformats.org/officeDocument/2006/math">
                    <m:sSubSup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</m:sub>
                      <m:sup>
                        <m:r>
                          <m:t>(</m:t>
                        </m:r>
                        <m:r>
                          <m:t>j</m:t>
                        </m:r>
                        <m:r>
                          <m:t>)</m:t>
                        </m:r>
                      </m:sup>
                    </m:sSubSup>
                    <m:r>
                      <m:t>≈</m:t>
                    </m:r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</m:num>
                      <m:den>
                        <m:r>
                          <m:t>M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k</m:t>
                        </m:r>
                        <m: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M</m:t>
                        </m:r>
                      </m:sup>
                      <m:e>
                        <m:r>
                          <m:t>I</m:t>
                        </m:r>
                      </m:e>
                    </m:nary>
                    <m:r>
                      <m:t>[</m:t>
                    </m:r>
                    <m:sSup>
                      <m:e>
                        <m:r>
                          <m:t>ϕ</m:t>
                        </m:r>
                      </m:e>
                      <m:sup>
                        <m:r>
                          <m:t>(</m:t>
                        </m:r>
                        <m:r>
                          <m:t>k</m:t>
                        </m:r>
                        <m:r>
                          <m:t>,</m:t>
                        </m:r>
                        <m:r>
                          <m:t>j</m:t>
                        </m:r>
                        <m:r>
                          <m:t>)</m:t>
                        </m:r>
                      </m:sup>
                    </m:sSup>
                    <m:r>
                      <m:t>∈</m:t>
                    </m:r>
                    <m:sSub>
                      <m:e>
                        <m:r>
                          <m:t>Φ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]</m:t>
                    </m:r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I</m:t>
                    </m:r>
                    <m:r>
                      <m:t>=</m:t>
                    </m:r>
                    <m:r>
                      <m:t>R</m:t>
                    </m:r>
                    <m:r>
                      <m:t>,</m:t>
                    </m:r>
                    <m:r>
                      <m:t>A</m:t>
                    </m:r>
                    <m:r>
                      <m:t>,</m:t>
                    </m:r>
                    <m:r>
                      <m:t>G</m:t>
                    </m:r>
                  </m:oMath>
                </a14:m>
              </a:p>
              <a:p>
                <a:pPr lvl="2"/>
                <a:r>
                  <a:rPr/>
                  <a:t>get progression descision </a:t>
                </a:r>
                <a14:m>
                  <m:oMath xmlns:m="http://schemas.openxmlformats.org/officeDocument/2006/math">
                    <m:sSup>
                      <m:e>
                        <m:r>
                          <m:t>i</m:t>
                        </m:r>
                      </m:e>
                      <m:sup>
                        <m:r>
                          <m:t>(</m:t>
                        </m:r>
                        <m:r>
                          <m:t>j</m:t>
                        </m:r>
                        <m:r>
                          <m:t>)</m:t>
                        </m:r>
                      </m:sup>
                    </m:sSup>
                  </m:oMath>
                </a14:m>
                <a:r>
                  <a:rPr/>
                  <a:t> based on </a:t>
                </a:r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c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Sup>
                      <m:e>
                        <m:r>
                          <m:t>p</m:t>
                        </m:r>
                      </m:e>
                      <m:sub>
                        <m:r>
                          <m:t>R</m:t>
                        </m:r>
                      </m:sub>
                      <m:sup>
                        <m:r>
                          <m:t>(</m:t>
                        </m:r>
                        <m:r>
                          <m:t>j</m:t>
                        </m:r>
                        <m:r>
                          <m:t>)</m:t>
                        </m:r>
                      </m:sup>
                    </m:sSubSup>
                    <m:r>
                      <m:t>,</m:t>
                    </m:r>
                    <m:sSubSup>
                      <m:e>
                        <m:r>
                          <m:t>p</m:t>
                        </m:r>
                      </m:e>
                      <m:sub>
                        <m:r>
                          <m:t>A</m:t>
                        </m:r>
                      </m:sub>
                      <m:sup>
                        <m:r>
                          <m:t>(</m:t>
                        </m:r>
                        <m:r>
                          <m:t>j</m:t>
                        </m:r>
                        <m:r>
                          <m:t>)</m:t>
                        </m:r>
                      </m:sup>
                    </m:sSubSup>
                    <m:r>
                      <m:t>,</m:t>
                    </m:r>
                    <m:sSubSup>
                      <m:e>
                        <m:r>
                          <m:t>p</m:t>
                        </m:r>
                      </m:e>
                      <m:sub>
                        <m:r>
                          <m:t>G</m:t>
                        </m:r>
                      </m:sub>
                      <m:sup>
                        <m:r>
                          <m:t>(</m:t>
                        </m:r>
                        <m:r>
                          <m:t>j</m:t>
                        </m:r>
                        <m:r>
                          <m:t>)</m:t>
                        </m:r>
                      </m:sup>
                    </m:sSubSup>
                  </m:oMath>
                </a14:m>
              </a:p>
              <a:p>
                <a:pPr lvl="1"/>
                <a:r>
                  <a:rPr/>
                  <a:t>estimate operating characteristics, e.g. </a:t>
                </a:r>
                <a14:m>
                  <m:oMath xmlns:m="http://schemas.openxmlformats.org/officeDocument/2006/math">
                    <m:r>
                      <m:t>O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(</m:t>
                    </m:r>
                    <m:r>
                      <m:rPr>
                        <m:sty m:val="b"/>
                      </m:rPr>
                      <m:t>c</m:t>
                    </m:r>
                    <m:r>
                      <m:t>)</m:t>
                    </m:r>
                    <m:r>
                      <m:t>≈</m:t>
                    </m:r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</m:num>
                      <m:den>
                        <m:r>
                          <m:t>N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j</m:t>
                        </m:r>
                        <m: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N</m:t>
                        </m:r>
                      </m:sup>
                      <m:e>
                        <m:r>
                          <m:t>I</m:t>
                        </m:r>
                      </m:e>
                    </m:nary>
                    <m:r>
                      <m:t>[</m:t>
                    </m:r>
                    <m:sSup>
                      <m:e>
                        <m:r>
                          <m:t>i</m:t>
                        </m:r>
                      </m:e>
                      <m:sup>
                        <m:r>
                          <m:t>(</m:t>
                        </m:r>
                        <m:r>
                          <m:t>j</m:t>
                        </m:r>
                        <m:r>
                          <m:t>)</m:t>
                        </m:r>
                      </m:sup>
                    </m:sSup>
                    <m:r>
                      <m:t>=</m:t>
                    </m:r>
                    <m:r>
                      <m:t>a</m:t>
                    </m:r>
                    <m:r>
                      <m:t> </m:t>
                    </m:r>
                    <m:r>
                      <m:t>&amp;</m:t>
                    </m:r>
                    <m:r>
                      <m:t> </m:t>
                    </m:r>
                    <m:sSup>
                      <m:e>
                        <m:r>
                          <m:t>ϕ</m:t>
                        </m:r>
                      </m:e>
                      <m:sup>
                        <m:r>
                          <m:t>(</m:t>
                        </m:r>
                        <m:r>
                          <m:t>j</m:t>
                        </m:r>
                        <m:r>
                          <m:t>)</m:t>
                        </m:r>
                      </m:sup>
                    </m:sSup>
                    <m:r>
                      <m:t>∈</m:t>
                    </m:r>
                    <m:sSub>
                      <m:e>
                        <m:r>
                          <m:t>Φ</m:t>
                        </m:r>
                      </m:e>
                      <m:sub>
                        <m:r>
                          <m:t>R</m:t>
                        </m:r>
                      </m:sub>
                    </m:sSub>
                    <m:r>
                      <m:t>]</m:t>
                    </m:r>
                    <m:r>
                      <m:t>+</m:t>
                    </m:r>
                    <m:r>
                      <m:t>I</m:t>
                    </m:r>
                    <m:r>
                      <m:t>[</m:t>
                    </m:r>
                    <m:sSup>
                      <m:e>
                        <m:r>
                          <m:t>i</m:t>
                        </m:r>
                      </m:e>
                      <m:sup>
                        <m:r>
                          <m:t>(</m:t>
                        </m:r>
                        <m:r>
                          <m:t>j</m:t>
                        </m:r>
                        <m:r>
                          <m:t>)</m:t>
                        </m:r>
                      </m:sup>
                    </m:sSup>
                    <m:r>
                      <m:t>=</m:t>
                    </m:r>
                    <m:r>
                      <m:t>g</m:t>
                    </m:r>
                    <m:r>
                      <m:t> </m:t>
                    </m:r>
                    <m:r>
                      <m:t>&amp;</m:t>
                    </m:r>
                    <m:r>
                      <m:t> </m:t>
                    </m:r>
                    <m:sSup>
                      <m:e>
                        <m:r>
                          <m:t>ϕ</m:t>
                        </m:r>
                      </m:e>
                      <m:sup>
                        <m:r>
                          <m:t>(</m:t>
                        </m:r>
                        <m:r>
                          <m:t>j</m:t>
                        </m:r>
                        <m:r>
                          <m:t>)</m:t>
                        </m:r>
                      </m:sup>
                    </m:sSup>
                    <m:r>
                      <m:t>∈</m:t>
                    </m:r>
                    <m:sSub>
                      <m:e>
                        <m:r>
                          <m:t>Φ</m:t>
                        </m:r>
                      </m:e>
                      <m:sub>
                        <m:r>
                          <m:t>R</m:t>
                        </m:r>
                      </m:sub>
                    </m:sSub>
                    <m:r>
                      <m:t>∪</m:t>
                    </m:r>
                    <m:sSub>
                      <m:e>
                        <m:r>
                          <m:t>Φ</m:t>
                        </m:r>
                      </m:e>
                      <m:sub>
                        <m:r>
                          <m:t>A</m:t>
                        </m:r>
                      </m:sub>
                    </m:sSub>
                    <m:r>
                      <m:t>]</m:t>
                    </m:r>
                  </m:oMath>
                </a14:m>
              </a:p>
              <a:p>
                <a:pPr lvl="0" marL="0" indent="0">
                  <a:buNone/>
                </a:pPr>
                <a:r>
                  <a:rPr/>
                  <a:t>(Note that when optimising over cost parameters </a:t>
                </a:r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c</m:t>
                    </m:r>
                  </m:oMath>
                </a14:m>
                <a:r>
                  <a:rPr/>
                  <a:t>, we only need to generate one set of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posterior probability samples)</a:t>
                </a:r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Application</a:t>
            </a:r>
          </a:p>
        </p:txBody>
      </p:sp>
      <p:pic>
        <p:nvPicPr>
          <p:cNvPr descr="Bayes_pilot_pres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00100" y="1600200"/>
            <a:ext cx="7531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Optimisation</a:t>
            </a:r>
          </a:p>
        </p:txBody>
      </p:sp>
      <p:pic>
        <p:nvPicPr>
          <p:cNvPr descr="Bayes_pilot_pres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00100" y="1600200"/>
            <a:ext cx="7531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</a:p>
              <a:p>
                <a:pPr lvl="0" marL="0" indent="0">
                  <a:buNone/>
                </a:pPr>
                <a:r>
                  <a:rPr/>
                  <a:t>Because we have a 2-D space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C</m:t>
                    </m:r>
                    <m:r>
                      <m:t>=</m:t>
                    </m:r>
                    <m:r>
                      <m:t>{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∈</m:t>
                    </m:r>
                    <m:r>
                      <m:t>[</m:t>
                    </m:r>
                    <m:r>
                      <m:t>0</m:t>
                    </m:r>
                    <m:r>
                      <m:t>,</m:t>
                    </m:r>
                    <m:r>
                      <m:t>1</m:t>
                    </m:r>
                    <m:r>
                      <m:t>]</m:t>
                    </m:r>
                    <m:r>
                      <m:t> </m:t>
                    </m:r>
                    <m:r>
                      <m:t>|</m:t>
                    </m:r>
                    <m:r>
                      <m:t> 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+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≤</m:t>
                    </m:r>
                    <m:r>
                      <m:t>1</m:t>
                    </m:r>
                    <m:r>
                      <m:t>}</m:t>
                    </m:r>
                  </m:oMath>
                </a14:m>
                <a:r>
                  <a:rPr/>
                  <a:t>, we do a simple grid search. Evaluating 254 cost parameters, 62 were found to be dominated in the Pareto sense.</a:t>
                </a:r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marL="0" indent="0"><a:buNone /></a:pPr><a:r><a:rPr /><a:t>Example</a:t></a:r><a:r><a:rPr /><a:t> </a:t></a:r><a:r><a:rPr /><a:t>cost</a:t></a:r><a:r><a:rPr /><a:t> </a:t></a:r><a:r><a:rPr /><a:t>parameters</a:t></a:r></a:p></p:txBody></p:sp><p:graphicFrame><p:nvGraphicFramePr><p:cNvPr id="6" name="Content Placeholder 5" /><p:cNvGraphicFramePr><a:graphicFrameLocks noGrp="1" /></p:cNvGraphicFramePr><p:nvPr><p:ph idx="1" /></p:nvPr></p:nvGraphicFramePr><p:xfrm><a:off x="457200" y="1600200" /><a:ext cx="8229600" cy="4521200" /></p:xfrm><a:graphic><a:graphicData uri="http://schemas.openxmlformats.org/drawingml/2006/table"><a:tbl><a:tblPr firstRow="1" bandRow="1"><a:tableStyleId>{5C22544A-7EE6-4342-B048-85BDC9FD1C3A}</a:tableStyleId></a:tblPr><a:tblGrid><a:gridCol w="1638300" /><a:gridCol w="1638300" /><a:gridCol w="1638300" /><a:gridCol w="1638300" /><a:gridCol w="1638300" /></a:tblGrid><a:tr h="0"><a:tc><a:txBody><a:bodyPr /><a:lstStyle /><a:p><a:pPr lvl="0" marL="0" indent="0" algn="r"><a:buNone /></a:pPr><a:r><a:rPr /><a:t>Label</a:t></a:r></a:p></a:txBody><a:tcPr /></a:tc><a:tc><a:txBody><a:bodyPr /><a:lstStyle /><a:p><a:pPr lvl="0" marL="0" indent="0" algn="l"><a:buNone /></a:pPr><a14:m><m:oMath xmlns:m="http://schemas.openxmlformats.org/officeDocument/2006/math"><m:r><m:t>(</m:t></m:r><m:sSub><m:e><m:r><m:t>c</m:t></m:r></m:e><m:sub><m:r><m:t>1</m:t></m:r></m:sub></m:sSub><m:r><m:t>,</m:t></m:r><m:sSub><m:e><m:r><m:t>c</m:t></m:r></m:e><m:sub><m:r><m:t>2</m:t></m:r></m:sub></m:sSub><m:r><m:t>,</m:t></m:r><m:sSub><m:e><m:r><m:t>c</m:t></m:r></m:e><m:sub><m:r><m:t>3</m:t></m:r></m:sub></m:sSub><m:r><m:t>)</m:t></m:r></m:oMath></a14:m></a:p></a:txBody><a:tcPr /></a:tc><a:tc><a:txBody><a:bodyPr /><a:lstStyle /><a:p><a:pPr lvl="0" marL="0" indent="0" algn="l"><a:buNone /></a:pPr><a14:m><m:oMath xmlns:m="http://schemas.openxmlformats.org/officeDocument/2006/math"><m:r><m:t>O</m:t></m:r><m:sSub><m:e><m:r><m:t>C</m:t></m:r></m:e><m:sub><m:r><m:t>1</m:t></m:r></m:sub></m:sSub></m:oMath></a14:m></a:p></a:txBody><a:tcPr /></a:tc><a:tc><a:txBody><a:bodyPr /><a:lstStyle /><a:p><a:pPr lvl="0" marL="0" indent="0" algn="l"><a:buNone /></a:pPr><a14:m><m:oMath xmlns:m="http://schemas.openxmlformats.org/officeDocument/2006/math"><m:r><m:t>O</m:t></m:r><m:sSub><m:e><m:r><m:t>C</m:t></m:r></m:e><m:sub><m:r><m:t>2</m:t></m:r></m:sub></m:sSub></m:oMath></a14:m></a:p></a:txBody><a:tcPr /></a:tc><a:tc><a:txBody><a:bodyPr /><a:lstStyle /><a:p><a:pPr lvl="0" marL="0" indent="0" algn="l"><a:buNone /></a:pPr><a14:m><m:oMath xmlns:m="http://schemas.openxmlformats.org/officeDocument/2006/math"><m:r><m:t>O</m:t></m:r><m:sSub><m:e><m:r><m:t>C</m:t></m:r></m:e><m:sub><m:r><m:t>3</m:t></m:r></m:sub></m:sSub></m:oMath></a14:m></a:p></a:txBody><a:tcPr /></a:tc></a:tr><a:tr h="0"><a:tc><a:txBody><a:bodyPr /><a:lstStyle /><a:p><a:pPr lvl="0" marL="0" indent="0" algn="r"><a:buNone /></a:pPr><a:r><a:rPr /><a:t>a</a:t></a:r></a:p></a:txBody></a:tc><a:tc><a:txBody><a:bodyPr /><a:lstStyle /><a:p><a:pPr lvl="0" marL="0" indent="0" algn="l"><a:buNone /></a:pPr><a:r><a:rPr /><a:t>(0.07,</a:t></a:r><a:r><a:rPr /><a:t> </a:t></a:r><a:r><a:rPr /><a:t>0.9,</a:t></a:r><a:r><a:rPr /><a:t> </a:t></a:r><a:r><a:rPr /><a:t>0.03)</a:t></a:r></a:p></a:txBody></a:tc><a:tc><a:txBody><a:bodyPr /><a:lstStyle /><a:p><a:pPr lvl="0" marL="0" indent="0" algn="l"><a:buNone /></a:pPr><a:r><a:rPr /><a:t>0.107</a:t></a:r><a:r><a:rPr /><a:t> </a:t></a:r><a:r><a:rPr /><a:t>(0.003)</a:t></a:r></a:p></a:txBody></a:tc><a:tc><a:txBody><a:bodyPr /><a:lstStyle /><a:p><a:pPr lvl="0" marL="0" indent="0" algn="l"><a:buNone /></a:pPr><a:r><a:rPr /><a:t>0.108</a:t></a:r><a:r><a:rPr /><a:t> </a:t></a:r><a:r><a:rPr /><a:t>(0.003)</a:t></a:r></a:p></a:txBody></a:tc><a:tc><a:txBody><a:bodyPr /><a:lstStyle /><a:p><a:pPr lvl="0" marL="0" indent="0" algn="l"><a:buNone /></a:pPr><a:r><a:rPr /><a:t>0.232</a:t></a:r><a:r><a:rPr /><a:t> </a:t></a:r><a:r><a:rPr /><a:t>(0.004)</a:t></a:r></a:p></a:txBody></a:tc></a:tr><a:tr h="0"><a:tc><a:txBody><a:bodyPr /><a:lstStyle /><a:p><a:pPr lvl="0" marL="0" indent="0" algn="r"><a:buNone /></a:pPr><a:r><a:rPr /><a:t>b</a:t></a:r></a:p></a:txBody></a:tc><a:tc><a:txBody><a:bodyPr /><a:lstStyle /><a:p><a:pPr lvl="0" marL="0" indent="0" algn="l"><a:buNone /></a:pPr><a:r><a:rPr /><a:t>(0.18,</a:t></a:r><a:r><a:rPr /><a:t> </a:t></a:r><a:r><a:rPr /><a:t>0.58,</a:t></a:r><a:r><a:rPr /><a:t> </a:t></a:r><a:r><a:rPr /><a:t>0.24)</a:t></a:r></a:p></a:txBody></a:tc><a:tc><a:txBody><a:bodyPr /><a:lstStyle /><a:p><a:pPr lvl="0" marL="0" indent="0" algn="l"><a:buNone /></a:pPr><a:r><a:rPr /><a:t>0.021</a:t></a:r><a:r><a:rPr /><a:t> </a:t></a:r><a:r><a:rPr /><a:t>(0.001)</a:t></a:r></a:p></a:txBody></a:tc><a:tc><a:txBody><a:bodyPr /><a:lstStyle /><a:p><a:pPr lvl="0" marL="0" indent="0" algn="l"><a:buNone /></a:pPr><a:r><a:rPr /><a:t>0.394</a:t></a:r><a:r><a:rPr /><a:t> </a:t></a:r><a:r><a:rPr /><a:t>(0.005)</a:t></a:r></a:p></a:txBody></a:tc><a:tc><a:txBody><a:bodyPr /><a:lstStyle /><a:p><a:pPr lvl="0" marL="0" indent="0" algn="l"><a:buNone /></a:pPr><a:r><a:rPr /><a:t>0.08</a:t></a:r><a:r><a:rPr /><a:t> </a:t></a:r><a:r><a:rPr /><a:t>(0.003)</a:t></a:r></a:p></a:txBody></a:tc></a:tr><a:tr h="0"><a:tc><a:txBody><a:bodyPr /><a:lstStyle /><a:p><a:pPr lvl="0" marL="0" indent="0" algn="r"><a:buNone /></a:pPr><a:r><a:rPr /><a:t>c</a:t></a:r></a:p></a:txBody></a:tc><a:tc><a:txBody><a:bodyPr /><a:lstStyle /><a:p><a:pPr lvl="0" marL="0" indent="0" algn="l"><a:buNone /></a:pPr><a:r><a:rPr /><a:t>(0.01,</a:t></a:r><a:r><a:rPr /><a:t> </a:t></a:r><a:r><a:rPr /><a:t>0.29,</a:t></a:r><a:r><a:rPr /><a:t> </a:t></a:r><a:r><a:rPr /><a:t>0.7)</a:t></a:r></a:p></a:txBody></a:tc><a:tc><a:txBody><a:bodyPr /><a:lstStyle /><a:p><a:pPr lvl="0" marL="0" indent="0" algn="l"><a:buNone /></a:pPr><a:r><a:rPr /><a:t>0.151</a:t></a:r><a:r><a:rPr /><a:t> </a:t></a:r><a:r><a:rPr /><a:t>(0.004)</a:t></a:r></a:p></a:txBody></a:tc><a:tc><a:txBody><a:bodyPr /><a:lstStyle /><a:p><a:pPr lvl="0" marL="0" indent="0" algn="l"><a:buNone /></a:pPr><a:r><a:rPr /><a:t>0.539</a:t></a:r><a:r><a:rPr /><a:t> </a:t></a:r><a:r><a:rPr /><a:t>(0.005)</a:t></a:r></a:p></a:txBody></a:tc><a:tc><a:txBody><a:bodyPr /><a:lstStyle /><a:p><a:pPr lvl="0" marL="0" indent="0" algn="l"><a:buNone /></a:pPr><a:r><a:rPr /><a:t>0.002</a:t></a:r><a:r><a:rPr /><a:t> </a:t></a:r><a:r><a:rPr /><a:t>(0)</a:t></a:r></a:p></a:txBody></a:tc></a:tr></a:tbl></a:graphicData></a:graphic></p:graphicFrame></p:spTree></p:cSld>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For cost parameters </a:t>
                </a:r>
                <a14:m>
                  <m:oMath xmlns:m="http://schemas.openxmlformats.org/officeDocument/2006/math"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=</m:t>
                    </m:r>
                    <m:r>
                      <m:t>0.07</m:t>
                    </m:r>
                    <m:r>
                      <m:t>,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=</m:t>
                    </m:r>
                    <m:r>
                      <m:t>0.9</m:t>
                    </m:r>
                    <m:r>
                      <m:t>,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3</m:t>
                        </m:r>
                      </m:sub>
                    </m:sSub>
                    <m:r>
                      <m:t>=</m:t>
                    </m:r>
                    <m:r>
                      <m:t>0.03</m:t>
                    </m:r>
                  </m:oMath>
                </a14:m>
                <a:r>
                  <a:rPr/>
                  <a:t> and pilot sample size of </a:t>
                </a:r>
                <a14:m>
                  <m:oMath xmlns:m="http://schemas.openxmlformats.org/officeDocument/2006/math">
                    <m:r>
                      <m:t>3</m:t>
                    </m:r>
                    <m:r>
                      <m:t>,</m:t>
                    </m:r>
                    <m:r>
                      <m:t>6</m:t>
                    </m:r>
                    <m:r>
                      <m:t>,</m:t>
                    </m:r>
                    <m:r>
                      <m:t>9</m:t>
                    </m:r>
                  </m:oMath>
                </a14:m>
                <a:r>
                  <a:rPr/>
                  <a:t> per arm (bars indicate 95% CIs):</a:t>
                </a:r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External</a:t>
            </a:r>
            <a:r>
              <a:rPr/>
              <a:t> </a:t>
            </a:r>
            <a:r>
              <a:rPr/>
              <a:t>pilot</a:t>
            </a:r>
            <a:r>
              <a:rPr/>
              <a:t> </a:t>
            </a:r>
            <a:r>
              <a:rPr/>
              <a:t>trials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{</m:t>
                    </m:r>
                    <m:r>
                      <m:rPr>
                        <m:sty m:val="p"/>
                      </m:rPr>
                      <m:t>Pilot trials</m:t>
                    </m:r>
                    <m:r>
                      <m:t>}</m:t>
                    </m:r>
                    <m:r>
                      <m:t>⊂</m:t>
                    </m:r>
                    <m:r>
                      <m:t>{</m:t>
                    </m:r>
                    <m:r>
                      <m:rPr>
                        <m:sty m:val="p"/>
                      </m:rPr>
                      <m:t>Feasibility studies</m:t>
                    </m:r>
                    <m:r>
                      <m:t>}</m:t>
                    </m:r>
                  </m:oMath>
                </a14:m>
                <a:r>
                  <a:rPr/>
                  <a:t> (Eldridge et al., 2016)</a:t>
                </a:r>
              </a:p>
              <a:p>
                <a:pPr lvl="0" marL="0" indent="0">
                  <a:buNone/>
                </a:pPr>
                <a:r>
                  <a:rPr/>
                  <a:t>A small version of the planned main study.</a:t>
                </a:r>
              </a:p>
              <a:p>
                <a:pPr lvl="0" marL="0" indent="0">
                  <a:buNone/>
                </a:pPr>
                <a:r>
                  <a:rPr/>
                  <a:t>Asking the questions: </a:t>
                </a:r>
                <a:r>
                  <a:rPr i="1"/>
                  <a:t>should</a:t>
                </a:r>
                <a:r>
                  <a:rPr/>
                  <a:t> we do the main trial, and if so, </a:t>
                </a:r>
                <a:r>
                  <a:rPr i="1"/>
                  <a:t>how</a:t>
                </a:r>
                <a:r>
                  <a:rPr/>
                  <a:t>?</a:t>
                </a:r>
              </a:p>
              <a:p>
                <a:pPr lvl="0" marL="0" indent="0">
                  <a:buNone/>
                </a:pPr>
                <a:r>
                  <a:rPr/>
                  <a:t>Common quantitative objectives: estimating recruitment rates, follow-up rates, and adherence rates (Avery et al., 2017).</a:t>
                </a:r>
              </a:p>
            </p:txBody>
          </p:sp>
        </mc:Choice>
      </mc:AlternateContent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yes_pilot_pres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00100" y="1600200"/>
            <a:ext cx="7531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Implications:</a:t>
            </a:r>
          </a:p>
          <a:p>
            <a:pPr lvl="1"/>
            <a:r>
              <a:rPr/>
              <a:t>Bayesian approach can accomodate trade-offs and parameter uncertainty</a:t>
            </a:r>
          </a:p>
          <a:p>
            <a:pPr lvl="1"/>
            <a:r>
              <a:rPr/>
              <a:t>The proposed method provides a way to formally assess pilot trial sample size</a:t>
            </a:r>
          </a:p>
          <a:p>
            <a:pPr lvl="1"/>
            <a:r>
              <a:rPr/>
              <a:t>We can start assessing effectivenss using this approach, and thus avoid many futile definitive trials</a:t>
            </a:r>
          </a:p>
          <a:p>
            <a:pPr lvl="0" marL="0" indent="0">
              <a:buNone/>
            </a:pPr>
            <a:r>
              <a:rPr/>
              <a:t>Limitations:</a:t>
            </a:r>
          </a:p>
          <a:p>
            <a:pPr lvl="1"/>
            <a:r>
              <a:rPr/>
              <a:t>Need a lot of extra input from the people designing the trial - hypotheses and priors</a:t>
            </a:r>
          </a:p>
          <a:p>
            <a:pPr lvl="1"/>
            <a:r>
              <a:rPr/>
              <a:t>Computation is slow when out of a conjugate setting - makes sample size choice difficult to evaluate</a:t>
            </a:r>
          </a:p>
          <a:p>
            <a:pPr lvl="1"/>
            <a:r>
              <a:rPr/>
              <a:t>Pre-specifying an amber region might be difficult</a:t>
            </a:r>
          </a:p>
          <a:p>
            <a:pPr lvl="1"/>
            <a:r>
              <a:rPr/>
              <a:t>Piecewise constant loss function keeps things simple, but is unrealistic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Thank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@DTWilson,</a:t>
            </a:r>
            <a:r>
              <a:rPr/>
              <a:t> </a:t>
            </a:r>
            <a:r>
              <a:rPr>
                <a:hlinkClick r:id="rId2"/>
              </a:rPr>
              <a:t>D.T.Wilson@leeds.ac.uk</a:t>
            </a:r>
            <a:r>
              <a:rPr/>
              <a:t>,</a:t>
            </a:r>
            <a:r>
              <a:rPr/>
              <a:t> </a:t>
            </a:r>
            <a:r>
              <a:rPr>
                <a:hlinkClick r:id="rId3"/>
              </a:rPr>
              <a:t>https://github.com/DTWilson/Bayesian_pilot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REACH (Research Exploring Physical Activity in Care Homes): a pilot for a complex intervention designed to increase the physical activity of care home residents.</a:t>
            </a:r>
          </a:p>
          <a:p>
            <a:pPr lvl="0" marL="0" indent="0">
              <a:buNone/>
            </a:pPr>
            <a:r>
              <a:rPr/>
              <a:t>Feasibility outcomes:</a:t>
            </a:r>
          </a:p>
          <a:p>
            <a:pPr lvl="1"/>
            <a:r>
              <a:rPr b="1"/>
              <a:t>Recruitment</a:t>
            </a:r>
            <a:r>
              <a:rPr/>
              <a:t> (measured in terms of the average number of residents in each care home who participate in the trial);</a:t>
            </a:r>
          </a:p>
          <a:p>
            <a:pPr lvl="1"/>
            <a:r>
              <a:rPr b="1"/>
              <a:t>Adherence</a:t>
            </a:r>
            <a:r>
              <a:rPr/>
              <a:t> (a binary indicator at the care home level indicating if the intervention was fully implemented);</a:t>
            </a:r>
          </a:p>
          <a:p>
            <a:pPr lvl="1"/>
            <a:r>
              <a:rPr b="1"/>
              <a:t>Follow-up</a:t>
            </a:r>
            <a:r>
              <a:rPr/>
              <a:t> (a binary indicator for each resident of successful follow-up at the planned primary outcome time of 12 months);</a:t>
            </a:r>
          </a:p>
          <a:p>
            <a:pPr lvl="1"/>
            <a:r>
              <a:rPr b="1"/>
              <a:t>Efficacy</a:t>
            </a:r>
            <a:r>
              <a:rPr/>
              <a:t> (a continuous measure of physical activity at the resident level).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Cluster randomised, with 6 care homes per arm.</a:t>
            </a:r>
          </a:p>
          <a:p>
            <a:pPr lvl="0" marL="0" indent="0">
              <a:buNone/>
            </a:pPr>
            <a:r>
              <a:rPr/>
              <a:t>Progressing to the definitive trial if the </a:t>
            </a:r>
            <a:r>
              <a:rPr i="1"/>
              <a:t>progression criteria</a:t>
            </a:r>
            <a:r>
              <a:rPr/>
              <a:t> are satisfied: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GReen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Recruitment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Less</a:t>
                      </a:r>
                      <a:r>
                        <a:rPr/>
                        <a:t> </a:t>
                      </a:r>
                      <a:r>
                        <a:rPr/>
                        <a:t>than</a:t>
                      </a:r>
                      <a:r>
                        <a:rPr/>
                        <a:t> </a:t>
                      </a:r>
                      <a:r>
                        <a:rPr/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Between</a:t>
                      </a:r>
                      <a:r>
                        <a:rPr/>
                        <a:t> </a:t>
                      </a:r>
                      <a:r>
                        <a:rPr/>
                        <a:t>8</a:t>
                      </a:r>
                      <a:r>
                        <a:rPr/>
                        <a:t> </a:t>
                      </a:r>
                      <a:r>
                        <a:rPr/>
                        <a:t>and</a:t>
                      </a:r>
                      <a:r>
                        <a:rPr/>
                        <a:t> </a:t>
                      </a:r>
                      <a:r>
                        <a:rPr/>
                        <a:t>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At</a:t>
                      </a:r>
                      <a:r>
                        <a:rPr/>
                        <a:t> </a:t>
                      </a:r>
                      <a:r>
                        <a:rPr/>
                        <a:t>least</a:t>
                      </a:r>
                      <a:r>
                        <a:rPr/>
                        <a:t> </a:t>
                      </a: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Follow-up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Less</a:t>
                      </a:r>
                      <a:r>
                        <a:rPr/>
                        <a:t> </a:t>
                      </a:r>
                      <a:r>
                        <a:rPr/>
                        <a:t>than</a:t>
                      </a:r>
                      <a:r>
                        <a:rPr/>
                        <a:t> </a:t>
                      </a:r>
                      <a:r>
                        <a:rPr/>
                        <a:t>50%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Between</a:t>
                      </a:r>
                      <a:r>
                        <a:rPr/>
                        <a:t> </a:t>
                      </a:r>
                      <a:r>
                        <a:rPr/>
                        <a:t>50</a:t>
                      </a:r>
                      <a:r>
                        <a:rPr/>
                        <a:t> </a:t>
                      </a:r>
                      <a:r>
                        <a:rPr/>
                        <a:t>and</a:t>
                      </a:r>
                      <a:r>
                        <a:rPr/>
                        <a:t> </a:t>
                      </a:r>
                      <a:r>
                        <a:rPr/>
                        <a:t>75%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At</a:t>
                      </a:r>
                      <a:r>
                        <a:rPr/>
                        <a:t> </a:t>
                      </a:r>
                      <a:r>
                        <a:rPr/>
                        <a:t>least</a:t>
                      </a:r>
                      <a:r>
                        <a:rPr/>
                        <a:t> </a:t>
                      </a:r>
                      <a:r>
                        <a:rPr/>
                        <a:t>75%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Adherence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Less</a:t>
                      </a:r>
                      <a:r>
                        <a:rPr/>
                        <a:t> </a:t>
                      </a:r>
                      <a:r>
                        <a:rPr/>
                        <a:t>than</a:t>
                      </a:r>
                      <a:r>
                        <a:rPr/>
                        <a:t> </a:t>
                      </a:r>
                      <a:r>
                        <a:rPr/>
                        <a:t>65%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Between</a:t>
                      </a:r>
                      <a:r>
                        <a:rPr/>
                        <a:t> </a:t>
                      </a:r>
                      <a:r>
                        <a:rPr/>
                        <a:t>65</a:t>
                      </a:r>
                      <a:r>
                        <a:rPr/>
                        <a:t> </a:t>
                      </a:r>
                      <a:r>
                        <a:rPr/>
                        <a:t>and</a:t>
                      </a:r>
                      <a:r>
                        <a:rPr/>
                        <a:t> </a:t>
                      </a:r>
                      <a:r>
                        <a:rPr/>
                        <a:t>75%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At</a:t>
                      </a:r>
                      <a:r>
                        <a:rPr/>
                        <a:t> </a:t>
                      </a:r>
                      <a:r>
                        <a:rPr/>
                        <a:t>least</a:t>
                      </a:r>
                      <a:r>
                        <a:rPr/>
                        <a:t> </a:t>
                      </a:r>
                      <a:r>
                        <a:rPr/>
                        <a:t>75%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Any </a:t>
                </a:r>
                <a:r>
                  <a:rPr i="1"/>
                  <a:t>red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⇒</m:t>
                    </m:r>
                  </m:oMath>
                </a14:m>
                <a:r>
                  <a:rPr/>
                  <a:t> stop</a:t>
                </a:r>
              </a:p>
              <a:p>
                <a:pPr lvl="1"/>
                <a:r>
                  <a:rPr/>
                  <a:t>All </a:t>
                </a:r>
                <a:r>
                  <a:rPr i="1"/>
                  <a:t>green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⇒</m:t>
                    </m:r>
                  </m:oMath>
                </a14:m>
                <a:r>
                  <a:rPr/>
                  <a:t> go</a:t>
                </a:r>
              </a:p>
              <a:p>
                <a:pPr lvl="1"/>
                <a:r>
                  <a:rPr/>
                  <a:t>Otherwise, modify and then go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Motivation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Can we better formalise how to make decisions after pilot trials? Challenges:</a:t>
                </a:r>
              </a:p>
              <a:p>
                <a:pPr lvl="1"/>
                <a:r>
                  <a:rPr/>
                  <a:t>3 decision options, stop / modify / go.</a:t>
                </a:r>
              </a:p>
              <a:p>
                <a:pPr lvl="1"/>
                <a:r>
                  <a:rPr/>
                  <a:t>Several attributes of interest, with trade-offs between them.</a:t>
                </a:r>
              </a:p>
              <a:p>
                <a:pPr lvl="1"/>
                <a:r>
                  <a:rPr/>
                  <a:t>Complex, small sample models with uncertain nuisance parameters (e.g. an ICC)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→</m:t>
                    </m:r>
                  </m:oMath>
                </a14:m>
                <a:r>
                  <a:rPr/>
                  <a:t> Bayesian approach</a:t>
                </a:r>
              </a:p>
              <a:p>
                <a:pPr lvl="0" marL="0" indent="0">
                  <a:buNone/>
                </a:pPr>
                <a:r>
                  <a:rPr/>
                  <a:t>Questions:</a:t>
                </a:r>
              </a:p>
              <a:p>
                <a:pPr lvl="1"/>
                <a:r>
                  <a:rPr/>
                  <a:t>How should we make progression decisions after a Bayesain analysis?</a:t>
                </a:r>
              </a:p>
              <a:p>
                <a:pPr lvl="1"/>
                <a:r>
                  <a:rPr/>
                  <a:t>How can we evaluate a Bayesain pilot design and choose its sample size?</a:t>
                </a:r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Hypotheses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Identify areas of the parameter space where we would ideally like to </a:t>
            </a:r>
            <a:r>
              <a:rPr i="1"/>
              <a:t>stop</a:t>
            </a:r>
            <a:r>
              <a:rPr/>
              <a:t> (R), </a:t>
            </a:r>
            <a:r>
              <a:rPr i="1"/>
              <a:t>modify</a:t>
            </a:r>
            <a:r>
              <a:rPr/>
              <a:t> (A), or </a:t>
            </a:r>
            <a:r>
              <a:rPr i="1"/>
              <a:t>go</a:t>
            </a:r>
            <a:r>
              <a:rPr/>
              <a:t> (G):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yes_pilot_pres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00100" y="1600200"/>
            <a:ext cx="7531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design and analysis of external pilot trials for complex interventions</dc:title>
  <dc:creator>Duncan T. Wilson, Rebecca E.A. Walwyn, James Wason, Julia Borwn, Amanda J. Farrin</dc:creator>
  <cp:keywords/>
  <dcterms:created xsi:type="dcterms:W3CDTF">2019-07-17T05:37:29Z</dcterms:created>
  <dcterms:modified xsi:type="dcterms:W3CDTF">2019-07-17T05:37:29Z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July 17, 2019</vt:lpwstr>
  </property>
  <property fmtid="{D5CDD505-2E9C-101B-9397-08002B2CF9AE}" pid="3" name="output">
    <vt:lpwstr>powerpoint_presentation</vt:lpwstr>
  </property>
</Properties>
</file>