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0279975" cy="42808525"/>
  <p:notesSz cx="6797675" cy="9928225"/>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4275" indent="-4892675" algn="l" defTabSz="4175125" rtl="0" fontAlgn="base">
      <a:spcBef>
        <a:spcPct val="0"/>
      </a:spcBef>
      <a:spcAft>
        <a:spcPct val="0"/>
      </a:spcAft>
      <a:defRPr sz="8200" kern="1200">
        <a:solidFill>
          <a:schemeClr val="tx1"/>
        </a:solidFill>
        <a:latin typeface="Arial" charset="0"/>
        <a:ea typeface="+mn-ea"/>
        <a:cs typeface="Arial" charset="0"/>
      </a:defRPr>
    </a:lvl4pPr>
    <a:lvl5pPr marL="8351838" indent="-6523038"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zanne Hartley " initials="SH" lastIdx="1" clrIdx="0"/>
  <p:cmAuthor id="1" name="Peter Heudtlass" initials="P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AF76"/>
    <a:srgbClr val="53B24C"/>
    <a:srgbClr val="EC008C"/>
    <a:srgbClr val="2E008B"/>
    <a:srgbClr val="003882"/>
    <a:srgbClr val="22287C"/>
    <a:srgbClr val="FFE89F"/>
    <a:srgbClr val="E2F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9023" autoAdjust="0"/>
  </p:normalViewPr>
  <p:slideViewPr>
    <p:cSldViewPr>
      <p:cViewPr varScale="1">
        <p:scale>
          <a:sx n="19" d="100"/>
          <a:sy n="19" d="100"/>
        </p:scale>
        <p:origin x="3504" y="54"/>
      </p:cViewPr>
      <p:guideLst>
        <p:guide orient="horz" pos="13483"/>
        <p:guide pos="95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587" cy="496179"/>
          </a:xfrm>
          <a:prstGeom prst="rect">
            <a:avLst/>
          </a:prstGeom>
        </p:spPr>
        <p:txBody>
          <a:bodyPr vert="horz" lIns="95557" tIns="47778" rIns="95557" bIns="47778" rtlCol="0"/>
          <a:lstStyle>
            <a:lvl1pPr algn="l" defTabSz="4176143"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49915" y="1"/>
            <a:ext cx="2946674" cy="496179"/>
          </a:xfrm>
          <a:prstGeom prst="rect">
            <a:avLst/>
          </a:prstGeom>
        </p:spPr>
        <p:txBody>
          <a:bodyPr vert="horz" lIns="95557" tIns="47778" rIns="95557" bIns="47778" rtlCol="0"/>
          <a:lstStyle>
            <a:lvl1pPr algn="r" defTabSz="4176143" fontAlgn="auto">
              <a:spcBef>
                <a:spcPts val="0"/>
              </a:spcBef>
              <a:spcAft>
                <a:spcPts val="0"/>
              </a:spcAft>
              <a:defRPr sz="1200">
                <a:latin typeface="+mn-lt"/>
                <a:cs typeface="+mn-cs"/>
              </a:defRPr>
            </a:lvl1pPr>
          </a:lstStyle>
          <a:p>
            <a:pPr>
              <a:defRPr/>
            </a:pPr>
            <a:fld id="{6584ACE9-492D-4EBA-A6F0-7CB393F33D54}" type="datetimeFigureOut">
              <a:rPr lang="en-GB"/>
              <a:pPr>
                <a:defRPr/>
              </a:pPr>
              <a:t>07/11/2019</a:t>
            </a:fld>
            <a:endParaRPr lang="en-GB" dirty="0"/>
          </a:p>
        </p:txBody>
      </p:sp>
      <p:sp>
        <p:nvSpPr>
          <p:cNvPr id="4" name="Footer Placeholder 3"/>
          <p:cNvSpPr>
            <a:spLocks noGrp="1"/>
          </p:cNvSpPr>
          <p:nvPr>
            <p:ph type="ftr" sz="quarter" idx="2"/>
          </p:nvPr>
        </p:nvSpPr>
        <p:spPr>
          <a:xfrm>
            <a:off x="0" y="9429729"/>
            <a:ext cx="2945587" cy="496179"/>
          </a:xfrm>
          <a:prstGeom prst="rect">
            <a:avLst/>
          </a:prstGeom>
        </p:spPr>
        <p:txBody>
          <a:bodyPr vert="horz" lIns="95557" tIns="47778" rIns="95557" bIns="47778" rtlCol="0" anchor="b"/>
          <a:lstStyle>
            <a:lvl1pPr algn="l" defTabSz="4176143" fontAlgn="auto">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49915" y="9429729"/>
            <a:ext cx="2946674" cy="496179"/>
          </a:xfrm>
          <a:prstGeom prst="rect">
            <a:avLst/>
          </a:prstGeom>
        </p:spPr>
        <p:txBody>
          <a:bodyPr vert="horz" lIns="95557" tIns="47778" rIns="95557" bIns="47778" rtlCol="0" anchor="b"/>
          <a:lstStyle>
            <a:lvl1pPr algn="r" defTabSz="4176143" fontAlgn="auto">
              <a:spcBef>
                <a:spcPts val="0"/>
              </a:spcBef>
              <a:spcAft>
                <a:spcPts val="0"/>
              </a:spcAft>
              <a:defRPr sz="1200">
                <a:latin typeface="+mn-lt"/>
                <a:cs typeface="+mn-cs"/>
              </a:defRPr>
            </a:lvl1pPr>
          </a:lstStyle>
          <a:p>
            <a:pPr>
              <a:defRPr/>
            </a:pPr>
            <a:fld id="{B2A37929-49E2-489F-B051-23FEAFCA29DD}" type="slidenum">
              <a:rPr lang="en-GB"/>
              <a:pPr>
                <a:defRPr/>
              </a:pPr>
              <a:t>‹#›</a:t>
            </a:fld>
            <a:endParaRPr lang="en-GB" dirty="0"/>
          </a:p>
        </p:txBody>
      </p:sp>
    </p:spTree>
    <p:extLst>
      <p:ext uri="{BB962C8B-B14F-4D97-AF65-F5344CB8AC3E}">
        <p14:creationId xmlns:p14="http://schemas.microsoft.com/office/powerpoint/2010/main" val="53054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587" cy="496179"/>
          </a:xfrm>
          <a:prstGeom prst="rect">
            <a:avLst/>
          </a:prstGeom>
        </p:spPr>
        <p:txBody>
          <a:bodyPr vert="horz" lIns="95557" tIns="47778" rIns="95557" bIns="47778" rtlCol="0"/>
          <a:lstStyle>
            <a:lvl1pPr algn="l" defTabSz="4176143"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49915" y="1"/>
            <a:ext cx="2946674" cy="496179"/>
          </a:xfrm>
          <a:prstGeom prst="rect">
            <a:avLst/>
          </a:prstGeom>
        </p:spPr>
        <p:txBody>
          <a:bodyPr vert="horz" lIns="95557" tIns="47778" rIns="95557" bIns="47778" rtlCol="0"/>
          <a:lstStyle>
            <a:lvl1pPr algn="r" defTabSz="4176143" fontAlgn="auto">
              <a:spcBef>
                <a:spcPts val="0"/>
              </a:spcBef>
              <a:spcAft>
                <a:spcPts val="0"/>
              </a:spcAft>
              <a:defRPr sz="1200">
                <a:latin typeface="+mn-lt"/>
                <a:cs typeface="+mn-cs"/>
              </a:defRPr>
            </a:lvl1pPr>
          </a:lstStyle>
          <a:p>
            <a:pPr>
              <a:defRPr/>
            </a:pPr>
            <a:fld id="{3C44B0CC-553B-487B-AC88-BA009E5D72CF}" type="datetimeFigureOut">
              <a:rPr lang="en-GB"/>
              <a:pPr>
                <a:defRPr/>
              </a:pPr>
              <a:t>07/11/2019</a:t>
            </a:fld>
            <a:endParaRPr lang="en-GB" dirty="0"/>
          </a:p>
        </p:txBody>
      </p:sp>
      <p:sp>
        <p:nvSpPr>
          <p:cNvPr id="4" name="Slide Image Placeholder 3"/>
          <p:cNvSpPr>
            <a:spLocks noGrp="1" noRot="1" noChangeAspect="1"/>
          </p:cNvSpPr>
          <p:nvPr>
            <p:ph type="sldImg" idx="2"/>
          </p:nvPr>
        </p:nvSpPr>
        <p:spPr>
          <a:xfrm>
            <a:off x="2082800" y="744538"/>
            <a:ext cx="2632075" cy="3724275"/>
          </a:xfrm>
          <a:prstGeom prst="rect">
            <a:avLst/>
          </a:prstGeom>
          <a:noFill/>
          <a:ln w="12700">
            <a:solidFill>
              <a:prstClr val="black"/>
            </a:solidFill>
          </a:ln>
        </p:spPr>
        <p:txBody>
          <a:bodyPr vert="horz" lIns="95557" tIns="47778" rIns="95557" bIns="47778" rtlCol="0" anchor="ctr"/>
          <a:lstStyle/>
          <a:p>
            <a:pPr lvl="0"/>
            <a:endParaRPr lang="en-GB" noProof="0" dirty="0"/>
          </a:p>
        </p:txBody>
      </p:sp>
      <p:sp>
        <p:nvSpPr>
          <p:cNvPr id="5" name="Notes Placeholder 4"/>
          <p:cNvSpPr>
            <a:spLocks noGrp="1"/>
          </p:cNvSpPr>
          <p:nvPr>
            <p:ph type="body" sz="quarter" idx="3"/>
          </p:nvPr>
        </p:nvSpPr>
        <p:spPr>
          <a:xfrm>
            <a:off x="679334" y="4716024"/>
            <a:ext cx="5439009" cy="4467934"/>
          </a:xfrm>
          <a:prstGeom prst="rect">
            <a:avLst/>
          </a:prstGeom>
        </p:spPr>
        <p:txBody>
          <a:bodyPr vert="horz" lIns="95557" tIns="47778" rIns="95557" bIns="4777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29729"/>
            <a:ext cx="2945587" cy="496179"/>
          </a:xfrm>
          <a:prstGeom prst="rect">
            <a:avLst/>
          </a:prstGeom>
        </p:spPr>
        <p:txBody>
          <a:bodyPr vert="horz" lIns="95557" tIns="47778" rIns="95557" bIns="47778" rtlCol="0" anchor="b"/>
          <a:lstStyle>
            <a:lvl1pPr algn="l" defTabSz="4176143" fontAlgn="auto">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49915" y="9429729"/>
            <a:ext cx="2946674" cy="496179"/>
          </a:xfrm>
          <a:prstGeom prst="rect">
            <a:avLst/>
          </a:prstGeom>
        </p:spPr>
        <p:txBody>
          <a:bodyPr vert="horz" lIns="95557" tIns="47778" rIns="95557" bIns="47778" rtlCol="0" anchor="b"/>
          <a:lstStyle>
            <a:lvl1pPr algn="r" defTabSz="4176143" fontAlgn="auto">
              <a:spcBef>
                <a:spcPts val="0"/>
              </a:spcBef>
              <a:spcAft>
                <a:spcPts val="0"/>
              </a:spcAft>
              <a:defRPr sz="1200">
                <a:latin typeface="+mn-lt"/>
                <a:cs typeface="+mn-cs"/>
              </a:defRPr>
            </a:lvl1pPr>
          </a:lstStyle>
          <a:p>
            <a:pPr>
              <a:defRPr/>
            </a:pPr>
            <a:fld id="{452C9C73-24E4-403E-B6FD-47E3AB892C6E}" type="slidenum">
              <a:rPr lang="en-GB"/>
              <a:pPr>
                <a:defRPr/>
              </a:pPr>
              <a:t>‹#›</a:t>
            </a:fld>
            <a:endParaRPr lang="en-GB" dirty="0"/>
          </a:p>
        </p:txBody>
      </p:sp>
    </p:spTree>
    <p:extLst>
      <p:ext uri="{BB962C8B-B14F-4D97-AF65-F5344CB8AC3E}">
        <p14:creationId xmlns:p14="http://schemas.microsoft.com/office/powerpoint/2010/main" val="31080675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2"/>
            <a:ext cx="25737979" cy="9176087"/>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971617AD-570F-44AA-81EF-6AC7B4589C1C}"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2B7442B6-9605-48FC-A2EB-34F58D635612}" type="slidenum">
              <a:rPr lang="en-GB"/>
              <a:pPr>
                <a:defRPr/>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6D856CEE-B5DD-4334-B2BD-F4E21D5DF065}"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28985F4-A7F2-4977-AA9B-8F42EADE55BC}" type="slidenum">
              <a:rPr lang="en-GB"/>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4329"/>
            <a:ext cx="6812994" cy="3652597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3999" y="1714329"/>
            <a:ext cx="19934317" cy="365259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B18ADE3-5973-406F-822B-370D83167E41}"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ECC9F84-C504-4325-A701-D5800FDA34AB}" type="slidenum">
              <a:rPr lang="en-GB"/>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24AD586-2F90-4412-A933-61A0B8672E0D}"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52414ACB-C9E7-4566-A0A7-57B443D7AC45}" type="slidenum">
              <a:rPr lang="en-GB"/>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10" y="27508445"/>
            <a:ext cx="25737979" cy="8502248"/>
          </a:xfrm>
        </p:spPr>
        <p:txBody>
          <a:bodyPr anchor="t"/>
          <a:lstStyle>
            <a:lvl1pPr algn="l">
              <a:defRPr sz="18300" b="1" cap="all"/>
            </a:lvl1pPr>
          </a:lstStyle>
          <a:p>
            <a:r>
              <a:rPr lang="en-US" smtClean="0"/>
              <a:t>Click to edit Master title style</a:t>
            </a:r>
            <a:endParaRPr lang="en-GB"/>
          </a:p>
        </p:txBody>
      </p:sp>
      <p:sp>
        <p:nvSpPr>
          <p:cNvPr id="3" name="Text Placeholder 2"/>
          <p:cNvSpPr>
            <a:spLocks noGrp="1"/>
          </p:cNvSpPr>
          <p:nvPr>
            <p:ph type="body" idx="1"/>
          </p:nvPr>
        </p:nvSpPr>
        <p:spPr>
          <a:xfrm>
            <a:off x="2391910" y="18144083"/>
            <a:ext cx="25737979" cy="9364361"/>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679614E-BE86-49D2-9E12-A2CC12F99170}"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BD67CAF0-C14A-4F99-A377-C299E76E0FA2}" type="slidenum">
              <a:rPr lang="en-GB"/>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3999"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392321"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4ADF0D23-DDA9-44C3-902A-D6FC4FE7C8E3}" type="datetimeFigureOut">
              <a:rPr lang="en-US"/>
              <a:pPr>
                <a:defRPr/>
              </a:pPr>
              <a:t>11/7/2019</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4DBC881-DCB5-408B-9D4B-1D8B393CE12A}" type="slidenum">
              <a:rPr lang="en-GB"/>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999" y="13575851"/>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81808" y="13575851"/>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4FA76D49-0D7C-474A-87D4-B833DC5C1D3D}" type="datetimeFigureOut">
              <a:rPr lang="en-US"/>
              <a:pPr>
                <a:defRPr/>
              </a:pPr>
              <a:t>11/7/2019</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425220B2-73C8-4DBB-A354-38B9D58FF75F}"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72CD90E9-07EA-42B0-832B-B8BD0BEC43B7}" type="datetimeFigureOut">
              <a:rPr lang="en-US"/>
              <a:pPr>
                <a:defRPr/>
              </a:pPr>
              <a:t>11/7/2019</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34B8E04B-7056-48C4-AEE1-BF005AFDDC69}"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2FB6D28-026C-4D60-BA2D-25976703CB45}" type="datetimeFigureOut">
              <a:rPr lang="en-US"/>
              <a:pPr>
                <a:defRPr/>
              </a:pPr>
              <a:t>11/7/2019</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A087CCE9-DE69-447A-B02D-6D13CE50E161}" type="slidenum">
              <a:rPr lang="en-GB"/>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04413"/>
            <a:ext cx="9961903" cy="7253667"/>
          </a:xfrm>
        </p:spPr>
        <p:txBody>
          <a:bodyPr anchor="b"/>
          <a:lstStyle>
            <a:lvl1pPr algn="l">
              <a:defRPr sz="9100" b="1"/>
            </a:lvl1pPr>
          </a:lstStyle>
          <a:p>
            <a:r>
              <a:rPr lang="en-US" smtClean="0"/>
              <a:t>Click to edit Master title style</a:t>
            </a:r>
            <a:endParaRPr lang="en-GB"/>
          </a:p>
        </p:txBody>
      </p:sp>
      <p:sp>
        <p:nvSpPr>
          <p:cNvPr id="3" name="Content Placeholder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8958083"/>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08DE8C-4CF3-49E6-BD9C-9E82DEA3A3E5}" type="datetimeFigureOut">
              <a:rPr lang="en-US"/>
              <a:pPr>
                <a:defRPr/>
              </a:pPr>
              <a:t>11/7/2019</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7C178B6E-ECFB-4267-8ADE-6B7538B78867}" type="slidenum">
              <a:rPr lang="en-GB"/>
              <a:pPr>
                <a:defRPr/>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8" y="29965967"/>
            <a:ext cx="18167985" cy="3537652"/>
          </a:xfrm>
        </p:spPr>
        <p:txBody>
          <a:bodyPr anchor="b"/>
          <a:lstStyle>
            <a:lvl1pPr algn="l">
              <a:defRPr sz="9100" b="1"/>
            </a:lvl1pPr>
          </a:lstStyle>
          <a:p>
            <a:r>
              <a:rPr lang="en-US" smtClean="0"/>
              <a:t>Click to edit Master title style</a:t>
            </a:r>
            <a:endParaRPr lang="en-GB"/>
          </a:p>
        </p:txBody>
      </p:sp>
      <p:sp>
        <p:nvSpPr>
          <p:cNvPr id="3" name="Picture Placeholder 2"/>
          <p:cNvSpPr>
            <a:spLocks noGrp="1"/>
          </p:cNvSpPr>
          <p:nvPr>
            <p:ph type="pic" idx="1"/>
          </p:nvPr>
        </p:nvSpPr>
        <p:spPr>
          <a:xfrm>
            <a:off x="5935088" y="3825022"/>
            <a:ext cx="18167985" cy="25685115"/>
          </a:xfrm>
        </p:spPr>
        <p:txBody>
          <a:bodyPr rtlCol="0">
            <a:normAutofit/>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r>
              <a:rPr lang="en-US" noProof="0" dirty="0" smtClean="0"/>
              <a:t>Click icon to add picture</a:t>
            </a:r>
            <a:endParaRPr lang="en-GB" noProof="0" dirty="0"/>
          </a:p>
        </p:txBody>
      </p:sp>
      <p:sp>
        <p:nvSpPr>
          <p:cNvPr id="4" name="Text Placeholder 3"/>
          <p:cNvSpPr>
            <a:spLocks noGrp="1"/>
          </p:cNvSpPr>
          <p:nvPr>
            <p:ph type="body" sz="half" idx="2"/>
          </p:nvPr>
        </p:nvSpPr>
        <p:spPr>
          <a:xfrm>
            <a:off x="5935088"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D8FDF75-9430-405B-AB79-47694A6D7F4F}" type="datetimeFigureOut">
              <a:rPr lang="en-US"/>
              <a:pPr>
                <a:defRPr/>
              </a:pPr>
              <a:t>11/7/2019</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D8E48E3-B02B-4CD4-8C80-1B675F65E4D8}"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12888" y="1714500"/>
            <a:ext cx="27254200" cy="7134225"/>
          </a:xfrm>
          <a:prstGeom prst="rect">
            <a:avLst/>
          </a:prstGeom>
          <a:noFill/>
          <a:ln w="9525">
            <a:noFill/>
            <a:miter lim="800000"/>
            <a:headEnd/>
            <a:tailEnd/>
          </a:ln>
        </p:spPr>
        <p:txBody>
          <a:bodyPr vert="horz" wrap="square" lIns="417643" tIns="208822" rIns="417643" bIns="208822"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1512888" y="9990138"/>
            <a:ext cx="27254200" cy="28251150"/>
          </a:xfrm>
          <a:prstGeom prst="rect">
            <a:avLst/>
          </a:prstGeom>
          <a:noFill/>
          <a:ln w="9525">
            <a:noFill/>
            <a:miter lim="800000"/>
            <a:headEnd/>
            <a:tailEnd/>
          </a:ln>
        </p:spPr>
        <p:txBody>
          <a:bodyPr vert="horz" wrap="square" lIns="417643" tIns="208822" rIns="417643" bIns="2088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1512888" y="39677975"/>
            <a:ext cx="7065962" cy="2278063"/>
          </a:xfrm>
          <a:prstGeom prst="rect">
            <a:avLst/>
          </a:prstGeom>
        </p:spPr>
        <p:txBody>
          <a:bodyPr vert="horz" lIns="417643" tIns="208822" rIns="417643" bIns="208822" rtlCol="0" anchor="ctr"/>
          <a:lstStyle>
            <a:lvl1pPr algn="l" defTabSz="4176431" fontAlgn="auto">
              <a:spcBef>
                <a:spcPts val="0"/>
              </a:spcBef>
              <a:spcAft>
                <a:spcPts val="0"/>
              </a:spcAft>
              <a:defRPr sz="5500">
                <a:solidFill>
                  <a:schemeClr val="tx1">
                    <a:tint val="75000"/>
                  </a:schemeClr>
                </a:solidFill>
                <a:latin typeface="+mn-lt"/>
                <a:cs typeface="+mn-cs"/>
              </a:defRPr>
            </a:lvl1pPr>
          </a:lstStyle>
          <a:p>
            <a:pPr>
              <a:defRPr/>
            </a:pPr>
            <a:fld id="{99A744EC-FD2E-4BB7-915F-74A94E1F3521}" type="datetimeFigureOut">
              <a:rPr lang="en-US"/>
              <a:pPr>
                <a:defRPr/>
              </a:pPr>
              <a:t>11/7/2019</a:t>
            </a:fld>
            <a:endParaRPr lang="en-GB" dirty="0"/>
          </a:p>
        </p:txBody>
      </p:sp>
      <p:sp>
        <p:nvSpPr>
          <p:cNvPr id="5" name="Footer Placeholder 4"/>
          <p:cNvSpPr>
            <a:spLocks noGrp="1"/>
          </p:cNvSpPr>
          <p:nvPr>
            <p:ph type="ftr" sz="quarter" idx="3"/>
          </p:nvPr>
        </p:nvSpPr>
        <p:spPr>
          <a:xfrm>
            <a:off x="10345738" y="39677975"/>
            <a:ext cx="9588500" cy="2278063"/>
          </a:xfrm>
          <a:prstGeom prst="rect">
            <a:avLst/>
          </a:prstGeom>
        </p:spPr>
        <p:txBody>
          <a:bodyPr vert="horz" lIns="417643" tIns="208822" rIns="417643" bIns="208822" rtlCol="0" anchor="ctr"/>
          <a:lstStyle>
            <a:lvl1pPr algn="ctr" defTabSz="4176431" fontAlgn="auto">
              <a:spcBef>
                <a:spcPts val="0"/>
              </a:spcBef>
              <a:spcAft>
                <a:spcPts val="0"/>
              </a:spcAft>
              <a:defRPr sz="55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21701125" y="39677975"/>
            <a:ext cx="7065963" cy="2278063"/>
          </a:xfrm>
          <a:prstGeom prst="rect">
            <a:avLst/>
          </a:prstGeom>
        </p:spPr>
        <p:txBody>
          <a:bodyPr vert="horz" lIns="417643" tIns="208822" rIns="417643" bIns="208822" rtlCol="0" anchor="ctr"/>
          <a:lstStyle>
            <a:lvl1pPr algn="r" defTabSz="4176431" fontAlgn="auto">
              <a:spcBef>
                <a:spcPts val="0"/>
              </a:spcBef>
              <a:spcAft>
                <a:spcPts val="0"/>
              </a:spcAft>
              <a:defRPr sz="5500">
                <a:solidFill>
                  <a:schemeClr val="tx1">
                    <a:tint val="75000"/>
                  </a:schemeClr>
                </a:solidFill>
                <a:latin typeface="+mn-lt"/>
                <a:cs typeface="+mn-cs"/>
              </a:defRPr>
            </a:lvl1pPr>
          </a:lstStyle>
          <a:p>
            <a:pPr>
              <a:defRPr/>
            </a:pPr>
            <a:fld id="{05409C0D-7495-4D94-9F48-59EC6EF76D8E}"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641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mailto:d.t.Wilson@leeds.ac.uk" TargetMode="Externa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github.com/DTWilson/Opt_pilot_ocs" TargetMode="Externa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a:xfrm>
            <a:off x="20618190" y="28516768"/>
            <a:ext cx="8234897" cy="1149758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ounded Rectangle 125"/>
          <p:cNvSpPr/>
          <p:nvPr/>
        </p:nvSpPr>
        <p:spPr>
          <a:xfrm>
            <a:off x="13343109" y="33862337"/>
            <a:ext cx="6516426" cy="533708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ounded Rectangle 124"/>
          <p:cNvSpPr/>
          <p:nvPr/>
        </p:nvSpPr>
        <p:spPr>
          <a:xfrm>
            <a:off x="10877474" y="29464368"/>
            <a:ext cx="7281831" cy="2303542"/>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ounded Rectangle 123"/>
          <p:cNvSpPr/>
          <p:nvPr/>
        </p:nvSpPr>
        <p:spPr>
          <a:xfrm>
            <a:off x="1460927" y="29194142"/>
            <a:ext cx="5683723" cy="268471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ounded Rectangle 120"/>
          <p:cNvSpPr/>
          <p:nvPr/>
        </p:nvSpPr>
        <p:spPr>
          <a:xfrm>
            <a:off x="21563468" y="25553325"/>
            <a:ext cx="7017768" cy="181484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ounded Rectangle 119"/>
          <p:cNvSpPr/>
          <p:nvPr/>
        </p:nvSpPr>
        <p:spPr>
          <a:xfrm>
            <a:off x="15430625" y="25286271"/>
            <a:ext cx="4860100" cy="222601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ounded Rectangle 118"/>
          <p:cNvSpPr/>
          <p:nvPr/>
        </p:nvSpPr>
        <p:spPr>
          <a:xfrm>
            <a:off x="9232490" y="25604421"/>
            <a:ext cx="5380779" cy="1957997"/>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ounded Rectangle 117"/>
          <p:cNvSpPr/>
          <p:nvPr/>
        </p:nvSpPr>
        <p:spPr>
          <a:xfrm>
            <a:off x="1458467" y="25598320"/>
            <a:ext cx="6094995" cy="1863407"/>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ounded Rectangle 116"/>
          <p:cNvSpPr/>
          <p:nvPr/>
        </p:nvSpPr>
        <p:spPr>
          <a:xfrm>
            <a:off x="18253545" y="20189947"/>
            <a:ext cx="10187563" cy="202822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ounded Rectangle 115"/>
          <p:cNvSpPr/>
          <p:nvPr/>
        </p:nvSpPr>
        <p:spPr>
          <a:xfrm>
            <a:off x="7393539" y="20242610"/>
            <a:ext cx="8865228" cy="1871796"/>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ounded Rectangle 114"/>
          <p:cNvSpPr/>
          <p:nvPr/>
        </p:nvSpPr>
        <p:spPr>
          <a:xfrm>
            <a:off x="1504748" y="20239974"/>
            <a:ext cx="4237706" cy="2796769"/>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9" name="Rectangle 2078"/>
          <p:cNvSpPr/>
          <p:nvPr/>
        </p:nvSpPr>
        <p:spPr>
          <a:xfrm>
            <a:off x="20649770" y="6885016"/>
            <a:ext cx="8234897" cy="1149758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ed Rectangle 107"/>
          <p:cNvSpPr/>
          <p:nvPr/>
        </p:nvSpPr>
        <p:spPr>
          <a:xfrm>
            <a:off x="1319360" y="7142766"/>
            <a:ext cx="9894527" cy="178223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ounded Rectangle 106"/>
          <p:cNvSpPr/>
          <p:nvPr/>
        </p:nvSpPr>
        <p:spPr>
          <a:xfrm>
            <a:off x="12239834" y="14636226"/>
            <a:ext cx="7124885" cy="3096437"/>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ounded Rectangle 105"/>
          <p:cNvSpPr/>
          <p:nvPr/>
        </p:nvSpPr>
        <p:spPr>
          <a:xfrm>
            <a:off x="13583497" y="11451580"/>
            <a:ext cx="5237494" cy="225522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8" name="Rounded Rectangle 2077"/>
          <p:cNvSpPr/>
          <p:nvPr/>
        </p:nvSpPr>
        <p:spPr>
          <a:xfrm>
            <a:off x="12109980" y="7906942"/>
            <a:ext cx="7124885" cy="2804557"/>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7" name="TextBox 27"/>
          <p:cNvSpPr txBox="1">
            <a:spLocks noChangeArrowheads="1"/>
          </p:cNvSpPr>
          <p:nvPr/>
        </p:nvSpPr>
        <p:spPr bwMode="auto">
          <a:xfrm>
            <a:off x="5743004" y="3402262"/>
            <a:ext cx="18793964" cy="1746632"/>
          </a:xfrm>
          <a:prstGeom prst="rect">
            <a:avLst/>
          </a:prstGeom>
          <a:noFill/>
          <a:ln w="9525">
            <a:noFill/>
            <a:miter lim="800000"/>
            <a:headEnd/>
            <a:tailEnd/>
          </a:ln>
        </p:spPr>
        <p:txBody>
          <a:bodyPr wrap="square">
            <a:spAutoFit/>
          </a:bodyPr>
          <a:lstStyle/>
          <a:p>
            <a:pPr algn="ctr">
              <a:lnSpc>
                <a:spcPts val="3700"/>
              </a:lnSpc>
            </a:pPr>
            <a:r>
              <a:rPr lang="en-GB" sz="3200" dirty="0" smtClean="0"/>
              <a:t>Duncan T. Wilson*, Rebecca E. A. Walwyn, Julia Brown, Amanda J. Farrin</a:t>
            </a:r>
          </a:p>
          <a:p>
            <a:pPr algn="ctr">
              <a:lnSpc>
                <a:spcPts val="3700"/>
              </a:lnSpc>
            </a:pPr>
            <a:r>
              <a:rPr lang="en-GB" sz="3200" dirty="0" smtClean="0">
                <a:latin typeface="Calibri" pitchFamily="34" charset="0"/>
              </a:rPr>
              <a:t>Leeds Institute of Clinical Trials Research, University of Leeds</a:t>
            </a:r>
          </a:p>
          <a:p>
            <a:pPr algn="ctr"/>
            <a:endParaRPr lang="en-GB" sz="1500" dirty="0" smtClean="0">
              <a:latin typeface="Calibri" pitchFamily="34" charset="0"/>
            </a:endParaRPr>
          </a:p>
          <a:p>
            <a:pPr algn="ctr">
              <a:lnSpc>
                <a:spcPts val="3700"/>
              </a:lnSpc>
            </a:pPr>
            <a:r>
              <a:rPr lang="en-GB" sz="3200" dirty="0" smtClean="0">
                <a:latin typeface="Calibri" pitchFamily="34" charset="0"/>
              </a:rPr>
              <a:t>* @</a:t>
            </a:r>
            <a:r>
              <a:rPr lang="en-GB" sz="3200" dirty="0" err="1" smtClean="0">
                <a:latin typeface="Calibri" pitchFamily="34" charset="0"/>
              </a:rPr>
              <a:t>DTWilson</a:t>
            </a:r>
            <a:r>
              <a:rPr lang="en-GB" sz="3200" dirty="0" smtClean="0">
                <a:latin typeface="Calibri" pitchFamily="34" charset="0"/>
              </a:rPr>
              <a:t>, </a:t>
            </a:r>
            <a:r>
              <a:rPr lang="en-GB" sz="3200" dirty="0" smtClean="0">
                <a:latin typeface="Calibri" pitchFamily="34" charset="0"/>
                <a:hlinkClick r:id="rId2"/>
              </a:rPr>
              <a:t>d.t.Wilson@leeds.ac.uk</a:t>
            </a:r>
            <a:r>
              <a:rPr lang="en-GB" sz="3200" dirty="0" smtClean="0">
                <a:latin typeface="Calibri" pitchFamily="34" charset="0"/>
              </a:rPr>
              <a:t>, </a:t>
            </a:r>
            <a:r>
              <a:rPr lang="en-GB" sz="3200" dirty="0"/>
              <a:t>https://</a:t>
            </a:r>
            <a:r>
              <a:rPr lang="en-GB" sz="3200" dirty="0" smtClean="0"/>
              <a:t>github.com/DTWilson</a:t>
            </a:r>
            <a:endParaRPr lang="en-GB" sz="3200" dirty="0">
              <a:latin typeface="Calibri" pitchFamily="34" charset="0"/>
            </a:endParaRPr>
          </a:p>
        </p:txBody>
      </p:sp>
      <p:sp>
        <p:nvSpPr>
          <p:cNvPr id="2059" name="TextBox 30"/>
          <p:cNvSpPr txBox="1">
            <a:spLocks noChangeArrowheads="1"/>
          </p:cNvSpPr>
          <p:nvPr/>
        </p:nvSpPr>
        <p:spPr bwMode="auto">
          <a:xfrm>
            <a:off x="1170607" y="6107596"/>
            <a:ext cx="19009940" cy="857533"/>
          </a:xfrm>
          <a:prstGeom prst="rect">
            <a:avLst/>
          </a:prstGeom>
          <a:solidFill>
            <a:srgbClr val="003882"/>
          </a:solidFill>
          <a:ln w="9525">
            <a:noFill/>
            <a:miter lim="800000"/>
            <a:headEnd/>
            <a:tailEnd/>
          </a:ln>
          <a:effectLst/>
        </p:spPr>
        <p:txBody>
          <a:bodyPr wrap="square" lIns="180000" tIns="0" bIns="72000" anchor="ctr">
            <a:spAutoFit/>
          </a:bodyPr>
          <a:lstStyle/>
          <a:p>
            <a:r>
              <a:rPr lang="en-GB" sz="5100" b="1" dirty="0" smtClean="0">
                <a:solidFill>
                  <a:schemeClr val="bg1"/>
                </a:solidFill>
              </a:rPr>
              <a:t>Motivation</a:t>
            </a:r>
            <a:endParaRPr lang="en-GB" sz="5100" b="1" dirty="0">
              <a:solidFill>
                <a:schemeClr val="bg1"/>
              </a:solidFill>
            </a:endParaRPr>
          </a:p>
        </p:txBody>
      </p:sp>
      <p:sp>
        <p:nvSpPr>
          <p:cNvPr id="46" name="TextBox 45"/>
          <p:cNvSpPr txBox="1"/>
          <p:nvPr/>
        </p:nvSpPr>
        <p:spPr>
          <a:xfrm>
            <a:off x="20649770" y="6106236"/>
            <a:ext cx="8234897" cy="895330"/>
          </a:xfrm>
          <a:prstGeom prst="rect">
            <a:avLst/>
          </a:prstGeom>
          <a:solidFill>
            <a:srgbClr val="003882"/>
          </a:solidFill>
          <a:ln>
            <a:noFill/>
          </a:ln>
        </p:spPr>
        <p:txBody>
          <a:bodyPr lIns="180000" tIns="0" bIns="72000" anchor="ctr"/>
          <a:lstStyle/>
          <a:p>
            <a:pPr defTabSz="4176431" fontAlgn="auto">
              <a:spcBef>
                <a:spcPts val="0"/>
              </a:spcBef>
              <a:spcAft>
                <a:spcPts val="0"/>
              </a:spcAft>
              <a:defRPr/>
            </a:pPr>
            <a:r>
              <a:rPr lang="en-GB" sz="5100" b="1" spc="100" dirty="0" smtClean="0">
                <a:solidFill>
                  <a:schemeClr val="bg1"/>
                </a:solidFill>
                <a:latin typeface="Arial" pitchFamily="34" charset="0"/>
                <a:cs typeface="Arial" pitchFamily="34" charset="0"/>
              </a:rPr>
              <a:t>Problem</a:t>
            </a:r>
            <a:endParaRPr lang="en-GB" sz="5000" b="1" spc="100" dirty="0">
              <a:solidFill>
                <a:schemeClr val="bg1"/>
              </a:solidFill>
              <a:latin typeface="Arial" pitchFamily="34" charset="0"/>
              <a:cs typeface="Arial" pitchFamily="34" charset="0"/>
            </a:endParaRPr>
          </a:p>
        </p:txBody>
      </p:sp>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72835" y="3925686"/>
            <a:ext cx="6074490" cy="1800000"/>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411" y="4338366"/>
            <a:ext cx="3393051" cy="1459328"/>
          </a:xfrm>
          <a:prstGeom prst="rect">
            <a:avLst/>
          </a:prstGeom>
        </p:spPr>
      </p:pic>
      <p:sp>
        <p:nvSpPr>
          <p:cNvPr id="24" name="TextBox 26"/>
          <p:cNvSpPr txBox="1">
            <a:spLocks noChangeArrowheads="1"/>
          </p:cNvSpPr>
          <p:nvPr/>
        </p:nvSpPr>
        <p:spPr bwMode="auto">
          <a:xfrm>
            <a:off x="15949107" y="40604022"/>
            <a:ext cx="8211478" cy="1631216"/>
          </a:xfrm>
          <a:prstGeom prst="rect">
            <a:avLst/>
          </a:prstGeom>
          <a:noFill/>
          <a:ln w="9525">
            <a:noFill/>
            <a:miter lim="800000"/>
            <a:headEnd/>
            <a:tailEnd/>
          </a:ln>
        </p:spPr>
        <p:txBody>
          <a:bodyPr wrap="square" lIns="180000" rIns="0">
            <a:spAutoFit/>
          </a:bodyPr>
          <a:lstStyle/>
          <a:p>
            <a:r>
              <a:rPr lang="en-GB" sz="2000" dirty="0" smtClean="0"/>
              <a:t>More details, including all R code used to generate the results in this poster, can be found at </a:t>
            </a:r>
            <a:r>
              <a:rPr lang="en-GB" sz="2000" dirty="0">
                <a:hlinkClick r:id="rId5"/>
              </a:rPr>
              <a:t>https://github.com/DTWilson/Opt_pilot_ocs</a:t>
            </a:r>
            <a:endParaRPr lang="en-GB" sz="2000" dirty="0" smtClean="0"/>
          </a:p>
          <a:p>
            <a:endParaRPr lang="en-GB" sz="2000" dirty="0"/>
          </a:p>
          <a:p>
            <a:r>
              <a:rPr lang="en-GB" sz="2000" dirty="0" smtClean="0"/>
              <a:t>This </a:t>
            </a:r>
            <a:r>
              <a:rPr lang="en-GB" sz="2000" dirty="0"/>
              <a:t>work was supported by the Medical Research Council [grant number MR/N015444/1].</a:t>
            </a:r>
          </a:p>
        </p:txBody>
      </p:sp>
      <p:sp>
        <p:nvSpPr>
          <p:cNvPr id="36" name="TextBox 31"/>
          <p:cNvSpPr txBox="1">
            <a:spLocks noChangeArrowheads="1"/>
          </p:cNvSpPr>
          <p:nvPr/>
        </p:nvSpPr>
        <p:spPr bwMode="auto">
          <a:xfrm>
            <a:off x="1283656" y="7341756"/>
            <a:ext cx="10248726"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Many large complex intervention RCT’s give statistically insignificant results. Could pilot trials help to identify ineffective interventions early on?</a:t>
            </a:r>
            <a:endParaRPr lang="en-GB" sz="3200" spc="-50" dirty="0"/>
          </a:p>
        </p:txBody>
      </p:sp>
      <p:sp>
        <p:nvSpPr>
          <p:cNvPr id="37" name="TextBox 31"/>
          <p:cNvSpPr txBox="1">
            <a:spLocks noChangeArrowheads="1"/>
          </p:cNvSpPr>
          <p:nvPr/>
        </p:nvSpPr>
        <p:spPr bwMode="auto">
          <a:xfrm>
            <a:off x="12239834" y="8055032"/>
            <a:ext cx="7053987" cy="250837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We don’t usually assess effectiveness in pilots because their small sample size would lead to low power, assuming a conventional type I error rate is used…</a:t>
            </a:r>
            <a:endParaRPr lang="en-GB" sz="3200" spc="-50" dirty="0"/>
          </a:p>
        </p:txBody>
      </p:sp>
      <p:sp>
        <p:nvSpPr>
          <p:cNvPr id="38" name="TextBox 31"/>
          <p:cNvSpPr txBox="1">
            <a:spLocks noChangeArrowheads="1"/>
          </p:cNvSpPr>
          <p:nvPr/>
        </p:nvSpPr>
        <p:spPr bwMode="auto">
          <a:xfrm>
            <a:off x="13659693" y="11816351"/>
            <a:ext cx="5198149"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…but not testing at all is equivalent to testing with a type I error rate of 1.</a:t>
            </a:r>
            <a:endParaRPr lang="en-GB" sz="3200" spc="-50" dirty="0"/>
          </a:p>
        </p:txBody>
      </p:sp>
      <p:sp>
        <p:nvSpPr>
          <p:cNvPr id="39" name="TextBox 31"/>
          <p:cNvSpPr txBox="1">
            <a:spLocks noChangeArrowheads="1"/>
          </p:cNvSpPr>
          <p:nvPr/>
        </p:nvSpPr>
        <p:spPr bwMode="auto">
          <a:xfrm>
            <a:off x="12568735" y="14800993"/>
            <a:ext cx="6725086" cy="3000821"/>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This extreme balancing of error rates in favour of minimising type II errors will rarely be optimal – for example, we could reduce type I error from 1 to 0.6 while maintaining a high power of 0.94.</a:t>
            </a:r>
            <a:endParaRPr lang="en-GB" sz="3200" spc="-50" dirty="0"/>
          </a:p>
        </p:txBody>
      </p:sp>
      <p:sp>
        <p:nvSpPr>
          <p:cNvPr id="40" name="TextBox 31"/>
          <p:cNvSpPr txBox="1">
            <a:spLocks noChangeArrowheads="1"/>
          </p:cNvSpPr>
          <p:nvPr/>
        </p:nvSpPr>
        <p:spPr bwMode="auto">
          <a:xfrm>
            <a:off x="20940305" y="7353760"/>
            <a:ext cx="8171736" cy="1523494"/>
          </a:xfrm>
          <a:prstGeom prst="rect">
            <a:avLst/>
          </a:prstGeom>
          <a:noFill/>
          <a:ln w="9525">
            <a:noFill/>
            <a:miter lim="800000"/>
            <a:headEnd/>
            <a:tailEnd/>
          </a:ln>
        </p:spPr>
        <p:txBody>
          <a:bodyPr wrap="square" lIns="0" tIns="0" rIns="360000">
            <a:spAutoFit/>
          </a:bodyPr>
          <a:lstStyle/>
          <a:p>
            <a:pPr>
              <a:spcAft>
                <a:spcPts val="1800"/>
              </a:spcAft>
            </a:pPr>
            <a:r>
              <a:rPr lang="en-GB" sz="3200" dirty="0" smtClean="0"/>
              <a:t>Should we test for effectiveness in pilot trials, and if so, how can we determine optimal error rates?</a:t>
            </a:r>
            <a:endParaRPr lang="en-GB" sz="3200" spc="-50" dirty="0"/>
          </a:p>
        </p:txBody>
      </p:sp>
      <p:sp>
        <p:nvSpPr>
          <p:cNvPr id="42" name="TextBox 30"/>
          <p:cNvSpPr txBox="1">
            <a:spLocks noChangeArrowheads="1"/>
          </p:cNvSpPr>
          <p:nvPr/>
        </p:nvSpPr>
        <p:spPr bwMode="auto">
          <a:xfrm>
            <a:off x="1167792" y="18911554"/>
            <a:ext cx="27653716" cy="857533"/>
          </a:xfrm>
          <a:prstGeom prst="rect">
            <a:avLst/>
          </a:prstGeom>
          <a:solidFill>
            <a:srgbClr val="003882"/>
          </a:solidFill>
          <a:ln w="9525">
            <a:noFill/>
            <a:miter lim="800000"/>
            <a:headEnd/>
            <a:tailEnd/>
          </a:ln>
        </p:spPr>
        <p:txBody>
          <a:bodyPr wrap="square" lIns="180000" tIns="0" bIns="72000" anchor="ctr">
            <a:spAutoFit/>
          </a:bodyPr>
          <a:lstStyle/>
          <a:p>
            <a:r>
              <a:rPr lang="en-GB" sz="5100" b="1" dirty="0" smtClean="0">
                <a:solidFill>
                  <a:schemeClr val="bg1"/>
                </a:solidFill>
              </a:rPr>
              <a:t>Methods</a:t>
            </a:r>
            <a:endParaRPr lang="en-GB" sz="5100" b="1" dirty="0">
              <a:solidFill>
                <a:schemeClr val="bg1"/>
              </a:solidFill>
            </a:endParaRPr>
          </a:p>
        </p:txBody>
      </p:sp>
      <mc:AlternateContent xmlns:mc="http://schemas.openxmlformats.org/markup-compatibility/2006" xmlns:a14="http://schemas.microsoft.com/office/drawing/2010/main">
        <mc:Choice Requires="a14">
          <p:sp>
            <p:nvSpPr>
              <p:cNvPr id="11" name="TextBox 10"/>
              <p:cNvSpPr txBox="1"/>
              <p:nvPr/>
            </p:nvSpPr>
            <p:spPr>
              <a:xfrm>
                <a:off x="3168325" y="22761300"/>
                <a:ext cx="24052074" cy="2257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9600" b="0" i="1" smtClean="0">
                              <a:latin typeface="Cambria Math" panose="02040503050406030204" pitchFamily="18" charset="0"/>
                            </a:rPr>
                          </m:ctrlPr>
                        </m:funcPr>
                        <m:fName>
                          <m:limLow>
                            <m:limLowPr>
                              <m:ctrlPr>
                                <a:rPr lang="en-GB" sz="9600" b="0" i="1" smtClean="0">
                                  <a:latin typeface="Cambria Math" panose="02040503050406030204" pitchFamily="18" charset="0"/>
                                </a:rPr>
                              </m:ctrlPr>
                            </m:limLowPr>
                            <m:e>
                              <m:r>
                                <m:rPr>
                                  <m:sty m:val="p"/>
                                </m:rPr>
                                <a:rPr lang="en-GB" sz="9600" b="0" i="0" smtClean="0">
                                  <a:latin typeface="Cambria Math" panose="02040503050406030204" pitchFamily="18" charset="0"/>
                                </a:rPr>
                                <m:t>max</m:t>
                              </m:r>
                            </m:e>
                            <m:lim>
                              <m:r>
                                <a:rPr lang="en-GB" sz="9600" b="0" i="1" smtClean="0">
                                  <a:latin typeface="Cambria Math" panose="02040503050406030204" pitchFamily="18" charset="0"/>
                                </a:rPr>
                                <m:t>(</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𝛼</m:t>
                                  </m:r>
                                </m:e>
                                <m:sub>
                                  <m:r>
                                    <a:rPr lang="en-GB" sz="9600" b="0" i="1" smtClean="0">
                                      <a:latin typeface="Cambria Math" panose="02040503050406030204" pitchFamily="18" charset="0"/>
                                    </a:rPr>
                                    <m:t>1</m:t>
                                  </m:r>
                                </m:sub>
                              </m:sSub>
                              <m:r>
                                <a:rPr lang="en-GB" sz="9600" b="0" i="1" smtClean="0">
                                  <a:latin typeface="Cambria Math" panose="02040503050406030204" pitchFamily="18" charset="0"/>
                                </a:rPr>
                                <m:t>, </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𝛽</m:t>
                                  </m:r>
                                </m:e>
                                <m:sub>
                                  <m:r>
                                    <a:rPr lang="en-GB" sz="9600" b="0" i="1" smtClean="0">
                                      <a:latin typeface="Cambria Math" panose="02040503050406030204" pitchFamily="18" charset="0"/>
                                    </a:rPr>
                                    <m:t>1</m:t>
                                  </m:r>
                                </m:sub>
                              </m:sSub>
                              <m:r>
                                <a:rPr lang="en-GB" sz="9600" b="0" i="1" smtClean="0">
                                  <a:latin typeface="Cambria Math" panose="02040503050406030204" pitchFamily="18" charset="0"/>
                                </a:rPr>
                                <m:t>, </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𝛼</m:t>
                                  </m:r>
                                </m:e>
                                <m:sub>
                                  <m:r>
                                    <a:rPr lang="en-GB" sz="9600" b="0" i="1" smtClean="0">
                                      <a:latin typeface="Cambria Math" panose="02040503050406030204" pitchFamily="18" charset="0"/>
                                    </a:rPr>
                                    <m:t>2</m:t>
                                  </m:r>
                                </m:sub>
                              </m:sSub>
                              <m:r>
                                <a:rPr lang="en-GB" sz="9600" b="0" i="1" smtClean="0">
                                  <a:latin typeface="Cambria Math" panose="02040503050406030204" pitchFamily="18" charset="0"/>
                                </a:rPr>
                                <m:t>, </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𝛽</m:t>
                                  </m:r>
                                </m:e>
                                <m:sub>
                                  <m:r>
                                    <a:rPr lang="en-GB" sz="9600" b="0" i="1" smtClean="0">
                                      <a:latin typeface="Cambria Math" panose="02040503050406030204" pitchFamily="18" charset="0"/>
                                    </a:rPr>
                                    <m:t>2</m:t>
                                  </m:r>
                                </m:sub>
                              </m:sSub>
                              <m:r>
                                <a:rPr lang="en-GB" sz="9600" b="0" i="1" smtClean="0">
                                  <a:latin typeface="Cambria Math" panose="02040503050406030204" pitchFamily="18" charset="0"/>
                                </a:rPr>
                                <m:t>)</m:t>
                              </m:r>
                            </m:lim>
                          </m:limLow>
                        </m:fName>
                        <m:e>
                          <m:sSub>
                            <m:sSubPr>
                              <m:ctrlPr>
                                <a:rPr lang="en-GB" sz="9600" i="1">
                                  <a:latin typeface="Cambria Math" panose="02040503050406030204" pitchFamily="18" charset="0"/>
                                </a:rPr>
                              </m:ctrlPr>
                            </m:sSubPr>
                            <m:e>
                              <m:r>
                                <a:rPr lang="en-GB" sz="9600" i="1">
                                  <a:latin typeface="Cambria Math" panose="02040503050406030204" pitchFamily="18" charset="0"/>
                                </a:rPr>
                                <m:t>𝐸</m:t>
                              </m:r>
                            </m:e>
                            <m:sub>
                              <m:r>
                                <a:rPr lang="en-GB" sz="9600" b="0" i="1" smtClean="0">
                                  <a:latin typeface="Cambria Math" panose="02040503050406030204" pitchFamily="18" charset="0"/>
                                </a:rPr>
                                <m:t>𝜇</m:t>
                              </m:r>
                              <m:r>
                                <a:rPr lang="en-GB" sz="9600" b="0" i="1" smtClean="0">
                                  <a:latin typeface="Cambria Math" panose="02040503050406030204" pitchFamily="18" charset="0"/>
                                </a:rPr>
                                <m:t>, </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𝑥</m:t>
                                  </m:r>
                                </m:e>
                                <m:sub>
                                  <m:r>
                                    <a:rPr lang="en-GB" sz="9600" b="0" i="1" smtClean="0">
                                      <a:latin typeface="Cambria Math" panose="02040503050406030204" pitchFamily="18" charset="0"/>
                                    </a:rPr>
                                    <m:t>1</m:t>
                                  </m:r>
                                </m:sub>
                              </m:sSub>
                              <m:r>
                                <a:rPr lang="en-GB" sz="9600" b="0" i="1" smtClean="0">
                                  <a:latin typeface="Cambria Math" panose="02040503050406030204" pitchFamily="18" charset="0"/>
                                </a:rPr>
                                <m:t>,</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𝑥</m:t>
                                  </m:r>
                                </m:e>
                                <m:sub>
                                  <m:r>
                                    <a:rPr lang="en-GB" sz="9600" b="0" i="1" smtClean="0">
                                      <a:latin typeface="Cambria Math" panose="02040503050406030204" pitchFamily="18" charset="0"/>
                                    </a:rPr>
                                    <m:t>2</m:t>
                                  </m:r>
                                </m:sub>
                              </m:sSub>
                            </m:sub>
                          </m:sSub>
                          <m:d>
                            <m:dPr>
                              <m:begChr m:val="["/>
                              <m:endChr m:val="]"/>
                              <m:ctrlPr>
                                <a:rPr lang="en-GB" sz="9600" i="1">
                                  <a:latin typeface="Cambria Math" panose="02040503050406030204" pitchFamily="18" charset="0"/>
                                </a:rPr>
                              </m:ctrlPr>
                            </m:dPr>
                            <m:e>
                              <m:r>
                                <a:rPr lang="en-GB" sz="9600" i="1">
                                  <a:latin typeface="Cambria Math" panose="02040503050406030204" pitchFamily="18" charset="0"/>
                                </a:rPr>
                                <m:t>1 − </m:t>
                              </m:r>
                              <m:sSup>
                                <m:sSupPr>
                                  <m:ctrlPr>
                                    <a:rPr lang="en-GB" sz="9600" i="1">
                                      <a:latin typeface="Cambria Math" panose="02040503050406030204" pitchFamily="18" charset="0"/>
                                    </a:rPr>
                                  </m:ctrlPr>
                                </m:sSupPr>
                                <m:e>
                                  <m:r>
                                    <a:rPr lang="en-GB" sz="9600" i="1">
                                      <a:latin typeface="Cambria Math" panose="02040503050406030204" pitchFamily="18" charset="0"/>
                                    </a:rPr>
                                    <m:t>𝑒</m:t>
                                  </m:r>
                                </m:e>
                                <m:sup>
                                  <m:r>
                                    <a:rPr lang="en-GB" sz="9600" i="1">
                                      <a:latin typeface="Cambria Math" panose="02040503050406030204" pitchFamily="18" charset="0"/>
                                    </a:rPr>
                                    <m:t>−</m:t>
                                  </m:r>
                                  <m:r>
                                    <a:rPr lang="en-GB" sz="9600" i="1">
                                      <a:latin typeface="Cambria Math" panose="02040503050406030204" pitchFamily="18" charset="0"/>
                                    </a:rPr>
                                    <m:t>𝜌</m:t>
                                  </m:r>
                                  <m:d>
                                    <m:dPr>
                                      <m:ctrlPr>
                                        <a:rPr lang="en-GB" sz="9600" i="1">
                                          <a:latin typeface="Cambria Math" panose="02040503050406030204" pitchFamily="18" charset="0"/>
                                        </a:rPr>
                                      </m:ctrlPr>
                                    </m:dPr>
                                    <m:e>
                                      <m:sSub>
                                        <m:sSubPr>
                                          <m:ctrlPr>
                                            <a:rPr lang="en-GB" sz="9600" i="1">
                                              <a:latin typeface="Cambria Math" panose="02040503050406030204" pitchFamily="18" charset="0"/>
                                            </a:rPr>
                                          </m:ctrlPr>
                                        </m:sSubPr>
                                        <m:e>
                                          <m:r>
                                            <a:rPr lang="en-GB" sz="9600" i="1">
                                              <a:latin typeface="Cambria Math" panose="02040503050406030204" pitchFamily="18" charset="0"/>
                                            </a:rPr>
                                            <m:t>𝑘</m:t>
                                          </m:r>
                                        </m:e>
                                        <m:sub>
                                          <m:r>
                                            <a:rPr lang="en-GB" sz="9600" i="1">
                                              <a:latin typeface="Cambria Math" panose="02040503050406030204" pitchFamily="18" charset="0"/>
                                            </a:rPr>
                                            <m:t>𝑑</m:t>
                                          </m:r>
                                        </m:sub>
                                      </m:sSub>
                                      <m:r>
                                        <a:rPr lang="en-GB" sz="9600" i="1">
                                          <a:latin typeface="Cambria Math" panose="02040503050406030204" pitchFamily="18" charset="0"/>
                                        </a:rPr>
                                        <m:t>𝑑</m:t>
                                      </m:r>
                                      <m:r>
                                        <a:rPr lang="en-GB" sz="9600" i="1">
                                          <a:latin typeface="Cambria Math" panose="02040503050406030204" pitchFamily="18" charset="0"/>
                                        </a:rPr>
                                        <m:t>+</m:t>
                                      </m:r>
                                      <m:sSub>
                                        <m:sSubPr>
                                          <m:ctrlPr>
                                            <a:rPr lang="en-GB" sz="9600" i="1">
                                              <a:latin typeface="Cambria Math" panose="02040503050406030204" pitchFamily="18" charset="0"/>
                                            </a:rPr>
                                          </m:ctrlPr>
                                        </m:sSubPr>
                                        <m:e>
                                          <m:r>
                                            <a:rPr lang="en-GB" sz="9600" i="1">
                                              <a:latin typeface="Cambria Math" panose="02040503050406030204" pitchFamily="18" charset="0"/>
                                            </a:rPr>
                                            <m:t>𝑘</m:t>
                                          </m:r>
                                        </m:e>
                                        <m:sub>
                                          <m:r>
                                            <a:rPr lang="en-GB" sz="9600" i="1">
                                              <a:latin typeface="Cambria Math" panose="02040503050406030204" pitchFamily="18" charset="0"/>
                                            </a:rPr>
                                            <m:t>𝑛</m:t>
                                          </m:r>
                                        </m:sub>
                                      </m:sSub>
                                      <m:r>
                                        <a:rPr lang="en-GB" sz="9600" i="1">
                                          <a:latin typeface="Cambria Math" panose="02040503050406030204" pitchFamily="18" charset="0"/>
                                        </a:rPr>
                                        <m:t>𝑛</m:t>
                                      </m:r>
                                      <m:r>
                                        <a:rPr lang="en-GB" sz="9600" i="1">
                                          <a:latin typeface="Cambria Math" panose="02040503050406030204" pitchFamily="18" charset="0"/>
                                        </a:rPr>
                                        <m:t>+</m:t>
                                      </m:r>
                                      <m:sSub>
                                        <m:sSubPr>
                                          <m:ctrlPr>
                                            <a:rPr lang="en-GB" sz="9600" i="1">
                                              <a:latin typeface="Cambria Math" panose="02040503050406030204" pitchFamily="18" charset="0"/>
                                            </a:rPr>
                                          </m:ctrlPr>
                                        </m:sSubPr>
                                        <m:e>
                                          <m:r>
                                            <a:rPr lang="en-GB" sz="9600" i="1">
                                              <a:latin typeface="Cambria Math" panose="02040503050406030204" pitchFamily="18" charset="0"/>
                                            </a:rPr>
                                            <m:t>𝑘</m:t>
                                          </m:r>
                                        </m:e>
                                        <m:sub>
                                          <m:r>
                                            <a:rPr lang="en-GB" sz="9600" i="1">
                                              <a:latin typeface="Cambria Math" panose="02040503050406030204" pitchFamily="18" charset="0"/>
                                            </a:rPr>
                                            <m:t>𝑐</m:t>
                                          </m:r>
                                        </m:sub>
                                      </m:sSub>
                                      <m:r>
                                        <a:rPr lang="en-GB" sz="9600" i="1">
                                          <a:latin typeface="Cambria Math" panose="02040503050406030204" pitchFamily="18" charset="0"/>
                                        </a:rPr>
                                        <m:t>𝐶</m:t>
                                      </m:r>
                                    </m:e>
                                  </m:d>
                                </m:sup>
                              </m:sSup>
                            </m:e>
                          </m:d>
                        </m:e>
                      </m:func>
                    </m:oMath>
                  </m:oMathPara>
                </a14:m>
                <a:endParaRPr lang="en-GB" sz="9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168325" y="22761300"/>
                <a:ext cx="24052074" cy="2257413"/>
              </a:xfrm>
              <a:prstGeom prst="rect">
                <a:avLst/>
              </a:prstGeom>
              <a:blipFill>
                <a:blip r:embed="rId6"/>
                <a:stretch>
                  <a:fillRect/>
                </a:stretch>
              </a:blipFill>
            </p:spPr>
            <p:txBody>
              <a:bodyPr/>
              <a:lstStyle/>
              <a:p>
                <a:r>
                  <a:rPr lang="en-GB">
                    <a:noFill/>
                  </a:rPr>
                  <a:t> </a:t>
                </a:r>
              </a:p>
            </p:txBody>
          </p:sp>
        </mc:Fallback>
      </mc:AlternateContent>
      <p:sp>
        <p:nvSpPr>
          <p:cNvPr id="44" name="TextBox 31"/>
          <p:cNvSpPr txBox="1">
            <a:spLocks noChangeArrowheads="1"/>
          </p:cNvSpPr>
          <p:nvPr/>
        </p:nvSpPr>
        <p:spPr bwMode="auto">
          <a:xfrm>
            <a:off x="15579453" y="25445791"/>
            <a:ext cx="4965116" cy="2015936"/>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Attitude to risk: 0 implies risk-neutral, positive implies risk-averse, and negative risk-seeking.</a:t>
            </a:r>
            <a:endParaRPr lang="en-GB" sz="3200" spc="-50" dirty="0"/>
          </a:p>
        </p:txBody>
      </p:sp>
      <p:sp>
        <p:nvSpPr>
          <p:cNvPr id="45" name="TextBox 31"/>
          <p:cNvSpPr txBox="1">
            <a:spLocks noChangeArrowheads="1"/>
          </p:cNvSpPr>
          <p:nvPr/>
        </p:nvSpPr>
        <p:spPr bwMode="auto">
          <a:xfrm>
            <a:off x="21817313" y="25665608"/>
            <a:ext cx="6763923"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Scaling parameters, summing to 1, which reflect acceptable trade-offs between the three attributes.</a:t>
            </a:r>
            <a:endParaRPr lang="en-GB" sz="3200" spc="-50" dirty="0"/>
          </a:p>
        </p:txBody>
      </p:sp>
      <p:sp>
        <p:nvSpPr>
          <p:cNvPr id="47" name="TextBox 31"/>
          <p:cNvSpPr txBox="1">
            <a:spLocks noChangeArrowheads="1"/>
          </p:cNvSpPr>
          <p:nvPr/>
        </p:nvSpPr>
        <p:spPr bwMode="auto">
          <a:xfrm>
            <a:off x="1676345" y="20480106"/>
            <a:ext cx="4246129" cy="250837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We search over all possible programme designs to find that with largest expected utility.</a:t>
            </a:r>
            <a:endParaRPr lang="en-GB" sz="3200" spc="-50" dirty="0"/>
          </a:p>
        </p:txBody>
      </p:sp>
      <mc:AlternateContent xmlns:mc="http://schemas.openxmlformats.org/markup-compatibility/2006" xmlns:a14="http://schemas.microsoft.com/office/drawing/2010/main">
        <mc:Choice Requires="a14">
          <p:sp>
            <p:nvSpPr>
              <p:cNvPr id="48" name="TextBox 31"/>
              <p:cNvSpPr txBox="1">
                <a:spLocks noChangeArrowheads="1"/>
              </p:cNvSpPr>
              <p:nvPr/>
            </p:nvSpPr>
            <p:spPr bwMode="auto">
              <a:xfrm>
                <a:off x="7615678" y="20449038"/>
                <a:ext cx="8851811"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Expectation is with respect to three unknowns: the true treatment effect, </a:t>
                </a:r>
                <a14:m>
                  <m:oMath xmlns:m="http://schemas.openxmlformats.org/officeDocument/2006/math">
                    <m:r>
                      <a:rPr lang="en-GB" sz="3200" i="1">
                        <a:latin typeface="Cambria Math" panose="02040503050406030204" pitchFamily="18" charset="0"/>
                      </a:rPr>
                      <m:t>𝜇</m:t>
                    </m:r>
                  </m:oMath>
                </a14:m>
                <a:r>
                  <a:rPr lang="en-GB" sz="3200" dirty="0" smtClean="0"/>
                  <a:t>; and the sample mean differences in the pilot and definitive trial.</a:t>
                </a:r>
                <a:endParaRPr lang="en-GB" sz="3200" spc="-50" dirty="0"/>
              </a:p>
            </p:txBody>
          </p:sp>
        </mc:Choice>
        <mc:Fallback xmlns="">
          <p:sp>
            <p:nvSpPr>
              <p:cNvPr id="48" name="TextBox 31"/>
              <p:cNvSpPr txBox="1">
                <a:spLocks noRot="1" noChangeAspect="1" noMove="1" noResize="1" noEditPoints="1" noAdjustHandles="1" noChangeArrowheads="1" noChangeShapeType="1" noTextEdit="1"/>
              </p:cNvSpPr>
              <p:nvPr/>
            </p:nvSpPr>
            <p:spPr bwMode="auto">
              <a:xfrm>
                <a:off x="7615678" y="20449038"/>
                <a:ext cx="8851811" cy="1523494"/>
              </a:xfrm>
              <a:prstGeom prst="rect">
                <a:avLst/>
              </a:prstGeom>
              <a:blipFill>
                <a:blip r:embed="rId7"/>
                <a:stretch>
                  <a:fillRect l="-2548" t="-8434" b="-12450"/>
                </a:stretch>
              </a:blipFill>
              <a:ln w="9525">
                <a:noFill/>
                <a:miter lim="800000"/>
                <a:headEnd/>
                <a:tailEnd/>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31"/>
              <p:cNvSpPr txBox="1">
                <a:spLocks noChangeArrowheads="1"/>
              </p:cNvSpPr>
              <p:nvPr/>
            </p:nvSpPr>
            <p:spPr bwMode="auto">
              <a:xfrm>
                <a:off x="9281660" y="25844671"/>
                <a:ext cx="5537632"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We use a normal prior distribution for the unknown treatment effect, </a:t>
                </a:r>
                <a14:m>
                  <m:oMath xmlns:m="http://schemas.openxmlformats.org/officeDocument/2006/math">
                    <m:r>
                      <a:rPr lang="en-GB" sz="3200" i="1">
                        <a:latin typeface="Cambria Math" panose="02040503050406030204" pitchFamily="18" charset="0"/>
                      </a:rPr>
                      <m:t>𝜇</m:t>
                    </m:r>
                  </m:oMath>
                </a14:m>
                <a:r>
                  <a:rPr lang="en-GB" sz="3200" dirty="0" smtClean="0"/>
                  <a:t>.</a:t>
                </a:r>
                <a:endParaRPr lang="en-GB" sz="3200" spc="-50" dirty="0"/>
              </a:p>
            </p:txBody>
          </p:sp>
        </mc:Choice>
        <mc:Fallback xmlns="">
          <p:sp>
            <p:nvSpPr>
              <p:cNvPr id="49" name="TextBox 31"/>
              <p:cNvSpPr txBox="1">
                <a:spLocks noRot="1" noChangeAspect="1" noMove="1" noResize="1" noEditPoints="1" noAdjustHandles="1" noChangeArrowheads="1" noChangeShapeType="1" noTextEdit="1"/>
              </p:cNvSpPr>
              <p:nvPr/>
            </p:nvSpPr>
            <p:spPr bwMode="auto">
              <a:xfrm>
                <a:off x="9281660" y="25844671"/>
                <a:ext cx="5537632" cy="1523494"/>
              </a:xfrm>
              <a:prstGeom prst="rect">
                <a:avLst/>
              </a:prstGeom>
              <a:blipFill>
                <a:blip r:embed="rId8"/>
                <a:stretch>
                  <a:fillRect l="-2533" t="-8400" b="-12000"/>
                </a:stretch>
              </a:blipFill>
              <a:ln w="9525">
                <a:noFill/>
                <a:miter lim="800000"/>
                <a:headEnd/>
                <a:tailEnd/>
              </a:ln>
            </p:spPr>
            <p:txBody>
              <a:bodyPr/>
              <a:lstStyle/>
              <a:p>
                <a:r>
                  <a:rPr lang="en-GB">
                    <a:noFill/>
                  </a:rPr>
                  <a:t> </a:t>
                </a:r>
              </a:p>
            </p:txBody>
          </p:sp>
        </mc:Fallback>
      </mc:AlternateContent>
      <p:sp>
        <p:nvSpPr>
          <p:cNvPr id="50" name="TextBox 31"/>
          <p:cNvSpPr txBox="1">
            <a:spLocks noChangeArrowheads="1"/>
          </p:cNvSpPr>
          <p:nvPr/>
        </p:nvSpPr>
        <p:spPr bwMode="auto">
          <a:xfrm>
            <a:off x="20901211" y="9021669"/>
            <a:ext cx="8171736" cy="9341019"/>
          </a:xfrm>
          <a:prstGeom prst="rect">
            <a:avLst/>
          </a:prstGeom>
          <a:noFill/>
          <a:ln w="9525">
            <a:noFill/>
            <a:miter lim="800000"/>
            <a:headEnd/>
            <a:tailEnd/>
          </a:ln>
        </p:spPr>
        <p:txBody>
          <a:bodyPr wrap="square" lIns="0" tIns="0" rIns="360000">
            <a:spAutoFit/>
          </a:bodyPr>
          <a:lstStyle/>
          <a:p>
            <a:pPr marL="457200" indent="-457200">
              <a:spcAft>
                <a:spcPts val="1700"/>
              </a:spcAft>
              <a:buFont typeface="Arial" panose="020B0604020202020204" pitchFamily="34" charset="0"/>
              <a:buChar char="•"/>
            </a:pPr>
            <a:r>
              <a:rPr lang="en-GB" sz="3200" dirty="0" smtClean="0"/>
              <a:t>We consider scenarios where both the pilot and definitive trials are two-arm parallel group designs with a normally distributed primary endpoint with known variance.</a:t>
            </a:r>
          </a:p>
          <a:p>
            <a:pPr marL="457200" indent="-457200">
              <a:spcAft>
                <a:spcPts val="1700"/>
              </a:spcAft>
              <a:buFont typeface="Arial" panose="020B0604020202020204" pitchFamily="34" charset="0"/>
              <a:buChar char="•"/>
            </a:pPr>
            <a:r>
              <a:rPr lang="en-GB" sz="3200" spc="-50" dirty="0" smtClean="0"/>
              <a:t>At each stage, a frequentist hypothesis test of effectiveness will be conducted.</a:t>
            </a:r>
          </a:p>
          <a:p>
            <a:pPr marL="457200" indent="-457200">
              <a:spcAft>
                <a:spcPts val="1700"/>
              </a:spcAft>
              <a:buFont typeface="Arial" panose="020B0604020202020204" pitchFamily="34" charset="0"/>
              <a:buChar char="•"/>
            </a:pPr>
            <a:r>
              <a:rPr lang="en-GB" sz="3200" spc="-50" dirty="0" smtClean="0"/>
              <a:t>At the first stage, a positive result in the pilot means the definitive trial will go ahead.</a:t>
            </a:r>
          </a:p>
          <a:p>
            <a:pPr marL="457200" indent="-457200">
              <a:spcAft>
                <a:spcPts val="1700"/>
              </a:spcAft>
              <a:buFont typeface="Arial" panose="020B0604020202020204" pitchFamily="34" charset="0"/>
              <a:buChar char="•"/>
            </a:pPr>
            <a:r>
              <a:rPr lang="en-GB" sz="3200" spc="-50" dirty="0" smtClean="0"/>
              <a:t>At the second stage, a positive result in the definitive trial means the intervention will be adopted; otherwise the control will remain the standard treatment.</a:t>
            </a:r>
          </a:p>
          <a:p>
            <a:pPr marL="457200" indent="-457200">
              <a:spcAft>
                <a:spcPts val="1700"/>
              </a:spcAft>
              <a:buFont typeface="Arial" panose="020B0604020202020204" pitchFamily="34" charset="0"/>
              <a:buChar char="•"/>
            </a:pPr>
            <a:r>
              <a:rPr lang="en-GB" sz="3200" spc="-50" dirty="0" smtClean="0"/>
              <a:t>The design problem is to choose the type I and II error rates of both the pilot and definitive trials.</a:t>
            </a:r>
            <a:endParaRPr lang="en-GB" sz="3200" spc="-50" dirty="0"/>
          </a:p>
        </p:txBody>
      </p:sp>
      <p:sp>
        <p:nvSpPr>
          <p:cNvPr id="51" name="TextBox 31"/>
          <p:cNvSpPr txBox="1">
            <a:spLocks noChangeArrowheads="1"/>
          </p:cNvSpPr>
          <p:nvPr/>
        </p:nvSpPr>
        <p:spPr bwMode="auto">
          <a:xfrm>
            <a:off x="18462268" y="20449038"/>
            <a:ext cx="9978841"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Three attributes which influence our decisions: </a:t>
            </a:r>
            <a:r>
              <a:rPr lang="en-GB" sz="3200" i="1" dirty="0" smtClean="0"/>
              <a:t>d</a:t>
            </a:r>
            <a:r>
              <a:rPr lang="en-GB" sz="3200" dirty="0" smtClean="0"/>
              <a:t>, the change in the primary endpoint; </a:t>
            </a:r>
            <a:r>
              <a:rPr lang="en-GB" sz="3200" i="1" dirty="0" smtClean="0"/>
              <a:t>n</a:t>
            </a:r>
            <a:r>
              <a:rPr lang="en-GB" sz="3200" dirty="0" smtClean="0"/>
              <a:t>, the total sample size; and </a:t>
            </a:r>
            <a:r>
              <a:rPr lang="en-GB" sz="3200" i="1" dirty="0" smtClean="0"/>
              <a:t>C</a:t>
            </a:r>
            <a:r>
              <a:rPr lang="en-GB" sz="3200" dirty="0" smtClean="0"/>
              <a:t>, the treatment costs of the intervention.</a:t>
            </a:r>
            <a:endParaRPr lang="en-GB" sz="3200" spc="-50" dirty="0"/>
          </a:p>
        </p:txBody>
      </p:sp>
      <p:sp>
        <p:nvSpPr>
          <p:cNvPr id="53" name="TextBox 30"/>
          <p:cNvSpPr txBox="1">
            <a:spLocks noChangeArrowheads="1"/>
          </p:cNvSpPr>
          <p:nvPr/>
        </p:nvSpPr>
        <p:spPr bwMode="auto">
          <a:xfrm>
            <a:off x="1170608" y="27946760"/>
            <a:ext cx="19009940" cy="857533"/>
          </a:xfrm>
          <a:prstGeom prst="rect">
            <a:avLst/>
          </a:prstGeom>
          <a:solidFill>
            <a:srgbClr val="003882"/>
          </a:solidFill>
          <a:ln w="9525">
            <a:noFill/>
            <a:miter lim="800000"/>
            <a:headEnd/>
            <a:tailEnd/>
          </a:ln>
          <a:effectLst/>
        </p:spPr>
        <p:txBody>
          <a:bodyPr wrap="square" lIns="180000" tIns="0" bIns="72000" anchor="ctr">
            <a:spAutoFit/>
          </a:bodyPr>
          <a:lstStyle/>
          <a:p>
            <a:r>
              <a:rPr lang="en-GB" sz="5100" b="1" dirty="0" smtClean="0">
                <a:solidFill>
                  <a:schemeClr val="bg1"/>
                </a:solidFill>
              </a:rPr>
              <a:t>Results</a:t>
            </a:r>
            <a:endParaRPr lang="en-GB" sz="5100" b="1" dirty="0">
              <a:solidFill>
                <a:schemeClr val="bg1"/>
              </a:solidFill>
            </a:endParaRPr>
          </a:p>
        </p:txBody>
      </p:sp>
      <p:sp>
        <p:nvSpPr>
          <p:cNvPr id="54" name="TextBox 53"/>
          <p:cNvSpPr txBox="1"/>
          <p:nvPr/>
        </p:nvSpPr>
        <p:spPr>
          <a:xfrm>
            <a:off x="20649772" y="27945400"/>
            <a:ext cx="8171736" cy="895330"/>
          </a:xfrm>
          <a:prstGeom prst="rect">
            <a:avLst/>
          </a:prstGeom>
          <a:solidFill>
            <a:srgbClr val="003882"/>
          </a:solidFill>
          <a:ln>
            <a:noFill/>
          </a:ln>
        </p:spPr>
        <p:txBody>
          <a:bodyPr lIns="180000" tIns="0" bIns="72000" anchor="ctr"/>
          <a:lstStyle/>
          <a:p>
            <a:pPr defTabSz="4176431" fontAlgn="auto">
              <a:spcBef>
                <a:spcPts val="0"/>
              </a:spcBef>
              <a:spcAft>
                <a:spcPts val="0"/>
              </a:spcAft>
              <a:defRPr/>
            </a:pPr>
            <a:r>
              <a:rPr lang="en-GB" sz="5100" b="1" spc="100" dirty="0" smtClean="0">
                <a:solidFill>
                  <a:schemeClr val="bg1"/>
                </a:solidFill>
                <a:latin typeface="Arial" pitchFamily="34" charset="0"/>
                <a:cs typeface="Arial" pitchFamily="34" charset="0"/>
              </a:rPr>
              <a:t>Conclusions</a:t>
            </a:r>
            <a:endParaRPr lang="en-GB" sz="5000" b="1" spc="100" dirty="0">
              <a:solidFill>
                <a:schemeClr val="bg1"/>
              </a:solidFill>
              <a:latin typeface="Arial" pitchFamily="34" charset="0"/>
              <a:cs typeface="Arial" pitchFamily="34" charset="0"/>
            </a:endParaRPr>
          </a:p>
        </p:txBody>
      </p:sp>
      <p:sp>
        <p:nvSpPr>
          <p:cNvPr id="57" name="TextBox 31"/>
          <p:cNvSpPr txBox="1">
            <a:spLocks noChangeArrowheads="1"/>
          </p:cNvSpPr>
          <p:nvPr/>
        </p:nvSpPr>
        <p:spPr bwMode="auto">
          <a:xfrm>
            <a:off x="20946523" y="29235694"/>
            <a:ext cx="7791337" cy="2508379"/>
          </a:xfrm>
          <a:prstGeom prst="rect">
            <a:avLst/>
          </a:prstGeom>
          <a:noFill/>
          <a:ln w="9525">
            <a:noFill/>
            <a:miter lim="800000"/>
            <a:headEnd/>
            <a:tailEnd/>
          </a:ln>
        </p:spPr>
        <p:txBody>
          <a:bodyPr wrap="square" lIns="0" tIns="0" rIns="360000">
            <a:spAutoFit/>
          </a:bodyPr>
          <a:lstStyle/>
          <a:p>
            <a:pPr>
              <a:spcAft>
                <a:spcPts val="1800"/>
              </a:spcAft>
            </a:pPr>
            <a:r>
              <a:rPr lang="en-GB" sz="3200" dirty="0" smtClean="0"/>
              <a:t>We have shown how Bayesian statistical decision theory can be used to determine optimal designs of pilot-then-definitive trial programmes evaluating complex interventions.</a:t>
            </a:r>
            <a:endParaRPr lang="en-GB" sz="3200" spc="-50" dirty="0"/>
          </a:p>
        </p:txBody>
      </p:sp>
      <p:sp>
        <p:nvSpPr>
          <p:cNvPr id="60" name="TextBox 31"/>
          <p:cNvSpPr txBox="1">
            <a:spLocks noChangeArrowheads="1"/>
          </p:cNvSpPr>
          <p:nvPr/>
        </p:nvSpPr>
        <p:spPr bwMode="auto">
          <a:xfrm>
            <a:off x="20910418" y="32111397"/>
            <a:ext cx="8171736" cy="8125301"/>
          </a:xfrm>
          <a:prstGeom prst="rect">
            <a:avLst/>
          </a:prstGeom>
          <a:noFill/>
          <a:ln w="9525">
            <a:noFill/>
            <a:miter lim="800000"/>
            <a:headEnd/>
            <a:tailEnd/>
          </a:ln>
        </p:spPr>
        <p:txBody>
          <a:bodyPr wrap="square" lIns="0" tIns="0" rIns="360000">
            <a:spAutoFit/>
          </a:bodyPr>
          <a:lstStyle/>
          <a:p>
            <a:pPr marL="457200" indent="-457200">
              <a:spcAft>
                <a:spcPts val="1800"/>
              </a:spcAft>
              <a:buFont typeface="Arial" panose="020B0604020202020204" pitchFamily="34" charset="0"/>
              <a:buChar char="•"/>
            </a:pPr>
            <a:r>
              <a:rPr lang="en-GB" sz="3200" dirty="0" smtClean="0"/>
              <a:t>We found that it can be optimal to not test effectiveness in the pilot trial, but only when we are risk-seeking.</a:t>
            </a:r>
          </a:p>
          <a:p>
            <a:pPr marL="457200" indent="-457200">
              <a:spcAft>
                <a:spcPts val="1800"/>
              </a:spcAft>
              <a:buFont typeface="Arial" panose="020B0604020202020204" pitchFamily="34" charset="0"/>
              <a:buChar char="•"/>
            </a:pPr>
            <a:r>
              <a:rPr lang="en-GB" sz="3200" spc="-50" dirty="0" smtClean="0"/>
              <a:t>To use Bayesian statistical decision theory, we require both a prior distribution and a utility function to be specified. The elicitation of these may be challenging in practice.</a:t>
            </a:r>
          </a:p>
          <a:p>
            <a:pPr marL="457200" indent="-457200">
              <a:spcAft>
                <a:spcPts val="1800"/>
              </a:spcAft>
              <a:buFont typeface="Arial" panose="020B0604020202020204" pitchFamily="34" charset="0"/>
              <a:buChar char="•"/>
            </a:pPr>
            <a:r>
              <a:rPr lang="en-GB" sz="3200" spc="-50" dirty="0" smtClean="0"/>
              <a:t>We have focused on the case of an external pilot with a normally distributed primary endpoint with known variance. Extensions to internal pilots, binary endpoints, and unknown variance are all possible.</a:t>
            </a:r>
          </a:p>
          <a:p>
            <a:pPr marL="457200" indent="-457200">
              <a:spcAft>
                <a:spcPts val="1800"/>
              </a:spcAft>
              <a:buFont typeface="Arial" panose="020B0604020202020204" pitchFamily="34" charset="0"/>
              <a:buChar char="•"/>
            </a:pPr>
            <a:endParaRPr lang="en-GB" sz="3200" spc="-50" dirty="0" smtClean="0"/>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502482" y="40604022"/>
            <a:ext cx="4319025" cy="1895860"/>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6237" y="9218124"/>
            <a:ext cx="11658367" cy="9531322"/>
          </a:xfrm>
          <a:prstGeom prst="rect">
            <a:avLst/>
          </a:prstGeom>
        </p:spPr>
      </p:pic>
      <p:sp>
        <p:nvSpPr>
          <p:cNvPr id="61" name="TextBox 31"/>
          <p:cNvSpPr txBox="1">
            <a:spLocks noChangeArrowheads="1"/>
          </p:cNvSpPr>
          <p:nvPr/>
        </p:nvSpPr>
        <p:spPr bwMode="auto">
          <a:xfrm>
            <a:off x="1600034" y="29370478"/>
            <a:ext cx="5818683" cy="250837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For a fixed choice of scaling parameters, we examined how optimal programme designs vary with the attitude to risk.</a:t>
            </a:r>
            <a:endParaRPr lang="en-GB" sz="3200" spc="-50" dirty="0"/>
          </a:p>
        </p:txBody>
      </p:sp>
      <mc:AlternateContent xmlns:mc="http://schemas.openxmlformats.org/markup-compatibility/2006" xmlns:a14="http://schemas.microsoft.com/office/drawing/2010/main">
        <mc:Choice Requires="a14">
          <p:sp>
            <p:nvSpPr>
              <p:cNvPr id="62" name="TextBox 31"/>
              <p:cNvSpPr txBox="1">
                <a:spLocks noChangeArrowheads="1"/>
              </p:cNvSpPr>
              <p:nvPr/>
            </p:nvSpPr>
            <p:spPr bwMode="auto">
              <a:xfrm>
                <a:off x="13828190" y="34300161"/>
                <a:ext cx="5949417"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A moderately risk-averse attitude (</a:t>
                </a:r>
                <a14:m>
                  <m:oMath xmlns:m="http://schemas.openxmlformats.org/officeDocument/2006/math">
                    <m:r>
                      <a:rPr lang="en-GB" sz="3200" i="1">
                        <a:latin typeface="Cambria Math" panose="02040503050406030204" pitchFamily="18" charset="0"/>
                      </a:rPr>
                      <m:t>𝜌</m:t>
                    </m:r>
                  </m:oMath>
                </a14:m>
                <a:r>
                  <a:rPr lang="en-GB" sz="3200" dirty="0" smtClean="0"/>
                  <a:t> = 2) gives an optimal design of:</a:t>
                </a:r>
                <a:endParaRPr lang="en-GB" sz="3200" spc="-50" dirty="0"/>
              </a:p>
            </p:txBody>
          </p:sp>
        </mc:Choice>
        <mc:Fallback xmlns="">
          <p:sp>
            <p:nvSpPr>
              <p:cNvPr id="62" name="TextBox 31"/>
              <p:cNvSpPr txBox="1">
                <a:spLocks noRot="1" noChangeAspect="1" noMove="1" noResize="1" noEditPoints="1" noAdjustHandles="1" noChangeArrowheads="1" noChangeShapeType="1" noTextEdit="1"/>
              </p:cNvSpPr>
              <p:nvPr/>
            </p:nvSpPr>
            <p:spPr bwMode="auto">
              <a:xfrm>
                <a:off x="13828190" y="34300161"/>
                <a:ext cx="5949417" cy="1523494"/>
              </a:xfrm>
              <a:prstGeom prst="rect">
                <a:avLst/>
              </a:prstGeom>
              <a:blipFill>
                <a:blip r:embed="rId11"/>
                <a:stretch>
                  <a:fillRect t="-8400" b="-12000"/>
                </a:stretch>
              </a:blipFill>
              <a:ln w="9525">
                <a:noFill/>
                <a:miter lim="800000"/>
                <a:headEnd/>
                <a:tailEnd/>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31"/>
              <p:cNvSpPr txBox="1">
                <a:spLocks noChangeArrowheads="1"/>
              </p:cNvSpPr>
              <p:nvPr/>
            </p:nvSpPr>
            <p:spPr bwMode="auto">
              <a:xfrm>
                <a:off x="11051118" y="29586471"/>
                <a:ext cx="7116906" cy="2015936"/>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We find that it can be optimal to </a:t>
                </a:r>
                <a:r>
                  <a:rPr lang="en-GB" sz="3200" i="1" dirty="0" smtClean="0"/>
                  <a:t>not</a:t>
                </a:r>
                <a:r>
                  <a:rPr lang="en-GB" sz="3200" dirty="0" smtClean="0"/>
                  <a:t> test effectiveness in the pilot trial, but only if we have a risk-seeking attitude (here, </a:t>
                </a:r>
                <a14:m>
                  <m:oMath xmlns:m="http://schemas.openxmlformats.org/officeDocument/2006/math">
                    <m:r>
                      <a:rPr lang="en-GB" sz="3200" i="1">
                        <a:latin typeface="Cambria Math" panose="02040503050406030204" pitchFamily="18" charset="0"/>
                      </a:rPr>
                      <m:t>𝜌</m:t>
                    </m:r>
                    <m:r>
                      <a:rPr lang="en-GB" sz="3200" i="1">
                        <a:latin typeface="Cambria Math" panose="02040503050406030204" pitchFamily="18" charset="0"/>
                      </a:rPr>
                      <m:t> </m:t>
                    </m:r>
                  </m:oMath>
                </a14:m>
                <a:r>
                  <a:rPr lang="en-GB" sz="3200" dirty="0" smtClean="0"/>
                  <a:t>&lt; -2.2).</a:t>
                </a:r>
                <a:endParaRPr lang="en-GB" sz="3200" spc="-50" dirty="0"/>
              </a:p>
            </p:txBody>
          </p:sp>
        </mc:Choice>
        <mc:Fallback xmlns="">
          <p:sp>
            <p:nvSpPr>
              <p:cNvPr id="64" name="TextBox 31"/>
              <p:cNvSpPr txBox="1">
                <a:spLocks noRot="1" noChangeAspect="1" noMove="1" noResize="1" noEditPoints="1" noAdjustHandles="1" noChangeArrowheads="1" noChangeShapeType="1" noTextEdit="1"/>
              </p:cNvSpPr>
              <p:nvPr/>
            </p:nvSpPr>
            <p:spPr bwMode="auto">
              <a:xfrm>
                <a:off x="11051118" y="29586471"/>
                <a:ext cx="7116906" cy="2015936"/>
              </a:xfrm>
              <a:prstGeom prst="rect">
                <a:avLst/>
              </a:prstGeom>
              <a:blipFill>
                <a:blip r:embed="rId12"/>
                <a:stretch>
                  <a:fillRect l="-3513" t="-6042" b="-9063"/>
                </a:stretch>
              </a:blipFill>
              <a:ln w="9525">
                <a:noFill/>
                <a:miter lim="800000"/>
                <a:headEnd/>
                <a:tailEnd/>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31"/>
              <p:cNvSpPr txBox="1">
                <a:spLocks noChangeArrowheads="1"/>
              </p:cNvSpPr>
              <p:nvPr/>
            </p:nvSpPr>
            <p:spPr bwMode="auto">
              <a:xfrm>
                <a:off x="13659693" y="36033146"/>
                <a:ext cx="6331088" cy="2939266"/>
              </a:xfrm>
              <a:prstGeom prst="rect">
                <a:avLst/>
              </a:prstGeom>
              <a:noFill/>
              <a:ln w="9525">
                <a:noFill/>
                <a:miter lim="800000"/>
                <a:headEnd/>
                <a:tailEnd/>
              </a:ln>
            </p:spPr>
            <p:txBody>
              <a:bodyPr wrap="square" lIns="0" tIns="0" rIns="360000">
                <a:spAutoFit/>
              </a:bodyPr>
              <a:lstStyle/>
              <a:p>
                <a:pPr>
                  <a:spcAft>
                    <a:spcPts val="1800"/>
                  </a:spcAft>
                </a:pPr>
                <a:r>
                  <a:rPr lang="en-GB" sz="3200" dirty="0" smtClean="0"/>
                  <a:t>Pilot trial:</a:t>
                </a:r>
              </a:p>
              <a:p>
                <a:pPr>
                  <a:spcAft>
                    <a:spcPts val="1800"/>
                  </a:spcAft>
                </a:pPr>
                <a:r>
                  <a:rPr lang="en-GB" sz="3200" dirty="0" smtClean="0"/>
                  <a:t> </a:t>
                </a:r>
                <a14:m>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𝑛</m:t>
                        </m:r>
                      </m:e>
                      <m:sub>
                        <m:r>
                          <a:rPr lang="en-GB" sz="3200" b="0" i="1" smtClean="0">
                            <a:latin typeface="Cambria Math" panose="02040503050406030204" pitchFamily="18" charset="0"/>
                          </a:rPr>
                          <m:t>1</m:t>
                        </m:r>
                      </m:sub>
                    </m:sSub>
                    <m:r>
                      <a:rPr lang="en-GB" sz="3200" b="0" i="1" smtClean="0">
                        <a:latin typeface="Cambria Math" panose="02040503050406030204" pitchFamily="18" charset="0"/>
                      </a:rPr>
                      <m:t>=32, </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𝛼</m:t>
                        </m:r>
                      </m:e>
                      <m:sub>
                        <m:r>
                          <a:rPr lang="en-GB" sz="3200" b="0" i="1" smtClean="0">
                            <a:latin typeface="Cambria Math" panose="02040503050406030204" pitchFamily="18" charset="0"/>
                          </a:rPr>
                          <m:t>1</m:t>
                        </m:r>
                      </m:sub>
                    </m:sSub>
                    <m:r>
                      <a:rPr lang="en-GB" sz="3200" b="0" i="1" smtClean="0">
                        <a:latin typeface="Cambria Math" panose="02040503050406030204" pitchFamily="18" charset="0"/>
                      </a:rPr>
                      <m:t>=0.49, </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1 − </m:t>
                        </m:r>
                        <m:r>
                          <a:rPr lang="en-GB" sz="3200" b="0" i="1" smtClean="0">
                            <a:latin typeface="Cambria Math" panose="02040503050406030204" pitchFamily="18" charset="0"/>
                          </a:rPr>
                          <m:t>𝛽</m:t>
                        </m:r>
                      </m:e>
                      <m:sub>
                        <m:r>
                          <a:rPr lang="en-GB" sz="3200" b="0" i="1" smtClean="0">
                            <a:latin typeface="Cambria Math" panose="02040503050406030204" pitchFamily="18" charset="0"/>
                          </a:rPr>
                          <m:t>1</m:t>
                        </m:r>
                      </m:sub>
                    </m:sSub>
                    <m:r>
                      <a:rPr lang="en-GB" sz="3200" b="0" i="1" smtClean="0">
                        <a:latin typeface="Cambria Math" panose="02040503050406030204" pitchFamily="18" charset="0"/>
                      </a:rPr>
                      <m:t>=0.9</m:t>
                    </m:r>
                  </m:oMath>
                </a14:m>
                <a:endParaRPr lang="en-GB" sz="3200" b="0" dirty="0" smtClean="0"/>
              </a:p>
              <a:p>
                <a:pPr>
                  <a:spcAft>
                    <a:spcPts val="1800"/>
                  </a:spcAft>
                </a:pPr>
                <a:r>
                  <a:rPr lang="en-GB" sz="3200" spc="-50" dirty="0" smtClean="0"/>
                  <a:t>Definitive trial:</a:t>
                </a:r>
              </a:p>
              <a:p>
                <a:pPr>
                  <a:spcAft>
                    <a:spcPts val="1800"/>
                  </a:spcAft>
                </a:pPr>
                <a14:m>
                  <m:oMathPara xmlns:m="http://schemas.openxmlformats.org/officeDocument/2006/math">
                    <m:oMathParaPr>
                      <m:jc m:val="centerGroup"/>
                    </m:oMathParaPr>
                    <m:oMath xmlns:m="http://schemas.openxmlformats.org/officeDocument/2006/math">
                      <m:sSub>
                        <m:sSubPr>
                          <m:ctrlPr>
                            <a:rPr lang="en-GB" sz="3200" b="0" i="1" spc="-50" smtClean="0">
                              <a:latin typeface="Cambria Math" panose="02040503050406030204" pitchFamily="18" charset="0"/>
                            </a:rPr>
                          </m:ctrlPr>
                        </m:sSubPr>
                        <m:e>
                          <m:r>
                            <a:rPr lang="en-GB" sz="3200" b="0" i="1" spc="-50" smtClean="0">
                              <a:latin typeface="Cambria Math" panose="02040503050406030204" pitchFamily="18" charset="0"/>
                            </a:rPr>
                            <m:t>𝑛</m:t>
                          </m:r>
                        </m:e>
                        <m:sub>
                          <m:r>
                            <a:rPr lang="en-GB" sz="3200" b="0" i="1" spc="-50" smtClean="0">
                              <a:latin typeface="Cambria Math" panose="02040503050406030204" pitchFamily="18" charset="0"/>
                            </a:rPr>
                            <m:t>2</m:t>
                          </m:r>
                        </m:sub>
                      </m:sSub>
                      <m:r>
                        <a:rPr lang="en-GB" sz="3200" b="0" i="1" spc="-50" smtClean="0">
                          <a:latin typeface="Cambria Math" panose="02040503050406030204" pitchFamily="18" charset="0"/>
                        </a:rPr>
                        <m:t>=98, </m:t>
                      </m:r>
                      <m:sSub>
                        <m:sSubPr>
                          <m:ctrlPr>
                            <a:rPr lang="en-GB" sz="3200" b="0" i="1" spc="-50" smtClean="0">
                              <a:latin typeface="Cambria Math" panose="02040503050406030204" pitchFamily="18" charset="0"/>
                            </a:rPr>
                          </m:ctrlPr>
                        </m:sSubPr>
                        <m:e>
                          <m:r>
                            <a:rPr lang="en-GB" sz="3200" b="0" i="1" spc="-50" smtClean="0">
                              <a:latin typeface="Cambria Math" panose="02040503050406030204" pitchFamily="18" charset="0"/>
                            </a:rPr>
                            <m:t>𝛼</m:t>
                          </m:r>
                        </m:e>
                        <m:sub>
                          <m:r>
                            <a:rPr lang="en-GB" sz="3200" b="0" i="1" spc="-50" smtClean="0">
                              <a:latin typeface="Cambria Math" panose="02040503050406030204" pitchFamily="18" charset="0"/>
                            </a:rPr>
                            <m:t>2</m:t>
                          </m:r>
                        </m:sub>
                      </m:sSub>
                      <m:r>
                        <a:rPr lang="en-GB" sz="3200" b="0" i="1" spc="-50" smtClean="0">
                          <a:latin typeface="Cambria Math" panose="02040503050406030204" pitchFamily="18" charset="0"/>
                        </a:rPr>
                        <m:t>=0.18, 1−</m:t>
                      </m:r>
                      <m:sSub>
                        <m:sSubPr>
                          <m:ctrlPr>
                            <a:rPr lang="en-GB" sz="3200" b="0" i="1" spc="-50" smtClean="0">
                              <a:latin typeface="Cambria Math" panose="02040503050406030204" pitchFamily="18" charset="0"/>
                            </a:rPr>
                          </m:ctrlPr>
                        </m:sSubPr>
                        <m:e>
                          <m:r>
                            <a:rPr lang="en-GB" sz="3200" b="0" i="1" spc="-50" smtClean="0">
                              <a:latin typeface="Cambria Math" panose="02040503050406030204" pitchFamily="18" charset="0"/>
                            </a:rPr>
                            <m:t>𝛽</m:t>
                          </m:r>
                        </m:e>
                        <m:sub>
                          <m:r>
                            <a:rPr lang="en-GB" sz="3200" b="0" i="1" spc="-50" smtClean="0">
                              <a:latin typeface="Cambria Math" panose="02040503050406030204" pitchFamily="18" charset="0"/>
                            </a:rPr>
                            <m:t>2</m:t>
                          </m:r>
                        </m:sub>
                      </m:sSub>
                      <m:r>
                        <a:rPr lang="en-GB" sz="3200" b="0" i="1" spc="-50" smtClean="0">
                          <a:latin typeface="Cambria Math" panose="02040503050406030204" pitchFamily="18" charset="0"/>
                        </a:rPr>
                        <m:t>=0.92</m:t>
                      </m:r>
                    </m:oMath>
                  </m:oMathPara>
                </a14:m>
                <a:endParaRPr lang="en-GB" sz="3200" spc="-50" dirty="0"/>
              </a:p>
            </p:txBody>
          </p:sp>
        </mc:Choice>
        <mc:Fallback xmlns="">
          <p:sp>
            <p:nvSpPr>
              <p:cNvPr id="65" name="TextBox 31"/>
              <p:cNvSpPr txBox="1">
                <a:spLocks noRot="1" noChangeAspect="1" noMove="1" noResize="1" noEditPoints="1" noAdjustHandles="1" noChangeArrowheads="1" noChangeShapeType="1" noTextEdit="1"/>
              </p:cNvSpPr>
              <p:nvPr/>
            </p:nvSpPr>
            <p:spPr bwMode="auto">
              <a:xfrm>
                <a:off x="13659693" y="36033146"/>
                <a:ext cx="6331088" cy="2939266"/>
              </a:xfrm>
              <a:prstGeom prst="rect">
                <a:avLst/>
              </a:prstGeom>
              <a:blipFill>
                <a:blip r:embed="rId13"/>
                <a:stretch>
                  <a:fillRect l="-3950" t="-4357"/>
                </a:stretch>
              </a:blipFill>
              <a:ln w="9525">
                <a:noFill/>
                <a:miter lim="800000"/>
                <a:headEnd/>
                <a:tailEnd/>
              </a:ln>
            </p:spPr>
            <p:txBody>
              <a:bodyPr/>
              <a:lstStyle/>
              <a:p>
                <a:r>
                  <a:rPr lang="en-GB">
                    <a:noFill/>
                  </a:rPr>
                  <a:t> </a:t>
                </a:r>
              </a:p>
            </p:txBody>
          </p:sp>
        </mc:Fallback>
      </mc:AlternateContent>
      <p:pic>
        <p:nvPicPr>
          <p:cNvPr id="16" name="Picture 15"/>
          <p:cNvPicPr>
            <a:picLocks noChangeAspect="1"/>
          </p:cNvPicPr>
          <p:nvPr/>
        </p:nvPicPr>
        <p:blipFill rotWithShape="1">
          <a:blip r:embed="rId14" cstate="print">
            <a:extLst>
              <a:ext uri="{28A0092B-C50C-407E-A947-70E740481C1C}">
                <a14:useLocalDpi xmlns:a14="http://schemas.microsoft.com/office/drawing/2010/main" val="0"/>
              </a:ext>
            </a:extLst>
          </a:blip>
          <a:srcRect l="5083"/>
          <a:stretch/>
        </p:blipFill>
        <p:spPr>
          <a:xfrm>
            <a:off x="1146845" y="32015665"/>
            <a:ext cx="12258841" cy="10558949"/>
          </a:xfrm>
          <a:prstGeom prst="rect">
            <a:avLst/>
          </a:prstGeom>
        </p:spPr>
      </p:pic>
      <p:cxnSp>
        <p:nvCxnSpPr>
          <p:cNvPr id="18" name="Straight Connector 17"/>
          <p:cNvCxnSpPr/>
          <p:nvPr/>
        </p:nvCxnSpPr>
        <p:spPr>
          <a:xfrm>
            <a:off x="4699075" y="22612809"/>
            <a:ext cx="1007988" cy="663141"/>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0675577" y="22001215"/>
            <a:ext cx="719994" cy="99526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213887" y="24466852"/>
            <a:ext cx="804407" cy="1409481"/>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7804283" y="23964205"/>
            <a:ext cx="355023" cy="142060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0712931" y="21996932"/>
            <a:ext cx="1483840" cy="947447"/>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p:cNvCxnSpPr/>
          <p:nvPr/>
        </p:nvCxnSpPr>
        <p:spPr>
          <a:xfrm>
            <a:off x="22196771" y="22001215"/>
            <a:ext cx="360040" cy="856537"/>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p:cNvCxnSpPr/>
          <p:nvPr/>
        </p:nvCxnSpPr>
        <p:spPr>
          <a:xfrm>
            <a:off x="22196771" y="21922413"/>
            <a:ext cx="2602028" cy="1021966"/>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p:cNvCxnSpPr/>
          <p:nvPr/>
        </p:nvCxnSpPr>
        <p:spPr>
          <a:xfrm>
            <a:off x="19476058" y="23890006"/>
            <a:ext cx="4808945" cy="1775602"/>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p:cNvCxnSpPr/>
          <p:nvPr/>
        </p:nvCxnSpPr>
        <p:spPr>
          <a:xfrm>
            <a:off x="21817313" y="23760749"/>
            <a:ext cx="2539698" cy="1904859"/>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p:cNvCxnSpPr/>
          <p:nvPr/>
        </p:nvCxnSpPr>
        <p:spPr>
          <a:xfrm>
            <a:off x="23924963" y="23724727"/>
            <a:ext cx="432048" cy="1873593"/>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3326337" y="10236248"/>
            <a:ext cx="9405811" cy="1246683"/>
          </a:xfrm>
          <a:prstGeom prst="line">
            <a:avLst/>
          </a:prstGeom>
          <a:ln w="76200">
            <a:solidFill>
              <a:srgbClr val="4FAF7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10495303" y="13015033"/>
            <a:ext cx="3347266" cy="3780722"/>
          </a:xfrm>
          <a:prstGeom prst="line">
            <a:avLst/>
          </a:prstGeom>
          <a:ln w="762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7553462" y="16153970"/>
            <a:ext cx="4686373" cy="393227"/>
          </a:xfrm>
          <a:prstGeom prst="line">
            <a:avLst/>
          </a:prstGeom>
          <a:ln w="76200">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12" name="TextBox 31"/>
          <p:cNvSpPr txBox="1">
            <a:spLocks noChangeArrowheads="1"/>
          </p:cNvSpPr>
          <p:nvPr/>
        </p:nvSpPr>
        <p:spPr bwMode="auto">
          <a:xfrm>
            <a:off x="1504748" y="25836467"/>
            <a:ext cx="6210539"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Programmes are defined by error rates at stage 1 (pilot) and stage 2 (definitive trial)</a:t>
            </a:r>
            <a:endParaRPr lang="en-GB" sz="3200" spc="-50" dirty="0"/>
          </a:p>
        </p:txBody>
      </p:sp>
      <p:cxnSp>
        <p:nvCxnSpPr>
          <p:cNvPr id="113" name="Straight Connector 112"/>
          <p:cNvCxnSpPr/>
          <p:nvPr/>
        </p:nvCxnSpPr>
        <p:spPr>
          <a:xfrm flipH="1">
            <a:off x="4798931" y="25196350"/>
            <a:ext cx="943523" cy="581646"/>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9" name="Rounded Rectangle 128"/>
          <p:cNvSpPr/>
          <p:nvPr/>
        </p:nvSpPr>
        <p:spPr>
          <a:xfrm>
            <a:off x="4429082" y="40088824"/>
            <a:ext cx="6207788" cy="63912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TextBox 31"/>
          <p:cNvSpPr txBox="1">
            <a:spLocks noChangeArrowheads="1"/>
          </p:cNvSpPr>
          <p:nvPr/>
        </p:nvSpPr>
        <p:spPr bwMode="auto">
          <a:xfrm>
            <a:off x="8915309" y="40181420"/>
            <a:ext cx="6211939" cy="53860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Risk-averse →</a:t>
            </a:r>
            <a:endParaRPr lang="en-GB" sz="3200" spc="-50" dirty="0"/>
          </a:p>
        </p:txBody>
      </p:sp>
      <p:sp>
        <p:nvSpPr>
          <p:cNvPr id="130" name="TextBox 31"/>
          <p:cNvSpPr txBox="1">
            <a:spLocks noChangeArrowheads="1"/>
          </p:cNvSpPr>
          <p:nvPr/>
        </p:nvSpPr>
        <p:spPr bwMode="auto">
          <a:xfrm>
            <a:off x="361934" y="40181420"/>
            <a:ext cx="6211939" cy="53860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 Risk-seeking</a:t>
            </a:r>
            <a:endParaRPr lang="en-GB" sz="3200" spc="-50" dirty="0"/>
          </a:p>
        </p:txBody>
      </p:sp>
      <p:sp>
        <p:nvSpPr>
          <p:cNvPr id="131" name="TextBox 31"/>
          <p:cNvSpPr txBox="1">
            <a:spLocks noChangeArrowheads="1"/>
          </p:cNvSpPr>
          <p:nvPr/>
        </p:nvSpPr>
        <p:spPr bwMode="auto">
          <a:xfrm>
            <a:off x="4609052" y="40181420"/>
            <a:ext cx="6211939" cy="53860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Risk-neutral</a:t>
            </a:r>
            <a:endParaRPr lang="en-GB" sz="3200" spc="-50" dirty="0"/>
          </a:p>
        </p:txBody>
      </p:sp>
      <p:cxnSp>
        <p:nvCxnSpPr>
          <p:cNvPr id="133" name="Straight Connector 132"/>
          <p:cNvCxnSpPr/>
          <p:nvPr/>
        </p:nvCxnSpPr>
        <p:spPr>
          <a:xfrm flipV="1">
            <a:off x="5457644" y="31367655"/>
            <a:ext cx="5937927" cy="1077387"/>
          </a:xfrm>
          <a:prstGeom prst="line">
            <a:avLst/>
          </a:prstGeom>
          <a:ln w="762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9647513" y="35602834"/>
            <a:ext cx="4385582" cy="680753"/>
          </a:xfrm>
          <a:prstGeom prst="line">
            <a:avLst/>
          </a:prstGeom>
          <a:ln w="762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TextBox 30"/>
          <p:cNvSpPr txBox="1">
            <a:spLocks noChangeArrowheads="1"/>
          </p:cNvSpPr>
          <p:nvPr/>
        </p:nvSpPr>
        <p:spPr bwMode="auto">
          <a:xfrm>
            <a:off x="-1" y="0"/>
            <a:ext cx="30279975" cy="3042222"/>
          </a:xfrm>
          <a:prstGeom prst="rect">
            <a:avLst/>
          </a:prstGeom>
          <a:solidFill>
            <a:srgbClr val="003882"/>
          </a:solidFill>
          <a:ln w="9525">
            <a:noFill/>
            <a:miter lim="800000"/>
            <a:headEnd/>
            <a:tailEnd/>
          </a:ln>
          <a:effectLst/>
        </p:spPr>
        <p:txBody>
          <a:bodyPr wrap="square" lIns="0" tIns="0" rIns="0" bIns="72000" anchor="ctr">
            <a:noAutofit/>
          </a:bodyPr>
          <a:lstStyle/>
          <a:p>
            <a:pPr algn="ctr"/>
            <a:r>
              <a:rPr lang="en-GB" sz="7000" b="1" dirty="0">
                <a:solidFill>
                  <a:schemeClr val="bg1"/>
                </a:solidFill>
              </a:rPr>
              <a:t>Optimising hypothesis tests of e</a:t>
            </a:r>
            <a:r>
              <a:rPr lang="en-GB" sz="7000" b="1" spc="300" dirty="0">
                <a:solidFill>
                  <a:schemeClr val="bg1"/>
                </a:solidFill>
              </a:rPr>
              <a:t>f</a:t>
            </a:r>
            <a:r>
              <a:rPr lang="en-GB" sz="7000" b="1" dirty="0">
                <a:solidFill>
                  <a:schemeClr val="bg1"/>
                </a:solidFill>
              </a:rPr>
              <a:t>ficacy in external pilot trials </a:t>
            </a:r>
            <a:r>
              <a:rPr lang="en-GB" sz="7000" b="1" dirty="0" smtClean="0">
                <a:solidFill>
                  <a:schemeClr val="bg1"/>
                </a:solidFill>
              </a:rPr>
              <a:t/>
            </a:r>
            <a:br>
              <a:rPr lang="en-GB" sz="7000" b="1" dirty="0" smtClean="0">
                <a:solidFill>
                  <a:schemeClr val="bg1"/>
                </a:solidFill>
              </a:rPr>
            </a:br>
            <a:r>
              <a:rPr lang="en-GB" sz="7000" b="1" dirty="0" smtClean="0">
                <a:solidFill>
                  <a:schemeClr val="bg1"/>
                </a:solidFill>
              </a:rPr>
              <a:t>using </a:t>
            </a:r>
            <a:r>
              <a:rPr lang="en-GB" sz="7000" b="1" dirty="0">
                <a:solidFill>
                  <a:schemeClr val="bg1"/>
                </a:solidFill>
              </a:rPr>
              <a:t>Bayesian statistical decision theory</a:t>
            </a:r>
          </a:p>
        </p:txBody>
      </p:sp>
      <p:pic>
        <p:nvPicPr>
          <p:cNvPr id="72" name="Picture 7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986859" y="4305052"/>
            <a:ext cx="2707414" cy="154548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10716</TotalTime>
  <Words>653</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Blank</vt:lpstr>
      <vt:lpstr>PowerPoint Presentation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Optimising Trial Monitoring on the AZURE Trial Geraldine A. Matthews2, Roger Burkinshaw1, Claire Davies2, Vicky Hiley2, Helen C. Marshall2, Robert E. Coleman1, on behalf of the AZURE Investigators  1Cancer Research Centre, Academic Unit of Clinical Oncology, Weston Park Hospital, Sheffield, United Kingdom 2Clinical Trials Research Unit, University of Leeds, Leeds, United Kingdom</dc:title>
  <dc:creator>Geraldine Matthews</dc:creator>
  <cp:lastModifiedBy>Duncan Wilson</cp:lastModifiedBy>
  <cp:revision>272</cp:revision>
  <cp:lastPrinted>2015-11-09T13:51:41Z</cp:lastPrinted>
  <dcterms:created xsi:type="dcterms:W3CDTF">2011-05-03T17:02:17Z</dcterms:created>
  <dcterms:modified xsi:type="dcterms:W3CDTF">2019-11-07T14:01:04Z</dcterms:modified>
</cp:coreProperties>
</file>