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0279975" cy="42808525"/>
  <p:notesSz cx="6797675" cy="9928225"/>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4275" indent="-4892675" algn="l" defTabSz="4175125" rtl="0" fontAlgn="base">
      <a:spcBef>
        <a:spcPct val="0"/>
      </a:spcBef>
      <a:spcAft>
        <a:spcPct val="0"/>
      </a:spcAft>
      <a:defRPr sz="8200" kern="1200">
        <a:solidFill>
          <a:schemeClr val="tx1"/>
        </a:solidFill>
        <a:latin typeface="Arial" charset="0"/>
        <a:ea typeface="+mn-ea"/>
        <a:cs typeface="Arial" charset="0"/>
      </a:defRPr>
    </a:lvl4pPr>
    <a:lvl5pPr marL="8351838" indent="-6523038"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zanne Hartley " initials="SH" lastIdx="1" clrIdx="0"/>
  <p:cmAuthor id="1" name="Peter Heudtlass" initials="P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3FBF"/>
    <a:srgbClr val="D12D8F"/>
    <a:srgbClr val="4FAF76"/>
    <a:srgbClr val="53B24C"/>
    <a:srgbClr val="EC008C"/>
    <a:srgbClr val="2E008B"/>
    <a:srgbClr val="003882"/>
    <a:srgbClr val="22287C"/>
    <a:srgbClr val="FFE89F"/>
    <a:srgbClr val="E2F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9023" autoAdjust="0"/>
  </p:normalViewPr>
  <p:slideViewPr>
    <p:cSldViewPr>
      <p:cViewPr>
        <p:scale>
          <a:sx n="30" d="100"/>
          <a:sy n="30" d="100"/>
        </p:scale>
        <p:origin x="3402" y="24"/>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587" cy="496179"/>
          </a:xfrm>
          <a:prstGeom prst="rect">
            <a:avLst/>
          </a:prstGeom>
        </p:spPr>
        <p:txBody>
          <a:bodyPr vert="horz" lIns="95557" tIns="47778" rIns="95557" bIns="47778" rtlCol="0"/>
          <a:lstStyle>
            <a:lvl1pPr algn="l" defTabSz="4176143"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49915" y="1"/>
            <a:ext cx="2946674" cy="496179"/>
          </a:xfrm>
          <a:prstGeom prst="rect">
            <a:avLst/>
          </a:prstGeom>
        </p:spPr>
        <p:txBody>
          <a:bodyPr vert="horz" lIns="95557" tIns="47778" rIns="95557" bIns="47778" rtlCol="0"/>
          <a:lstStyle>
            <a:lvl1pPr algn="r" defTabSz="4176143" fontAlgn="auto">
              <a:spcBef>
                <a:spcPts val="0"/>
              </a:spcBef>
              <a:spcAft>
                <a:spcPts val="0"/>
              </a:spcAft>
              <a:defRPr sz="1200">
                <a:latin typeface="+mn-lt"/>
                <a:cs typeface="+mn-cs"/>
              </a:defRPr>
            </a:lvl1pPr>
          </a:lstStyle>
          <a:p>
            <a:pPr>
              <a:defRPr/>
            </a:pPr>
            <a:fld id="{6584ACE9-492D-4EBA-A6F0-7CB393F33D54}" type="datetimeFigureOut">
              <a:rPr lang="en-GB"/>
              <a:pPr>
                <a:defRPr/>
              </a:pPr>
              <a:t>07/11/2019</a:t>
            </a:fld>
            <a:endParaRPr lang="en-GB" dirty="0"/>
          </a:p>
        </p:txBody>
      </p:sp>
      <p:sp>
        <p:nvSpPr>
          <p:cNvPr id="4" name="Footer Placeholder 3"/>
          <p:cNvSpPr>
            <a:spLocks noGrp="1"/>
          </p:cNvSpPr>
          <p:nvPr>
            <p:ph type="ftr" sz="quarter" idx="2"/>
          </p:nvPr>
        </p:nvSpPr>
        <p:spPr>
          <a:xfrm>
            <a:off x="0" y="9429729"/>
            <a:ext cx="2945587" cy="496179"/>
          </a:xfrm>
          <a:prstGeom prst="rect">
            <a:avLst/>
          </a:prstGeom>
        </p:spPr>
        <p:txBody>
          <a:bodyPr vert="horz" lIns="95557" tIns="47778" rIns="95557" bIns="47778" rtlCol="0" anchor="b"/>
          <a:lstStyle>
            <a:lvl1pPr algn="l" defTabSz="4176143" fontAlgn="auto">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49915" y="9429729"/>
            <a:ext cx="2946674" cy="496179"/>
          </a:xfrm>
          <a:prstGeom prst="rect">
            <a:avLst/>
          </a:prstGeom>
        </p:spPr>
        <p:txBody>
          <a:bodyPr vert="horz" lIns="95557" tIns="47778" rIns="95557" bIns="47778" rtlCol="0" anchor="b"/>
          <a:lstStyle>
            <a:lvl1pPr algn="r" defTabSz="4176143" fontAlgn="auto">
              <a:spcBef>
                <a:spcPts val="0"/>
              </a:spcBef>
              <a:spcAft>
                <a:spcPts val="0"/>
              </a:spcAft>
              <a:defRPr sz="1200">
                <a:latin typeface="+mn-lt"/>
                <a:cs typeface="+mn-cs"/>
              </a:defRPr>
            </a:lvl1pPr>
          </a:lstStyle>
          <a:p>
            <a:pPr>
              <a:defRPr/>
            </a:pPr>
            <a:fld id="{B2A37929-49E2-489F-B051-23FEAFCA29DD}" type="slidenum">
              <a:rPr lang="en-GB"/>
              <a:pPr>
                <a:defRPr/>
              </a:pPr>
              <a:t>‹#›</a:t>
            </a:fld>
            <a:endParaRPr lang="en-GB" dirty="0"/>
          </a:p>
        </p:txBody>
      </p:sp>
    </p:spTree>
    <p:extLst>
      <p:ext uri="{BB962C8B-B14F-4D97-AF65-F5344CB8AC3E}">
        <p14:creationId xmlns:p14="http://schemas.microsoft.com/office/powerpoint/2010/main" val="53054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587" cy="496179"/>
          </a:xfrm>
          <a:prstGeom prst="rect">
            <a:avLst/>
          </a:prstGeom>
        </p:spPr>
        <p:txBody>
          <a:bodyPr vert="horz" lIns="95557" tIns="47778" rIns="95557" bIns="47778" rtlCol="0"/>
          <a:lstStyle>
            <a:lvl1pPr algn="l" defTabSz="4176143"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49915" y="1"/>
            <a:ext cx="2946674" cy="496179"/>
          </a:xfrm>
          <a:prstGeom prst="rect">
            <a:avLst/>
          </a:prstGeom>
        </p:spPr>
        <p:txBody>
          <a:bodyPr vert="horz" lIns="95557" tIns="47778" rIns="95557" bIns="47778" rtlCol="0"/>
          <a:lstStyle>
            <a:lvl1pPr algn="r" defTabSz="4176143" fontAlgn="auto">
              <a:spcBef>
                <a:spcPts val="0"/>
              </a:spcBef>
              <a:spcAft>
                <a:spcPts val="0"/>
              </a:spcAft>
              <a:defRPr sz="1200">
                <a:latin typeface="+mn-lt"/>
                <a:cs typeface="+mn-cs"/>
              </a:defRPr>
            </a:lvl1pPr>
          </a:lstStyle>
          <a:p>
            <a:pPr>
              <a:defRPr/>
            </a:pPr>
            <a:fld id="{3C44B0CC-553B-487B-AC88-BA009E5D72CF}" type="datetimeFigureOut">
              <a:rPr lang="en-GB"/>
              <a:pPr>
                <a:defRPr/>
              </a:pPr>
              <a:t>07/11/2019</a:t>
            </a:fld>
            <a:endParaRPr lang="en-GB" dirty="0"/>
          </a:p>
        </p:txBody>
      </p:sp>
      <p:sp>
        <p:nvSpPr>
          <p:cNvPr id="4" name="Slide Image Placeholder 3"/>
          <p:cNvSpPr>
            <a:spLocks noGrp="1" noRot="1" noChangeAspect="1"/>
          </p:cNvSpPr>
          <p:nvPr>
            <p:ph type="sldImg" idx="2"/>
          </p:nvPr>
        </p:nvSpPr>
        <p:spPr>
          <a:xfrm>
            <a:off x="2082800" y="744538"/>
            <a:ext cx="2632075" cy="3724275"/>
          </a:xfrm>
          <a:prstGeom prst="rect">
            <a:avLst/>
          </a:prstGeom>
          <a:noFill/>
          <a:ln w="12700">
            <a:solidFill>
              <a:prstClr val="black"/>
            </a:solidFill>
          </a:ln>
        </p:spPr>
        <p:txBody>
          <a:bodyPr vert="horz" lIns="95557" tIns="47778" rIns="95557" bIns="47778" rtlCol="0" anchor="ctr"/>
          <a:lstStyle/>
          <a:p>
            <a:pPr lvl="0"/>
            <a:endParaRPr lang="en-GB" noProof="0" dirty="0"/>
          </a:p>
        </p:txBody>
      </p:sp>
      <p:sp>
        <p:nvSpPr>
          <p:cNvPr id="5" name="Notes Placeholder 4"/>
          <p:cNvSpPr>
            <a:spLocks noGrp="1"/>
          </p:cNvSpPr>
          <p:nvPr>
            <p:ph type="body" sz="quarter" idx="3"/>
          </p:nvPr>
        </p:nvSpPr>
        <p:spPr>
          <a:xfrm>
            <a:off x="679334" y="4716024"/>
            <a:ext cx="5439009" cy="4467934"/>
          </a:xfrm>
          <a:prstGeom prst="rect">
            <a:avLst/>
          </a:prstGeom>
        </p:spPr>
        <p:txBody>
          <a:bodyPr vert="horz" lIns="95557" tIns="47778" rIns="95557" bIns="4777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9729"/>
            <a:ext cx="2945587" cy="496179"/>
          </a:xfrm>
          <a:prstGeom prst="rect">
            <a:avLst/>
          </a:prstGeom>
        </p:spPr>
        <p:txBody>
          <a:bodyPr vert="horz" lIns="95557" tIns="47778" rIns="95557" bIns="47778" rtlCol="0" anchor="b"/>
          <a:lstStyle>
            <a:lvl1pPr algn="l" defTabSz="4176143"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915" y="9429729"/>
            <a:ext cx="2946674" cy="496179"/>
          </a:xfrm>
          <a:prstGeom prst="rect">
            <a:avLst/>
          </a:prstGeom>
        </p:spPr>
        <p:txBody>
          <a:bodyPr vert="horz" lIns="95557" tIns="47778" rIns="95557" bIns="47778" rtlCol="0" anchor="b"/>
          <a:lstStyle>
            <a:lvl1pPr algn="r" defTabSz="4176143" fontAlgn="auto">
              <a:spcBef>
                <a:spcPts val="0"/>
              </a:spcBef>
              <a:spcAft>
                <a:spcPts val="0"/>
              </a:spcAft>
              <a:defRPr sz="1200">
                <a:latin typeface="+mn-lt"/>
                <a:cs typeface="+mn-cs"/>
              </a:defRPr>
            </a:lvl1pPr>
          </a:lstStyle>
          <a:p>
            <a:pPr>
              <a:defRPr/>
            </a:pPr>
            <a:fld id="{452C9C73-24E4-403E-B6FD-47E3AB892C6E}" type="slidenum">
              <a:rPr lang="en-GB"/>
              <a:pPr>
                <a:defRPr/>
              </a:pPr>
              <a:t>‹#›</a:t>
            </a:fld>
            <a:endParaRPr lang="en-GB" dirty="0"/>
          </a:p>
        </p:txBody>
      </p:sp>
    </p:spTree>
    <p:extLst>
      <p:ext uri="{BB962C8B-B14F-4D97-AF65-F5344CB8AC3E}">
        <p14:creationId xmlns:p14="http://schemas.microsoft.com/office/powerpoint/2010/main" val="31080675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971617AD-570F-44AA-81EF-6AC7B4589C1C}"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B7442B6-9605-48FC-A2EB-34F58D635612}" type="slidenum">
              <a:rPr lang="en-GB"/>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D856CEE-B5DD-4334-B2BD-F4E21D5DF065}"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28985F4-A7F2-4977-AA9B-8F42EADE55BC}" type="slidenum">
              <a:rPr lang="en-GB"/>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4329"/>
            <a:ext cx="6812994" cy="3652597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3999" y="1714329"/>
            <a:ext cx="19934317" cy="365259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B18ADE3-5973-406F-822B-370D83167E41}"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ECC9F84-C504-4325-A701-D5800FDA34AB}"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24AD586-2F90-4412-A933-61A0B8672E0D}"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2414ACB-C9E7-4566-A0A7-57B443D7AC45}"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27508445"/>
            <a:ext cx="25737979" cy="8502248"/>
          </a:xfrm>
        </p:spPr>
        <p:txBody>
          <a:bodyPr anchor="t"/>
          <a:lstStyle>
            <a:lvl1pPr algn="l">
              <a:defRPr sz="18300" b="1" cap="all"/>
            </a:lvl1pPr>
          </a:lstStyle>
          <a:p>
            <a:r>
              <a:rPr lang="en-US" smtClean="0"/>
              <a:t>Click to edit Master title style</a:t>
            </a:r>
            <a:endParaRPr lang="en-GB"/>
          </a:p>
        </p:txBody>
      </p:sp>
      <p:sp>
        <p:nvSpPr>
          <p:cNvPr id="3" name="Text Placeholder 2"/>
          <p:cNvSpPr>
            <a:spLocks noGrp="1"/>
          </p:cNvSpPr>
          <p:nvPr>
            <p:ph type="body" idx="1"/>
          </p:nvPr>
        </p:nvSpPr>
        <p:spPr>
          <a:xfrm>
            <a:off x="2391910" y="18144083"/>
            <a:ext cx="25737979" cy="9364361"/>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679614E-BE86-49D2-9E12-A2CC12F99170}" type="datetimeFigureOut">
              <a:rPr lang="en-US"/>
              <a:pPr>
                <a:defRPr/>
              </a:pPr>
              <a:t>11/7/2019</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D67CAF0-C14A-4F99-A377-C299E76E0FA2}"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92321"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4ADF0D23-DDA9-44C3-902A-D6FC4FE7C8E3}" type="datetimeFigureOut">
              <a:rPr lang="en-US"/>
              <a:pPr>
                <a:defRPr/>
              </a:pPr>
              <a:t>11/7/2019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4DBC881-DCB5-408B-9D4B-1D8B393CE12A}"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999" y="13575851"/>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08" y="13575851"/>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4FA76D49-0D7C-474A-87D4-B833DC5C1D3D}" type="datetimeFigureOut">
              <a:rPr lang="en-US"/>
              <a:pPr>
                <a:defRPr/>
              </a:pPr>
              <a:t>11/7/2019</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425220B2-73C8-4DBB-A354-38B9D58FF75F}"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72CD90E9-07EA-42B0-832B-B8BD0BEC43B7}" type="datetimeFigureOut">
              <a:rPr lang="en-US"/>
              <a:pPr>
                <a:defRPr/>
              </a:pPr>
              <a:t>11/7/2019</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34B8E04B-7056-48C4-AEE1-BF005AFDDC69}"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2FB6D28-026C-4D60-BA2D-25976703CB45}" type="datetimeFigureOut">
              <a:rPr lang="en-US"/>
              <a:pPr>
                <a:defRPr/>
              </a:pPr>
              <a:t>11/7/2019</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A087CCE9-DE69-447A-B02D-6D13CE50E161}"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100" b="1"/>
            </a:lvl1pPr>
          </a:lstStyle>
          <a:p>
            <a:r>
              <a:rPr lang="en-US" smtClean="0"/>
              <a:t>Click to edit Master title style</a:t>
            </a:r>
            <a:endParaRPr lang="en-GB"/>
          </a:p>
        </p:txBody>
      </p:sp>
      <p:sp>
        <p:nvSpPr>
          <p:cNvPr id="3" name="Content Placeholder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8958083"/>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08DE8C-4CF3-49E6-BD9C-9E82DEA3A3E5}" type="datetimeFigureOut">
              <a:rPr lang="en-US"/>
              <a:pPr>
                <a:defRPr/>
              </a:pPr>
              <a:t>11/7/2019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7C178B6E-ECFB-4267-8ADE-6B7538B78867}" type="slidenum">
              <a:rPr lang="en-GB"/>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8" y="29965967"/>
            <a:ext cx="18167985" cy="3537652"/>
          </a:xfrm>
        </p:spPr>
        <p:txBody>
          <a:bodyPr anchor="b"/>
          <a:lstStyle>
            <a:lvl1pPr algn="l">
              <a:defRPr sz="9100" b="1"/>
            </a:lvl1pPr>
          </a:lstStyle>
          <a:p>
            <a:r>
              <a:rPr lang="en-US" smtClean="0"/>
              <a:t>Click to edit Master title style</a:t>
            </a:r>
            <a:endParaRPr lang="en-GB"/>
          </a:p>
        </p:txBody>
      </p:sp>
      <p:sp>
        <p:nvSpPr>
          <p:cNvPr id="3" name="Picture Placeholder 2"/>
          <p:cNvSpPr>
            <a:spLocks noGrp="1"/>
          </p:cNvSpPr>
          <p:nvPr>
            <p:ph type="pic" idx="1"/>
          </p:nvPr>
        </p:nvSpPr>
        <p:spPr>
          <a:xfrm>
            <a:off x="5935088" y="3825022"/>
            <a:ext cx="18167985" cy="25685115"/>
          </a:xfrm>
        </p:spPr>
        <p:txBody>
          <a:bodyPr rtlCol="0">
            <a:normAutofit/>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r>
              <a:rPr lang="en-US" noProof="0" dirty="0" smtClean="0"/>
              <a:t>Click icon to add picture</a:t>
            </a:r>
            <a:endParaRPr lang="en-GB" noProof="0" dirty="0"/>
          </a:p>
        </p:txBody>
      </p:sp>
      <p:sp>
        <p:nvSpPr>
          <p:cNvPr id="4" name="Text Placeholder 3"/>
          <p:cNvSpPr>
            <a:spLocks noGrp="1"/>
          </p:cNvSpPr>
          <p:nvPr>
            <p:ph type="body" sz="half" idx="2"/>
          </p:nvPr>
        </p:nvSpPr>
        <p:spPr>
          <a:xfrm>
            <a:off x="5935088"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D8FDF75-9430-405B-AB79-47694A6D7F4F}" type="datetimeFigureOut">
              <a:rPr lang="en-US"/>
              <a:pPr>
                <a:defRPr/>
              </a:pPr>
              <a:t>11/7/2019</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D8E48E3-B02B-4CD4-8C80-1B675F65E4D8}"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2888" y="1714500"/>
            <a:ext cx="27254200" cy="7134225"/>
          </a:xfrm>
          <a:prstGeom prst="rect">
            <a:avLst/>
          </a:prstGeom>
          <a:noFill/>
          <a:ln w="9525">
            <a:noFill/>
            <a:miter lim="800000"/>
            <a:headEnd/>
            <a:tailEnd/>
          </a:ln>
        </p:spPr>
        <p:txBody>
          <a:bodyPr vert="horz" wrap="square" lIns="417643" tIns="208822" rIns="417643" bIns="208822"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1512888" y="9990138"/>
            <a:ext cx="27254200" cy="28251150"/>
          </a:xfrm>
          <a:prstGeom prst="rect">
            <a:avLst/>
          </a:prstGeom>
          <a:noFill/>
          <a:ln w="9525">
            <a:noFill/>
            <a:miter lim="800000"/>
            <a:headEnd/>
            <a:tailEnd/>
          </a:ln>
        </p:spPr>
        <p:txBody>
          <a:bodyPr vert="horz" wrap="square" lIns="417643" tIns="208822" rIns="417643" bIns="2088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1512888" y="39677975"/>
            <a:ext cx="7065962" cy="2278063"/>
          </a:xfrm>
          <a:prstGeom prst="rect">
            <a:avLst/>
          </a:prstGeom>
        </p:spPr>
        <p:txBody>
          <a:bodyPr vert="horz" lIns="417643" tIns="208822" rIns="417643" bIns="208822" rtlCol="0" anchor="ctr"/>
          <a:lstStyle>
            <a:lvl1pPr algn="l" defTabSz="4176431" fontAlgn="auto">
              <a:spcBef>
                <a:spcPts val="0"/>
              </a:spcBef>
              <a:spcAft>
                <a:spcPts val="0"/>
              </a:spcAft>
              <a:defRPr sz="5500">
                <a:solidFill>
                  <a:schemeClr val="tx1">
                    <a:tint val="75000"/>
                  </a:schemeClr>
                </a:solidFill>
                <a:latin typeface="+mn-lt"/>
                <a:cs typeface="+mn-cs"/>
              </a:defRPr>
            </a:lvl1pPr>
          </a:lstStyle>
          <a:p>
            <a:pPr>
              <a:defRPr/>
            </a:pPr>
            <a:fld id="{99A744EC-FD2E-4BB7-915F-74A94E1F3521}" type="datetimeFigureOut">
              <a:rPr lang="en-US"/>
              <a:pPr>
                <a:defRPr/>
              </a:pPr>
              <a:t>11/7/2019</a:t>
            </a:fld>
            <a:endParaRPr lang="en-GB" dirty="0"/>
          </a:p>
        </p:txBody>
      </p:sp>
      <p:sp>
        <p:nvSpPr>
          <p:cNvPr id="5" name="Footer Placeholder 4"/>
          <p:cNvSpPr>
            <a:spLocks noGrp="1"/>
          </p:cNvSpPr>
          <p:nvPr>
            <p:ph type="ftr" sz="quarter" idx="3"/>
          </p:nvPr>
        </p:nvSpPr>
        <p:spPr>
          <a:xfrm>
            <a:off x="10345738" y="39677975"/>
            <a:ext cx="9588500" cy="2278063"/>
          </a:xfrm>
          <a:prstGeom prst="rect">
            <a:avLst/>
          </a:prstGeom>
        </p:spPr>
        <p:txBody>
          <a:bodyPr vert="horz" lIns="417643" tIns="208822" rIns="417643" bIns="208822" rtlCol="0" anchor="ctr"/>
          <a:lstStyle>
            <a:lvl1pPr algn="ctr" defTabSz="4176431" fontAlgn="auto">
              <a:spcBef>
                <a:spcPts val="0"/>
              </a:spcBef>
              <a:spcAft>
                <a:spcPts val="0"/>
              </a:spcAft>
              <a:defRPr sz="55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21701125" y="39677975"/>
            <a:ext cx="7065963" cy="2278063"/>
          </a:xfrm>
          <a:prstGeom prst="rect">
            <a:avLst/>
          </a:prstGeom>
        </p:spPr>
        <p:txBody>
          <a:bodyPr vert="horz" lIns="417643" tIns="208822" rIns="417643" bIns="208822" rtlCol="0" anchor="ctr"/>
          <a:lstStyle>
            <a:lvl1pPr algn="r" defTabSz="4176431" fontAlgn="auto">
              <a:spcBef>
                <a:spcPts val="0"/>
              </a:spcBef>
              <a:spcAft>
                <a:spcPts val="0"/>
              </a:spcAft>
              <a:defRPr sz="5500">
                <a:solidFill>
                  <a:schemeClr val="tx1">
                    <a:tint val="75000"/>
                  </a:schemeClr>
                </a:solidFill>
                <a:latin typeface="+mn-lt"/>
                <a:cs typeface="+mn-cs"/>
              </a:defRPr>
            </a:lvl1pPr>
          </a:lstStyle>
          <a:p>
            <a:pPr>
              <a:defRPr/>
            </a:pPr>
            <a:fld id="{05409C0D-7495-4D94-9F48-59EC6EF76D8E}"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641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hyperlink" Target="https://github.com/DTWilson/Opt_pilot_ocs" TargetMode="Externa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hyperlink" Target="mailto:d.t.Wilson@leeds.ac.uk" TargetMode="External"/><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20568331" y="32108985"/>
            <a:ext cx="8171736" cy="813298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31"/>
          <p:cNvSpPr txBox="1">
            <a:spLocks noChangeArrowheads="1"/>
          </p:cNvSpPr>
          <p:nvPr/>
        </p:nvSpPr>
        <p:spPr bwMode="auto">
          <a:xfrm>
            <a:off x="20630769" y="32378283"/>
            <a:ext cx="7793995" cy="7863691"/>
          </a:xfrm>
          <a:prstGeom prst="rect">
            <a:avLst/>
          </a:prstGeom>
          <a:noFill/>
          <a:ln w="9525">
            <a:noFill/>
            <a:miter lim="800000"/>
            <a:headEnd/>
            <a:tailEnd/>
          </a:ln>
        </p:spPr>
        <p:txBody>
          <a:bodyPr wrap="square" lIns="0" tIns="0" rIns="360000">
            <a:spAutoFit/>
          </a:bodyPr>
          <a:lstStyle/>
          <a:p>
            <a:pPr marL="457200" indent="-457200">
              <a:spcAft>
                <a:spcPts val="1800"/>
              </a:spcAft>
              <a:buFont typeface="Arial" panose="020B0604020202020204" pitchFamily="34" charset="0"/>
              <a:buChar char="•"/>
            </a:pPr>
            <a:r>
              <a:rPr lang="en-GB" sz="3200" dirty="0" smtClean="0">
                <a:latin typeface="+mn-lt"/>
              </a:rPr>
              <a:t>Designing cluster RCTs based on </a:t>
            </a:r>
            <a:r>
              <a:rPr lang="en-GB" sz="3200" b="1" i="1" dirty="0" smtClean="0">
                <a:latin typeface="+mn-lt"/>
              </a:rPr>
              <a:t>value</a:t>
            </a:r>
            <a:r>
              <a:rPr lang="en-GB" sz="3200" dirty="0" smtClean="0">
                <a:latin typeface="+mn-lt"/>
              </a:rPr>
              <a:t>, a weighted sum of power and sample size, reduces sensitivity to the unknown ICC.</a:t>
            </a:r>
          </a:p>
          <a:p>
            <a:pPr marL="457200" indent="-457200">
              <a:spcAft>
                <a:spcPts val="1800"/>
              </a:spcAft>
              <a:buFont typeface="Arial" panose="020B0604020202020204" pitchFamily="34" charset="0"/>
              <a:buChar char="•"/>
            </a:pPr>
            <a:r>
              <a:rPr lang="en-GB" sz="3200" dirty="0" smtClean="0">
                <a:latin typeface="+mn-lt"/>
              </a:rPr>
              <a:t>Value-based sample size re-estimation can lead to less variability in the final sample size.</a:t>
            </a:r>
          </a:p>
          <a:p>
            <a:pPr marL="457200" indent="-457200">
              <a:spcAft>
                <a:spcPts val="1800"/>
              </a:spcAft>
              <a:buFont typeface="Arial" panose="020B0604020202020204" pitchFamily="34" charset="0"/>
              <a:buChar char="•"/>
            </a:pPr>
            <a:r>
              <a:rPr lang="en-GB" sz="3200" dirty="0" smtClean="0">
                <a:latin typeface="+mn-lt"/>
              </a:rPr>
              <a:t>When sample size re-estimation is not possible or desirable, we have shown that fixed designs can be quite robust to the unknown ICC.</a:t>
            </a:r>
          </a:p>
          <a:p>
            <a:pPr marL="457200" indent="-457200">
              <a:spcAft>
                <a:spcPts val="1800"/>
              </a:spcAft>
              <a:buFont typeface="Arial" panose="020B0604020202020204" pitchFamily="34" charset="0"/>
              <a:buChar char="•"/>
            </a:pPr>
            <a:r>
              <a:rPr lang="en-GB" sz="3200" dirty="0" smtClean="0">
                <a:latin typeface="+mn-lt"/>
              </a:rPr>
              <a:t>Future work could generalise the method for other trial designs and nuisance parameters.</a:t>
            </a:r>
            <a:endParaRPr lang="en-GB" sz="3200" dirty="0" smtClean="0">
              <a:latin typeface="+mn-lt"/>
            </a:endParaRPr>
          </a:p>
          <a:p>
            <a:pPr marL="457200" indent="-457200">
              <a:spcAft>
                <a:spcPts val="1800"/>
              </a:spcAft>
              <a:buFont typeface="Arial" panose="020B0604020202020204" pitchFamily="34" charset="0"/>
              <a:buChar char="•"/>
            </a:pPr>
            <a:endParaRPr lang="en-GB" sz="3200" spc="-50" dirty="0" smtClean="0"/>
          </a:p>
        </p:txBody>
      </p:sp>
      <p:pic>
        <p:nvPicPr>
          <p:cNvPr id="2069" name="Picture 2068"/>
          <p:cNvPicPr>
            <a:picLocks noChangeAspect="1"/>
          </p:cNvPicPr>
          <p:nvPr/>
        </p:nvPicPr>
        <p:blipFill rotWithShape="1">
          <a:blip r:embed="rId2" cstate="print">
            <a:extLst>
              <a:ext uri="{28A0092B-C50C-407E-A947-70E740481C1C}">
                <a14:useLocalDpi xmlns:a14="http://schemas.microsoft.com/office/drawing/2010/main" val="0"/>
              </a:ext>
            </a:extLst>
          </a:blip>
          <a:srcRect l="5507"/>
          <a:stretch/>
        </p:blipFill>
        <p:spPr>
          <a:xfrm>
            <a:off x="1023699" y="32269699"/>
            <a:ext cx="11481418" cy="9933634"/>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13611"/>
          <a:stretch/>
        </p:blipFill>
        <p:spPr>
          <a:xfrm>
            <a:off x="8048129" y="7235501"/>
            <a:ext cx="14228659" cy="9876676"/>
          </a:xfrm>
          <a:prstGeom prst="rect">
            <a:avLst/>
          </a:prstGeom>
        </p:spPr>
      </p:pic>
      <p:sp>
        <p:nvSpPr>
          <p:cNvPr id="108" name="Rounded Rectangle 107"/>
          <p:cNvSpPr/>
          <p:nvPr/>
        </p:nvSpPr>
        <p:spPr>
          <a:xfrm>
            <a:off x="-28913970" y="3846783"/>
            <a:ext cx="9894527" cy="17822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ounded Rectangle 105"/>
          <p:cNvSpPr/>
          <p:nvPr/>
        </p:nvSpPr>
        <p:spPr>
          <a:xfrm>
            <a:off x="1169411" y="7474070"/>
            <a:ext cx="6878499" cy="303561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The conventional </a:t>
            </a:r>
            <a:r>
              <a:rPr lang="en-GB" sz="3200" b="1" i="1" dirty="0" smtClean="0">
                <a:solidFill>
                  <a:schemeClr val="tx1"/>
                </a:solidFill>
                <a:cs typeface="Arial" panose="020B0604020202020204" pitchFamily="34" charset="0"/>
              </a:rPr>
              <a:t>constrained</a:t>
            </a:r>
            <a:r>
              <a:rPr lang="en-GB" sz="3200" dirty="0" smtClean="0">
                <a:solidFill>
                  <a:schemeClr val="tx1"/>
                </a:solidFill>
                <a:cs typeface="Arial" panose="020B0604020202020204" pitchFamily="34" charset="0"/>
              </a:rPr>
              <a:t> approach to sample sizing a cluster RCT: minimise sample size subject to some nominal power constraint, e.g. power &gt; 0.8</a:t>
            </a:r>
            <a:endParaRPr lang="en-GB" sz="3200" dirty="0">
              <a:solidFill>
                <a:schemeClr val="tx1"/>
              </a:solidFill>
              <a:cs typeface="Arial" panose="020B0604020202020204" pitchFamily="34" charset="0"/>
            </a:endParaRPr>
          </a:p>
        </p:txBody>
      </p:sp>
      <p:sp>
        <p:nvSpPr>
          <p:cNvPr id="2057" name="TextBox 27"/>
          <p:cNvSpPr txBox="1">
            <a:spLocks noChangeArrowheads="1"/>
          </p:cNvSpPr>
          <p:nvPr/>
        </p:nvSpPr>
        <p:spPr bwMode="auto">
          <a:xfrm>
            <a:off x="5743004" y="3402262"/>
            <a:ext cx="18793964" cy="1746632"/>
          </a:xfrm>
          <a:prstGeom prst="rect">
            <a:avLst/>
          </a:prstGeom>
          <a:noFill/>
          <a:ln w="9525">
            <a:noFill/>
            <a:miter lim="800000"/>
            <a:headEnd/>
            <a:tailEnd/>
          </a:ln>
        </p:spPr>
        <p:txBody>
          <a:bodyPr wrap="square">
            <a:spAutoFit/>
          </a:bodyPr>
          <a:lstStyle/>
          <a:p>
            <a:pPr algn="ctr">
              <a:lnSpc>
                <a:spcPts val="3700"/>
              </a:lnSpc>
            </a:pPr>
            <a:r>
              <a:rPr lang="en-GB" sz="3200" dirty="0" smtClean="0"/>
              <a:t>Duncan T. </a:t>
            </a:r>
            <a:r>
              <a:rPr lang="en-GB" sz="3200" dirty="0" smtClean="0"/>
              <a:t>Wilson</a:t>
            </a:r>
          </a:p>
          <a:p>
            <a:pPr algn="ctr">
              <a:lnSpc>
                <a:spcPts val="3700"/>
              </a:lnSpc>
            </a:pPr>
            <a:r>
              <a:rPr lang="en-GB" sz="3200" dirty="0" smtClean="0">
                <a:latin typeface="Calibri" pitchFamily="34" charset="0"/>
              </a:rPr>
              <a:t>Leeds </a:t>
            </a:r>
            <a:r>
              <a:rPr lang="en-GB" sz="3200" dirty="0" smtClean="0">
                <a:latin typeface="Calibri" pitchFamily="34" charset="0"/>
              </a:rPr>
              <a:t>Institute of Clinical Trials Research, University of Leeds</a:t>
            </a:r>
          </a:p>
          <a:p>
            <a:pPr algn="ctr"/>
            <a:endParaRPr lang="en-GB" sz="1500" dirty="0" smtClean="0">
              <a:latin typeface="Calibri" pitchFamily="34" charset="0"/>
            </a:endParaRPr>
          </a:p>
          <a:p>
            <a:pPr algn="ctr">
              <a:lnSpc>
                <a:spcPts val="3700"/>
              </a:lnSpc>
            </a:pPr>
            <a:r>
              <a:rPr lang="en-GB" sz="3200" dirty="0" smtClean="0">
                <a:latin typeface="Calibri" pitchFamily="34" charset="0"/>
              </a:rPr>
              <a:t>@</a:t>
            </a:r>
            <a:r>
              <a:rPr lang="en-GB" sz="3200" dirty="0" err="1" smtClean="0">
                <a:latin typeface="Calibri" pitchFamily="34" charset="0"/>
              </a:rPr>
              <a:t>DTWilson</a:t>
            </a:r>
            <a:r>
              <a:rPr lang="en-GB" sz="3200" dirty="0" smtClean="0">
                <a:latin typeface="Calibri" pitchFamily="34" charset="0"/>
              </a:rPr>
              <a:t>, </a:t>
            </a:r>
            <a:r>
              <a:rPr lang="en-GB" sz="3200" dirty="0" smtClean="0">
                <a:latin typeface="Calibri" pitchFamily="34" charset="0"/>
                <a:hlinkClick r:id="rId4"/>
              </a:rPr>
              <a:t>d.t.Wilson@leeds.ac.uk</a:t>
            </a:r>
            <a:r>
              <a:rPr lang="en-GB" sz="3200" dirty="0" smtClean="0">
                <a:latin typeface="Calibri" pitchFamily="34" charset="0"/>
              </a:rPr>
              <a:t>, </a:t>
            </a:r>
            <a:r>
              <a:rPr lang="en-GB" sz="3200" dirty="0"/>
              <a:t>https://</a:t>
            </a:r>
            <a:r>
              <a:rPr lang="en-GB" sz="3200" dirty="0" smtClean="0"/>
              <a:t>github.com/DTWilson</a:t>
            </a:r>
            <a:endParaRPr lang="en-GB" sz="3200" dirty="0">
              <a:latin typeface="Calibri" pitchFamily="34" charset="0"/>
            </a:endParaRPr>
          </a:p>
        </p:txBody>
      </p:sp>
      <p:pic>
        <p:nvPicPr>
          <p:cNvPr id="92" name="Picture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72835" y="3925686"/>
            <a:ext cx="6074490" cy="1800000"/>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411" y="4338366"/>
            <a:ext cx="3393051" cy="1459328"/>
          </a:xfrm>
          <a:prstGeom prst="rect">
            <a:avLst/>
          </a:prstGeom>
        </p:spPr>
      </p:pic>
      <p:sp>
        <p:nvSpPr>
          <p:cNvPr id="24" name="TextBox 26"/>
          <p:cNvSpPr txBox="1">
            <a:spLocks noChangeArrowheads="1"/>
          </p:cNvSpPr>
          <p:nvPr/>
        </p:nvSpPr>
        <p:spPr bwMode="auto">
          <a:xfrm>
            <a:off x="13081576" y="40956175"/>
            <a:ext cx="11079009" cy="1323439"/>
          </a:xfrm>
          <a:prstGeom prst="rect">
            <a:avLst/>
          </a:prstGeom>
          <a:noFill/>
          <a:ln w="9525">
            <a:noFill/>
            <a:miter lim="800000"/>
            <a:headEnd/>
            <a:tailEnd/>
          </a:ln>
        </p:spPr>
        <p:txBody>
          <a:bodyPr wrap="square" lIns="180000" rIns="0">
            <a:spAutoFit/>
          </a:bodyPr>
          <a:lstStyle/>
          <a:p>
            <a:r>
              <a:rPr lang="en-GB" sz="2000" dirty="0" smtClean="0"/>
              <a:t>More details, including all R code used to generate the results in this poster, can be found at </a:t>
            </a:r>
            <a:r>
              <a:rPr lang="en-GB" sz="2000" dirty="0">
                <a:hlinkClick r:id="rId7"/>
              </a:rPr>
              <a:t>https://github.com/DTWilson/Opt_pilot_ocs</a:t>
            </a:r>
            <a:endParaRPr lang="en-GB" sz="2000" dirty="0" smtClean="0"/>
          </a:p>
          <a:p>
            <a:endParaRPr lang="en-GB" sz="2000" dirty="0"/>
          </a:p>
          <a:p>
            <a:r>
              <a:rPr lang="en-GB" sz="2000" dirty="0" smtClean="0"/>
              <a:t>This </a:t>
            </a:r>
            <a:r>
              <a:rPr lang="en-GB" sz="2000" dirty="0"/>
              <a:t>work was supported by the Medical Research Council [grant number MR/N015444/1].</a:t>
            </a:r>
          </a:p>
        </p:txBody>
      </p:sp>
      <p:sp>
        <p:nvSpPr>
          <p:cNvPr id="42" name="TextBox 30"/>
          <p:cNvSpPr txBox="1">
            <a:spLocks noChangeArrowheads="1"/>
          </p:cNvSpPr>
          <p:nvPr/>
        </p:nvSpPr>
        <p:spPr bwMode="auto">
          <a:xfrm>
            <a:off x="1167791" y="17385276"/>
            <a:ext cx="27653716" cy="857533"/>
          </a:xfrm>
          <a:prstGeom prst="rect">
            <a:avLst/>
          </a:prstGeom>
          <a:solidFill>
            <a:srgbClr val="003882"/>
          </a:solidFill>
          <a:ln w="9525">
            <a:noFill/>
            <a:miter lim="800000"/>
            <a:headEnd/>
            <a:tailEnd/>
          </a:ln>
        </p:spPr>
        <p:txBody>
          <a:bodyPr wrap="square" lIns="180000" tIns="0" bIns="72000" anchor="ctr">
            <a:spAutoFit/>
          </a:bodyPr>
          <a:lstStyle/>
          <a:p>
            <a:r>
              <a:rPr lang="en-GB" sz="5100" b="1" dirty="0" smtClean="0">
                <a:solidFill>
                  <a:schemeClr val="bg1"/>
                </a:solidFill>
              </a:rPr>
              <a:t>Value-based s</a:t>
            </a:r>
            <a:r>
              <a:rPr lang="en-GB" sz="5100" b="1" dirty="0" smtClean="0">
                <a:solidFill>
                  <a:schemeClr val="bg1"/>
                </a:solidFill>
              </a:rPr>
              <a:t>ample size re-estimation</a:t>
            </a:r>
            <a:endParaRPr lang="en-GB" sz="5100" b="1" dirty="0">
              <a:solidFill>
                <a:schemeClr val="bg1"/>
              </a:solidFill>
            </a:endParaRPr>
          </a:p>
        </p:txBody>
      </p:sp>
      <p:sp>
        <p:nvSpPr>
          <p:cNvPr id="53" name="TextBox 30"/>
          <p:cNvSpPr txBox="1">
            <a:spLocks noChangeArrowheads="1"/>
          </p:cNvSpPr>
          <p:nvPr/>
        </p:nvSpPr>
        <p:spPr bwMode="auto">
          <a:xfrm>
            <a:off x="1172815" y="31295309"/>
            <a:ext cx="19009940" cy="857533"/>
          </a:xfrm>
          <a:prstGeom prst="rect">
            <a:avLst/>
          </a:prstGeom>
          <a:solidFill>
            <a:srgbClr val="003882"/>
          </a:solidFill>
          <a:ln w="9525">
            <a:noFill/>
            <a:miter lim="800000"/>
            <a:headEnd/>
            <a:tailEnd/>
          </a:ln>
          <a:effectLst/>
        </p:spPr>
        <p:txBody>
          <a:bodyPr wrap="square" lIns="180000" tIns="0" bIns="72000" anchor="ctr">
            <a:spAutoFit/>
          </a:bodyPr>
          <a:lstStyle/>
          <a:p>
            <a:r>
              <a:rPr lang="en-GB" sz="5100" b="1" dirty="0" smtClean="0">
                <a:solidFill>
                  <a:schemeClr val="bg1"/>
                </a:solidFill>
              </a:rPr>
              <a:t>Robust fixed designs</a:t>
            </a:r>
            <a:endParaRPr lang="en-GB" sz="5100" b="1" dirty="0">
              <a:solidFill>
                <a:schemeClr val="bg1"/>
              </a:solidFill>
            </a:endParaRPr>
          </a:p>
        </p:txBody>
      </p:sp>
      <p:sp>
        <p:nvSpPr>
          <p:cNvPr id="54" name="TextBox 53"/>
          <p:cNvSpPr txBox="1"/>
          <p:nvPr/>
        </p:nvSpPr>
        <p:spPr>
          <a:xfrm>
            <a:off x="20568331" y="31257512"/>
            <a:ext cx="8171736" cy="895330"/>
          </a:xfrm>
          <a:prstGeom prst="rect">
            <a:avLst/>
          </a:prstGeom>
          <a:solidFill>
            <a:srgbClr val="003882"/>
          </a:solidFill>
          <a:ln>
            <a:noFill/>
          </a:ln>
        </p:spPr>
        <p:txBody>
          <a:bodyPr lIns="180000" tIns="0" bIns="72000" anchor="ctr"/>
          <a:lstStyle/>
          <a:p>
            <a:pPr defTabSz="4176431" fontAlgn="auto">
              <a:spcBef>
                <a:spcPts val="0"/>
              </a:spcBef>
              <a:spcAft>
                <a:spcPts val="0"/>
              </a:spcAft>
              <a:defRPr/>
            </a:pPr>
            <a:r>
              <a:rPr lang="en-GB" sz="5100" b="1" spc="100" dirty="0" smtClean="0">
                <a:solidFill>
                  <a:schemeClr val="bg1"/>
                </a:solidFill>
                <a:latin typeface="Arial" pitchFamily="34" charset="0"/>
                <a:cs typeface="Arial" pitchFamily="34" charset="0"/>
              </a:rPr>
              <a:t>Conclusions</a:t>
            </a:r>
            <a:endParaRPr lang="en-GB" sz="5000" b="1" spc="100" dirty="0">
              <a:solidFill>
                <a:schemeClr val="bg1"/>
              </a:solidFill>
              <a:latin typeface="Arial" pitchFamily="34" charset="0"/>
              <a:cs typeface="Arial" pitchFamily="34" charset="0"/>
            </a:endParaRPr>
          </a:p>
        </p:txBody>
      </p: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502482" y="40604022"/>
            <a:ext cx="4319025" cy="1895860"/>
          </a:xfrm>
          <a:prstGeom prst="rect">
            <a:avLst/>
          </a:prstGeom>
        </p:spPr>
      </p:pic>
      <p:cxnSp>
        <p:nvCxnSpPr>
          <p:cNvPr id="90" name="Straight Connector 89"/>
          <p:cNvCxnSpPr/>
          <p:nvPr/>
        </p:nvCxnSpPr>
        <p:spPr>
          <a:xfrm>
            <a:off x="11466056" y="8751948"/>
            <a:ext cx="1042075" cy="2483570"/>
          </a:xfrm>
          <a:prstGeom prst="line">
            <a:avLst/>
          </a:prstGeom>
          <a:ln w="76200">
            <a:solidFill>
              <a:srgbClr val="4FAF7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flipV="1">
            <a:off x="12660531" y="12959631"/>
            <a:ext cx="1246223" cy="1143579"/>
          </a:xfrm>
          <a:prstGeom prst="line">
            <a:avLst/>
          </a:prstGeom>
          <a:ln w="762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4356991" y="38232837"/>
            <a:ext cx="225106" cy="1383660"/>
          </a:xfrm>
          <a:prstGeom prst="line">
            <a:avLst/>
          </a:prstGeom>
          <a:ln w="762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TextBox 30"/>
          <p:cNvSpPr txBox="1">
            <a:spLocks noChangeArrowheads="1"/>
          </p:cNvSpPr>
          <p:nvPr/>
        </p:nvSpPr>
        <p:spPr bwMode="auto">
          <a:xfrm>
            <a:off x="-1" y="0"/>
            <a:ext cx="30279975" cy="3042222"/>
          </a:xfrm>
          <a:prstGeom prst="rect">
            <a:avLst/>
          </a:prstGeom>
          <a:solidFill>
            <a:srgbClr val="003882"/>
          </a:solidFill>
          <a:ln w="9525">
            <a:noFill/>
            <a:miter lim="800000"/>
            <a:headEnd/>
            <a:tailEnd/>
          </a:ln>
          <a:effectLst/>
        </p:spPr>
        <p:txBody>
          <a:bodyPr wrap="square" lIns="0" tIns="0" rIns="0" bIns="72000" anchor="ctr">
            <a:noAutofit/>
          </a:bodyPr>
          <a:lstStyle/>
          <a:p>
            <a:pPr algn="ctr"/>
            <a:r>
              <a:rPr lang="en-GB" sz="7000" b="1" dirty="0">
                <a:solidFill>
                  <a:schemeClr val="bg1"/>
                </a:solidFill>
              </a:rPr>
              <a:t>Robust, value-based sample size determination for cluster </a:t>
            </a:r>
          </a:p>
          <a:p>
            <a:pPr algn="ctr"/>
            <a:r>
              <a:rPr lang="en-GB" sz="7000" b="1" dirty="0" smtClean="0">
                <a:solidFill>
                  <a:schemeClr val="bg1"/>
                </a:solidFill>
              </a:rPr>
              <a:t>randomised </a:t>
            </a:r>
            <a:r>
              <a:rPr lang="en-GB" sz="7000" b="1" dirty="0">
                <a:solidFill>
                  <a:schemeClr val="bg1"/>
                </a:solidFill>
              </a:rPr>
              <a:t>trials when nuisance parameters are unknown</a:t>
            </a:r>
            <a:endParaRPr lang="en-GB" sz="7000" b="1" dirty="0">
              <a:solidFill>
                <a:schemeClr val="bg1"/>
              </a:solidFill>
            </a:endParaRPr>
          </a:p>
        </p:txBody>
      </p:sp>
      <p:pic>
        <p:nvPicPr>
          <p:cNvPr id="72" name="Picture 7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86859" y="4305052"/>
            <a:ext cx="2707414" cy="1545482"/>
          </a:xfrm>
          <a:prstGeom prst="rect">
            <a:avLst/>
          </a:prstGeom>
        </p:spPr>
      </p:pic>
      <p:sp>
        <p:nvSpPr>
          <p:cNvPr id="74" name="TextBox 30"/>
          <p:cNvSpPr txBox="1">
            <a:spLocks noChangeArrowheads="1"/>
          </p:cNvSpPr>
          <p:nvPr/>
        </p:nvSpPr>
        <p:spPr bwMode="auto">
          <a:xfrm>
            <a:off x="1167791" y="6095442"/>
            <a:ext cx="13972195" cy="864653"/>
          </a:xfrm>
          <a:prstGeom prst="rect">
            <a:avLst/>
          </a:prstGeom>
          <a:solidFill>
            <a:srgbClr val="003882"/>
          </a:solidFill>
          <a:ln w="9525">
            <a:noFill/>
            <a:miter lim="800000"/>
            <a:headEnd/>
            <a:tailEnd/>
          </a:ln>
          <a:effectLst/>
        </p:spPr>
        <p:txBody>
          <a:bodyPr wrap="square" lIns="180000" tIns="0" bIns="72000" anchor="ctr">
            <a:spAutoFit/>
          </a:bodyPr>
          <a:lstStyle/>
          <a:p>
            <a:r>
              <a:rPr lang="en-GB" sz="5100" b="1" dirty="0" smtClean="0">
                <a:solidFill>
                  <a:schemeClr val="bg1"/>
                </a:solidFill>
              </a:rPr>
              <a:t>Motivation</a:t>
            </a:r>
            <a:endParaRPr lang="en-GB" sz="5100" b="1" dirty="0">
              <a:solidFill>
                <a:schemeClr val="bg1"/>
              </a:solidFill>
            </a:endParaRPr>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3951" y="20986985"/>
            <a:ext cx="11934273" cy="9756890"/>
          </a:xfrm>
          <a:prstGeom prst="rect">
            <a:avLst/>
          </a:prstGeom>
        </p:spPr>
      </p:pic>
      <p:sp>
        <p:nvSpPr>
          <p:cNvPr id="78" name="TextBox 30"/>
          <p:cNvSpPr txBox="1">
            <a:spLocks noChangeArrowheads="1"/>
          </p:cNvSpPr>
          <p:nvPr/>
        </p:nvSpPr>
        <p:spPr bwMode="auto">
          <a:xfrm>
            <a:off x="15479486" y="6095442"/>
            <a:ext cx="13310440" cy="857533"/>
          </a:xfrm>
          <a:prstGeom prst="rect">
            <a:avLst/>
          </a:prstGeom>
          <a:solidFill>
            <a:srgbClr val="003882"/>
          </a:solidFill>
          <a:ln w="9525">
            <a:noFill/>
            <a:miter lim="800000"/>
            <a:headEnd/>
            <a:tailEnd/>
          </a:ln>
          <a:effectLst/>
        </p:spPr>
        <p:txBody>
          <a:bodyPr wrap="square" lIns="180000" tIns="0" bIns="72000" anchor="ctr">
            <a:spAutoFit/>
          </a:bodyPr>
          <a:lstStyle/>
          <a:p>
            <a:pPr algn="r"/>
            <a:r>
              <a:rPr lang="en-GB" sz="5100" b="1" dirty="0" smtClean="0">
                <a:solidFill>
                  <a:schemeClr val="bg1"/>
                </a:solidFill>
              </a:rPr>
              <a:t>Proposal</a:t>
            </a:r>
            <a:endParaRPr lang="en-GB" sz="5100" b="1" dirty="0">
              <a:solidFill>
                <a:schemeClr val="bg1"/>
              </a:solidFill>
            </a:endParaRPr>
          </a:p>
        </p:txBody>
      </p:sp>
      <p:pic>
        <p:nvPicPr>
          <p:cNvPr id="10" name="Picture 9"/>
          <p:cNvPicPr>
            <a:picLocks noChangeAspect="1"/>
          </p:cNvPicPr>
          <p:nvPr/>
        </p:nvPicPr>
        <p:blipFill rotWithShape="1">
          <a:blip r:embed="rId11" cstate="print">
            <a:extLst>
              <a:ext uri="{28A0092B-C50C-407E-A947-70E740481C1C}">
                <a14:useLocalDpi xmlns:a14="http://schemas.microsoft.com/office/drawing/2010/main" val="0"/>
              </a:ext>
            </a:extLst>
          </a:blip>
          <a:srcRect t="72891"/>
          <a:stretch/>
        </p:blipFill>
        <p:spPr>
          <a:xfrm>
            <a:off x="19849166" y="29591209"/>
            <a:ext cx="8111227" cy="1374305"/>
          </a:xfrm>
          <a:prstGeom prst="rect">
            <a:avLst/>
          </a:prstGeom>
        </p:spPr>
      </p:pic>
      <p:sp>
        <p:nvSpPr>
          <p:cNvPr id="85" name="Rounded Rectangle 84"/>
          <p:cNvSpPr/>
          <p:nvPr/>
        </p:nvSpPr>
        <p:spPr>
          <a:xfrm>
            <a:off x="1830975" y="14050104"/>
            <a:ext cx="5800493" cy="268158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For example, an ICC = 0.02 requires a sample size of 262 for 80% power; an ICC of 0.07 requires 442.</a:t>
            </a:r>
            <a:endParaRPr lang="en-GB" sz="3200" dirty="0">
              <a:solidFill>
                <a:schemeClr val="tx1"/>
              </a:solidFill>
              <a:cs typeface="Arial" panose="020B0604020202020204" pitchFamily="34" charset="0"/>
            </a:endParaRPr>
          </a:p>
        </p:txBody>
      </p:sp>
      <p:sp>
        <p:nvSpPr>
          <p:cNvPr id="86" name="Rounded Rectangle 85"/>
          <p:cNvSpPr/>
          <p:nvPr/>
        </p:nvSpPr>
        <p:spPr>
          <a:xfrm>
            <a:off x="22503521" y="7618348"/>
            <a:ext cx="5802085" cy="218180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An alternative </a:t>
            </a:r>
            <a:r>
              <a:rPr lang="en-GB" sz="3200" b="1" i="1" dirty="0" smtClean="0">
                <a:solidFill>
                  <a:schemeClr val="tx1"/>
                </a:solidFill>
                <a:cs typeface="Arial" panose="020B0604020202020204" pitchFamily="34" charset="0"/>
              </a:rPr>
              <a:t>value-based</a:t>
            </a:r>
            <a:r>
              <a:rPr lang="en-GB" sz="3200" dirty="0" smtClean="0">
                <a:solidFill>
                  <a:schemeClr val="tx1"/>
                </a:solidFill>
                <a:cs typeface="Arial" panose="020B0604020202020204" pitchFamily="34" charset="0"/>
              </a:rPr>
              <a:t> approach: choose the sample size which maximises </a:t>
            </a:r>
            <a:r>
              <a:rPr lang="en-GB" sz="3200" dirty="0" smtClean="0">
                <a:solidFill>
                  <a:schemeClr val="tx1"/>
                </a:solidFill>
                <a:cs typeface="Arial" panose="020B0604020202020204" pitchFamily="34" charset="0"/>
              </a:rPr>
              <a:t>value.</a:t>
            </a:r>
            <a:endParaRPr lang="en-GB" sz="3200" dirty="0" smtClean="0">
              <a:solidFill>
                <a:schemeClr val="tx1"/>
              </a:solidFill>
              <a:cs typeface="Arial" panose="020B0604020202020204" pitchFamily="34" charset="0"/>
            </a:endParaRPr>
          </a:p>
        </p:txBody>
      </p:sp>
      <p:sp>
        <p:nvSpPr>
          <p:cNvPr id="88" name="Rounded Rectangle 87"/>
          <p:cNvSpPr/>
          <p:nvPr/>
        </p:nvSpPr>
        <p:spPr>
          <a:xfrm>
            <a:off x="22544966" y="12563941"/>
            <a:ext cx="5719194" cy="154344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Now, an ICC of 0.07 requires a sample size of 280.</a:t>
            </a:r>
            <a:endParaRPr lang="en-GB" sz="3200" dirty="0">
              <a:solidFill>
                <a:schemeClr val="tx1"/>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93" name="Rounded Rectangle 92"/>
              <p:cNvSpPr/>
              <p:nvPr/>
            </p:nvSpPr>
            <p:spPr>
              <a:xfrm>
                <a:off x="8129392" y="18872941"/>
                <a:ext cx="4952184" cy="253483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We can adjust the sample size of a cluster trial based on an interim estimate, denoted </a:t>
                </a:r>
                <a14:m>
                  <m:oMath xmlns:m="http://schemas.openxmlformats.org/officeDocument/2006/math">
                    <m:acc>
                      <m:accPr>
                        <m:chr m:val="̂"/>
                        <m:ctrlPr>
                          <a:rPr lang="en-GB" sz="3200" b="0" i="1" smtClean="0">
                            <a:solidFill>
                              <a:schemeClr val="tx1"/>
                            </a:solidFill>
                            <a:cs typeface="Arial" panose="020B0604020202020204" pitchFamily="34" charset="0"/>
                          </a:rPr>
                        </m:ctrlPr>
                      </m:accPr>
                      <m:e>
                        <m:r>
                          <a:rPr lang="en-GB" sz="3200" b="0" i="1" smtClean="0">
                            <a:solidFill>
                              <a:schemeClr val="tx1"/>
                            </a:solidFill>
                            <a:cs typeface="Arial" panose="020B0604020202020204" pitchFamily="34" charset="0"/>
                          </a:rPr>
                          <m:t>𝐼𝐶𝐶</m:t>
                        </m:r>
                      </m:e>
                    </m:acc>
                  </m:oMath>
                </a14:m>
                <a:r>
                  <a:rPr lang="en-GB" sz="3200" dirty="0" smtClean="0">
                    <a:solidFill>
                      <a:schemeClr val="tx1"/>
                    </a:solidFill>
                    <a:cs typeface="Arial" panose="020B0604020202020204" pitchFamily="34" charset="0"/>
                  </a:rPr>
                  <a:t>.</a:t>
                </a:r>
                <a:endParaRPr lang="en-GB" sz="3200" dirty="0">
                  <a:solidFill>
                    <a:schemeClr val="tx1"/>
                  </a:solidFill>
                  <a:cs typeface="Arial" panose="020B0604020202020204" pitchFamily="34" charset="0"/>
                </a:endParaRPr>
              </a:p>
            </p:txBody>
          </p:sp>
        </mc:Choice>
        <mc:Fallback>
          <p:sp>
            <p:nvSpPr>
              <p:cNvPr id="93" name="Rounded Rectangle 92"/>
              <p:cNvSpPr>
                <a:spLocks noRot="1" noChangeAspect="1" noMove="1" noResize="1" noEditPoints="1" noAdjustHandles="1" noChangeArrowheads="1" noChangeShapeType="1" noTextEdit="1"/>
              </p:cNvSpPr>
              <p:nvPr/>
            </p:nvSpPr>
            <p:spPr>
              <a:xfrm>
                <a:off x="8129392" y="18872941"/>
                <a:ext cx="4952184" cy="2534836"/>
              </a:xfrm>
              <a:prstGeom prst="roundRect">
                <a:avLst/>
              </a:prstGeom>
              <a:blipFill>
                <a:blip r:embed="rId12"/>
                <a:stretch>
                  <a:fillRect r="-490"/>
                </a:stretch>
              </a:blipFill>
              <a:ln>
                <a:solidFill>
                  <a:schemeClr val="accent1">
                    <a:lumMod val="20000"/>
                    <a:lumOff val="80000"/>
                  </a:schemeClr>
                </a:solidFill>
              </a:ln>
            </p:spPr>
            <p:txBody>
              <a:bodyPr/>
              <a:lstStyle/>
              <a:p>
                <a:r>
                  <a:rPr lang="en-GB">
                    <a:noFill/>
                  </a:rPr>
                  <a:t> </a:t>
                </a:r>
              </a:p>
            </p:txBody>
          </p:sp>
        </mc:Fallback>
      </mc:AlternateContent>
      <p:sp>
        <p:nvSpPr>
          <p:cNvPr id="95" name="TextBox 31"/>
          <p:cNvSpPr txBox="1">
            <a:spLocks noChangeArrowheads="1"/>
          </p:cNvSpPr>
          <p:nvPr/>
        </p:nvSpPr>
        <p:spPr bwMode="auto">
          <a:xfrm>
            <a:off x="6344113" y="24797954"/>
            <a:ext cx="5760640" cy="538609"/>
          </a:xfrm>
          <a:prstGeom prst="rect">
            <a:avLst/>
          </a:prstGeom>
          <a:noFill/>
          <a:ln w="9525">
            <a:noFill/>
            <a:miter lim="800000"/>
            <a:headEnd/>
            <a:tailEnd/>
          </a:ln>
        </p:spPr>
        <p:txBody>
          <a:bodyPr wrap="square" lIns="0" tIns="0" rIns="360000">
            <a:spAutoFit/>
          </a:bodyPr>
          <a:lstStyle/>
          <a:p>
            <a:pPr>
              <a:spcAft>
                <a:spcPts val="1800"/>
              </a:spcAft>
            </a:pPr>
            <a:r>
              <a:rPr lang="en-GB" sz="3200" spc="-50" dirty="0" smtClean="0"/>
              <a:t>Optimal number of clusters</a:t>
            </a:r>
            <a:endParaRPr lang="en-GB" sz="3200" spc="-50" dirty="0" smtClean="0"/>
          </a:p>
        </p:txBody>
      </p:sp>
      <p:sp>
        <p:nvSpPr>
          <p:cNvPr id="98" name="TextBox 31"/>
          <p:cNvSpPr txBox="1">
            <a:spLocks noChangeArrowheads="1"/>
          </p:cNvSpPr>
          <p:nvPr/>
        </p:nvSpPr>
        <p:spPr bwMode="auto">
          <a:xfrm>
            <a:off x="3762784" y="22470538"/>
            <a:ext cx="3960440" cy="538609"/>
          </a:xfrm>
          <a:prstGeom prst="rect">
            <a:avLst/>
          </a:prstGeom>
          <a:noFill/>
          <a:ln w="9525">
            <a:noFill/>
            <a:miter lim="800000"/>
            <a:headEnd/>
            <a:tailEnd/>
          </a:ln>
        </p:spPr>
        <p:txBody>
          <a:bodyPr wrap="square" lIns="0" tIns="0" rIns="360000">
            <a:spAutoFit/>
          </a:bodyPr>
          <a:lstStyle/>
          <a:p>
            <a:pPr>
              <a:spcAft>
                <a:spcPts val="1800"/>
              </a:spcAft>
            </a:pPr>
            <a:r>
              <a:rPr lang="en-GB" sz="3200" spc="-50" dirty="0" smtClean="0"/>
              <a:t>Optimal cluster size</a:t>
            </a:r>
            <a:endParaRPr lang="en-GB" sz="3200" spc="-50" dirty="0" smtClean="0"/>
          </a:p>
        </p:txBody>
      </p:sp>
      <mc:AlternateContent xmlns:mc="http://schemas.openxmlformats.org/markup-compatibility/2006">
        <mc:Choice xmlns:a14="http://schemas.microsoft.com/office/drawing/2010/main" Requires="a14">
          <p:sp>
            <p:nvSpPr>
              <p:cNvPr id="99" name="Rounded Rectangle 98"/>
              <p:cNvSpPr/>
              <p:nvPr/>
            </p:nvSpPr>
            <p:spPr>
              <a:xfrm>
                <a:off x="13995062" y="19056737"/>
                <a:ext cx="5230527" cy="3360318"/>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0" dirty="0" smtClean="0">
                    <a:solidFill>
                      <a:schemeClr val="tx1"/>
                    </a:solidFill>
                    <a:cs typeface="Arial" panose="020B0604020202020204" pitchFamily="34" charset="0"/>
                  </a:rPr>
                  <a:t> For example, suppose we calculate </a:t>
                </a:r>
                <a14:m>
                  <m:oMath xmlns:m="http://schemas.openxmlformats.org/officeDocument/2006/math">
                    <m:acc>
                      <m:accPr>
                        <m:chr m:val="̂"/>
                        <m:ctrlPr>
                          <a:rPr lang="en-GB" sz="3200" b="0" i="1" smtClean="0">
                            <a:solidFill>
                              <a:schemeClr val="tx1"/>
                            </a:solidFill>
                            <a:cs typeface="Arial" panose="020B0604020202020204" pitchFamily="34" charset="0"/>
                          </a:rPr>
                        </m:ctrlPr>
                      </m:accPr>
                      <m:e>
                        <m:r>
                          <a:rPr lang="en-GB" sz="3200" b="0" i="1" smtClean="0">
                            <a:solidFill>
                              <a:schemeClr val="tx1"/>
                            </a:solidFill>
                            <a:cs typeface="Arial" panose="020B0604020202020204" pitchFamily="34" charset="0"/>
                          </a:rPr>
                          <m:t>𝐼𝐶𝐶</m:t>
                        </m:r>
                      </m:e>
                    </m:acc>
                  </m:oMath>
                </a14:m>
                <a:r>
                  <a:rPr lang="en-GB" sz="3200" dirty="0" smtClean="0">
                    <a:solidFill>
                      <a:schemeClr val="tx1"/>
                    </a:solidFill>
                    <a:cs typeface="Arial" panose="020B0604020202020204" pitchFamily="34" charset="0"/>
                  </a:rPr>
                  <a:t> from a pilot sample of 12 clusters with 18 participants in each, when the true ICC = 0.05.</a:t>
                </a:r>
                <a:endParaRPr lang="en-GB" sz="3200" dirty="0">
                  <a:solidFill>
                    <a:schemeClr val="tx1"/>
                  </a:solidFill>
                  <a:cs typeface="Arial" panose="020B0604020202020204" pitchFamily="34" charset="0"/>
                </a:endParaRPr>
              </a:p>
            </p:txBody>
          </p:sp>
        </mc:Choice>
        <mc:Fallback>
          <p:sp>
            <p:nvSpPr>
              <p:cNvPr id="99" name="Rounded Rectangle 98"/>
              <p:cNvSpPr>
                <a:spLocks noRot="1" noChangeAspect="1" noMove="1" noResize="1" noEditPoints="1" noAdjustHandles="1" noChangeArrowheads="1" noChangeShapeType="1" noTextEdit="1"/>
              </p:cNvSpPr>
              <p:nvPr/>
            </p:nvSpPr>
            <p:spPr>
              <a:xfrm>
                <a:off x="13995062" y="19056737"/>
                <a:ext cx="5230527" cy="3360318"/>
              </a:xfrm>
              <a:prstGeom prst="roundRect">
                <a:avLst/>
              </a:prstGeom>
              <a:blipFill>
                <a:blip r:embed="rId13"/>
                <a:stretch>
                  <a:fillRect/>
                </a:stretch>
              </a:blipFill>
              <a:ln>
                <a:solidFill>
                  <a:schemeClr val="accent1">
                    <a:lumMod val="20000"/>
                    <a:lumOff val="80000"/>
                  </a:schemeClr>
                </a:solidFill>
              </a:ln>
            </p:spPr>
            <p:txBody>
              <a:bodyPr/>
              <a:lstStyle/>
              <a:p>
                <a:r>
                  <a:rPr lang="en-GB">
                    <a:noFill/>
                  </a:rPr>
                  <a:t> </a:t>
                </a:r>
              </a:p>
            </p:txBody>
          </p:sp>
        </mc:Fallback>
      </mc:AlternateContent>
      <p:sp>
        <p:nvSpPr>
          <p:cNvPr id="100" name="Rounded Rectangle 99"/>
          <p:cNvSpPr/>
          <p:nvPr/>
        </p:nvSpPr>
        <p:spPr>
          <a:xfrm>
            <a:off x="13590078" y="27069171"/>
            <a:ext cx="6202839" cy="3564032"/>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0" dirty="0" smtClean="0">
                <a:solidFill>
                  <a:schemeClr val="tx1"/>
                </a:solidFill>
                <a:cs typeface="Arial" panose="020B0604020202020204" pitchFamily="34" charset="0"/>
              </a:rPr>
              <a:t>We find that the value-based method leads to considerably less variability in the final sample size, and in the resulting power, compared with the constrained approach.</a:t>
            </a:r>
            <a:endParaRPr lang="en-GB" sz="3200" dirty="0">
              <a:solidFill>
                <a:schemeClr val="tx1"/>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101" name="Rounded Rectangle 100"/>
              <p:cNvSpPr/>
              <p:nvPr/>
            </p:nvSpPr>
            <p:spPr>
              <a:xfrm>
                <a:off x="13616770" y="23131961"/>
                <a:ext cx="5987109" cy="322230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0" dirty="0" smtClean="0">
                    <a:solidFill>
                      <a:schemeClr val="tx1"/>
                    </a:solidFill>
                    <a:cs typeface="Arial" panose="020B0604020202020204" pitchFamily="34" charset="0"/>
                  </a:rPr>
                  <a:t>We then use the interim estimate </a:t>
                </a:r>
                <a14:m>
                  <m:oMath xmlns:m="http://schemas.openxmlformats.org/officeDocument/2006/math">
                    <m:acc>
                      <m:accPr>
                        <m:chr m:val="̂"/>
                        <m:ctrlPr>
                          <a:rPr lang="en-GB" sz="3200" b="0" i="1" smtClean="0">
                            <a:solidFill>
                              <a:schemeClr val="tx1"/>
                            </a:solidFill>
                            <a:cs typeface="Arial" panose="020B0604020202020204" pitchFamily="34" charset="0"/>
                          </a:rPr>
                        </m:ctrlPr>
                      </m:accPr>
                      <m:e>
                        <m:r>
                          <a:rPr lang="en-GB" sz="3200" b="0" i="1" smtClean="0">
                            <a:solidFill>
                              <a:schemeClr val="tx1"/>
                            </a:solidFill>
                            <a:cs typeface="Arial" panose="020B0604020202020204" pitchFamily="34" charset="0"/>
                          </a:rPr>
                          <m:t>𝐼𝐶𝐶</m:t>
                        </m:r>
                      </m:e>
                    </m:acc>
                  </m:oMath>
                </a14:m>
                <a:r>
                  <a:rPr lang="en-GB" sz="3200" dirty="0" smtClean="0">
                    <a:solidFill>
                      <a:schemeClr val="tx1"/>
                    </a:solidFill>
                    <a:cs typeface="Arial" panose="020B0604020202020204" pitchFamily="34" charset="0"/>
                  </a:rPr>
                  <a:t> to re-estimate the sample size, using both the constrained and the value-based methods.</a:t>
                </a:r>
                <a:endParaRPr lang="en-GB" sz="3200" dirty="0">
                  <a:solidFill>
                    <a:schemeClr val="tx1"/>
                  </a:solidFill>
                  <a:cs typeface="Arial" panose="020B0604020202020204" pitchFamily="34" charset="0"/>
                </a:endParaRPr>
              </a:p>
            </p:txBody>
          </p:sp>
        </mc:Choice>
        <mc:Fallback>
          <p:sp>
            <p:nvSpPr>
              <p:cNvPr id="101" name="Rounded Rectangle 100"/>
              <p:cNvSpPr>
                <a:spLocks noRot="1" noChangeAspect="1" noMove="1" noResize="1" noEditPoints="1" noAdjustHandles="1" noChangeArrowheads="1" noChangeShapeType="1" noTextEdit="1"/>
              </p:cNvSpPr>
              <p:nvPr/>
            </p:nvSpPr>
            <p:spPr>
              <a:xfrm>
                <a:off x="13616770" y="23131961"/>
                <a:ext cx="5987109" cy="3222304"/>
              </a:xfrm>
              <a:prstGeom prst="roundRect">
                <a:avLst/>
              </a:prstGeom>
              <a:blipFill>
                <a:blip r:embed="rId14"/>
                <a:stretch>
                  <a:fillRect r="-406"/>
                </a:stretch>
              </a:blipFill>
              <a:ln>
                <a:solidFill>
                  <a:schemeClr val="accent1">
                    <a:lumMod val="20000"/>
                    <a:lumOff val="80000"/>
                  </a:schemeClr>
                </a:solidFill>
              </a:ln>
            </p:spPr>
            <p:txBody>
              <a:bodyPr/>
              <a:lstStyle/>
              <a:p>
                <a:r>
                  <a:rPr lang="en-GB">
                    <a:noFill/>
                  </a:rPr>
                  <a:t> </a:t>
                </a:r>
              </a:p>
            </p:txBody>
          </p:sp>
        </mc:Fallback>
      </mc:AlternateContent>
      <p:sp>
        <p:nvSpPr>
          <p:cNvPr id="102" name="Rounded Rectangle 101"/>
          <p:cNvSpPr/>
          <p:nvPr/>
        </p:nvSpPr>
        <p:spPr>
          <a:xfrm>
            <a:off x="1840335" y="11218995"/>
            <a:ext cx="5781773" cy="2121798"/>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This method is sensitive to the (unknown) </a:t>
            </a:r>
            <a:r>
              <a:rPr lang="en-GB" sz="3200" dirty="0" err="1" smtClean="0">
                <a:solidFill>
                  <a:schemeClr val="tx1"/>
                </a:solidFill>
                <a:cs typeface="Arial" panose="020B0604020202020204" pitchFamily="34" charset="0"/>
              </a:rPr>
              <a:t>Intracluster</a:t>
            </a:r>
            <a:r>
              <a:rPr lang="en-GB" sz="3200" dirty="0" smtClean="0">
                <a:solidFill>
                  <a:schemeClr val="tx1"/>
                </a:solidFill>
                <a:cs typeface="Arial" panose="020B0604020202020204" pitchFamily="34" charset="0"/>
              </a:rPr>
              <a:t> Correlation Coefficient (ICC).</a:t>
            </a:r>
            <a:endParaRPr lang="en-GB" sz="3200" dirty="0">
              <a:solidFill>
                <a:schemeClr val="tx1"/>
              </a:solidFill>
              <a:cs typeface="Arial" panose="020B0604020202020204" pitchFamily="34" charset="0"/>
            </a:endParaRPr>
          </a:p>
        </p:txBody>
      </p:sp>
      <p:sp>
        <p:nvSpPr>
          <p:cNvPr id="103" name="TextBox 31"/>
          <p:cNvSpPr txBox="1">
            <a:spLocks noChangeArrowheads="1"/>
          </p:cNvSpPr>
          <p:nvPr/>
        </p:nvSpPr>
        <p:spPr bwMode="auto">
          <a:xfrm>
            <a:off x="9810147" y="8187486"/>
            <a:ext cx="5075310" cy="538609"/>
          </a:xfrm>
          <a:prstGeom prst="rect">
            <a:avLst/>
          </a:prstGeom>
          <a:noFill/>
          <a:ln w="9525">
            <a:noFill/>
            <a:miter lim="800000"/>
            <a:headEnd/>
            <a:tailEnd/>
          </a:ln>
        </p:spPr>
        <p:txBody>
          <a:bodyPr wrap="square" lIns="0" tIns="0" rIns="360000">
            <a:spAutoFit/>
          </a:bodyPr>
          <a:lstStyle/>
          <a:p>
            <a:pPr>
              <a:spcAft>
                <a:spcPts val="1800"/>
              </a:spcAft>
            </a:pPr>
            <a:r>
              <a:rPr lang="en-GB" sz="3200" spc="-50" dirty="0" smtClean="0"/>
              <a:t>Power when ICC = 0.02</a:t>
            </a:r>
            <a:endParaRPr lang="en-GB" sz="3200" spc="-50" dirty="0" smtClean="0"/>
          </a:p>
        </p:txBody>
      </p:sp>
      <p:sp>
        <p:nvSpPr>
          <p:cNvPr id="104" name="TextBox 31"/>
          <p:cNvSpPr txBox="1">
            <a:spLocks noChangeArrowheads="1"/>
          </p:cNvSpPr>
          <p:nvPr/>
        </p:nvSpPr>
        <p:spPr bwMode="auto">
          <a:xfrm>
            <a:off x="12833559" y="14275200"/>
            <a:ext cx="5075310" cy="538609"/>
          </a:xfrm>
          <a:prstGeom prst="rect">
            <a:avLst/>
          </a:prstGeom>
          <a:noFill/>
          <a:ln w="9525">
            <a:noFill/>
            <a:miter lim="800000"/>
            <a:headEnd/>
            <a:tailEnd/>
          </a:ln>
        </p:spPr>
        <p:txBody>
          <a:bodyPr wrap="square" lIns="0" tIns="0" rIns="360000">
            <a:spAutoFit/>
          </a:bodyPr>
          <a:lstStyle/>
          <a:p>
            <a:pPr>
              <a:spcAft>
                <a:spcPts val="1800"/>
              </a:spcAft>
            </a:pPr>
            <a:r>
              <a:rPr lang="en-GB" sz="3200" spc="-50" dirty="0" smtClean="0"/>
              <a:t>Power when ICC = 0.07</a:t>
            </a:r>
            <a:endParaRPr lang="en-GB" sz="3200" spc="-50" dirty="0" smtClean="0"/>
          </a:p>
        </p:txBody>
      </p:sp>
      <mc:AlternateContent xmlns:mc="http://schemas.openxmlformats.org/markup-compatibility/2006">
        <mc:Choice xmlns:a14="http://schemas.microsoft.com/office/drawing/2010/main" Requires="a14">
          <p:sp>
            <p:nvSpPr>
              <p:cNvPr id="110" name="Rounded Rectangle 109"/>
              <p:cNvSpPr/>
              <p:nvPr/>
            </p:nvSpPr>
            <p:spPr>
              <a:xfrm>
                <a:off x="22007392" y="10361704"/>
                <a:ext cx="6794342" cy="1640686"/>
              </a:xfrm>
              <a:prstGeom prst="roundRect">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cs typeface="Arial" panose="020B0604020202020204" pitchFamily="34" charset="0"/>
                        </a:rPr>
                        <m:t>𝑉𝑎𝑙𝑢𝑒</m:t>
                      </m:r>
                      <m:r>
                        <a:rPr lang="en-GB" sz="3200" i="1" smtClean="0">
                          <a:solidFill>
                            <a:schemeClr val="tx1"/>
                          </a:solidFill>
                          <a:latin typeface="Cambria Math" panose="02040503050406030204" pitchFamily="18" charset="0"/>
                          <a:cs typeface="Arial" panose="020B0604020202020204" pitchFamily="34" charset="0"/>
                        </a:rPr>
                        <m:t>=</m:t>
                      </m:r>
                      <m:r>
                        <a:rPr lang="en-GB" sz="3200" i="1" smtClean="0">
                          <a:solidFill>
                            <a:schemeClr val="tx1"/>
                          </a:solidFill>
                          <a:latin typeface="Cambria Math" panose="02040503050406030204" pitchFamily="18" charset="0"/>
                          <a:cs typeface="Arial" panose="020B0604020202020204" pitchFamily="34" charset="0"/>
                        </a:rPr>
                        <m:t>𝑃𝑜𝑤𝑒𝑟</m:t>
                      </m:r>
                      <m:r>
                        <a:rPr lang="en-GB" sz="3200" i="1" smtClean="0">
                          <a:solidFill>
                            <a:schemeClr val="tx1"/>
                          </a:solidFill>
                          <a:latin typeface="Cambria Math" panose="02040503050406030204" pitchFamily="18" charset="0"/>
                          <a:cs typeface="Arial" panose="020B0604020202020204" pitchFamily="34" charset="0"/>
                        </a:rPr>
                        <m:t>+</m:t>
                      </m:r>
                      <m:r>
                        <a:rPr lang="en-GB" sz="3200" i="1" smtClean="0">
                          <a:solidFill>
                            <a:schemeClr val="tx1"/>
                          </a:solidFill>
                          <a:latin typeface="Cambria Math" panose="02040503050406030204" pitchFamily="18" charset="0"/>
                          <a:cs typeface="Arial" panose="020B0604020202020204" pitchFamily="34" charset="0"/>
                        </a:rPr>
                        <m:t>𝜆</m:t>
                      </m:r>
                      <m:r>
                        <a:rPr lang="en-GB" sz="3200" i="1" smtClean="0">
                          <a:solidFill>
                            <a:schemeClr val="tx1"/>
                          </a:solidFill>
                          <a:latin typeface="Cambria Math" panose="02040503050406030204" pitchFamily="18" charset="0"/>
                          <a:cs typeface="Arial" panose="020B0604020202020204" pitchFamily="34" charset="0"/>
                        </a:rPr>
                        <m:t>×</m:t>
                      </m:r>
                      <m:r>
                        <a:rPr lang="en-GB" sz="3200" i="1" smtClean="0">
                          <a:solidFill>
                            <a:schemeClr val="tx1"/>
                          </a:solidFill>
                          <a:latin typeface="Cambria Math" panose="02040503050406030204" pitchFamily="18" charset="0"/>
                          <a:cs typeface="Arial" panose="020B0604020202020204" pitchFamily="34" charset="0"/>
                        </a:rPr>
                        <m:t>𝑆𝑎𝑚𝑝𝑙𝑒</m:t>
                      </m:r>
                      <m:r>
                        <a:rPr lang="en-GB" sz="3200" i="1" smtClean="0">
                          <a:solidFill>
                            <a:schemeClr val="tx1"/>
                          </a:solidFill>
                          <a:latin typeface="Cambria Math" panose="02040503050406030204" pitchFamily="18" charset="0"/>
                          <a:cs typeface="Arial" panose="020B0604020202020204" pitchFamily="34" charset="0"/>
                        </a:rPr>
                        <m:t> </m:t>
                      </m:r>
                      <m:r>
                        <a:rPr lang="en-GB" sz="3200" i="1" smtClean="0">
                          <a:solidFill>
                            <a:schemeClr val="tx1"/>
                          </a:solidFill>
                          <a:latin typeface="Cambria Math" panose="02040503050406030204" pitchFamily="18" charset="0"/>
                          <a:cs typeface="Arial" panose="020B0604020202020204" pitchFamily="34" charset="0"/>
                        </a:rPr>
                        <m:t>𝑠𝑖𝑧𝑒</m:t>
                      </m:r>
                    </m:oMath>
                  </m:oMathPara>
                </a14:m>
                <a:endParaRPr lang="en-GB" sz="3200" dirty="0">
                  <a:solidFill>
                    <a:schemeClr val="tx1"/>
                  </a:solidFill>
                  <a:latin typeface="Arial" panose="020B0604020202020204" pitchFamily="34" charset="0"/>
                  <a:cs typeface="Arial" panose="020B0604020202020204" pitchFamily="34" charset="0"/>
                </a:endParaRPr>
              </a:p>
            </p:txBody>
          </p:sp>
        </mc:Choice>
        <mc:Fallback>
          <p:sp>
            <p:nvSpPr>
              <p:cNvPr id="110" name="Rounded Rectangle 109"/>
              <p:cNvSpPr>
                <a:spLocks noRot="1" noChangeAspect="1" noMove="1" noResize="1" noEditPoints="1" noAdjustHandles="1" noChangeArrowheads="1" noChangeShapeType="1" noTextEdit="1"/>
              </p:cNvSpPr>
              <p:nvPr/>
            </p:nvSpPr>
            <p:spPr>
              <a:xfrm>
                <a:off x="22007392" y="10361704"/>
                <a:ext cx="6794342" cy="1640686"/>
              </a:xfrm>
              <a:prstGeom prst="roundRect">
                <a:avLst/>
              </a:prstGeom>
              <a:blipFill>
                <a:blip r:embed="rId15"/>
                <a:stretch>
                  <a:fillRect/>
                </a:stretch>
              </a:blipFill>
              <a:ln w="76200">
                <a:solidFill>
                  <a:schemeClr val="accent1">
                    <a:lumMod val="20000"/>
                    <a:lumOff val="80000"/>
                  </a:schemeClr>
                </a:solidFill>
              </a:ln>
            </p:spPr>
            <p:txBody>
              <a:bodyPr/>
              <a:lstStyle/>
              <a:p>
                <a:r>
                  <a:rPr lang="en-GB">
                    <a:noFill/>
                  </a:rPr>
                  <a:t> </a:t>
                </a:r>
              </a:p>
            </p:txBody>
          </p:sp>
        </mc:Fallback>
      </mc:AlternateContent>
      <p:sp>
        <p:nvSpPr>
          <p:cNvPr id="123" name="TextBox 31"/>
          <p:cNvSpPr txBox="1">
            <a:spLocks noChangeArrowheads="1"/>
          </p:cNvSpPr>
          <p:nvPr/>
        </p:nvSpPr>
        <p:spPr bwMode="auto">
          <a:xfrm>
            <a:off x="15482446" y="11779916"/>
            <a:ext cx="4183005" cy="1031051"/>
          </a:xfrm>
          <a:prstGeom prst="rect">
            <a:avLst/>
          </a:prstGeom>
          <a:noFill/>
          <a:ln w="9525">
            <a:noFill/>
            <a:miter lim="800000"/>
            <a:headEnd/>
            <a:tailEnd/>
          </a:ln>
        </p:spPr>
        <p:txBody>
          <a:bodyPr wrap="square" lIns="0" tIns="0" rIns="360000">
            <a:spAutoFit/>
          </a:bodyPr>
          <a:lstStyle/>
          <a:p>
            <a:pPr algn="ctr">
              <a:spcAft>
                <a:spcPts val="1800"/>
              </a:spcAft>
            </a:pPr>
            <a:r>
              <a:rPr lang="en-GB" sz="3200" spc="-50" dirty="0" smtClean="0"/>
              <a:t>Optimal value-based designs</a:t>
            </a:r>
            <a:endParaRPr lang="en-GB" sz="3200" spc="-50" dirty="0" smtClean="0"/>
          </a:p>
        </p:txBody>
      </p:sp>
      <p:cxnSp>
        <p:nvCxnSpPr>
          <p:cNvPr id="127" name="Straight Connector 126"/>
          <p:cNvCxnSpPr/>
          <p:nvPr/>
        </p:nvCxnSpPr>
        <p:spPr>
          <a:xfrm flipH="1" flipV="1">
            <a:off x="14639299" y="10940516"/>
            <a:ext cx="1874771" cy="642966"/>
          </a:xfrm>
          <a:prstGeom prst="line">
            <a:avLst/>
          </a:prstGeom>
          <a:ln w="762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4345666" y="9473007"/>
            <a:ext cx="2528444" cy="2089880"/>
          </a:xfrm>
          <a:prstGeom prst="line">
            <a:avLst/>
          </a:prstGeom>
          <a:ln w="76200">
            <a:solidFill>
              <a:srgbClr val="4FAF76"/>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2983218" y="23070546"/>
            <a:ext cx="2003641" cy="1748042"/>
          </a:xfrm>
          <a:prstGeom prst="line">
            <a:avLst/>
          </a:prstGeom>
          <a:ln w="76200">
            <a:solidFill>
              <a:srgbClr val="D12D8F"/>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flipV="1">
            <a:off x="7342386" y="25410100"/>
            <a:ext cx="351887" cy="708869"/>
          </a:xfrm>
          <a:prstGeom prst="line">
            <a:avLst/>
          </a:prstGeom>
          <a:ln w="76200">
            <a:solidFill>
              <a:srgbClr val="6A3FBF"/>
            </a:solidFill>
            <a:prstDash val="dash"/>
          </a:ln>
        </p:spPr>
        <p:style>
          <a:lnRef idx="1">
            <a:schemeClr val="accent1"/>
          </a:lnRef>
          <a:fillRef idx="0">
            <a:schemeClr val="accent1"/>
          </a:fillRef>
          <a:effectRef idx="0">
            <a:schemeClr val="accent1"/>
          </a:effectRef>
          <a:fontRef idx="minor">
            <a:schemeClr val="tx1"/>
          </a:fontRef>
        </p:style>
      </p:cxnSp>
      <p:sp>
        <p:nvSpPr>
          <p:cNvPr id="138" name="Rounded Rectangle 137"/>
          <p:cNvSpPr/>
          <p:nvPr/>
        </p:nvSpPr>
        <p:spPr>
          <a:xfrm>
            <a:off x="1167791" y="18513847"/>
            <a:ext cx="5774117" cy="257933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0" dirty="0" smtClean="0">
                <a:solidFill>
                  <a:schemeClr val="tx1"/>
                </a:solidFill>
                <a:cs typeface="Arial" panose="020B0604020202020204" pitchFamily="34" charset="0"/>
              </a:rPr>
              <a:t>We find that the optimal number of clusters should initially increase with the ICC, before dropping down to 0.</a:t>
            </a:r>
            <a:endParaRPr lang="en-GB" sz="3200" dirty="0">
              <a:solidFill>
                <a:schemeClr val="tx1"/>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139" name="Rounded Rectangle 138"/>
              <p:cNvSpPr/>
              <p:nvPr/>
            </p:nvSpPr>
            <p:spPr>
              <a:xfrm>
                <a:off x="22333310" y="14668941"/>
                <a:ext cx="6142507" cy="232961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To use this approach we need to specify the trade-off parameter </a:t>
                </a:r>
                <a14:m>
                  <m:oMath xmlns:m="http://schemas.openxmlformats.org/officeDocument/2006/math">
                    <m:r>
                      <a:rPr lang="en-GB" sz="3200" i="1">
                        <a:solidFill>
                          <a:schemeClr val="tx1"/>
                        </a:solidFill>
                        <a:cs typeface="Arial" panose="020B0604020202020204" pitchFamily="34" charset="0"/>
                      </a:rPr>
                      <m:t>𝜆</m:t>
                    </m:r>
                  </m:oMath>
                </a14:m>
                <a:r>
                  <a:rPr lang="en-GB" sz="3200" dirty="0" smtClean="0">
                    <a:solidFill>
                      <a:schemeClr val="tx1"/>
                    </a:solidFill>
                    <a:cs typeface="Arial" panose="020B0604020202020204" pitchFamily="34" charset="0"/>
                  </a:rPr>
                  <a:t>, the price (in terms of sample size) of power.</a:t>
                </a:r>
                <a:endParaRPr lang="en-GB" sz="3200" dirty="0">
                  <a:solidFill>
                    <a:schemeClr val="tx1"/>
                  </a:solidFill>
                  <a:cs typeface="Arial" panose="020B0604020202020204" pitchFamily="34" charset="0"/>
                </a:endParaRPr>
              </a:p>
            </p:txBody>
          </p:sp>
        </mc:Choice>
        <mc:Fallback>
          <p:sp>
            <p:nvSpPr>
              <p:cNvPr id="139" name="Rounded Rectangle 138"/>
              <p:cNvSpPr>
                <a:spLocks noRot="1" noChangeAspect="1" noMove="1" noResize="1" noEditPoints="1" noAdjustHandles="1" noChangeArrowheads="1" noChangeShapeType="1" noTextEdit="1"/>
              </p:cNvSpPr>
              <p:nvPr/>
            </p:nvSpPr>
            <p:spPr>
              <a:xfrm>
                <a:off x="22333310" y="14668941"/>
                <a:ext cx="6142507" cy="2329616"/>
              </a:xfrm>
              <a:prstGeom prst="roundRect">
                <a:avLst/>
              </a:prstGeom>
              <a:blipFill>
                <a:blip r:embed="rId16"/>
                <a:stretch>
                  <a:fillRect r="-791" b="-2073"/>
                </a:stretch>
              </a:blipFill>
              <a:ln>
                <a:solidFill>
                  <a:schemeClr val="accent1">
                    <a:lumMod val="20000"/>
                    <a:lumOff val="80000"/>
                  </a:schemeClr>
                </a:solidFill>
              </a:ln>
            </p:spPr>
            <p:txBody>
              <a:bodyPr/>
              <a:lstStyle/>
              <a:p>
                <a:r>
                  <a:rPr lang="en-GB">
                    <a:noFill/>
                  </a:rPr>
                  <a:t> </a:t>
                </a:r>
              </a:p>
            </p:txBody>
          </p:sp>
        </mc:Fallback>
      </mc:AlternateContent>
      <p:pic>
        <p:nvPicPr>
          <p:cNvPr id="2067" name="Picture 2066"/>
          <p:cNvPicPr>
            <a:picLocks noChangeAspect="1"/>
          </p:cNvPicPr>
          <p:nvPr/>
        </p:nvPicPr>
        <p:blipFill rotWithShape="1">
          <a:blip r:embed="rId17" cstate="print">
            <a:extLst>
              <a:ext uri="{28A0092B-C50C-407E-A947-70E740481C1C}">
                <a14:useLocalDpi xmlns:a14="http://schemas.microsoft.com/office/drawing/2010/main" val="0"/>
              </a:ext>
            </a:extLst>
          </a:blip>
          <a:srcRect b="25467"/>
          <a:stretch/>
        </p:blipFill>
        <p:spPr>
          <a:xfrm>
            <a:off x="20363447" y="18221264"/>
            <a:ext cx="8061317" cy="5754957"/>
          </a:xfrm>
          <a:prstGeom prst="rect">
            <a:avLst/>
          </a:prstGeom>
        </p:spPr>
      </p:pic>
      <p:pic>
        <p:nvPicPr>
          <p:cNvPr id="2068" name="Picture 2067"/>
          <p:cNvPicPr>
            <a:picLocks noChangeAspect="1"/>
          </p:cNvPicPr>
          <p:nvPr/>
        </p:nvPicPr>
        <p:blipFill rotWithShape="1">
          <a:blip r:embed="rId18" cstate="print">
            <a:extLst>
              <a:ext uri="{28A0092B-C50C-407E-A947-70E740481C1C}">
                <a14:useLocalDpi xmlns:a14="http://schemas.microsoft.com/office/drawing/2010/main" val="0"/>
              </a:ext>
            </a:extLst>
          </a:blip>
          <a:srcRect b="21375"/>
          <a:stretch/>
        </p:blipFill>
        <p:spPr>
          <a:xfrm>
            <a:off x="20451159" y="23926188"/>
            <a:ext cx="8000621" cy="5840511"/>
          </a:xfrm>
          <a:prstGeom prst="rect">
            <a:avLst/>
          </a:prstGeom>
        </p:spPr>
      </p:pic>
      <mc:AlternateContent xmlns:mc="http://schemas.openxmlformats.org/markup-compatibility/2006">
        <mc:Choice xmlns:a14="http://schemas.microsoft.com/office/drawing/2010/main" Requires="a14">
          <p:sp>
            <p:nvSpPr>
              <p:cNvPr id="140" name="Rounded Rectangle 139"/>
              <p:cNvSpPr/>
              <p:nvPr/>
            </p:nvSpPr>
            <p:spPr>
              <a:xfrm>
                <a:off x="12589772" y="32399857"/>
                <a:ext cx="7408207" cy="174751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0" dirty="0" smtClean="0">
                    <a:solidFill>
                      <a:schemeClr val="tx1"/>
                    </a:solidFill>
                    <a:cs typeface="Arial" panose="020B0604020202020204" pitchFamily="34" charset="0"/>
                  </a:rPr>
                  <a:t>Rather than re-estimating sample size based on </a:t>
                </a:r>
                <a14:m>
                  <m:oMath xmlns:m="http://schemas.openxmlformats.org/officeDocument/2006/math">
                    <m:acc>
                      <m:accPr>
                        <m:chr m:val="̂"/>
                        <m:ctrlPr>
                          <a:rPr lang="en-GB" sz="3200" b="0" i="1" dirty="0" smtClean="0">
                            <a:solidFill>
                              <a:schemeClr val="tx1"/>
                            </a:solidFill>
                            <a:cs typeface="Arial" panose="020B0604020202020204" pitchFamily="34" charset="0"/>
                          </a:rPr>
                        </m:ctrlPr>
                      </m:accPr>
                      <m:e>
                        <m:r>
                          <a:rPr lang="en-GB" sz="3200" b="0" i="1" dirty="0" smtClean="0">
                            <a:solidFill>
                              <a:schemeClr val="tx1"/>
                            </a:solidFill>
                            <a:cs typeface="Arial" panose="020B0604020202020204" pitchFamily="34" charset="0"/>
                          </a:rPr>
                          <m:t>𝐼𝐶𝐶</m:t>
                        </m:r>
                      </m:e>
                    </m:acc>
                  </m:oMath>
                </a14:m>
                <a:r>
                  <a:rPr lang="en-GB" sz="3200" dirty="0" smtClean="0">
                    <a:solidFill>
                      <a:schemeClr val="tx1"/>
                    </a:solidFill>
                    <a:cs typeface="Arial" panose="020B0604020202020204" pitchFamily="34" charset="0"/>
                  </a:rPr>
                  <a:t>, what happens if we stick with a fixed design?</a:t>
                </a:r>
                <a:endParaRPr lang="en-GB" sz="3200" dirty="0">
                  <a:solidFill>
                    <a:schemeClr val="tx1"/>
                  </a:solidFill>
                  <a:cs typeface="Arial" panose="020B0604020202020204" pitchFamily="34" charset="0"/>
                </a:endParaRPr>
              </a:p>
            </p:txBody>
          </p:sp>
        </mc:Choice>
        <mc:Fallback>
          <p:sp>
            <p:nvSpPr>
              <p:cNvPr id="140" name="Rounded Rectangle 139"/>
              <p:cNvSpPr>
                <a:spLocks noRot="1" noChangeAspect="1" noMove="1" noResize="1" noEditPoints="1" noAdjustHandles="1" noChangeArrowheads="1" noChangeShapeType="1" noTextEdit="1"/>
              </p:cNvSpPr>
              <p:nvPr/>
            </p:nvSpPr>
            <p:spPr>
              <a:xfrm>
                <a:off x="12589772" y="32399857"/>
                <a:ext cx="7408207" cy="1747514"/>
              </a:xfrm>
              <a:prstGeom prst="roundRect">
                <a:avLst/>
              </a:prstGeom>
              <a:blipFill>
                <a:blip r:embed="rId19"/>
                <a:stretch>
                  <a:fillRect b="-5498"/>
                </a:stretch>
              </a:blipFill>
              <a:ln>
                <a:solidFill>
                  <a:schemeClr val="accent1">
                    <a:lumMod val="20000"/>
                    <a:lumOff val="80000"/>
                  </a:schemeClr>
                </a:solidFill>
              </a:ln>
            </p:spPr>
            <p:txBody>
              <a:bodyPr/>
              <a:lstStyle/>
              <a:p>
                <a:r>
                  <a:rPr lang="en-GB">
                    <a:noFill/>
                  </a:rPr>
                  <a:t> </a:t>
                </a:r>
              </a:p>
            </p:txBody>
          </p:sp>
        </mc:Fallback>
      </mc:AlternateContent>
      <p:sp>
        <p:nvSpPr>
          <p:cNvPr id="141" name="Rounded Rectangle 140"/>
          <p:cNvSpPr/>
          <p:nvPr/>
        </p:nvSpPr>
        <p:spPr>
          <a:xfrm>
            <a:off x="12377371" y="34669967"/>
            <a:ext cx="7833009" cy="1343714"/>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0" dirty="0" smtClean="0">
                <a:solidFill>
                  <a:schemeClr val="tx1"/>
                </a:solidFill>
                <a:cs typeface="Arial" panose="020B0604020202020204" pitchFamily="34" charset="0"/>
              </a:rPr>
              <a:t>Here, we calculate the value of a cluster RCT with 20 clusters of 18 participants each.</a:t>
            </a:r>
            <a:endParaRPr lang="en-GB" sz="3200" dirty="0">
              <a:solidFill>
                <a:schemeClr val="tx1"/>
              </a:solidFill>
              <a:latin typeface="Arial" panose="020B0604020202020204" pitchFamily="34" charset="0"/>
              <a:cs typeface="Arial" panose="020B0604020202020204" pitchFamily="34" charset="0"/>
            </a:endParaRPr>
          </a:p>
        </p:txBody>
      </p:sp>
      <p:sp>
        <p:nvSpPr>
          <p:cNvPr id="142" name="Rounded Rectangle 141"/>
          <p:cNvSpPr/>
          <p:nvPr/>
        </p:nvSpPr>
        <p:spPr>
          <a:xfrm>
            <a:off x="12623358" y="36536277"/>
            <a:ext cx="7341035" cy="18425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0" dirty="0" smtClean="0">
                <a:solidFill>
                  <a:schemeClr val="tx1"/>
                </a:solidFill>
                <a:cs typeface="Arial" panose="020B0604020202020204" pitchFamily="34" charset="0"/>
              </a:rPr>
              <a:t>We found that the fixed design’s value is not far from the optimal design’s value for a large range of true ICC values.</a:t>
            </a:r>
          </a:p>
        </p:txBody>
      </p:sp>
      <p:sp>
        <p:nvSpPr>
          <p:cNvPr id="143" name="Rounded Rectangle 142"/>
          <p:cNvSpPr/>
          <p:nvPr/>
        </p:nvSpPr>
        <p:spPr>
          <a:xfrm>
            <a:off x="12412341" y="38901439"/>
            <a:ext cx="7763068" cy="133759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tx1"/>
                </a:solidFill>
                <a:cs typeface="Arial" panose="020B0604020202020204" pitchFamily="34" charset="0"/>
              </a:rPr>
              <a:t>So, if </a:t>
            </a:r>
            <a:r>
              <a:rPr lang="en-GB" sz="3200" dirty="0">
                <a:solidFill>
                  <a:schemeClr val="tx1"/>
                </a:solidFill>
                <a:cs typeface="Arial" panose="020B0604020202020204" pitchFamily="34" charset="0"/>
              </a:rPr>
              <a:t>we are confident the ICC is in this range </a:t>
            </a:r>
            <a:r>
              <a:rPr lang="en-GB" sz="3200" dirty="0" smtClean="0">
                <a:solidFill>
                  <a:schemeClr val="tx1"/>
                </a:solidFill>
                <a:cs typeface="Arial" panose="020B0604020202020204" pitchFamily="34" charset="0"/>
              </a:rPr>
              <a:t>then we </a:t>
            </a:r>
            <a:r>
              <a:rPr lang="en-GB" sz="3200" dirty="0">
                <a:solidFill>
                  <a:schemeClr val="tx1"/>
                </a:solidFill>
                <a:cs typeface="Arial" panose="020B0604020202020204" pitchFamily="34" charset="0"/>
              </a:rPr>
              <a:t>can </a:t>
            </a:r>
            <a:r>
              <a:rPr lang="en-GB" sz="3200" dirty="0" smtClean="0">
                <a:solidFill>
                  <a:schemeClr val="tx1"/>
                </a:solidFill>
                <a:cs typeface="Arial" panose="020B0604020202020204" pitchFamily="34" charset="0"/>
              </a:rPr>
              <a:t>avoid re-estimation </a:t>
            </a:r>
            <a:r>
              <a:rPr lang="en-GB" sz="3200" dirty="0">
                <a:solidFill>
                  <a:schemeClr val="tx1"/>
                </a:solidFill>
                <a:cs typeface="Arial" panose="020B0604020202020204" pitchFamily="34" charset="0"/>
              </a:rPr>
              <a:t>altogether.</a:t>
            </a:r>
          </a:p>
        </p:txBody>
      </p:sp>
      <p:sp>
        <p:nvSpPr>
          <p:cNvPr id="144" name="TextBox 31"/>
          <p:cNvSpPr txBox="1">
            <a:spLocks noChangeArrowheads="1"/>
          </p:cNvSpPr>
          <p:nvPr/>
        </p:nvSpPr>
        <p:spPr bwMode="auto">
          <a:xfrm>
            <a:off x="3994981" y="33276910"/>
            <a:ext cx="4537610" cy="538609"/>
          </a:xfrm>
          <a:prstGeom prst="rect">
            <a:avLst/>
          </a:prstGeom>
          <a:noFill/>
          <a:ln w="9525">
            <a:noFill/>
            <a:miter lim="800000"/>
            <a:headEnd/>
            <a:tailEnd/>
          </a:ln>
        </p:spPr>
        <p:txBody>
          <a:bodyPr wrap="square" lIns="0" tIns="0" rIns="360000">
            <a:spAutoFit/>
          </a:bodyPr>
          <a:lstStyle/>
          <a:p>
            <a:pPr>
              <a:spcAft>
                <a:spcPts val="1800"/>
              </a:spcAft>
            </a:pPr>
            <a:r>
              <a:rPr lang="en-GB" sz="3200" spc="-50" dirty="0" smtClean="0"/>
              <a:t>Value of optimal design</a:t>
            </a:r>
            <a:endParaRPr lang="en-GB" sz="3200" spc="-50" dirty="0" smtClean="0"/>
          </a:p>
        </p:txBody>
      </p:sp>
      <p:sp>
        <p:nvSpPr>
          <p:cNvPr id="145" name="TextBox 31"/>
          <p:cNvSpPr txBox="1">
            <a:spLocks noChangeArrowheads="1"/>
          </p:cNvSpPr>
          <p:nvPr/>
        </p:nvSpPr>
        <p:spPr bwMode="auto">
          <a:xfrm>
            <a:off x="8013250" y="36836546"/>
            <a:ext cx="4037781" cy="547241"/>
          </a:xfrm>
          <a:prstGeom prst="rect">
            <a:avLst/>
          </a:prstGeom>
          <a:noFill/>
          <a:ln w="9525">
            <a:noFill/>
            <a:miter lim="800000"/>
            <a:headEnd/>
            <a:tailEnd/>
          </a:ln>
        </p:spPr>
        <p:txBody>
          <a:bodyPr wrap="square" lIns="0" tIns="0" rIns="360000">
            <a:spAutoFit/>
          </a:bodyPr>
          <a:lstStyle/>
          <a:p>
            <a:pPr>
              <a:spcAft>
                <a:spcPts val="1800"/>
              </a:spcAft>
            </a:pPr>
            <a:r>
              <a:rPr lang="en-GB" sz="3200" spc="-50" dirty="0" smtClean="0"/>
              <a:t>Value of fixed design</a:t>
            </a:r>
            <a:endParaRPr lang="en-GB" sz="3200" spc="-50" dirty="0" smtClean="0"/>
          </a:p>
        </p:txBody>
      </p:sp>
      <p:sp>
        <p:nvSpPr>
          <p:cNvPr id="146" name="TextBox 31"/>
          <p:cNvSpPr txBox="1">
            <a:spLocks noChangeArrowheads="1"/>
          </p:cNvSpPr>
          <p:nvPr/>
        </p:nvSpPr>
        <p:spPr bwMode="auto">
          <a:xfrm>
            <a:off x="2752620" y="37601783"/>
            <a:ext cx="5760640" cy="538609"/>
          </a:xfrm>
          <a:prstGeom prst="rect">
            <a:avLst/>
          </a:prstGeom>
          <a:noFill/>
          <a:ln w="9525">
            <a:noFill/>
            <a:miter lim="800000"/>
            <a:headEnd/>
            <a:tailEnd/>
          </a:ln>
        </p:spPr>
        <p:txBody>
          <a:bodyPr wrap="square" lIns="0" tIns="0" rIns="360000">
            <a:spAutoFit/>
          </a:bodyPr>
          <a:lstStyle/>
          <a:p>
            <a:pPr>
              <a:spcAft>
                <a:spcPts val="1800"/>
              </a:spcAft>
            </a:pPr>
            <a:r>
              <a:rPr lang="en-GB" sz="3200" spc="-50" dirty="0" smtClean="0"/>
              <a:t>Difference in value</a:t>
            </a:r>
            <a:endParaRPr lang="en-GB" sz="3200" spc="-50" dirty="0" smtClean="0"/>
          </a:p>
        </p:txBody>
      </p:sp>
      <p:cxnSp>
        <p:nvCxnSpPr>
          <p:cNvPr id="147" name="Straight Connector 146"/>
          <p:cNvCxnSpPr/>
          <p:nvPr/>
        </p:nvCxnSpPr>
        <p:spPr>
          <a:xfrm flipH="1" flipV="1">
            <a:off x="9491606" y="37412067"/>
            <a:ext cx="750575" cy="2607959"/>
          </a:xfrm>
          <a:prstGeom prst="line">
            <a:avLst/>
          </a:prstGeom>
          <a:ln w="762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863683" y="33649044"/>
            <a:ext cx="1046643" cy="604437"/>
          </a:xfrm>
          <a:prstGeom prst="line">
            <a:avLst/>
          </a:prstGeom>
          <a:ln w="76200">
            <a:solidFill>
              <a:srgbClr val="4FAF76"/>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10892</TotalTime>
  <Words>465</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Blank</vt:lpstr>
      <vt:lpstr>PowerPoint Presentation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Optimising Trial Monitoring on the AZURE Trial Geraldine A. Matthews2, Roger Burkinshaw1, Claire Davies2, Vicky Hiley2, Helen C. Marshall2, Robert E. Coleman1, on behalf of the AZURE Investigators  1Cancer Research Centre, Academic Unit of Clinical Oncology, Weston Park Hospital, Sheffield, United Kingdom 2Clinical Trials Research Unit, University of Leeds, Leeds, United Kingdom</dc:title>
  <dc:creator>Geraldine Matthews</dc:creator>
  <cp:lastModifiedBy>Duncan Wilson</cp:lastModifiedBy>
  <cp:revision>289</cp:revision>
  <cp:lastPrinted>2015-11-09T13:51:41Z</cp:lastPrinted>
  <dcterms:created xsi:type="dcterms:W3CDTF">2011-05-03T17:02:17Z</dcterms:created>
  <dcterms:modified xsi:type="dcterms:W3CDTF">2019-11-07T16:56:50Z</dcterms:modified>
</cp:coreProperties>
</file>