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63" r:id="rId6"/>
    <p:sldId id="257" r:id="rId7"/>
    <p:sldId id="268" r:id="rId8"/>
    <p:sldId id="259" r:id="rId9"/>
    <p:sldId id="269" r:id="rId10"/>
    <p:sldId id="264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A8138-8110-E7EC-2556-D3CFB6AEE8D7}" v="37" dt="2020-04-15T04:39:28.451"/>
    <p1510:client id="{2786BF7D-5DD1-EFD7-5613-05AB60B5E436}" v="2026" dt="2020-04-15T15:51:02.014"/>
    <p1510:client id="{33636135-9269-82F2-045D-6EE965E44DD1}" v="4" dt="2020-04-15T15:13:58.830"/>
    <p1510:client id="{4629478D-8F65-4447-B17C-312110C56515}" v="2155" dt="2020-04-15T15:58:00.397"/>
    <p1510:client id="{5A8C82C2-A304-4B50-BDD5-7B63399D7EEE}" v="1" dt="2020-04-15T16:53:22.069"/>
    <p1510:client id="{80DB96EA-EB3A-2E28-E258-83EA1E73DEDC}" v="2197" dt="2020-04-14T22:19:46.334"/>
    <p1510:client id="{C145B389-F30C-5F83-9847-D4772E6F9B1C}" v="125" dt="2020-04-15T16:01:32.752"/>
    <p1510:client id="{EAFFA986-EC84-F464-6AE8-5F46E1F7C698}" v="92" dt="2020-04-15T14:43:34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1A5D-7244-4C20-8FAF-1F350F3A9DB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3B87-5E31-4BD7-8485-DAF084AB44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69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1A5D-7244-4C20-8FAF-1F350F3A9DB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3B87-5E31-4BD7-8485-DAF084AB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3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1A5D-7244-4C20-8FAF-1F350F3A9DB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3B87-5E31-4BD7-8485-DAF084AB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1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1A5D-7244-4C20-8FAF-1F350F3A9DB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3B87-5E31-4BD7-8485-DAF084AB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4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1A5D-7244-4C20-8FAF-1F350F3A9DB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3B87-5E31-4BD7-8485-DAF084AB44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95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1A5D-7244-4C20-8FAF-1F350F3A9DB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3B87-5E31-4BD7-8485-DAF084AB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2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1A5D-7244-4C20-8FAF-1F350F3A9DB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3B87-5E31-4BD7-8485-DAF084AB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2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1A5D-7244-4C20-8FAF-1F350F3A9DB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3B87-5E31-4BD7-8485-DAF084AB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5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1A5D-7244-4C20-8FAF-1F350F3A9DB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3B87-5E31-4BD7-8485-DAF084AB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2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911A5D-7244-4C20-8FAF-1F350F3A9DB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623B87-5E31-4BD7-8485-DAF084AB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5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1A5D-7244-4C20-8FAF-1F350F3A9DB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3B87-5E31-4BD7-8485-DAF084AB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0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911A5D-7244-4C20-8FAF-1F350F3A9DB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623B87-5E31-4BD7-8485-DAF084AB446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DD80-2C91-45DC-B134-4077DB930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500">
                <a:latin typeface="Arial" panose="020B0604020202020204" pitchFamily="34" charset="0"/>
                <a:cs typeface="Arial" panose="020B0604020202020204" pitchFamily="34" charset="0"/>
              </a:rPr>
              <a:t>City of Dallas Capstone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CE7BE-C0F0-4670-A925-2DCC226F2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latin typeface="Arial"/>
                <a:cs typeface="Arial"/>
              </a:rPr>
              <a:t>Ruixue Wu</a:t>
            </a:r>
          </a:p>
          <a:p>
            <a:r>
              <a:rPr lang="en-US">
                <a:latin typeface="Arial"/>
                <a:cs typeface="Arial"/>
              </a:rPr>
              <a:t>Emily Fogg</a:t>
            </a:r>
          </a:p>
          <a:p>
            <a:r>
              <a:rPr lang="en-US">
                <a:latin typeface="Arial"/>
                <a:cs typeface="Arial"/>
              </a:rPr>
              <a:t>Hannah Roark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4FD89CEF-7C29-4217-98A2-485E6268D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8" y="192055"/>
            <a:ext cx="2267717" cy="734569"/>
          </a:xfrm>
          <a:prstGeom prst="rect">
            <a:avLst/>
          </a:prstGeom>
        </p:spPr>
      </p:pic>
      <p:pic>
        <p:nvPicPr>
          <p:cNvPr id="7" name="Picture 6" descr="A picture containing drawing, game&#10;&#10;Description automatically generated">
            <a:extLst>
              <a:ext uri="{FF2B5EF4-FFF2-40B4-BE49-F238E27FC236}">
                <a16:creationId xmlns:a16="http://schemas.microsoft.com/office/drawing/2014/main" id="{EF11AD67-EF63-4E00-AF52-6FDCEF2FC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491" y="515763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7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7B3DE-076D-475D-84C0-C7AB1549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FCC4-1CD4-4A53-B1E4-755690EA7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latin typeface="Arial"/>
                <a:cs typeface="Arial"/>
              </a:rPr>
              <a:t>Executive Summary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latin typeface="Arial"/>
                <a:cs typeface="Arial"/>
              </a:rPr>
              <a:t>Business Questions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latin typeface="Arial"/>
                <a:cs typeface="Arial"/>
              </a:rPr>
              <a:t>Analysis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Tableau visual walk-through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Data Insights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Project 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Next steps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  <p:pic>
        <p:nvPicPr>
          <p:cNvPr id="8" name="Picture 7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65B7DF5B-39D5-4564-91AC-5DBDBC791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336" y="6236464"/>
            <a:ext cx="1445986" cy="4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5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B32F-62BF-45C4-9C8A-86EBCDE1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Executive Summary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DC90-4087-4762-BE32-6BF5A4540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Data: 2009 – 2019 Water Quality data on Bachman Branch – Elm Fork Trinity River and Headwaters Turtle Creek</a:t>
            </a:r>
          </a:p>
          <a:p>
            <a:r>
              <a:rPr lang="en-US">
                <a:latin typeface="Arial"/>
                <a:cs typeface="Arial"/>
              </a:rPr>
              <a:t>Goals: </a:t>
            </a:r>
            <a:endParaRPr lang="en-US"/>
          </a:p>
          <a:p>
            <a:pPr marL="383540" lvl="1">
              <a:lnSpc>
                <a:spcPct val="150000"/>
              </a:lnSpc>
            </a:pPr>
            <a:r>
              <a:rPr lang="en-US">
                <a:latin typeface="Arial"/>
                <a:cs typeface="Arial"/>
              </a:rPr>
              <a:t>Enhance public transparency and promote systematic data analysis with user-friendly visuals built in Tableau </a:t>
            </a:r>
          </a:p>
          <a:p>
            <a:pPr marL="383540" lvl="1">
              <a:lnSpc>
                <a:spcPct val="150000"/>
              </a:lnSpc>
            </a:pPr>
            <a:r>
              <a:rPr lang="en-US">
                <a:latin typeface="Arial"/>
                <a:cs typeface="Arial"/>
              </a:rPr>
              <a:t>Provide statistical calculations in R </a:t>
            </a:r>
            <a:endParaRPr lang="en-US"/>
          </a:p>
          <a:p>
            <a:pPr marL="383540" lvl="1">
              <a:lnSpc>
                <a:spcPct val="150000"/>
              </a:lnSpc>
            </a:pPr>
            <a:r>
              <a:rPr lang="en-US">
                <a:latin typeface="Arial"/>
                <a:cs typeface="Arial"/>
              </a:rPr>
              <a:t>Create a product to guide the City on where and how to focus efforts</a:t>
            </a:r>
            <a:endParaRPr lang="en-US"/>
          </a:p>
          <a:p>
            <a:pPr marL="383540" lvl="1">
              <a:lnSpc>
                <a:spcPct val="150000"/>
              </a:lnSpc>
            </a:pPr>
            <a:r>
              <a:rPr lang="en-US">
                <a:latin typeface="Arial"/>
                <a:cs typeface="Arial"/>
              </a:rPr>
              <a:t>Suggest steps for efficient data collection, cleaning, and visualizing for the 30 remaining watersheds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CF4A1168-6A3E-4820-AB44-53CAAE01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09" y="178229"/>
            <a:ext cx="1445986" cy="4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1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B32F-62BF-45C4-9C8A-86EBCDE1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Business Questions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DC90-4087-4762-BE32-6BF5A454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72927"/>
            <a:ext cx="10058400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 marL="383540" lvl="1">
              <a:lnSpc>
                <a:spcPct val="150000"/>
              </a:lnSpc>
            </a:pPr>
            <a:r>
              <a:rPr lang="en-US">
                <a:latin typeface="Arial"/>
                <a:cs typeface="Arial"/>
              </a:rPr>
              <a:t>What trends can be identified over the past decade?</a:t>
            </a:r>
            <a:endParaRPr lang="en-US"/>
          </a:p>
          <a:p>
            <a:pPr marL="383540" lvl="1">
              <a:lnSpc>
                <a:spcPct val="150000"/>
              </a:lnSpc>
            </a:pPr>
            <a:r>
              <a:rPr lang="en-US">
                <a:latin typeface="Arial"/>
                <a:cs typeface="Arial"/>
              </a:rPr>
              <a:t>How can data be visualized geospatially to show current performance?</a:t>
            </a:r>
          </a:p>
          <a:p>
            <a:pPr marL="383540" lvl="1">
              <a:lnSpc>
                <a:spcPct val="150000"/>
              </a:lnSpc>
            </a:pPr>
            <a:r>
              <a:rPr lang="en-US">
                <a:latin typeface="Arial"/>
                <a:cs typeface="Arial"/>
              </a:rPr>
              <a:t>How do pollutant levels differ between watersheds?</a:t>
            </a:r>
          </a:p>
          <a:p>
            <a:pPr marL="383540" lvl="1">
              <a:lnSpc>
                <a:spcPct val="150000"/>
              </a:lnSpc>
            </a:pPr>
            <a:r>
              <a:rPr lang="en-US">
                <a:latin typeface="Arial"/>
                <a:cs typeface="Arial"/>
              </a:rPr>
              <a:t>Can the data be used to create an overall water quality score for each watershed in each year?</a:t>
            </a:r>
          </a:p>
          <a:p>
            <a:pPr marL="383540" lvl="1">
              <a:lnSpc>
                <a:spcPct val="150000"/>
              </a:lnSpc>
            </a:pPr>
            <a:r>
              <a:rPr lang="en-US">
                <a:latin typeface="Arial"/>
                <a:cs typeface="Arial"/>
              </a:rPr>
              <a:t>How can analysis be made more efficient to enable scalability for all remaining watersheds?</a:t>
            </a:r>
            <a:endParaRPr lang="en-US"/>
          </a:p>
          <a:p>
            <a:pPr marL="383540" lvl="1">
              <a:lnSpc>
                <a:spcPct val="150000"/>
              </a:lnSpc>
            </a:pPr>
            <a:r>
              <a:rPr lang="en-US">
                <a:latin typeface="Arial"/>
                <a:cs typeface="Arial"/>
              </a:rPr>
              <a:t>What are the logical next steps for moving forward with water quality data analysis?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383540" lvl="1"/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CF4A1168-6A3E-4820-AB44-53CAAE01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09" y="178229"/>
            <a:ext cx="1445986" cy="4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2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874C-3E32-47F6-9690-43C58B60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6" y="4801170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US" sz="4000">
                <a:solidFill>
                  <a:schemeClr val="tx1"/>
                </a:solidFill>
                <a:latin typeface="Arial"/>
                <a:cs typeface="Arial"/>
              </a:rPr>
              <a:t>Analysis Tools 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90149-359D-49A7-801D-40E6F12D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999" y="4917768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endParaRPr lang="en-US" sz="140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en-US" sz="1400">
                <a:solidFill>
                  <a:schemeClr val="tx1"/>
                </a:solidFill>
                <a:latin typeface="Arial"/>
                <a:cs typeface="Arial"/>
              </a:rPr>
              <a:t>Format data cohesively in </a:t>
            </a:r>
            <a:r>
              <a:rPr lang="en-US" sz="1400" b="1">
                <a:solidFill>
                  <a:schemeClr val="tx1"/>
                </a:solidFill>
                <a:latin typeface="Arial"/>
                <a:cs typeface="Arial"/>
              </a:rPr>
              <a:t>Excel</a:t>
            </a:r>
            <a:endParaRPr lang="en-US" sz="1400" b="1">
              <a:solidFill>
                <a:schemeClr val="tx1"/>
              </a:solidFill>
            </a:endParaRPr>
          </a:p>
          <a:p>
            <a:r>
              <a:rPr lang="en-US" sz="1400">
                <a:solidFill>
                  <a:schemeClr val="tx1"/>
                </a:solidFill>
                <a:latin typeface="Arial"/>
                <a:cs typeface="Arial"/>
              </a:rPr>
              <a:t>Import Excel files to </a:t>
            </a:r>
            <a:r>
              <a:rPr lang="en-US" sz="1400" b="1">
                <a:solidFill>
                  <a:schemeClr val="tx1"/>
                </a:solidFill>
                <a:latin typeface="Arial"/>
                <a:cs typeface="Arial"/>
              </a:rPr>
              <a:t>R </a:t>
            </a:r>
            <a:r>
              <a:rPr lang="en-US" sz="1400">
                <a:solidFill>
                  <a:schemeClr val="tx1"/>
                </a:solidFill>
                <a:latin typeface="Arial"/>
                <a:cs typeface="Arial"/>
              </a:rPr>
              <a:t>and clean the data</a:t>
            </a:r>
            <a:endParaRPr lang="en-US" sz="1400">
              <a:solidFill>
                <a:schemeClr val="tx1"/>
              </a:solidFill>
            </a:endParaRPr>
          </a:p>
          <a:p>
            <a:r>
              <a:rPr lang="en-US" sz="1400">
                <a:solidFill>
                  <a:schemeClr val="tx1"/>
                </a:solidFill>
                <a:latin typeface="Arial"/>
                <a:cs typeface="Arial"/>
              </a:rPr>
              <a:t>Import clean data to </a:t>
            </a:r>
            <a:r>
              <a:rPr lang="en-US" sz="1400" b="1">
                <a:solidFill>
                  <a:schemeClr val="tx1"/>
                </a:solidFill>
                <a:latin typeface="Arial"/>
                <a:cs typeface="Arial"/>
              </a:rPr>
              <a:t>Tableau </a:t>
            </a:r>
            <a:r>
              <a:rPr lang="en-US" sz="1400">
                <a:solidFill>
                  <a:schemeClr val="tx1"/>
                </a:solidFill>
                <a:latin typeface="Arial"/>
                <a:cs typeface="Arial"/>
              </a:rPr>
              <a:t>for visualization</a:t>
            </a:r>
            <a:endParaRPr lang="en-US" sz="140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endParaRPr lang="en-US" sz="1400">
              <a:solidFill>
                <a:srgbClr val="FFFFFF"/>
              </a:solidFill>
            </a:endParaRPr>
          </a:p>
          <a:p>
            <a:pPr marL="164465" indent="0">
              <a:buNone/>
            </a:pPr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FCC631A5-5A67-43D6-8677-3E79B8077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09" y="178229"/>
            <a:ext cx="1445986" cy="468390"/>
          </a:xfrm>
          <a:prstGeom prst="rect">
            <a:avLst/>
          </a:prstGeom>
        </p:spPr>
      </p:pic>
      <p:pic>
        <p:nvPicPr>
          <p:cNvPr id="21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F8461E-0592-4655-B0DB-F37487F72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425" y="1008270"/>
            <a:ext cx="7887883" cy="27542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FD74C1D-2624-4A8C-AD58-8A394511CCA4}"/>
              </a:ext>
            </a:extLst>
          </p:cNvPr>
          <p:cNvSpPr txBox="1"/>
          <p:nvPr/>
        </p:nvSpPr>
        <p:spPr>
          <a:xfrm>
            <a:off x="59517" y="2416510"/>
            <a:ext cx="18060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Inconsistent spacing surrounding the dash</a:t>
            </a:r>
            <a:endParaRPr lang="en-US" sz="1400">
              <a:cs typeface="Calibri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4F6977-EF5C-4782-A2CD-A455ECCD298B}"/>
              </a:ext>
            </a:extLst>
          </p:cNvPr>
          <p:cNvCxnSpPr>
            <a:cxnSpLocks/>
          </p:cNvCxnSpPr>
          <p:nvPr/>
        </p:nvCxnSpPr>
        <p:spPr>
          <a:xfrm>
            <a:off x="1772004" y="2735154"/>
            <a:ext cx="455306" cy="68248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B1B0AD-C126-41A0-9DD6-1B1E7A257DD0}"/>
              </a:ext>
            </a:extLst>
          </p:cNvPr>
          <p:cNvCxnSpPr/>
          <p:nvPr/>
        </p:nvCxnSpPr>
        <p:spPr>
          <a:xfrm flipV="1">
            <a:off x="1753071" y="2087690"/>
            <a:ext cx="493173" cy="6048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BAA0AA-8C86-4A75-9022-95CB09917A13}"/>
              </a:ext>
            </a:extLst>
          </p:cNvPr>
          <p:cNvSpPr txBox="1"/>
          <p:nvPr/>
        </p:nvSpPr>
        <p:spPr>
          <a:xfrm>
            <a:off x="1323206" y="485479"/>
            <a:ext cx="18060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Extra slashes and leading spaces</a:t>
            </a:r>
            <a:endParaRPr lang="en-US" sz="1400">
              <a:cs typeface="Calibri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3E7B5B-7A25-4B24-8DC3-EABA8877FB1C}"/>
              </a:ext>
            </a:extLst>
          </p:cNvPr>
          <p:cNvCxnSpPr>
            <a:cxnSpLocks/>
          </p:cNvCxnSpPr>
          <p:nvPr/>
        </p:nvCxnSpPr>
        <p:spPr>
          <a:xfrm>
            <a:off x="2600263" y="841986"/>
            <a:ext cx="654092" cy="1070585"/>
          </a:xfrm>
          <a:prstGeom prst="straightConnector1">
            <a:avLst/>
          </a:prstGeom>
          <a:ln w="28575">
            <a:solidFill>
              <a:srgbClr val="F567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5B4468-1427-47EA-8A84-1222775CD549}"/>
              </a:ext>
            </a:extLst>
          </p:cNvPr>
          <p:cNvCxnSpPr>
            <a:cxnSpLocks/>
          </p:cNvCxnSpPr>
          <p:nvPr/>
        </p:nvCxnSpPr>
        <p:spPr>
          <a:xfrm>
            <a:off x="2604997" y="841987"/>
            <a:ext cx="900202" cy="2362670"/>
          </a:xfrm>
          <a:prstGeom prst="straightConnector1">
            <a:avLst/>
          </a:prstGeom>
          <a:ln w="28575">
            <a:solidFill>
              <a:srgbClr val="F567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C4A0B5-1E1A-4B00-8233-4DF2522B1F2B}"/>
              </a:ext>
            </a:extLst>
          </p:cNvPr>
          <p:cNvCxnSpPr>
            <a:cxnSpLocks/>
          </p:cNvCxnSpPr>
          <p:nvPr/>
        </p:nvCxnSpPr>
        <p:spPr>
          <a:xfrm>
            <a:off x="4663816" y="2474844"/>
            <a:ext cx="403246" cy="35118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B5AA94-F084-4358-97C1-8360551D775D}"/>
              </a:ext>
            </a:extLst>
          </p:cNvPr>
          <p:cNvCxnSpPr>
            <a:cxnSpLocks/>
          </p:cNvCxnSpPr>
          <p:nvPr/>
        </p:nvCxnSpPr>
        <p:spPr>
          <a:xfrm flipH="1">
            <a:off x="4655298" y="2474845"/>
            <a:ext cx="368218" cy="36537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CAF492-4A51-4AF4-AB03-58A4CB76634F}"/>
              </a:ext>
            </a:extLst>
          </p:cNvPr>
          <p:cNvSpPr txBox="1"/>
          <p:nvPr/>
        </p:nvSpPr>
        <p:spPr>
          <a:xfrm>
            <a:off x="3964175" y="3760659"/>
            <a:ext cx="18060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Inconsistent Column Headers</a:t>
            </a:r>
            <a:endParaRPr lang="en-US">
              <a:cs typeface="Calibri" panose="020F050202020403020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8CF13F-B47D-4080-8F13-FD221452778F}"/>
              </a:ext>
            </a:extLst>
          </p:cNvPr>
          <p:cNvSpPr txBox="1"/>
          <p:nvPr/>
        </p:nvSpPr>
        <p:spPr>
          <a:xfrm>
            <a:off x="9941851" y="2151466"/>
            <a:ext cx="18060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&lt; or &gt; Signs and Text </a:t>
            </a:r>
            <a:endParaRPr lang="en-US" sz="1400">
              <a:cs typeface="Calibri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F84B80-ED8F-4730-8568-4AF19E985440}"/>
              </a:ext>
            </a:extLst>
          </p:cNvPr>
          <p:cNvCxnSpPr>
            <a:cxnSpLocks/>
          </p:cNvCxnSpPr>
          <p:nvPr/>
        </p:nvCxnSpPr>
        <p:spPr>
          <a:xfrm flipH="1" flipV="1">
            <a:off x="8583619" y="1950433"/>
            <a:ext cx="1452060" cy="32562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B8F7B0-DE9B-483A-8646-6B82470078A2}"/>
              </a:ext>
            </a:extLst>
          </p:cNvPr>
          <p:cNvCxnSpPr>
            <a:cxnSpLocks/>
          </p:cNvCxnSpPr>
          <p:nvPr/>
        </p:nvCxnSpPr>
        <p:spPr>
          <a:xfrm flipH="1">
            <a:off x="8039618" y="2285526"/>
            <a:ext cx="2018015" cy="96645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C98609-55EC-40C6-8CA3-A4CBCB32D6B8}"/>
              </a:ext>
            </a:extLst>
          </p:cNvPr>
          <p:cNvCxnSpPr/>
          <p:nvPr/>
        </p:nvCxnSpPr>
        <p:spPr>
          <a:xfrm>
            <a:off x="5914424" y="4976136"/>
            <a:ext cx="0" cy="11567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58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ABCD-AACC-45F6-8939-0BB3B8CE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3B3E8-C4F6-4632-ABBF-881C2AC84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200660" lvl="1" indent="0">
              <a:buNone/>
            </a:pPr>
            <a:r>
              <a:rPr lang="en-US">
                <a:latin typeface="Arial"/>
                <a:cs typeface="Arial"/>
              </a:rPr>
              <a:t>Now we will walk through the visuals we have built in Tableau</a:t>
            </a:r>
            <a:endParaRPr lang="en-US"/>
          </a:p>
        </p:txBody>
      </p:sp>
      <p:pic>
        <p:nvPicPr>
          <p:cNvPr id="4" name="Picture 3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F58CB3FE-A088-403D-AAB2-F6611FA59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09" y="178229"/>
            <a:ext cx="1445986" cy="4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5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9F9E-4B04-479E-8E9F-FD1E7928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E0B1C-0133-4667-A420-AAA21E732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/>
              <a:t>Nitrates, Conductivity, and E. Coli have the most outliers in Headwaters Turtle Creek, and E. Coli and Conductivity have the most outliers for the Bachman Branch.</a:t>
            </a:r>
          </a:p>
          <a:p>
            <a:pPr marL="457200" indent="-457200">
              <a:buAutoNum type="arabicPeriod"/>
            </a:pPr>
            <a:r>
              <a:rPr lang="en-US">
                <a:latin typeface="Arial"/>
                <a:cs typeface="Arial"/>
              </a:rPr>
              <a:t>When looking at the composite score, it seems that Bachman Branch scores higher than Headwaters Turtle Creek for most years.</a:t>
            </a:r>
            <a:endParaRPr lang="en-US"/>
          </a:p>
          <a:p>
            <a:pPr marL="457200" indent="-457200">
              <a:buAutoNum type="arabicPeriod"/>
            </a:pPr>
            <a:r>
              <a:rPr lang="en-US">
                <a:latin typeface="Arial"/>
                <a:cs typeface="Arial"/>
              </a:rPr>
              <a:t>The ELMT-1 and DAN-A sampling sites in the Bachman Branch watershed and the DAEB-1 and CBD-2 sampling sites in the Headwaters Turtle Creek watershed seem to have the most outliers. </a:t>
            </a:r>
          </a:p>
          <a:p>
            <a:pPr marL="457200" indent="-457200">
              <a:buAutoNum type="arabicPeriod"/>
            </a:pPr>
            <a:r>
              <a:rPr lang="en-US">
                <a:latin typeface="Arial"/>
                <a:cs typeface="Arial"/>
              </a:rPr>
              <a:t>The pollutant with the most extreme outliers by far for both watersheds is E. Coli.</a:t>
            </a:r>
          </a:p>
          <a:p>
            <a:pPr marL="457200" indent="-457200">
              <a:buAutoNum type="arabicPeriod"/>
            </a:pPr>
            <a:endParaRPr lang="en-US"/>
          </a:p>
          <a:p>
            <a:pPr marL="457200" indent="-457200">
              <a:buAutoNum type="arabicPeriod"/>
            </a:pPr>
            <a:endParaRPr lang="en-US"/>
          </a:p>
        </p:txBody>
      </p:sp>
      <p:pic>
        <p:nvPicPr>
          <p:cNvPr id="4" name="Picture 3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7335F55D-87B2-455B-9C64-8ECF37D51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09" y="178229"/>
            <a:ext cx="1445986" cy="4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5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27E5-4159-4610-9408-EE2ED7C0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During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2F4F9-8C22-4D98-B20F-08554A141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>
                <a:latin typeface="Arial"/>
                <a:cs typeface="Arial"/>
              </a:rPr>
              <a:t>Lengthy data cleaning process</a:t>
            </a:r>
            <a:endParaRPr lang="en-US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>
                <a:latin typeface="Arial"/>
                <a:cs typeface="Arial"/>
              </a:rPr>
              <a:t>Ensuring scalability and usefulness moving forward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>
                <a:latin typeface="Arial"/>
                <a:cs typeface="Arial"/>
              </a:rPr>
              <a:t>Finding relationships with only two watersheds</a:t>
            </a:r>
            <a:endParaRPr lang="en-US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>
                <a:latin typeface="Arial"/>
                <a:cs typeface="Arial"/>
              </a:rPr>
              <a:t>Getting data into a format that is feasible for use in Tableau</a:t>
            </a:r>
            <a:endParaRPr lang="en-US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>
                <a:latin typeface="Arial"/>
                <a:cs typeface="Arial"/>
              </a:rPr>
              <a:t>Being unfamiliar with the pollutants and how they interact with each other</a:t>
            </a:r>
            <a:endParaRPr lang="en-US"/>
          </a:p>
          <a:p>
            <a:pPr marL="457200" indent="-4572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4" name="Picture 3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A2765146-F446-4A54-B07B-9F404D3C0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09" y="178229"/>
            <a:ext cx="1445986" cy="4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3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7C2B-4543-4162-8E47-7ED1C2C1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Business Recommendations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B4FD8-A822-4C12-86C6-089044FCB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>
                <a:latin typeface="Arial"/>
                <a:cs typeface="Arial"/>
              </a:rPr>
              <a:t>Data governance &amp; stewardship </a:t>
            </a:r>
            <a:endParaRPr lang="en-US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>
                <a:latin typeface="Arial"/>
                <a:cs typeface="Arial"/>
              </a:rPr>
              <a:t>Adding all 32 watersheds to analysis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>
                <a:latin typeface="Arial"/>
                <a:cs typeface="Arial"/>
              </a:rPr>
              <a:t>Revisit acceptable parameters 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>
                <a:latin typeface="Arial"/>
                <a:cs typeface="Arial"/>
              </a:rPr>
              <a:t>Think about where and how often samples are collected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>
                <a:latin typeface="Arial"/>
                <a:cs typeface="Arial"/>
              </a:rPr>
              <a:t>Set thresholds to trigger further investigation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>
                <a:latin typeface="Arial"/>
                <a:cs typeface="Arial"/>
              </a:rPr>
              <a:t>Real-time telemetry data captured via sensors and uploaded into the Cloud. Processed data imported to Tableau and R in batches</a:t>
            </a:r>
            <a:endParaRPr lang="en-US"/>
          </a:p>
        </p:txBody>
      </p:sp>
      <p:pic>
        <p:nvPicPr>
          <p:cNvPr id="4" name="Picture 3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88762580-362D-4D70-B3C1-2159C44CA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09" y="178229"/>
            <a:ext cx="1445986" cy="4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35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4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CC0035"/>
      </a:accent1>
      <a:accent2>
        <a:srgbClr val="354CA1"/>
      </a:accent2>
      <a:accent3>
        <a:srgbClr val="E32511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BB147A02461841975B6CB7C86553C2" ma:contentTypeVersion="7" ma:contentTypeDescription="Create a new document." ma:contentTypeScope="" ma:versionID="5379d770121b2a869de24a994c0e317a">
  <xsd:schema xmlns:xsd="http://www.w3.org/2001/XMLSchema" xmlns:xs="http://www.w3.org/2001/XMLSchema" xmlns:p="http://schemas.microsoft.com/office/2006/metadata/properties" xmlns:ns3="63ca7a79-1cfb-4623-8b19-b10fe8d20687" xmlns:ns4="23bdcb8c-c4ff-4410-ab72-22617b068b6e" targetNamespace="http://schemas.microsoft.com/office/2006/metadata/properties" ma:root="true" ma:fieldsID="24ca04cd34006b234e1f37ac81f5dba4" ns3:_="" ns4:_="">
    <xsd:import namespace="63ca7a79-1cfb-4623-8b19-b10fe8d20687"/>
    <xsd:import namespace="23bdcb8c-c4ff-4410-ab72-22617b068b6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a7a79-1cfb-4623-8b19-b10fe8d2068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bdcb8c-c4ff-4410-ab72-22617b068b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D784D2-63F4-4E5E-B1C0-2F7C94BD71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DBD49D-99AD-40F6-A6C6-3713EA13F212}">
  <ds:schemaRefs>
    <ds:schemaRef ds:uri="http://schemas.openxmlformats.org/package/2006/metadata/core-properties"/>
    <ds:schemaRef ds:uri="http://purl.org/dc/elements/1.1/"/>
    <ds:schemaRef ds:uri="http://purl.org/dc/dcmitype/"/>
    <ds:schemaRef ds:uri="23bdcb8c-c4ff-4410-ab72-22617b068b6e"/>
    <ds:schemaRef ds:uri="http://schemas.microsoft.com/office/2006/documentManagement/types"/>
    <ds:schemaRef ds:uri="http://schemas.microsoft.com/office/infopath/2007/PartnerControls"/>
    <ds:schemaRef ds:uri="63ca7a79-1cfb-4623-8b19-b10fe8d20687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832A5F3-9B66-4FEF-B6E5-4A3E78E1F7A6}">
  <ds:schemaRefs>
    <ds:schemaRef ds:uri="23bdcb8c-c4ff-4410-ab72-22617b068b6e"/>
    <ds:schemaRef ds:uri="63ca7a79-1cfb-4623-8b19-b10fe8d2068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319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City of Dallas Capstone Presentation</vt:lpstr>
      <vt:lpstr>Agenda</vt:lpstr>
      <vt:lpstr>Executive Summary</vt:lpstr>
      <vt:lpstr>Business Questions</vt:lpstr>
      <vt:lpstr>Analysis Tools </vt:lpstr>
      <vt:lpstr>Visuals</vt:lpstr>
      <vt:lpstr>Data Insights</vt:lpstr>
      <vt:lpstr>Challenges During Project </vt:lpstr>
      <vt:lpstr>Business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of Dallas Capstone Presentation</dc:title>
  <dc:creator>Roark, Hannah</dc:creator>
  <cp:lastModifiedBy>Fogg, Emily</cp:lastModifiedBy>
  <cp:revision>1</cp:revision>
  <dcterms:created xsi:type="dcterms:W3CDTF">2020-04-13T21:42:29Z</dcterms:created>
  <dcterms:modified xsi:type="dcterms:W3CDTF">2020-04-15T16:53:22Z</dcterms:modified>
</cp:coreProperties>
</file>