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Roboto"/>
      <p:regular r:id="rId15"/>
      <p:bold r:id="rId16"/>
      <p:italic r:id="rId17"/>
      <p:boldItalic r:id="rId18"/>
    </p:embeddedFont>
    <p:embeddedFont>
      <p:font typeface="Host Grotesk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ostGrotesk-bold.fntdata"/><Relationship Id="rId11" Type="http://schemas.openxmlformats.org/officeDocument/2006/relationships/slide" Target="slides/slide7.xml"/><Relationship Id="rId22" Type="http://schemas.openxmlformats.org/officeDocument/2006/relationships/font" Target="fonts/HostGrotesk-boldItalic.fntdata"/><Relationship Id="rId10" Type="http://schemas.openxmlformats.org/officeDocument/2006/relationships/slide" Target="slides/slide6.xml"/><Relationship Id="rId21" Type="http://schemas.openxmlformats.org/officeDocument/2006/relationships/font" Target="fonts/HostGrotesk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HostGrotesk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35.png"/><Relationship Id="rId5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Relationship Id="rId11" Type="http://schemas.openxmlformats.org/officeDocument/2006/relationships/image" Target="../media/image27.png"/><Relationship Id="rId10" Type="http://schemas.openxmlformats.org/officeDocument/2006/relationships/image" Target="../media/image21.png"/><Relationship Id="rId12" Type="http://schemas.openxmlformats.org/officeDocument/2006/relationships/image" Target="../media/image24.png"/><Relationship Id="rId9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28.png"/><Relationship Id="rId7" Type="http://schemas.openxmlformats.org/officeDocument/2006/relationships/image" Target="../media/image19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6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7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9680" y="0"/>
            <a:ext cx="576072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793790" y="2541389"/>
            <a:ext cx="7556421" cy="2126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4450"/>
              <a:buFont typeface="Host Grotesk"/>
              <a:buNone/>
            </a:pPr>
            <a:r>
              <a:rPr b="0" i="0" lang="en-US" sz="4450" u="none" cap="none" strike="noStrike">
                <a:solidFill>
                  <a:srgbClr val="2E3C4E"/>
                </a:solidFill>
                <a:latin typeface="Host Grotesk"/>
                <a:ea typeface="Host Grotesk"/>
                <a:cs typeface="Host Grotesk"/>
                <a:sym typeface="Host Grotesk"/>
              </a:rPr>
              <a:t>Understanding FICO: The Foundation of Modern Credit Scoring</a:t>
            </a:r>
            <a:endParaRPr b="0" i="0" sz="4450" u="none" cap="none" strike="noStrike"/>
          </a:p>
        </p:txBody>
      </p:sp>
      <p:sp>
        <p:nvSpPr>
          <p:cNvPr id="58" name="Google Shape;58;p13"/>
          <p:cNvSpPr/>
          <p:nvPr/>
        </p:nvSpPr>
        <p:spPr>
          <a:xfrm>
            <a:off x="793790" y="5007888"/>
            <a:ext cx="7556421" cy="680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Exploring how data analytics revolutionises credit risk assessment and transforms banking decisions across North America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/>
          <p:nvPr/>
        </p:nvSpPr>
        <p:spPr>
          <a:xfrm>
            <a:off x="793806" y="1194550"/>
            <a:ext cx="101601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4450"/>
              <a:buFont typeface="Host Grotesk"/>
              <a:buNone/>
            </a:pPr>
            <a:r>
              <a:rPr b="0" i="0" lang="en-US" sz="4450" u="none" cap="none" strike="noStrike">
                <a:solidFill>
                  <a:srgbClr val="2E3C4E"/>
                </a:solidFill>
                <a:latin typeface="Host Grotesk"/>
                <a:ea typeface="Host Grotesk"/>
                <a:cs typeface="Host Grotesk"/>
                <a:sym typeface="Host Grotesk"/>
              </a:rPr>
              <a:t>Future of Credit Scoring</a:t>
            </a:r>
            <a:endParaRPr b="0" i="0" sz="4450" u="none" cap="none" strike="noStrike"/>
          </a:p>
        </p:txBody>
      </p:sp>
      <p:pic>
        <p:nvPicPr>
          <p:cNvPr descr="preencoded.png" id="227" name="Google Shape;2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2356961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2"/>
          <p:cNvSpPr/>
          <p:nvPr/>
        </p:nvSpPr>
        <p:spPr>
          <a:xfrm>
            <a:off x="2154674" y="258377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200"/>
              <a:buFont typeface="Host Grotesk"/>
              <a:buNone/>
            </a:pPr>
            <a:r>
              <a:rPr b="0" i="0" lang="en-US" sz="220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AI Enhancement</a:t>
            </a:r>
            <a:endParaRPr b="0" i="0" sz="2200" u="none" cap="none" strike="noStrike"/>
          </a:p>
        </p:txBody>
      </p:sp>
      <p:sp>
        <p:nvSpPr>
          <p:cNvPr id="229" name="Google Shape;229;p22"/>
          <p:cNvSpPr/>
          <p:nvPr/>
        </p:nvSpPr>
        <p:spPr>
          <a:xfrm>
            <a:off x="2154674" y="3074194"/>
            <a:ext cx="11681936" cy="3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Advanced neural networks processing real-time transaction data</a:t>
            </a:r>
            <a:endParaRPr b="0" i="0" sz="1750" u="none" cap="none" strike="noStrike"/>
          </a:p>
        </p:txBody>
      </p:sp>
      <p:pic>
        <p:nvPicPr>
          <p:cNvPr descr="preencoded.png" id="230" name="Google Shape;23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3717846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2"/>
          <p:cNvSpPr/>
          <p:nvPr/>
        </p:nvSpPr>
        <p:spPr>
          <a:xfrm>
            <a:off x="2154674" y="3944660"/>
            <a:ext cx="2860953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200"/>
              <a:buFont typeface="Host Grotesk"/>
              <a:buNone/>
            </a:pPr>
            <a:r>
              <a:rPr b="0" i="0" lang="en-US" sz="220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Blockchain Integration</a:t>
            </a:r>
            <a:endParaRPr b="0" i="0" sz="2200" u="none" cap="none" strike="noStrike"/>
          </a:p>
        </p:txBody>
      </p:sp>
      <p:sp>
        <p:nvSpPr>
          <p:cNvPr id="232" name="Google Shape;232;p22"/>
          <p:cNvSpPr/>
          <p:nvPr/>
        </p:nvSpPr>
        <p:spPr>
          <a:xfrm>
            <a:off x="2154674" y="4435078"/>
            <a:ext cx="11681936" cy="3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Secure, transparent credit histories across institutions</a:t>
            </a:r>
            <a:endParaRPr b="0" i="0" sz="1750" u="none" cap="none" strike="noStrike"/>
          </a:p>
        </p:txBody>
      </p:sp>
      <p:pic>
        <p:nvPicPr>
          <p:cNvPr descr="preencoded.png" id="233" name="Google Shape;23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790" y="5078730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2"/>
          <p:cNvSpPr/>
          <p:nvPr/>
        </p:nvSpPr>
        <p:spPr>
          <a:xfrm>
            <a:off x="2154674" y="530554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200"/>
              <a:buFont typeface="Host Grotesk"/>
              <a:buNone/>
            </a:pPr>
            <a:r>
              <a:rPr b="0" i="0" lang="en-US" sz="220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Open Banking</a:t>
            </a:r>
            <a:endParaRPr b="0" i="0" sz="2200" u="none" cap="none" strike="noStrike"/>
          </a:p>
        </p:txBody>
      </p:sp>
      <p:sp>
        <p:nvSpPr>
          <p:cNvPr id="235" name="Google Shape;235;p22"/>
          <p:cNvSpPr/>
          <p:nvPr/>
        </p:nvSpPr>
        <p:spPr>
          <a:xfrm>
            <a:off x="2154674" y="5795963"/>
            <a:ext cx="11681936" cy="3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Comprehensive financial profiles with customer consent</a:t>
            </a:r>
            <a:endParaRPr b="0" i="0" sz="1750" u="none" cap="none" strike="noStrike"/>
          </a:p>
        </p:txBody>
      </p:sp>
      <p:sp>
        <p:nvSpPr>
          <p:cNvPr id="236" name="Google Shape;236;p22"/>
          <p:cNvSpPr/>
          <p:nvPr/>
        </p:nvSpPr>
        <p:spPr>
          <a:xfrm>
            <a:off x="793790" y="6694765"/>
            <a:ext cx="13042821" cy="3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Source:</a:t>
            </a: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McKinsey Global Institute, "The Future of Financial Services" 2023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793790" y="892612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4450"/>
              <a:buFont typeface="Host Grotesk"/>
              <a:buNone/>
            </a:pPr>
            <a:r>
              <a:rPr b="0" i="0" lang="en-US" sz="4450" u="none" cap="none" strike="noStrike">
                <a:solidFill>
                  <a:srgbClr val="2E3C4E"/>
                </a:solidFill>
                <a:latin typeface="Host Grotesk"/>
                <a:ea typeface="Host Grotesk"/>
                <a:cs typeface="Host Grotesk"/>
                <a:sym typeface="Host Grotesk"/>
              </a:rPr>
              <a:t>What is FICO?</a:t>
            </a:r>
            <a:endParaRPr b="0" i="0" sz="4450" u="none" cap="none" strike="noStrike"/>
          </a:p>
        </p:txBody>
      </p:sp>
      <p:sp>
        <p:nvSpPr>
          <p:cNvPr id="65" name="Google Shape;65;p14"/>
          <p:cNvSpPr/>
          <p:nvPr/>
        </p:nvSpPr>
        <p:spPr>
          <a:xfrm>
            <a:off x="793790" y="2145625"/>
            <a:ext cx="7604284" cy="1020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The Fair Isaac Corporation (FICO) pioneered credit scoring in 1956, creating the industry standard for assessing creditworthiness. FICO scores range from 300-850, with higher scores indicating lower credit risk.</a:t>
            </a:r>
            <a:endParaRPr b="0" i="0" sz="1750" u="none" cap="none" strike="noStrike"/>
          </a:p>
        </p:txBody>
      </p:sp>
      <p:sp>
        <p:nvSpPr>
          <p:cNvPr id="66" name="Google Shape;66;p14"/>
          <p:cNvSpPr/>
          <p:nvPr/>
        </p:nvSpPr>
        <p:spPr>
          <a:xfrm>
            <a:off x="793853" y="3821883"/>
            <a:ext cx="76044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Used by over 90% of top US lenders, FICO scores influence lending decisions for mortgages, credit cards, auto loans, and personal finance products across North America.</a:t>
            </a:r>
            <a:endParaRPr b="0" i="0" sz="1750" u="none" cap="none" strike="noStrike"/>
          </a:p>
        </p:txBody>
      </p:sp>
      <p:sp>
        <p:nvSpPr>
          <p:cNvPr id="67" name="Google Shape;67;p14"/>
          <p:cNvSpPr/>
          <p:nvPr/>
        </p:nvSpPr>
        <p:spPr>
          <a:xfrm>
            <a:off x="793790" y="6741566"/>
            <a:ext cx="76044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Source:</a:t>
            </a: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Fair Isaac Corporation Annual Report 2023</a:t>
            </a:r>
            <a:endParaRPr b="0" i="0" sz="1750" u="none" cap="none" strike="noStrike"/>
          </a:p>
        </p:txBody>
      </p:sp>
      <p:pic>
        <p:nvPicPr>
          <p:cNvPr descr="preencoded.png"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6746" y="2055553"/>
            <a:ext cx="4885016" cy="4885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793790" y="935474"/>
            <a:ext cx="6545223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4450"/>
              <a:buFont typeface="Host Grotesk"/>
              <a:buNone/>
            </a:pPr>
            <a:r>
              <a:rPr b="0" i="0" lang="en-US" sz="4450" u="none" cap="none" strike="noStrike">
                <a:solidFill>
                  <a:srgbClr val="2E3C4E"/>
                </a:solidFill>
                <a:latin typeface="Host Grotesk"/>
                <a:ea typeface="Host Grotesk"/>
                <a:cs typeface="Host Grotesk"/>
                <a:sym typeface="Host Grotesk"/>
              </a:rPr>
              <a:t>How FICO Scoring Works</a:t>
            </a:r>
            <a:endParaRPr b="0" i="0" sz="4450" u="none" cap="none" strike="noStrike"/>
          </a:p>
        </p:txBody>
      </p:sp>
      <p:sp>
        <p:nvSpPr>
          <p:cNvPr id="75" name="Google Shape;75;p15"/>
          <p:cNvSpPr/>
          <p:nvPr/>
        </p:nvSpPr>
        <p:spPr>
          <a:xfrm>
            <a:off x="1857256" y="250959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200"/>
              <a:buFont typeface="Host Grotesk"/>
              <a:buNone/>
            </a:pPr>
            <a:r>
              <a:rPr b="0" i="0" lang="en-US" sz="220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Payment History</a:t>
            </a:r>
            <a:endParaRPr b="0" i="0" sz="2200" u="none" cap="none" strike="noStrike"/>
          </a:p>
        </p:txBody>
      </p:sp>
      <p:sp>
        <p:nvSpPr>
          <p:cNvPr id="76" name="Google Shape;76;p15"/>
          <p:cNvSpPr/>
          <p:nvPr/>
        </p:nvSpPr>
        <p:spPr>
          <a:xfrm>
            <a:off x="793790" y="3000018"/>
            <a:ext cx="3898702" cy="3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35% of score</a:t>
            </a:r>
            <a:endParaRPr b="0" i="0" sz="1750" u="none" cap="none" strike="noStrike"/>
          </a:p>
        </p:txBody>
      </p:sp>
      <p:sp>
        <p:nvSpPr>
          <p:cNvPr id="77" name="Google Shape;77;p15"/>
          <p:cNvSpPr/>
          <p:nvPr/>
        </p:nvSpPr>
        <p:spPr>
          <a:xfrm>
            <a:off x="793790" y="3476268"/>
            <a:ext cx="3898702" cy="3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On-time payments and delinquencies</a:t>
            </a:r>
            <a:endParaRPr b="0" i="0" sz="1750" u="none" cap="none" strike="noStrike"/>
          </a:p>
        </p:txBody>
      </p:sp>
      <p:pic>
        <p:nvPicPr>
          <p:cNvPr descr="preencoded.png"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653" y="2115741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9" name="Google Shape;7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2874" y="3246834"/>
            <a:ext cx="339328" cy="4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9937790" y="209788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200"/>
              <a:buFont typeface="Host Grotesk"/>
              <a:buNone/>
            </a:pPr>
            <a:r>
              <a:rPr b="0" i="0" lang="en-US" sz="220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Credit Utilisation</a:t>
            </a:r>
            <a:endParaRPr b="0" i="0" sz="2200" u="none" cap="none" strike="noStrike"/>
          </a:p>
        </p:txBody>
      </p:sp>
      <p:sp>
        <p:nvSpPr>
          <p:cNvPr id="81" name="Google Shape;81;p15"/>
          <p:cNvSpPr/>
          <p:nvPr/>
        </p:nvSpPr>
        <p:spPr>
          <a:xfrm>
            <a:off x="9937790" y="2588300"/>
            <a:ext cx="3898821" cy="3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30% of score</a:t>
            </a:r>
            <a:endParaRPr b="0" i="0" sz="1750" u="none" cap="none" strike="noStrike"/>
          </a:p>
        </p:txBody>
      </p:sp>
      <p:sp>
        <p:nvSpPr>
          <p:cNvPr id="82" name="Google Shape;82;p15"/>
          <p:cNvSpPr/>
          <p:nvPr/>
        </p:nvSpPr>
        <p:spPr>
          <a:xfrm>
            <a:off x="9937790" y="3064550"/>
            <a:ext cx="3898821" cy="3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Percentage of available credit used</a:t>
            </a:r>
            <a:endParaRPr b="0" i="0" sz="1750" u="none" cap="none" strike="noStrike"/>
          </a:p>
        </p:txBody>
      </p:sp>
      <p:pic>
        <p:nvPicPr>
          <p:cNvPr descr="preencoded.png" id="83" name="Google Shape;8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2653" y="2115741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4" name="Google Shape;8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39169" y="2666405"/>
            <a:ext cx="339328" cy="4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10051256" y="374487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200"/>
              <a:buFont typeface="Host Grotesk"/>
              <a:buNone/>
            </a:pPr>
            <a:r>
              <a:rPr b="0" i="0" lang="en-US" sz="220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Credit History Length</a:t>
            </a:r>
            <a:endParaRPr b="0" i="0" sz="2200" u="none" cap="none" strike="noStrike"/>
          </a:p>
        </p:txBody>
      </p:sp>
      <p:sp>
        <p:nvSpPr>
          <p:cNvPr id="86" name="Google Shape;86;p15"/>
          <p:cNvSpPr/>
          <p:nvPr/>
        </p:nvSpPr>
        <p:spPr>
          <a:xfrm>
            <a:off x="10051256" y="4235291"/>
            <a:ext cx="3785354" cy="3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15% of score</a:t>
            </a:r>
            <a:endParaRPr b="0" i="0" sz="1750" u="none" cap="none" strike="noStrike"/>
          </a:p>
        </p:txBody>
      </p:sp>
      <p:sp>
        <p:nvSpPr>
          <p:cNvPr id="87" name="Google Shape;87;p15"/>
          <p:cNvSpPr/>
          <p:nvPr/>
        </p:nvSpPr>
        <p:spPr>
          <a:xfrm>
            <a:off x="10051256" y="4711541"/>
            <a:ext cx="3785354" cy="3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Age of oldest and average account</a:t>
            </a:r>
            <a:endParaRPr b="0" i="0" sz="1750" u="none" cap="none" strike="noStrike"/>
          </a:p>
        </p:txBody>
      </p:sp>
      <p:pic>
        <p:nvPicPr>
          <p:cNvPr descr="preencoded.png" id="88" name="Google Shape;8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32653" y="2115741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9" name="Google Shape;89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43117" y="4185999"/>
            <a:ext cx="339328" cy="4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9937790" y="539186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200"/>
              <a:buFont typeface="Host Grotesk"/>
              <a:buNone/>
            </a:pPr>
            <a:r>
              <a:rPr b="0" i="0" lang="en-US" sz="220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Credit Mix</a:t>
            </a:r>
            <a:endParaRPr b="0" i="0" sz="2200" u="none" cap="none" strike="noStrike"/>
          </a:p>
        </p:txBody>
      </p:sp>
      <p:sp>
        <p:nvSpPr>
          <p:cNvPr id="91" name="Google Shape;91;p15"/>
          <p:cNvSpPr/>
          <p:nvPr/>
        </p:nvSpPr>
        <p:spPr>
          <a:xfrm>
            <a:off x="9937790" y="5882283"/>
            <a:ext cx="3898821" cy="3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10% of score</a:t>
            </a:r>
            <a:endParaRPr b="0" i="0" sz="1750" u="none" cap="none" strike="noStrike"/>
          </a:p>
        </p:txBody>
      </p:sp>
      <p:sp>
        <p:nvSpPr>
          <p:cNvPr id="92" name="Google Shape;92;p15"/>
          <p:cNvSpPr/>
          <p:nvPr/>
        </p:nvSpPr>
        <p:spPr>
          <a:xfrm>
            <a:off x="9937790" y="6358533"/>
            <a:ext cx="3898821" cy="3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Variety of credit types managed</a:t>
            </a:r>
            <a:endParaRPr b="0" i="0" sz="1750" u="none" cap="none" strike="noStrike"/>
          </a:p>
        </p:txBody>
      </p:sp>
      <p:pic>
        <p:nvPicPr>
          <p:cNvPr descr="preencoded.png" id="93" name="Google Shape;93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32653" y="2115741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4" name="Google Shape;94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639169" y="5705594"/>
            <a:ext cx="339328" cy="4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1857256" y="498002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200"/>
              <a:buFont typeface="Host Grotesk"/>
              <a:buNone/>
            </a:pPr>
            <a:r>
              <a:rPr b="0" i="0" lang="en-US" sz="220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New Credit</a:t>
            </a:r>
            <a:endParaRPr b="0" i="0" sz="2200" u="none" cap="none" strike="noStrike"/>
          </a:p>
        </p:txBody>
      </p:sp>
      <p:sp>
        <p:nvSpPr>
          <p:cNvPr id="96" name="Google Shape;96;p15"/>
          <p:cNvSpPr/>
          <p:nvPr/>
        </p:nvSpPr>
        <p:spPr>
          <a:xfrm>
            <a:off x="793790" y="5470446"/>
            <a:ext cx="3898702" cy="3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10% of score</a:t>
            </a:r>
            <a:endParaRPr b="0" i="0" sz="1750" u="none" cap="none" strike="noStrike"/>
          </a:p>
        </p:txBody>
      </p:sp>
      <p:sp>
        <p:nvSpPr>
          <p:cNvPr id="97" name="Google Shape;97;p15"/>
          <p:cNvSpPr/>
          <p:nvPr/>
        </p:nvSpPr>
        <p:spPr>
          <a:xfrm>
            <a:off x="793790" y="5946696"/>
            <a:ext cx="3898702" cy="3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Recent credit enquiries and accounts</a:t>
            </a:r>
            <a:endParaRPr b="0" i="0" sz="1750" u="none" cap="none" strike="noStrike"/>
          </a:p>
        </p:txBody>
      </p:sp>
      <p:pic>
        <p:nvPicPr>
          <p:cNvPr descr="preencoded.png" id="98" name="Google Shape;98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32653" y="2115741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9" name="Google Shape;99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852874" y="5125164"/>
            <a:ext cx="339328" cy="4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793790" y="6953845"/>
            <a:ext cx="13042821" cy="3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Source:</a:t>
            </a: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FICO Score Methodology White Paper 2023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621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699027" y="3196224"/>
            <a:ext cx="102549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3900"/>
              <a:buFont typeface="Host Grotesk"/>
              <a:buNone/>
            </a:pPr>
            <a:r>
              <a:rPr b="0" i="0" lang="en-US" sz="3900" u="none" cap="none" strike="noStrike">
                <a:solidFill>
                  <a:srgbClr val="2E3C4E"/>
                </a:solidFill>
                <a:latin typeface="Host Grotesk"/>
                <a:ea typeface="Host Grotesk"/>
                <a:cs typeface="Host Grotesk"/>
                <a:sym typeface="Host Grotesk"/>
              </a:rPr>
              <a:t>Data Analytics: Reducing Credit Risk</a:t>
            </a:r>
            <a:endParaRPr b="0" i="0" sz="3900" u="none" cap="none" strike="noStrike"/>
          </a:p>
        </p:txBody>
      </p:sp>
      <p:sp>
        <p:nvSpPr>
          <p:cNvPr id="108" name="Google Shape;108;p16"/>
          <p:cNvSpPr/>
          <p:nvPr/>
        </p:nvSpPr>
        <p:spPr>
          <a:xfrm>
            <a:off x="699040" y="4328475"/>
            <a:ext cx="5292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612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Host Grotesk"/>
              <a:buNone/>
            </a:pPr>
            <a:r>
              <a:rPr lang="en-US" sz="1800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0</a:t>
            </a:r>
            <a:r>
              <a:rPr b="0" i="0" lang="en-US" sz="180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1</a:t>
            </a:r>
            <a:endParaRPr b="0" i="0" sz="1800" u="none" cap="none" strike="noStrike"/>
          </a:p>
        </p:txBody>
      </p:sp>
      <p:pic>
        <p:nvPicPr>
          <p:cNvPr descr="preencoded.png" id="109" name="Google Shape;10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016" y="4436388"/>
            <a:ext cx="6516291" cy="2286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/>
          <p:nvPr/>
        </p:nvSpPr>
        <p:spPr>
          <a:xfrm>
            <a:off x="699016" y="4581882"/>
            <a:ext cx="24966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950"/>
              <a:buFont typeface="Host Grotesk"/>
              <a:buNone/>
            </a:pPr>
            <a:r>
              <a:rPr b="0" i="0" lang="en-US" sz="195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Data Collection</a:t>
            </a:r>
            <a:endParaRPr b="0" i="0" sz="1950" u="none" cap="none" strike="noStrike"/>
          </a:p>
        </p:txBody>
      </p:sp>
      <p:sp>
        <p:nvSpPr>
          <p:cNvPr id="111" name="Google Shape;111;p16"/>
          <p:cNvSpPr/>
          <p:nvPr/>
        </p:nvSpPr>
        <p:spPr>
          <a:xfrm>
            <a:off x="699024" y="5013726"/>
            <a:ext cx="5963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612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Automated gathering from credit bureaus, banks, and alternative sources</a:t>
            </a:r>
            <a:endParaRPr b="0" i="0" sz="1550" u="none" cap="none" strike="noStrike"/>
          </a:p>
        </p:txBody>
      </p:sp>
      <p:sp>
        <p:nvSpPr>
          <p:cNvPr id="112" name="Google Shape;112;p16"/>
          <p:cNvSpPr/>
          <p:nvPr/>
        </p:nvSpPr>
        <p:spPr>
          <a:xfrm>
            <a:off x="7414977" y="4328475"/>
            <a:ext cx="6876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612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Host Grotesk"/>
              <a:buNone/>
            </a:pPr>
            <a:r>
              <a:rPr lang="en-US" sz="1800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02</a:t>
            </a:r>
            <a:endParaRPr b="0" i="0" sz="1550" u="none" cap="none" strike="noStrike"/>
          </a:p>
        </p:txBody>
      </p:sp>
      <p:pic>
        <p:nvPicPr>
          <p:cNvPr descr="preencoded.png" id="113" name="Google Shape;11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4974" y="4436388"/>
            <a:ext cx="6516410" cy="2286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7414974" y="4580457"/>
            <a:ext cx="24966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950"/>
              <a:buFont typeface="Host Grotesk"/>
              <a:buNone/>
            </a:pPr>
            <a:r>
              <a:rPr b="0" i="0" lang="en-US" sz="195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Predictive Modelling</a:t>
            </a:r>
            <a:endParaRPr b="0" i="0" sz="1950" u="none" cap="none" strike="noStrike"/>
          </a:p>
        </p:txBody>
      </p:sp>
      <p:sp>
        <p:nvSpPr>
          <p:cNvPr id="115" name="Google Shape;115;p16"/>
          <p:cNvSpPr/>
          <p:nvPr/>
        </p:nvSpPr>
        <p:spPr>
          <a:xfrm>
            <a:off x="7414974" y="5013722"/>
            <a:ext cx="6516410" cy="2994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612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Machine learning algorithms identify patterns and risk indicators</a:t>
            </a:r>
            <a:endParaRPr b="0" i="0" sz="1550" u="none" cap="none" strike="noStrike"/>
          </a:p>
        </p:txBody>
      </p:sp>
      <p:sp>
        <p:nvSpPr>
          <p:cNvPr id="116" name="Google Shape;116;p16"/>
          <p:cNvSpPr/>
          <p:nvPr/>
        </p:nvSpPr>
        <p:spPr>
          <a:xfrm>
            <a:off x="699050" y="5810000"/>
            <a:ext cx="7548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612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Host Grotesk"/>
              <a:buNone/>
            </a:pPr>
            <a:r>
              <a:rPr lang="en-US" sz="1800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0</a:t>
            </a:r>
            <a:r>
              <a:rPr lang="en-US" sz="1800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3</a:t>
            </a:r>
            <a:endParaRPr sz="1800">
              <a:solidFill>
                <a:srgbClr val="384653"/>
              </a:solidFill>
              <a:latin typeface="Host Grotesk"/>
              <a:ea typeface="Host Grotesk"/>
              <a:cs typeface="Host Grotesk"/>
              <a:sym typeface="Host Grotesk"/>
            </a:endParaRPr>
          </a:p>
        </p:txBody>
      </p:sp>
      <p:pic>
        <p:nvPicPr>
          <p:cNvPr descr="preencoded.png" id="117" name="Google Shape;1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016" y="5959197"/>
            <a:ext cx="6516291" cy="228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>
            <a:off x="699016" y="6124575"/>
            <a:ext cx="2496503" cy="312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950"/>
              <a:buFont typeface="Host Grotesk"/>
              <a:buNone/>
            </a:pPr>
            <a:r>
              <a:rPr b="0" i="0" lang="en-US" sz="195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Risk Stratification</a:t>
            </a:r>
            <a:endParaRPr b="0" i="0" sz="1950" u="none" cap="none" strike="noStrike"/>
          </a:p>
        </p:txBody>
      </p:sp>
      <p:sp>
        <p:nvSpPr>
          <p:cNvPr id="119" name="Google Shape;119;p16"/>
          <p:cNvSpPr/>
          <p:nvPr/>
        </p:nvSpPr>
        <p:spPr>
          <a:xfrm>
            <a:off x="699016" y="6556415"/>
            <a:ext cx="6516291" cy="2994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612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Segmentation of borrowers into distinct risk categories</a:t>
            </a:r>
            <a:endParaRPr b="0" i="0" sz="1550" u="none" cap="none" strike="noStrike"/>
          </a:p>
        </p:txBody>
      </p:sp>
      <p:sp>
        <p:nvSpPr>
          <p:cNvPr id="120" name="Google Shape;120;p16"/>
          <p:cNvSpPr/>
          <p:nvPr/>
        </p:nvSpPr>
        <p:spPr>
          <a:xfrm>
            <a:off x="7414978" y="5810000"/>
            <a:ext cx="8571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612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Host Grotesk"/>
              <a:buNone/>
            </a:pPr>
            <a:r>
              <a:rPr lang="en-US" sz="1800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04</a:t>
            </a:r>
            <a:endParaRPr b="0" i="0" sz="1550" u="none" cap="none" strike="noStrike"/>
          </a:p>
        </p:txBody>
      </p:sp>
      <p:pic>
        <p:nvPicPr>
          <p:cNvPr descr="preencoded.png" id="121" name="Google Shape;12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4974" y="5959197"/>
            <a:ext cx="6516410" cy="2286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/>
          <p:nvPr/>
        </p:nvSpPr>
        <p:spPr>
          <a:xfrm>
            <a:off x="7414974" y="6124575"/>
            <a:ext cx="2496503" cy="312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950"/>
              <a:buFont typeface="Host Grotesk"/>
              <a:buNone/>
            </a:pPr>
            <a:r>
              <a:rPr b="0" i="0" lang="en-US" sz="195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Decision Automation</a:t>
            </a:r>
            <a:endParaRPr b="0" i="0" sz="1950" u="none" cap="none" strike="noStrike"/>
          </a:p>
        </p:txBody>
      </p:sp>
      <p:sp>
        <p:nvSpPr>
          <p:cNvPr id="123" name="Google Shape;123;p16"/>
          <p:cNvSpPr/>
          <p:nvPr/>
        </p:nvSpPr>
        <p:spPr>
          <a:xfrm>
            <a:off x="7414974" y="6556415"/>
            <a:ext cx="6516410" cy="2994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612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Real-time scoring enables instant lending decisions</a:t>
            </a:r>
            <a:endParaRPr b="0" i="0" sz="1550" u="none" cap="none" strike="noStrike"/>
          </a:p>
        </p:txBody>
      </p:sp>
      <p:sp>
        <p:nvSpPr>
          <p:cNvPr id="124" name="Google Shape;124;p16"/>
          <p:cNvSpPr/>
          <p:nvPr/>
        </p:nvSpPr>
        <p:spPr>
          <a:xfrm>
            <a:off x="699016" y="7230308"/>
            <a:ext cx="13232368" cy="2994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612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1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Source:</a:t>
            </a: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Federal Reserve Bank of Philadelphia, "Credit Scoring Models" 2023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1644491" y="1893570"/>
            <a:ext cx="11341298" cy="1417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28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900"/>
              <a:buFont typeface="Host Grotesk"/>
              <a:buNone/>
            </a:pPr>
            <a:r>
              <a:rPr b="0" i="0" lang="en-US" sz="8900" u="none" cap="none" strike="noStrike">
                <a:solidFill>
                  <a:srgbClr val="FFFFFF"/>
                </a:solidFill>
                <a:latin typeface="Host Grotesk"/>
                <a:ea typeface="Host Grotesk"/>
                <a:cs typeface="Host Grotesk"/>
                <a:sym typeface="Host Grotesk"/>
              </a:rPr>
              <a:t>Scale of Data</a:t>
            </a:r>
            <a:endParaRPr b="0" i="0" sz="8900" u="none" cap="none" strike="noStrike"/>
          </a:p>
        </p:txBody>
      </p:sp>
      <p:sp>
        <p:nvSpPr>
          <p:cNvPr id="131" name="Google Shape;131;p17"/>
          <p:cNvSpPr/>
          <p:nvPr/>
        </p:nvSpPr>
        <p:spPr>
          <a:xfrm>
            <a:off x="793790" y="3878223"/>
            <a:ext cx="4158615" cy="748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5850"/>
              <a:buFont typeface="Host Grotesk"/>
              <a:buNone/>
            </a:pPr>
            <a:r>
              <a:rPr b="0" i="0" lang="en-US" sz="585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220M</a:t>
            </a:r>
            <a:endParaRPr b="0" i="0" sz="5850" u="none" cap="none" strike="noStrike"/>
          </a:p>
        </p:txBody>
      </p:sp>
      <p:sp>
        <p:nvSpPr>
          <p:cNvPr id="132" name="Google Shape;132;p17"/>
          <p:cNvSpPr/>
          <p:nvPr/>
        </p:nvSpPr>
        <p:spPr>
          <a:xfrm>
            <a:off x="1455420" y="491001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ost Grotesk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Host Grotesk"/>
                <a:ea typeface="Host Grotesk"/>
                <a:cs typeface="Host Grotesk"/>
                <a:sym typeface="Host Grotesk"/>
              </a:rPr>
              <a:t>US Consumer Files</a:t>
            </a:r>
            <a:endParaRPr b="0" i="0" sz="2200" u="none" cap="none" strike="noStrike"/>
          </a:p>
        </p:txBody>
      </p:sp>
      <p:sp>
        <p:nvSpPr>
          <p:cNvPr id="133" name="Google Shape;133;p17"/>
          <p:cNvSpPr/>
          <p:nvPr/>
        </p:nvSpPr>
        <p:spPr>
          <a:xfrm>
            <a:off x="793790" y="5400437"/>
            <a:ext cx="4158615" cy="3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Credit profiles analysed monthly</a:t>
            </a:r>
            <a:endParaRPr b="0" i="0" sz="1750" u="none" cap="none" strike="noStrike"/>
          </a:p>
        </p:txBody>
      </p:sp>
      <p:sp>
        <p:nvSpPr>
          <p:cNvPr id="134" name="Google Shape;134;p17"/>
          <p:cNvSpPr/>
          <p:nvPr/>
        </p:nvSpPr>
        <p:spPr>
          <a:xfrm>
            <a:off x="5235893" y="3878223"/>
            <a:ext cx="4158615" cy="748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5850"/>
              <a:buFont typeface="Host Grotesk"/>
              <a:buNone/>
            </a:pPr>
            <a:r>
              <a:rPr b="0" i="0" lang="en-US" sz="585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40M</a:t>
            </a:r>
            <a:endParaRPr b="0" i="0" sz="5850" u="none" cap="none" strike="noStrike"/>
          </a:p>
        </p:txBody>
      </p:sp>
      <p:sp>
        <p:nvSpPr>
          <p:cNvPr id="135" name="Google Shape;135;p17"/>
          <p:cNvSpPr/>
          <p:nvPr/>
        </p:nvSpPr>
        <p:spPr>
          <a:xfrm>
            <a:off x="5897523" y="491001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ost Grotesk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Host Grotesk"/>
                <a:ea typeface="Host Grotesk"/>
                <a:cs typeface="Host Grotesk"/>
                <a:sym typeface="Host Grotesk"/>
              </a:rPr>
              <a:t>Canadian Consumers</a:t>
            </a:r>
            <a:endParaRPr b="0" i="0" sz="2200" u="none" cap="none" strike="noStrike"/>
          </a:p>
        </p:txBody>
      </p:sp>
      <p:sp>
        <p:nvSpPr>
          <p:cNvPr id="136" name="Google Shape;136;p17"/>
          <p:cNvSpPr/>
          <p:nvPr/>
        </p:nvSpPr>
        <p:spPr>
          <a:xfrm>
            <a:off x="5235893" y="5400437"/>
            <a:ext cx="4158615" cy="3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Credit histories maintained</a:t>
            </a:r>
            <a:endParaRPr b="0" i="0" sz="1750" u="none" cap="none" strike="noStrike"/>
          </a:p>
        </p:txBody>
      </p:sp>
      <p:sp>
        <p:nvSpPr>
          <p:cNvPr id="137" name="Google Shape;137;p17"/>
          <p:cNvSpPr/>
          <p:nvPr/>
        </p:nvSpPr>
        <p:spPr>
          <a:xfrm>
            <a:off x="9677995" y="3878223"/>
            <a:ext cx="4158615" cy="748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5850"/>
              <a:buFont typeface="Host Grotesk"/>
              <a:buNone/>
            </a:pPr>
            <a:r>
              <a:rPr b="0" i="0" lang="en-US" sz="585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10B+</a:t>
            </a:r>
            <a:endParaRPr b="0" i="0" sz="5850" u="none" cap="none" strike="noStrike"/>
          </a:p>
        </p:txBody>
      </p:sp>
      <p:sp>
        <p:nvSpPr>
          <p:cNvPr id="138" name="Google Shape;138;p17"/>
          <p:cNvSpPr/>
          <p:nvPr/>
        </p:nvSpPr>
        <p:spPr>
          <a:xfrm>
            <a:off x="10339626" y="491001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ost Grotesk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Host Grotesk"/>
                <a:ea typeface="Host Grotesk"/>
                <a:cs typeface="Host Grotesk"/>
                <a:sym typeface="Host Grotesk"/>
              </a:rPr>
              <a:t>Data Points</a:t>
            </a:r>
            <a:endParaRPr b="0" i="0" sz="2200" u="none" cap="none" strike="noStrike"/>
          </a:p>
        </p:txBody>
      </p:sp>
      <p:sp>
        <p:nvSpPr>
          <p:cNvPr id="139" name="Google Shape;139;p17"/>
          <p:cNvSpPr/>
          <p:nvPr/>
        </p:nvSpPr>
        <p:spPr>
          <a:xfrm>
            <a:off x="9677995" y="5400437"/>
            <a:ext cx="4158615" cy="3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Processed annually across platforms</a:t>
            </a:r>
            <a:endParaRPr b="0" i="0" sz="1750" u="none" cap="none" strike="noStrike"/>
          </a:p>
        </p:txBody>
      </p:sp>
      <p:sp>
        <p:nvSpPr>
          <p:cNvPr id="140" name="Google Shape;140;p17"/>
          <p:cNvSpPr/>
          <p:nvPr/>
        </p:nvSpPr>
        <p:spPr>
          <a:xfrm>
            <a:off x="793790" y="7280299"/>
            <a:ext cx="13042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Sources:</a:t>
            </a: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Experian, Equifax, TransUnion Annual Reports 2023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9606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733028" y="2706524"/>
            <a:ext cx="77088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36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4400"/>
              <a:buFont typeface="Host Grotesk"/>
              <a:buNone/>
            </a:pPr>
            <a:r>
              <a:rPr b="0" i="0" lang="en-US" sz="4400" u="none" cap="none" strike="noStrike">
                <a:solidFill>
                  <a:srgbClr val="2E3C4E"/>
                </a:solidFill>
                <a:latin typeface="Host Grotesk"/>
                <a:ea typeface="Host Grotesk"/>
                <a:cs typeface="Host Grotesk"/>
                <a:sym typeface="Host Grotesk"/>
              </a:rPr>
              <a:t>Advanced Analytical Methods</a:t>
            </a:r>
            <a:endParaRPr b="0" i="0" sz="4400" u="none" cap="none" strike="noStrike"/>
          </a:p>
        </p:txBody>
      </p:sp>
      <p:sp>
        <p:nvSpPr>
          <p:cNvPr id="148" name="Google Shape;148;p18"/>
          <p:cNvSpPr/>
          <p:nvPr/>
        </p:nvSpPr>
        <p:spPr>
          <a:xfrm>
            <a:off x="789500" y="3667701"/>
            <a:ext cx="4200000" cy="3348900"/>
          </a:xfrm>
          <a:prstGeom prst="roundRect">
            <a:avLst>
              <a:gd fmla="val 3741" name="adj"/>
            </a:avLst>
          </a:prstGeom>
          <a:solidFill>
            <a:srgbClr val="D9EDF2"/>
          </a:solidFill>
          <a:ln cap="flat" cmpd="sng" w="9525">
            <a:solidFill>
              <a:srgbClr val="BFD3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9" name="Google Shape;14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2640" y="3951455"/>
            <a:ext cx="676632" cy="6766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/>
          <p:nvPr/>
        </p:nvSpPr>
        <p:spPr>
          <a:xfrm>
            <a:off x="1022653" y="4939142"/>
            <a:ext cx="2819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200"/>
              <a:buFont typeface="Host Grotesk"/>
              <a:buNone/>
            </a:pPr>
            <a:r>
              <a:rPr b="0" i="0" lang="en-US" sz="220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Machine Learning</a:t>
            </a:r>
            <a:endParaRPr b="0" i="0" sz="2200" u="none" cap="none" strike="noStrike"/>
          </a:p>
        </p:txBody>
      </p:sp>
      <p:sp>
        <p:nvSpPr>
          <p:cNvPr id="151" name="Google Shape;151;p18"/>
          <p:cNvSpPr/>
          <p:nvPr/>
        </p:nvSpPr>
        <p:spPr>
          <a:xfrm>
            <a:off x="1022625" y="5477002"/>
            <a:ext cx="3733800" cy="13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Neural networks identify complex patterns in borrower behaviour</a:t>
            </a:r>
            <a:endParaRPr b="0" i="0" sz="1750" u="none" cap="none" strike="noStrike"/>
          </a:p>
        </p:txBody>
      </p:sp>
      <p:sp>
        <p:nvSpPr>
          <p:cNvPr id="152" name="Google Shape;152;p18"/>
          <p:cNvSpPr/>
          <p:nvPr/>
        </p:nvSpPr>
        <p:spPr>
          <a:xfrm>
            <a:off x="5215050" y="3667576"/>
            <a:ext cx="4200300" cy="3348900"/>
          </a:xfrm>
          <a:prstGeom prst="roundRect">
            <a:avLst>
              <a:gd fmla="val 3741" name="adj"/>
            </a:avLst>
          </a:prstGeom>
          <a:solidFill>
            <a:srgbClr val="D9EDF2"/>
          </a:solidFill>
          <a:ln cap="flat" cmpd="sng" w="9525">
            <a:solidFill>
              <a:srgbClr val="BFD3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53" name="Google Shape;15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8181" y="3951455"/>
            <a:ext cx="676632" cy="6766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/>
          <p:nvPr/>
        </p:nvSpPr>
        <p:spPr>
          <a:xfrm>
            <a:off x="5448281" y="4939180"/>
            <a:ext cx="2819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200"/>
              <a:buFont typeface="Host Grotesk"/>
              <a:buNone/>
            </a:pPr>
            <a:r>
              <a:rPr b="0" i="0" lang="en-US" sz="220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Logistic Regression</a:t>
            </a:r>
            <a:endParaRPr b="0" i="0" sz="2200" u="none" cap="none" strike="noStrike"/>
          </a:p>
        </p:txBody>
      </p:sp>
      <p:sp>
        <p:nvSpPr>
          <p:cNvPr id="155" name="Google Shape;155;p18"/>
          <p:cNvSpPr/>
          <p:nvPr/>
        </p:nvSpPr>
        <p:spPr>
          <a:xfrm>
            <a:off x="5448175" y="5602777"/>
            <a:ext cx="3733800" cy="11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Statistical models predict probability of default</a:t>
            </a:r>
            <a:endParaRPr b="0" i="0" sz="1750" u="none" cap="none" strike="noStrike"/>
          </a:p>
        </p:txBody>
      </p:sp>
      <p:sp>
        <p:nvSpPr>
          <p:cNvPr id="156" name="Google Shape;156;p18"/>
          <p:cNvSpPr/>
          <p:nvPr/>
        </p:nvSpPr>
        <p:spPr>
          <a:xfrm>
            <a:off x="9640725" y="3667648"/>
            <a:ext cx="4200300" cy="3348900"/>
          </a:xfrm>
          <a:prstGeom prst="roundRect">
            <a:avLst>
              <a:gd fmla="val 3741" name="adj"/>
            </a:avLst>
          </a:prstGeom>
          <a:solidFill>
            <a:srgbClr val="D9EDF2"/>
          </a:solidFill>
          <a:ln cap="flat" cmpd="sng" w="9525">
            <a:solidFill>
              <a:srgbClr val="BFD3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57" name="Google Shape;15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73728" y="3951455"/>
            <a:ext cx="676632" cy="67663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/>
          <p:nvPr/>
        </p:nvSpPr>
        <p:spPr>
          <a:xfrm>
            <a:off x="9873728" y="4939180"/>
            <a:ext cx="2819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200"/>
              <a:buFont typeface="Host Grotesk"/>
              <a:buNone/>
            </a:pPr>
            <a:r>
              <a:rPr b="0" i="0" lang="en-US" sz="220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Decision Trees</a:t>
            </a:r>
            <a:endParaRPr b="0" i="0" sz="2200" u="none" cap="none" strike="noStrike"/>
          </a:p>
        </p:txBody>
      </p:sp>
      <p:sp>
        <p:nvSpPr>
          <p:cNvPr id="159" name="Google Shape;159;p18"/>
          <p:cNvSpPr/>
          <p:nvPr/>
        </p:nvSpPr>
        <p:spPr>
          <a:xfrm>
            <a:off x="9789153" y="5476997"/>
            <a:ext cx="37338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Hierarchical algorithms segment risk categories</a:t>
            </a:r>
            <a:endParaRPr b="0" i="0" sz="1750" u="none" cap="none" strike="noStrike"/>
          </a:p>
        </p:txBody>
      </p:sp>
      <p:sp>
        <p:nvSpPr>
          <p:cNvPr id="160" name="Google Shape;160;p18"/>
          <p:cNvSpPr/>
          <p:nvPr/>
        </p:nvSpPr>
        <p:spPr>
          <a:xfrm>
            <a:off x="789503" y="7270194"/>
            <a:ext cx="13051393" cy="338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Source:</a:t>
            </a: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Journal of Banking &amp; Finance, "Modern Credit Scoring Techniques" 2023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/>
          <p:nvPr/>
        </p:nvSpPr>
        <p:spPr>
          <a:xfrm>
            <a:off x="793806" y="1293375"/>
            <a:ext cx="130428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4450"/>
              <a:buFont typeface="Host Grotesk"/>
              <a:buNone/>
            </a:pPr>
            <a:r>
              <a:rPr b="0" i="0" lang="en-US" sz="4450" u="none" cap="none" strike="noStrike">
                <a:solidFill>
                  <a:srgbClr val="2E3C4E"/>
                </a:solidFill>
                <a:latin typeface="Host Grotesk"/>
                <a:ea typeface="Host Grotesk"/>
                <a:cs typeface="Host Grotesk"/>
                <a:sym typeface="Host Grotesk"/>
              </a:rPr>
              <a:t>Types of Data Analysed by FICO</a:t>
            </a:r>
            <a:endParaRPr b="0" i="0" sz="4450" u="none" cap="none" strike="noStrike"/>
          </a:p>
        </p:txBody>
      </p:sp>
      <p:sp>
        <p:nvSpPr>
          <p:cNvPr id="167" name="Google Shape;167;p19"/>
          <p:cNvSpPr/>
          <p:nvPr/>
        </p:nvSpPr>
        <p:spPr>
          <a:xfrm>
            <a:off x="793800" y="2455774"/>
            <a:ext cx="4196400" cy="4454100"/>
          </a:xfrm>
          <a:prstGeom prst="roundRect">
            <a:avLst>
              <a:gd fmla="val 2452" name="adj"/>
            </a:avLst>
          </a:prstGeom>
          <a:solidFill>
            <a:srgbClr val="FAF9F5"/>
          </a:solidFill>
          <a:ln cap="flat" cmpd="sng" w="30475">
            <a:solidFill>
              <a:srgbClr val="BFD3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824270" y="2486263"/>
            <a:ext cx="4135398" cy="680442"/>
          </a:xfrm>
          <a:prstGeom prst="roundRect">
            <a:avLst>
              <a:gd fmla="val 8626" name="adj"/>
            </a:avLst>
          </a:prstGeom>
          <a:solidFill>
            <a:srgbClr val="D9ED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2721888" y="2609969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650"/>
              <a:buFont typeface="Host Grotesk"/>
              <a:buNone/>
            </a:pPr>
            <a:r>
              <a:rPr b="0" i="0" lang="en-US" sz="265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1</a:t>
            </a:r>
            <a:endParaRPr b="0" i="0" sz="2650" u="none" cap="none" strike="noStrike"/>
          </a:p>
        </p:txBody>
      </p:sp>
      <p:sp>
        <p:nvSpPr>
          <p:cNvPr id="170" name="Google Shape;170;p19"/>
          <p:cNvSpPr/>
          <p:nvPr/>
        </p:nvSpPr>
        <p:spPr>
          <a:xfrm>
            <a:off x="1051072" y="3393528"/>
            <a:ext cx="36819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200"/>
              <a:buFont typeface="Host Grotesk"/>
              <a:buNone/>
            </a:pPr>
            <a:r>
              <a:rPr b="0" i="0" lang="en-US" sz="220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Traditional Credit Data</a:t>
            </a:r>
            <a:endParaRPr b="0" i="0" sz="2200" u="none" cap="none" strike="noStrike"/>
          </a:p>
        </p:txBody>
      </p:sp>
      <p:sp>
        <p:nvSpPr>
          <p:cNvPr id="171" name="Google Shape;171;p19"/>
          <p:cNvSpPr/>
          <p:nvPr/>
        </p:nvSpPr>
        <p:spPr>
          <a:xfrm>
            <a:off x="1051109" y="4643551"/>
            <a:ext cx="36819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Payment history across all accounts</a:t>
            </a:r>
            <a:endParaRPr b="0" i="0" sz="1750" u="none" cap="none" strike="noStrike"/>
          </a:p>
        </p:txBody>
      </p:sp>
      <p:sp>
        <p:nvSpPr>
          <p:cNvPr id="172" name="Google Shape;172;p19"/>
          <p:cNvSpPr/>
          <p:nvPr/>
        </p:nvSpPr>
        <p:spPr>
          <a:xfrm>
            <a:off x="1051084" y="5743382"/>
            <a:ext cx="36819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Outstanding balances and credit limits</a:t>
            </a:r>
            <a:endParaRPr b="0" i="0" sz="1750" u="none" cap="none" strike="noStrike"/>
          </a:p>
        </p:txBody>
      </p:sp>
      <p:sp>
        <p:nvSpPr>
          <p:cNvPr id="173" name="Google Shape;173;p19"/>
          <p:cNvSpPr/>
          <p:nvPr/>
        </p:nvSpPr>
        <p:spPr>
          <a:xfrm>
            <a:off x="1051084" y="5403175"/>
            <a:ext cx="36819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Account types and tenure</a:t>
            </a:r>
            <a:endParaRPr b="0" i="0" sz="1750" u="none" cap="none" strike="noStrike"/>
          </a:p>
        </p:txBody>
      </p:sp>
      <p:sp>
        <p:nvSpPr>
          <p:cNvPr id="174" name="Google Shape;174;p19"/>
          <p:cNvSpPr/>
          <p:nvPr/>
        </p:nvSpPr>
        <p:spPr>
          <a:xfrm>
            <a:off x="5216950" y="2455774"/>
            <a:ext cx="4196400" cy="4454100"/>
          </a:xfrm>
          <a:prstGeom prst="roundRect">
            <a:avLst>
              <a:gd fmla="val 2452" name="adj"/>
            </a:avLst>
          </a:prstGeom>
          <a:solidFill>
            <a:srgbClr val="FAF9F5"/>
          </a:solidFill>
          <a:ln cap="flat" cmpd="sng" w="30475">
            <a:solidFill>
              <a:srgbClr val="BFD3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5247442" y="2486263"/>
            <a:ext cx="4135398" cy="680442"/>
          </a:xfrm>
          <a:prstGeom prst="roundRect">
            <a:avLst>
              <a:gd fmla="val 8626" name="adj"/>
            </a:avLst>
          </a:prstGeom>
          <a:solidFill>
            <a:srgbClr val="D9ED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7145060" y="2609969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650"/>
              <a:buFont typeface="Host Grotesk"/>
              <a:buNone/>
            </a:pPr>
            <a:r>
              <a:rPr b="0" i="0" lang="en-US" sz="265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2</a:t>
            </a:r>
            <a:endParaRPr b="0" i="0" sz="2650" u="none" cap="none" strike="noStrike"/>
          </a:p>
        </p:txBody>
      </p:sp>
      <p:sp>
        <p:nvSpPr>
          <p:cNvPr id="177" name="Google Shape;177;p19"/>
          <p:cNvSpPr/>
          <p:nvPr/>
        </p:nvSpPr>
        <p:spPr>
          <a:xfrm>
            <a:off x="5474256" y="3393519"/>
            <a:ext cx="3177183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200"/>
              <a:buFont typeface="Host Grotesk"/>
              <a:buNone/>
            </a:pPr>
            <a:r>
              <a:rPr b="0" i="0" lang="en-US" sz="220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Alternative Data Sources</a:t>
            </a:r>
            <a:endParaRPr b="0" i="0" sz="2200" u="none" cap="none" strike="noStrike"/>
          </a:p>
        </p:txBody>
      </p:sp>
      <p:sp>
        <p:nvSpPr>
          <p:cNvPr id="178" name="Google Shape;178;p19"/>
          <p:cNvSpPr/>
          <p:nvPr/>
        </p:nvSpPr>
        <p:spPr>
          <a:xfrm>
            <a:off x="5474281" y="6162788"/>
            <a:ext cx="36819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Utility and telecommunications payments</a:t>
            </a:r>
            <a:endParaRPr b="0" i="0" sz="1750" u="none" cap="none" strike="noStrike"/>
          </a:p>
        </p:txBody>
      </p:sp>
      <p:sp>
        <p:nvSpPr>
          <p:cNvPr id="179" name="Google Shape;179;p19"/>
          <p:cNvSpPr/>
          <p:nvPr/>
        </p:nvSpPr>
        <p:spPr>
          <a:xfrm>
            <a:off x="5474256" y="4643557"/>
            <a:ext cx="3681770" cy="680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Bank account transaction patterns</a:t>
            </a:r>
            <a:endParaRPr b="0" i="0" sz="1750" u="none" cap="none" strike="noStrike"/>
          </a:p>
        </p:txBody>
      </p:sp>
      <p:sp>
        <p:nvSpPr>
          <p:cNvPr id="180" name="Google Shape;180;p19"/>
          <p:cNvSpPr/>
          <p:nvPr/>
        </p:nvSpPr>
        <p:spPr>
          <a:xfrm>
            <a:off x="5474256" y="5403175"/>
            <a:ext cx="3681770" cy="680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Employment and income verification</a:t>
            </a:r>
            <a:endParaRPr b="0" i="0" sz="1750" u="none" cap="none" strike="noStrike"/>
          </a:p>
        </p:txBody>
      </p:sp>
      <p:sp>
        <p:nvSpPr>
          <p:cNvPr id="181" name="Google Shape;181;p19"/>
          <p:cNvSpPr/>
          <p:nvPr/>
        </p:nvSpPr>
        <p:spPr>
          <a:xfrm>
            <a:off x="9640125" y="2455774"/>
            <a:ext cx="4196400" cy="4454100"/>
          </a:xfrm>
          <a:prstGeom prst="roundRect">
            <a:avLst>
              <a:gd fmla="val 2452" name="adj"/>
            </a:avLst>
          </a:prstGeom>
          <a:solidFill>
            <a:srgbClr val="FAF9F5"/>
          </a:solidFill>
          <a:ln cap="flat" cmpd="sng" w="30475">
            <a:solidFill>
              <a:srgbClr val="BFD3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9670613" y="2486263"/>
            <a:ext cx="4135398" cy="680442"/>
          </a:xfrm>
          <a:prstGeom prst="roundRect">
            <a:avLst>
              <a:gd fmla="val 8626" name="adj"/>
            </a:avLst>
          </a:prstGeom>
          <a:solidFill>
            <a:srgbClr val="D9ED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11568232" y="2609969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650"/>
              <a:buFont typeface="Host Grotesk"/>
              <a:buNone/>
            </a:pPr>
            <a:r>
              <a:rPr b="0" i="0" lang="en-US" sz="265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3</a:t>
            </a:r>
            <a:endParaRPr b="0" i="0" sz="2650" u="none" cap="none" strike="noStrike"/>
          </a:p>
        </p:txBody>
      </p:sp>
      <p:sp>
        <p:nvSpPr>
          <p:cNvPr id="184" name="Google Shape;184;p19"/>
          <p:cNvSpPr/>
          <p:nvPr/>
        </p:nvSpPr>
        <p:spPr>
          <a:xfrm>
            <a:off x="9897427" y="339351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200"/>
              <a:buFont typeface="Host Grotesk"/>
              <a:buNone/>
            </a:pPr>
            <a:r>
              <a:rPr b="0" i="0" lang="en-US" sz="220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Behavioural Analytics</a:t>
            </a:r>
            <a:endParaRPr b="0" i="0" sz="2200" u="none" cap="none" strike="noStrike"/>
          </a:p>
        </p:txBody>
      </p:sp>
      <p:sp>
        <p:nvSpPr>
          <p:cNvPr id="185" name="Google Shape;185;p19"/>
          <p:cNvSpPr/>
          <p:nvPr/>
        </p:nvSpPr>
        <p:spPr>
          <a:xfrm>
            <a:off x="9897327" y="5549638"/>
            <a:ext cx="36819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Spending patterns and seasonality</a:t>
            </a:r>
            <a:endParaRPr b="0" i="0" sz="1750" u="none" cap="none" strike="noStrike"/>
          </a:p>
        </p:txBody>
      </p:sp>
      <p:sp>
        <p:nvSpPr>
          <p:cNvPr id="186" name="Google Shape;186;p19"/>
          <p:cNvSpPr/>
          <p:nvPr/>
        </p:nvSpPr>
        <p:spPr>
          <a:xfrm>
            <a:off x="9897427" y="4643557"/>
            <a:ext cx="3681770" cy="3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Credit application frequency</a:t>
            </a:r>
            <a:endParaRPr b="0" i="0" sz="1750" u="none" cap="none" strike="noStrike"/>
          </a:p>
        </p:txBody>
      </p:sp>
      <p:sp>
        <p:nvSpPr>
          <p:cNvPr id="187" name="Google Shape;187;p19"/>
          <p:cNvSpPr/>
          <p:nvPr/>
        </p:nvSpPr>
        <p:spPr>
          <a:xfrm>
            <a:off x="9897427" y="5063014"/>
            <a:ext cx="3681770" cy="680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Account management behaviours</a:t>
            </a:r>
            <a:endParaRPr b="0" i="0" sz="1750" u="none" cap="none" strike="noStrike"/>
          </a:p>
        </p:txBody>
      </p:sp>
      <p:sp>
        <p:nvSpPr>
          <p:cNvPr id="188" name="Google Shape;188;p19"/>
          <p:cNvSpPr/>
          <p:nvPr/>
        </p:nvSpPr>
        <p:spPr>
          <a:xfrm>
            <a:off x="793790" y="7398643"/>
            <a:ext cx="13042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Source:</a:t>
            </a:r>
            <a:r>
              <a:rPr b="0" i="0" lang="en-US" sz="17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FICO Alternative Data Research Report 2023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575553" y="452200"/>
            <a:ext cx="128514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3200"/>
              <a:buFont typeface="Host Grotesk"/>
              <a:buNone/>
            </a:pPr>
            <a:r>
              <a:rPr b="0" i="0" lang="en-US" sz="3200" u="none" cap="none" strike="noStrike">
                <a:solidFill>
                  <a:srgbClr val="2E3C4E"/>
                </a:solidFill>
                <a:latin typeface="Host Grotesk"/>
                <a:ea typeface="Host Grotesk"/>
                <a:cs typeface="Host Grotesk"/>
                <a:sym typeface="Host Grotesk"/>
              </a:rPr>
              <a:t>Effectiveness: Proven Results</a:t>
            </a:r>
            <a:endParaRPr b="0" i="0" sz="3200" u="none" cap="none" strike="noStrike"/>
          </a:p>
        </p:txBody>
      </p:sp>
      <p:pic>
        <p:nvPicPr>
          <p:cNvPr descr="preencoded.png" id="195" name="Google Shape;1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575" y="1037525"/>
            <a:ext cx="12851347" cy="6218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/>
          <p:nvPr/>
        </p:nvSpPr>
        <p:spPr>
          <a:xfrm>
            <a:off x="5713458" y="7545228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1431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938843" y="7545228"/>
            <a:ext cx="12552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250"/>
              <a:buFont typeface="Roboto"/>
              <a:buNone/>
            </a:pPr>
            <a:r>
              <a:rPr b="0" i="0" lang="en-US" sz="12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Pre-FICO (1980s)</a:t>
            </a:r>
            <a:endParaRPr b="0" i="0" sz="1250" u="none" cap="none" strike="noStrike"/>
          </a:p>
        </p:txBody>
      </p:sp>
      <p:sp>
        <p:nvSpPr>
          <p:cNvPr id="198" name="Google Shape;198;p20"/>
          <p:cNvSpPr/>
          <p:nvPr/>
        </p:nvSpPr>
        <p:spPr>
          <a:xfrm>
            <a:off x="7346400" y="7545228"/>
            <a:ext cx="164400" cy="164400"/>
          </a:xfrm>
          <a:prstGeom prst="roundRect">
            <a:avLst>
              <a:gd fmla="val 11122" name="adj"/>
            </a:avLst>
          </a:prstGeom>
          <a:solidFill>
            <a:srgbClr val="2966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7571785" y="7545228"/>
            <a:ext cx="13452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250"/>
              <a:buFont typeface="Roboto"/>
              <a:buNone/>
            </a:pPr>
            <a:r>
              <a:rPr b="0" i="0" lang="en-US" sz="12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Post-FICO (2020s)</a:t>
            </a:r>
            <a:endParaRPr b="0" i="0" sz="1250" u="none" cap="none" strike="noStrike"/>
          </a:p>
        </p:txBody>
      </p:sp>
      <p:sp>
        <p:nvSpPr>
          <p:cNvPr id="200" name="Google Shape;200;p20"/>
          <p:cNvSpPr/>
          <p:nvPr/>
        </p:nvSpPr>
        <p:spPr>
          <a:xfrm>
            <a:off x="575550" y="8781521"/>
            <a:ext cx="13479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250"/>
              <a:buFont typeface="Roboto"/>
              <a:buNone/>
            </a:pPr>
            <a:r>
              <a:rPr b="1" i="0" lang="en-US" sz="12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Source:</a:t>
            </a:r>
            <a:r>
              <a:rPr b="0" i="0" lang="en-US" sz="12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Federal Deposit Insurance Corporation Historical Banking Data 2023</a:t>
            </a:r>
            <a:endParaRPr b="0" i="0" sz="125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/>
          <p:nvPr/>
        </p:nvSpPr>
        <p:spPr>
          <a:xfrm>
            <a:off x="767602" y="603050"/>
            <a:ext cx="127977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18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4300"/>
              <a:buFont typeface="Host Grotesk"/>
              <a:buNone/>
            </a:pPr>
            <a:r>
              <a:rPr b="0" i="0" lang="en-US" sz="4300" u="none" cap="none" strike="noStrike">
                <a:solidFill>
                  <a:srgbClr val="2E3C4E"/>
                </a:solidFill>
                <a:latin typeface="Host Grotesk"/>
                <a:ea typeface="Host Grotesk"/>
                <a:cs typeface="Host Grotesk"/>
                <a:sym typeface="Host Grotesk"/>
              </a:rPr>
              <a:t>Banking Losses: Dramatic Reduction</a:t>
            </a:r>
            <a:endParaRPr b="0" i="0" sz="4300" u="none" cap="none" strike="noStrike"/>
          </a:p>
        </p:txBody>
      </p:sp>
      <p:sp>
        <p:nvSpPr>
          <p:cNvPr id="207" name="Google Shape;207;p21"/>
          <p:cNvSpPr/>
          <p:nvPr/>
        </p:nvSpPr>
        <p:spPr>
          <a:xfrm>
            <a:off x="1509832" y="3152418"/>
            <a:ext cx="2697480" cy="548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4300"/>
              <a:buFont typeface="Host Grotesk"/>
              <a:buNone/>
            </a:pPr>
            <a:r>
              <a:rPr b="0" i="0" lang="en-US" sz="430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58%</a:t>
            </a:r>
            <a:endParaRPr b="0" i="0" sz="4300" u="none" cap="none" strike="noStrike"/>
          </a:p>
        </p:txBody>
      </p:sp>
      <p:pic>
        <p:nvPicPr>
          <p:cNvPr descr="preencoded.png" id="208" name="Google Shape;2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842" y="1781770"/>
            <a:ext cx="3289697" cy="328969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/>
          <p:nvPr/>
        </p:nvSpPr>
        <p:spPr>
          <a:xfrm>
            <a:off x="959875" y="5345550"/>
            <a:ext cx="40656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3255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150"/>
              <a:buFont typeface="Host Grotesk"/>
              <a:buNone/>
            </a:pPr>
            <a:r>
              <a:rPr b="0" i="0" lang="en-US" sz="215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Reduced Default Rates</a:t>
            </a:r>
            <a:endParaRPr b="0" i="0" sz="2150" u="none" cap="none" strike="noStrike"/>
          </a:p>
        </p:txBody>
      </p:sp>
      <p:sp>
        <p:nvSpPr>
          <p:cNvPr id="210" name="Google Shape;210;p21"/>
          <p:cNvSpPr/>
          <p:nvPr/>
        </p:nvSpPr>
        <p:spPr>
          <a:xfrm>
            <a:off x="767596" y="5819775"/>
            <a:ext cx="4182308" cy="657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Roboto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Average decrease in loan defaults since FICO implementation</a:t>
            </a:r>
            <a:endParaRPr b="0" i="0" sz="1700" u="none" cap="none" strike="noStrike"/>
          </a:p>
        </p:txBody>
      </p:sp>
      <p:sp>
        <p:nvSpPr>
          <p:cNvPr id="211" name="Google Shape;211;p21"/>
          <p:cNvSpPr/>
          <p:nvPr/>
        </p:nvSpPr>
        <p:spPr>
          <a:xfrm>
            <a:off x="5966222" y="3152418"/>
            <a:ext cx="2697480" cy="548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4300"/>
              <a:buFont typeface="Host Grotesk"/>
              <a:buNone/>
            </a:pPr>
            <a:r>
              <a:rPr b="0" i="0" lang="en-US" sz="430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£2.1B</a:t>
            </a:r>
            <a:endParaRPr b="0" i="0" sz="4300" u="none" cap="none" strike="noStrike"/>
          </a:p>
        </p:txBody>
      </p:sp>
      <p:pic>
        <p:nvPicPr>
          <p:cNvPr descr="preencoded.png" id="212" name="Google Shape;21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0232" y="1781770"/>
            <a:ext cx="3289697" cy="328969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/>
          <p:nvPr/>
        </p:nvSpPr>
        <p:spPr>
          <a:xfrm>
            <a:off x="5944433" y="5345549"/>
            <a:ext cx="2741414" cy="34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3255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150"/>
              <a:buFont typeface="Host Grotesk"/>
              <a:buNone/>
            </a:pPr>
            <a:r>
              <a:rPr b="0" i="0" lang="en-US" sz="215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Annual Savings</a:t>
            </a:r>
            <a:endParaRPr b="0" i="0" sz="2150" u="none" cap="none" strike="noStrike"/>
          </a:p>
        </p:txBody>
      </p:sp>
      <p:sp>
        <p:nvSpPr>
          <p:cNvPr id="214" name="Google Shape;214;p21"/>
          <p:cNvSpPr/>
          <p:nvPr/>
        </p:nvSpPr>
        <p:spPr>
          <a:xfrm>
            <a:off x="5223986" y="5819775"/>
            <a:ext cx="4182308" cy="657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Roboto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Estimated loss prevention for UK banking sector</a:t>
            </a:r>
            <a:endParaRPr b="0" i="0" sz="1700" u="none" cap="none" strike="noStrike"/>
          </a:p>
        </p:txBody>
      </p:sp>
      <p:sp>
        <p:nvSpPr>
          <p:cNvPr id="215" name="Google Shape;215;p21"/>
          <p:cNvSpPr/>
          <p:nvPr/>
        </p:nvSpPr>
        <p:spPr>
          <a:xfrm>
            <a:off x="10422612" y="3152418"/>
            <a:ext cx="2697480" cy="548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4300"/>
              <a:buFont typeface="Host Grotesk"/>
              <a:buNone/>
            </a:pPr>
            <a:r>
              <a:rPr b="0" i="0" lang="en-US" sz="430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85%</a:t>
            </a:r>
            <a:endParaRPr b="0" i="0" sz="4300" u="none" cap="none" strike="noStrike"/>
          </a:p>
        </p:txBody>
      </p:sp>
      <p:pic>
        <p:nvPicPr>
          <p:cNvPr descr="preencoded.png" id="216" name="Google Shape;21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26623" y="1781770"/>
            <a:ext cx="3289697" cy="328969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/>
          <p:nvPr/>
        </p:nvSpPr>
        <p:spPr>
          <a:xfrm>
            <a:off x="10400824" y="5345549"/>
            <a:ext cx="2741414" cy="34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3255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150"/>
              <a:buFont typeface="Host Grotesk"/>
              <a:buNone/>
            </a:pPr>
            <a:r>
              <a:rPr b="0" i="0" lang="en-US" sz="215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Faster Decisions</a:t>
            </a:r>
            <a:endParaRPr b="0" i="0" sz="2150" u="none" cap="none" strike="noStrike"/>
          </a:p>
        </p:txBody>
      </p:sp>
      <p:sp>
        <p:nvSpPr>
          <p:cNvPr id="218" name="Google Shape;218;p21"/>
          <p:cNvSpPr/>
          <p:nvPr/>
        </p:nvSpPr>
        <p:spPr>
          <a:xfrm>
            <a:off x="9680377" y="5819775"/>
            <a:ext cx="4182308" cy="657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Roboto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Reduction in loan processing time with automated scoring</a:t>
            </a:r>
            <a:endParaRPr b="0" i="0" sz="1700" u="none" cap="none" strike="noStrike"/>
          </a:p>
        </p:txBody>
      </p:sp>
      <p:sp>
        <p:nvSpPr>
          <p:cNvPr id="219" name="Google Shape;219;p21"/>
          <p:cNvSpPr/>
          <p:nvPr/>
        </p:nvSpPr>
        <p:spPr>
          <a:xfrm>
            <a:off x="767596" y="6724412"/>
            <a:ext cx="13095208" cy="328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Roboto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Modern credit scoring has transformed banking profitability whilst expanding access to credit for qualified borrowers.</a:t>
            </a:r>
            <a:endParaRPr b="0" i="0" sz="1700" u="none" cap="none" strike="noStrike"/>
          </a:p>
        </p:txBody>
      </p:sp>
      <p:sp>
        <p:nvSpPr>
          <p:cNvPr id="220" name="Google Shape;220;p21"/>
          <p:cNvSpPr/>
          <p:nvPr/>
        </p:nvSpPr>
        <p:spPr>
          <a:xfrm>
            <a:off x="767596" y="7300079"/>
            <a:ext cx="13095208" cy="328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Roboto"/>
              <a:buNone/>
            </a:pPr>
            <a:r>
              <a:rPr b="1" i="0" lang="en-US" sz="170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Source:</a:t>
            </a:r>
            <a:r>
              <a:rPr b="0" i="0" lang="en-US" sz="170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Bank of England Financial Stability Report 2023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