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9" r:id="rId8"/>
    <p:sldId id="270" r:id="rId9"/>
    <p:sldId id="273" r:id="rId10"/>
    <p:sldId id="271" r:id="rId11"/>
    <p:sldId id="263" r:id="rId12"/>
    <p:sldId id="264" r:id="rId13"/>
    <p:sldId id="268" r:id="rId14"/>
    <p:sldId id="272" r:id="rId15"/>
    <p:sldId id="274" r:id="rId16"/>
    <p:sldId id="275" r:id="rId17"/>
    <p:sldId id="280" r:id="rId18"/>
    <p:sldId id="265" r:id="rId19"/>
    <p:sldId id="267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66" r:id="rId28"/>
    <p:sldId id="26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432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8BBF4-583E-4A81-AA9C-A80F4BD171EC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[1] “Introduction to Model/View/ViewModel pattern for building WPF apps” – John Gossman, https://blogs.msdn.microsoft.com/johngossman/2005/10/08/introduction-to-modelviewviewmodel-pattern-for-building-wpf-apps/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E47D1-B361-4E67-9541-576CDEE33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1960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4A332-F4D2-4835-A80C-16E80FC3EA4D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[1] “Introduction to Model/View/ViewModel pattern for building WPF apps” – John Gossman, https://blogs.msdn.microsoft.com/johngossman/2005/10/08/introduction-to-modelviewviewmodel-pattern-for-building-wpf-apps/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6C755-B6F2-48BD-8F78-094E1D55A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3258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29C-ADC3-4014-BDCF-8CD7C1A22914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17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29C-ADC3-4014-BDCF-8CD7C1A22914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50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29C-ADC3-4014-BDCF-8CD7C1A22914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02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29C-ADC3-4014-BDCF-8CD7C1A22914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3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29C-ADC3-4014-BDCF-8CD7C1A22914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80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29C-ADC3-4014-BDCF-8CD7C1A22914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00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29C-ADC3-4014-BDCF-8CD7C1A22914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6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29C-ADC3-4014-BDCF-8CD7C1A22914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79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29C-ADC3-4014-BDCF-8CD7C1A22914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40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29C-ADC3-4014-BDCF-8CD7C1A22914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24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29C-ADC3-4014-BDCF-8CD7C1A22914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51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1129C-ADC3-4014-BDCF-8CD7C1A22914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6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flux/docs/in-depth-overview.html" TargetMode="External"/><Relationship Id="rId2" Type="http://schemas.openxmlformats.org/officeDocument/2006/relationships/hyperlink" Target="https://blogs.msdn.microsoft.com/johngossman/2005/10/08/introduction-to-modelviewviewmodel-pattern-for-building-wpf-app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flux/docs/in-depth-overview.html" TargetMode="External"/><Relationship Id="rId2" Type="http://schemas.openxmlformats.org/officeDocument/2006/relationships/hyperlink" Target="https://blogs.msdn.microsoft.com/johngossman/2005/10/08/introduction-to-modelviewviewmodel-pattern-for-building-wpf-app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rtima.com/articles/dci_vision.html" TargetMode="External"/><Relationship Id="rId5" Type="http://schemas.openxmlformats.org/officeDocument/2006/relationships/hyperlink" Target="http://www.wildcrest.com/Potel/Portfolio/mvp.pdf" TargetMode="External"/><Relationship Id="rId4" Type="http://schemas.openxmlformats.org/officeDocument/2006/relationships/hyperlink" Target="http://www.dgp.toronto.edu/~dwigdor/teaching/csc2524/2012_F/papers/mvc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dcrest.com/Potel/Portfolio/mvp.pdf" TargetMode="External"/><Relationship Id="rId2" Type="http://schemas.openxmlformats.org/officeDocument/2006/relationships/hyperlink" Target="http://www.dgp.toronto.edu/~dwigdor/teaching/csc2524/2012_F/papers/mvc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rtima.com/articles/dci_visio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MVP Tutorial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Dimitar Tasev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273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MVP in </a:t>
            </a:r>
            <a:r>
              <a:rPr lang="en-GB" dirty="0" err="1" smtClean="0"/>
              <a:t>Mantid</a:t>
            </a:r>
            <a:r>
              <a:rPr lang="en-GB" dirty="0" smtClean="0"/>
              <a:t> in Practice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2648744"/>
            <a:ext cx="7162800" cy="358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86990" y="1803688"/>
            <a:ext cx="6195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Your widget </a:t>
            </a:r>
            <a:r>
              <a:rPr lang="en-GB" sz="2400" dirty="0" smtClean="0"/>
              <a:t>in</a:t>
            </a:r>
            <a:r>
              <a:rPr lang="en-GB" sz="3600" dirty="0" smtClean="0"/>
              <a:t> </a:t>
            </a:r>
            <a:r>
              <a:rPr lang="en-GB" sz="3600" dirty="0" err="1" smtClean="0"/>
              <a:t>mantidqt</a:t>
            </a:r>
            <a:r>
              <a:rPr lang="en-GB" sz="3600" dirty="0" smtClean="0"/>
              <a:t>/widgets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93527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example – Presenter is the owner</a:t>
            </a:r>
            <a:endParaRPr lang="en-GB" dirty="0"/>
          </a:p>
        </p:txBody>
      </p:sp>
      <p:grpSp>
        <p:nvGrpSpPr>
          <p:cNvPr id="40" name="Group 39"/>
          <p:cNvGrpSpPr/>
          <p:nvPr/>
        </p:nvGrpSpPr>
        <p:grpSpPr>
          <a:xfrm>
            <a:off x="523875" y="4528092"/>
            <a:ext cx="11487151" cy="923330"/>
            <a:chOff x="523875" y="4528092"/>
            <a:chExt cx="11487151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6200776" y="4528092"/>
              <a:ext cx="58102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Cons:</a:t>
              </a:r>
            </a:p>
            <a:p>
              <a:pPr marL="285750" indent="-285750">
                <a:buFontTx/>
                <a:buChar char="-"/>
              </a:pPr>
              <a:r>
                <a:rPr lang="en-GB" dirty="0" smtClean="0"/>
                <a:t>If embedding into another widget, view has to be retrieved separately</a:t>
              </a:r>
              <a:endParaRPr lang="en-GB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523875" y="4528092"/>
              <a:ext cx="5572125" cy="638175"/>
              <a:chOff x="523875" y="5556792"/>
              <a:chExt cx="5572125" cy="638175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3875" y="5556792"/>
                <a:ext cx="5572125" cy="638175"/>
              </a:xfrm>
              <a:prstGeom prst="rect">
                <a:avLst/>
              </a:prstGeom>
            </p:spPr>
          </p:pic>
          <p:cxnSp>
            <p:nvCxnSpPr>
              <p:cNvPr id="14" name="Straight Connector 13"/>
              <p:cNvCxnSpPr/>
              <p:nvPr/>
            </p:nvCxnSpPr>
            <p:spPr>
              <a:xfrm>
                <a:off x="4733925" y="6103434"/>
                <a:ext cx="26670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9" name="Elbow Connector 18"/>
          <p:cNvCxnSpPr>
            <a:stCxn id="30" idx="3"/>
            <a:endCxn id="16" idx="1"/>
          </p:cNvCxnSpPr>
          <p:nvPr/>
        </p:nvCxnSpPr>
        <p:spPr>
          <a:xfrm>
            <a:off x="6638925" y="1905202"/>
            <a:ext cx="361950" cy="15767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0" idx="2"/>
            <a:endCxn id="17" idx="0"/>
          </p:cNvCxnSpPr>
          <p:nvPr/>
        </p:nvCxnSpPr>
        <p:spPr>
          <a:xfrm flipH="1">
            <a:off x="3286125" y="2257627"/>
            <a:ext cx="295275" cy="873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23875" y="1512493"/>
            <a:ext cx="10610850" cy="2502864"/>
            <a:chOff x="523875" y="1512493"/>
            <a:chExt cx="10610850" cy="2502864"/>
          </a:xfrm>
        </p:grpSpPr>
        <p:sp>
          <p:nvSpPr>
            <p:cNvPr id="9" name="TextBox 8"/>
            <p:cNvSpPr txBox="1"/>
            <p:nvPr/>
          </p:nvSpPr>
          <p:spPr>
            <a:xfrm>
              <a:off x="7496175" y="1512493"/>
              <a:ext cx="36385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How to initialise?</a:t>
              </a:r>
            </a:p>
            <a:p>
              <a:pPr marL="285750" indent="-285750">
                <a:buFontTx/>
                <a:buChar char="-"/>
              </a:pPr>
              <a:r>
                <a:rPr lang="en-GB" dirty="0" smtClean="0"/>
                <a:t>Instantiate Presenter</a:t>
              </a:r>
              <a:endParaRPr lang="en-GB" dirty="0"/>
            </a:p>
            <a:p>
              <a:pPr marL="285750" indent="-285750">
                <a:buFontTx/>
                <a:buChar char="-"/>
              </a:pPr>
              <a:r>
                <a:rPr lang="en-GB" dirty="0" smtClean="0"/>
                <a:t>It makes the View and the Model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0875" y="2948557"/>
              <a:ext cx="3981450" cy="10668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38325" y="3130954"/>
              <a:ext cx="2895600" cy="62865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3875" y="1552777"/>
              <a:ext cx="6115050" cy="704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707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MVPs implementations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Table/Matrix workspace displays</a:t>
            </a:r>
          </a:p>
          <a:p>
            <a:pPr lvl="1"/>
            <a:r>
              <a:rPr lang="en-GB" dirty="0" smtClean="0"/>
              <a:t>Python MVP</a:t>
            </a:r>
          </a:p>
          <a:p>
            <a:pPr lvl="1"/>
            <a:r>
              <a:rPr lang="en-GB" dirty="0" err="1" smtClean="0"/>
              <a:t>mantidqt</a:t>
            </a:r>
            <a:r>
              <a:rPr lang="en-GB" dirty="0" smtClean="0"/>
              <a:t>/widgets/</a:t>
            </a:r>
            <a:r>
              <a:rPr lang="en-GB" dirty="0" err="1" smtClean="0"/>
              <a:t>workspacedisplays</a:t>
            </a:r>
            <a:endParaRPr lang="en-GB" dirty="0" smtClean="0"/>
          </a:p>
          <a:p>
            <a:r>
              <a:rPr lang="en-GB" dirty="0" smtClean="0"/>
              <a:t>Project Recovery </a:t>
            </a:r>
          </a:p>
          <a:p>
            <a:pPr lvl="1"/>
            <a:r>
              <a:rPr lang="en-GB" dirty="0" smtClean="0"/>
              <a:t>MVP in C++ - </a:t>
            </a:r>
            <a:r>
              <a:rPr lang="en-GB" dirty="0" err="1" smtClean="0"/>
              <a:t>ProjectRecoveryView.h</a:t>
            </a:r>
            <a:endParaRPr lang="en-GB" dirty="0" smtClean="0"/>
          </a:p>
          <a:p>
            <a:pPr lvl="1"/>
            <a:r>
              <a:rPr lang="en-GB" dirty="0" smtClean="0"/>
              <a:t>MVP in Python – projectrecoverywidgetview.py</a:t>
            </a:r>
          </a:p>
          <a:p>
            <a:r>
              <a:rPr lang="en-GB" dirty="0" smtClean="0"/>
              <a:t>Workspace Presenter</a:t>
            </a:r>
          </a:p>
          <a:p>
            <a:pPr lvl="1"/>
            <a:r>
              <a:rPr lang="en-GB" dirty="0" smtClean="0"/>
              <a:t>MVP in C++ - </a:t>
            </a:r>
            <a:r>
              <a:rPr lang="en-GB" dirty="0" err="1" smtClean="0"/>
              <a:t>WorkspacePresenter.h</a:t>
            </a:r>
            <a:endParaRPr lang="en-GB" dirty="0" smtClean="0"/>
          </a:p>
          <a:p>
            <a:r>
              <a:rPr lang="en-GB" dirty="0" err="1" smtClean="0"/>
              <a:t>AlgorithmProgress</a:t>
            </a:r>
            <a:r>
              <a:rPr lang="en-GB" dirty="0" smtClean="0"/>
              <a:t> (C++ Qt5 Only Widget)</a:t>
            </a:r>
          </a:p>
          <a:p>
            <a:pPr lvl="1"/>
            <a:r>
              <a:rPr lang="en-GB" dirty="0" smtClean="0"/>
              <a:t>MVP in C++ - </a:t>
            </a:r>
            <a:r>
              <a:rPr lang="en-GB" dirty="0" err="1" smtClean="0"/>
              <a:t>AlgorithmProgressWidget.h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552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75" y="1955800"/>
            <a:ext cx="7086600" cy="1325563"/>
          </a:xfrm>
        </p:spPr>
        <p:txBody>
          <a:bodyPr/>
          <a:lstStyle/>
          <a:p>
            <a:r>
              <a:rPr lang="en-GB" dirty="0" smtClean="0"/>
              <a:t>Live </a:t>
            </a:r>
            <a:r>
              <a:rPr lang="en-GB" dirty="0" err="1" smtClean="0"/>
              <a:t>Qt</a:t>
            </a:r>
            <a:r>
              <a:rPr lang="en-GB" dirty="0" smtClean="0"/>
              <a:t> Connection Debugging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4006057"/>
            <a:ext cx="80962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3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What is the point of testing?</a:t>
            </a:r>
          </a:p>
          <a:p>
            <a:pPr lvl="1"/>
            <a:r>
              <a:rPr lang="en-GB" dirty="0" smtClean="0"/>
              <a:t>Make sure things work</a:t>
            </a:r>
          </a:p>
          <a:p>
            <a:pPr lvl="1"/>
            <a:r>
              <a:rPr lang="en-GB" dirty="0" smtClean="0"/>
              <a:t>Make sure the behaviour does not change unexpectedly</a:t>
            </a:r>
          </a:p>
          <a:p>
            <a:pPr lvl="1"/>
            <a:r>
              <a:rPr lang="en-GB" dirty="0" smtClean="0"/>
              <a:t>Catch crashes</a:t>
            </a:r>
          </a:p>
          <a:p>
            <a:pPr lvl="1"/>
            <a:r>
              <a:rPr lang="en-GB" dirty="0" smtClean="0"/>
              <a:t>Library changes / Version differences between OSs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smtClean="0"/>
              <a:t>Over time new tests could be added</a:t>
            </a:r>
          </a:p>
          <a:p>
            <a:pPr lvl="1"/>
            <a:r>
              <a:rPr lang="en-GB" dirty="0" smtClean="0"/>
              <a:t>Keep track of edge cases, and test for them</a:t>
            </a:r>
          </a:p>
        </p:txBody>
      </p:sp>
    </p:spTree>
    <p:extLst>
      <p:ext uri="{BB962C8B-B14F-4D97-AF65-F5344CB8AC3E}">
        <p14:creationId xmlns:p14="http://schemas.microsoft.com/office/powerpoint/2010/main" val="395377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Ways to test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Unit testing – </a:t>
            </a:r>
            <a:r>
              <a:rPr lang="en-GB" dirty="0" err="1" smtClean="0"/>
              <a:t>unittest.TestCase</a:t>
            </a:r>
            <a:endParaRPr lang="en-GB" dirty="0" smtClean="0"/>
          </a:p>
          <a:p>
            <a:pPr lvl="1"/>
            <a:r>
              <a:rPr lang="en-GB" dirty="0" smtClean="0"/>
              <a:t>Presenter</a:t>
            </a:r>
          </a:p>
          <a:p>
            <a:pPr lvl="1"/>
            <a:r>
              <a:rPr lang="en-GB" dirty="0" smtClean="0"/>
              <a:t>Model</a:t>
            </a:r>
          </a:p>
          <a:p>
            <a:r>
              <a:rPr lang="en-GB" dirty="0" smtClean="0"/>
              <a:t>Mock testing – mantid.py3compat.mock</a:t>
            </a:r>
          </a:p>
          <a:p>
            <a:pPr lvl="1"/>
            <a:r>
              <a:rPr lang="en-GB" dirty="0" smtClean="0"/>
              <a:t>Use the py3compat for easy Py2/3 compatible import</a:t>
            </a:r>
          </a:p>
          <a:p>
            <a:pPr lvl="1"/>
            <a:r>
              <a:rPr lang="en-GB" dirty="0" smtClean="0"/>
              <a:t>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0" y="4938712"/>
            <a:ext cx="45339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6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Mocking a 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Benefits</a:t>
            </a:r>
          </a:p>
          <a:p>
            <a:pPr lvl="1"/>
            <a:r>
              <a:rPr lang="en-GB" dirty="0" smtClean="0"/>
              <a:t>You do not need the original view</a:t>
            </a:r>
          </a:p>
          <a:p>
            <a:r>
              <a:rPr lang="en-GB" dirty="0" smtClean="0"/>
              <a:t>Drawbacks</a:t>
            </a:r>
          </a:p>
          <a:p>
            <a:pPr lvl="1"/>
            <a:r>
              <a:rPr lang="en-GB" dirty="0" smtClean="0"/>
              <a:t>You need to set up the view’s expected return values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37" y="3748087"/>
            <a:ext cx="55721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9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Mocking a 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view is passed as a parameter to the presenter</a:t>
            </a:r>
          </a:p>
          <a:p>
            <a:pPr lvl="1"/>
            <a:r>
              <a:rPr lang="en-GB" dirty="0" smtClean="0"/>
              <a:t>This allows easy replacement without ever instantiating the </a:t>
            </a:r>
            <a:r>
              <a:rPr lang="en-GB" dirty="0" err="1" smtClean="0"/>
              <a:t>Qt</a:t>
            </a:r>
            <a:r>
              <a:rPr lang="en-GB" dirty="0" smtClean="0"/>
              <a:t> View</a:t>
            </a:r>
          </a:p>
          <a:p>
            <a:pPr lvl="1"/>
            <a:r>
              <a:rPr lang="en-GB" dirty="0" smtClean="0"/>
              <a:t>The same can be done for the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5" y="3444082"/>
            <a:ext cx="54292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7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</a:t>
            </a:r>
            <a:r>
              <a:rPr lang="en-GB" b="1" dirty="0" err="1" smtClean="0"/>
              <a:t>qtpy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Connecting things 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Much easier than C++ with Qt4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Somewhat easier than C++ with Qt5</a:t>
            </a:r>
          </a:p>
          <a:p>
            <a:pPr>
              <a:lnSpc>
                <a:spcPct val="150000"/>
              </a:lnSpc>
            </a:pPr>
            <a:r>
              <a:rPr lang="en-GB" dirty="0" err="1" smtClean="0"/>
              <a:t>self.button.clicked.connect</a:t>
            </a:r>
            <a:r>
              <a:rPr lang="en-GB" dirty="0" smtClean="0"/>
              <a:t>(</a:t>
            </a:r>
            <a:r>
              <a:rPr lang="en-GB" i="1" dirty="0" err="1" smtClean="0"/>
              <a:t>recieving_function</a:t>
            </a:r>
            <a:r>
              <a:rPr lang="en-GB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To see what you get on the </a:t>
            </a:r>
            <a:r>
              <a:rPr lang="en-GB" i="1" dirty="0" err="1" smtClean="0"/>
              <a:t>recieving_function</a:t>
            </a:r>
            <a:r>
              <a:rPr lang="en-GB" dirty="0" smtClean="0"/>
              <a:t>, you read the </a:t>
            </a:r>
            <a:r>
              <a:rPr lang="en-GB" dirty="0" err="1" smtClean="0"/>
              <a:t>Qt</a:t>
            </a:r>
            <a:r>
              <a:rPr lang="en-GB" dirty="0" smtClean="0"/>
              <a:t> docs!</a:t>
            </a:r>
          </a:p>
        </p:txBody>
      </p:sp>
    </p:spTree>
    <p:extLst>
      <p:ext uri="{BB962C8B-B14F-4D97-AF65-F5344CB8AC3E}">
        <p14:creationId xmlns:p14="http://schemas.microsoft.com/office/powerpoint/2010/main" val="331911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Instructions to start off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OSs</a:t>
            </a:r>
          </a:p>
          <a:p>
            <a:pPr lvl="1"/>
            <a:r>
              <a:rPr lang="en-GB" dirty="0" smtClean="0"/>
              <a:t>git clone https://github.com/DTasev/mvp</a:t>
            </a:r>
          </a:p>
          <a:p>
            <a:r>
              <a:rPr lang="en-GB" dirty="0" smtClean="0"/>
              <a:t>Windows</a:t>
            </a:r>
          </a:p>
          <a:p>
            <a:pPr lvl="1"/>
            <a:r>
              <a:rPr lang="en-GB" dirty="0" smtClean="0"/>
              <a:t>Go to a build </a:t>
            </a:r>
          </a:p>
          <a:p>
            <a:pPr lvl="1"/>
            <a:r>
              <a:rPr lang="en-GB" dirty="0" smtClean="0"/>
              <a:t>Start command-prompt.bat</a:t>
            </a:r>
          </a:p>
          <a:p>
            <a:pPr lvl="1"/>
            <a:r>
              <a:rPr lang="en-GB" dirty="0" smtClean="0"/>
              <a:t>Navigate to where you cloned the repo</a:t>
            </a:r>
          </a:p>
          <a:p>
            <a:pPr lvl="1"/>
            <a:r>
              <a:rPr lang="en-GB" dirty="0" smtClean="0"/>
              <a:t>Type `</a:t>
            </a:r>
            <a:r>
              <a:rPr lang="en-GB" dirty="0" err="1" smtClean="0"/>
              <a:t>powershell</a:t>
            </a:r>
            <a:r>
              <a:rPr lang="en-GB" dirty="0" smtClean="0"/>
              <a:t>` if you don’t like `</a:t>
            </a:r>
            <a:r>
              <a:rPr lang="en-GB" dirty="0" err="1" smtClean="0"/>
              <a:t>cmd</a:t>
            </a:r>
            <a:r>
              <a:rPr lang="en-GB" dirty="0" smtClean="0"/>
              <a:t>`, the environment will be kept</a:t>
            </a:r>
          </a:p>
          <a:p>
            <a:r>
              <a:rPr lang="en-GB" dirty="0" smtClean="0"/>
              <a:t>Linux</a:t>
            </a:r>
          </a:p>
          <a:p>
            <a:pPr lvl="1"/>
            <a:r>
              <a:rPr lang="en-GB" dirty="0" smtClean="0"/>
              <a:t>Go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65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MVP?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4625"/>
            <a:ext cx="10515600" cy="45085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Stands for Model-View-Presenter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Design Pattern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Used for development of Graphical Interfaces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There are a lot of similar, but different patterns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MVC – Model-View-Controller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MVVM – Model-View-</a:t>
            </a:r>
            <a:r>
              <a:rPr lang="en-GB" dirty="0" err="1" smtClean="0"/>
              <a:t>ViewModel</a:t>
            </a:r>
            <a:r>
              <a:rPr lang="en-GB" dirty="0" smtClean="0"/>
              <a:t> (used in Windows Forms) [1]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Flux – used by Facebook with React [2]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6343650"/>
            <a:ext cx="10820400" cy="3778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[1] “Introduction to Model/View/</a:t>
            </a:r>
            <a:r>
              <a:rPr lang="en-GB" dirty="0" err="1">
                <a:solidFill>
                  <a:schemeClr val="tx1"/>
                </a:solidFill>
              </a:rPr>
              <a:t>ViewModel</a:t>
            </a:r>
            <a:r>
              <a:rPr lang="en-GB" dirty="0">
                <a:solidFill>
                  <a:schemeClr val="tx1"/>
                </a:solidFill>
              </a:rPr>
              <a:t> pattern for building WPF apps” – John </a:t>
            </a:r>
            <a:r>
              <a:rPr lang="en-GB" dirty="0" err="1">
                <a:solidFill>
                  <a:schemeClr val="tx1"/>
                </a:solidFill>
              </a:rPr>
              <a:t>Gossman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  <a:hlinkClick r:id="rId2"/>
              </a:rPr>
              <a:t>https://blogs.msdn.microsoft.com/johngossman/2005/10/08/introduction-to-modelviewviewmodel-pattern-for-building-wpf-apps/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[2] Flux – In depth overview, including video talk, </a:t>
            </a:r>
            <a:r>
              <a:rPr lang="en-GB" dirty="0">
                <a:solidFill>
                  <a:schemeClr val="tx1"/>
                </a:solidFill>
                <a:hlinkClick r:id="rId3"/>
              </a:rPr>
              <a:t>https://facebook.github.io/flux/docs/in-depth-overview.html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13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Instructions to start off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Start with `python </a:t>
            </a:r>
            <a:r>
              <a:rPr lang="en-GB" dirty="0" err="1" smtClean="0"/>
              <a:t>tof_converter</a:t>
            </a:r>
            <a:r>
              <a:rPr lang="en-GB" dirty="0" smtClean="0"/>
              <a:t>`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Entry point is `__main__.py`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It creates the presenter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Which creates the view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Which shows itself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327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Make the `Convert` button work using a MVP approach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You do not need to add the model yet. Use the provided functions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Hints: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Add function to presenter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Connect to it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Import the function from the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272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Add the Model class.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Make `Convert` work for all input/output units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Hints: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The class should wrap code already in `model.py`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The presenter should instantiate the model and use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39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Add unit test for the presenter `Convert` action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Mock the View objects that are read by the Presenter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File is `test/test_tof_convert_presenter.py`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Hints: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Refactor the model’s possible inputs/outputs into a list/</a:t>
            </a:r>
            <a:r>
              <a:rPr lang="en-GB" dirty="0" err="1" smtClean="0"/>
              <a:t>enum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471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 smtClean="0"/>
              <a:t>Comment the following lines in view.py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`</a:t>
            </a:r>
            <a:r>
              <a:rPr lang="en-GB" dirty="0" err="1" smtClean="0"/>
              <a:t>history.setVisible</a:t>
            </a:r>
            <a:r>
              <a:rPr lang="en-GB" dirty="0" smtClean="0"/>
              <a:t>`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`</a:t>
            </a:r>
            <a:r>
              <a:rPr lang="en-GB" dirty="0" err="1" smtClean="0"/>
              <a:t>historyLabel.setVisible</a:t>
            </a:r>
            <a:r>
              <a:rPr lang="en-GB" dirty="0" smtClean="0"/>
              <a:t>`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If you start the </a:t>
            </a:r>
            <a:r>
              <a:rPr lang="en-GB" dirty="0" err="1" smtClean="0"/>
              <a:t>TofConverter</a:t>
            </a:r>
            <a:r>
              <a:rPr lang="en-GB" dirty="0" smtClean="0"/>
              <a:t> a new widget will show up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It stores the previous conversions. Happens on `Convert` click.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How will you implement the widget?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Extend existing presenter and model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versus</a:t>
            </a:r>
            <a:endParaRPr lang="en-GB" dirty="0" smtClean="0"/>
          </a:p>
          <a:p>
            <a:pPr lvl="1">
              <a:lnSpc>
                <a:spcPct val="100000"/>
              </a:lnSpc>
            </a:pPr>
            <a:r>
              <a:rPr lang="en-GB" dirty="0" smtClean="0"/>
              <a:t>Add new M</a:t>
            </a:r>
            <a:r>
              <a:rPr lang="en-GB" strike="sngStrike" dirty="0" smtClean="0"/>
              <a:t>V</a:t>
            </a:r>
            <a:r>
              <a:rPr lang="en-GB" dirty="0" smtClean="0"/>
              <a:t>P (no view for it)?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6893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 smtClean="0"/>
              <a:t>Allow the user to double click an entry in the history to load that value back into the view.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Allow deletion of items with a `-` (</a:t>
            </a:r>
            <a:r>
              <a:rPr lang="en-GB" dirty="0" smtClean="0"/>
              <a:t>minus</a:t>
            </a:r>
            <a:r>
              <a:rPr lang="en-GB" dirty="0" smtClean="0"/>
              <a:t>) button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4791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 smtClean="0"/>
              <a:t>Unit test / mock the History widget</a:t>
            </a:r>
          </a:p>
        </p:txBody>
      </p:sp>
    </p:spTree>
    <p:extLst>
      <p:ext uri="{BB962C8B-B14F-4D97-AF65-F5344CB8AC3E}">
        <p14:creationId xmlns:p14="http://schemas.microsoft.com/office/powerpoint/2010/main" val="387425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 available to you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Mantid</a:t>
            </a:r>
            <a:endParaRPr lang="en-GB" dirty="0" smtClean="0"/>
          </a:p>
          <a:p>
            <a:r>
              <a:rPr lang="en-GB" dirty="0" smtClean="0"/>
              <a:t>Old </a:t>
            </a:r>
            <a:r>
              <a:rPr lang="en-GB" dirty="0" err="1" smtClean="0"/>
              <a:t>TofConverter</a:t>
            </a:r>
            <a:r>
              <a:rPr lang="en-GB" dirty="0" smtClean="0"/>
              <a:t> code</a:t>
            </a:r>
          </a:p>
          <a:p>
            <a:r>
              <a:rPr lang="en-GB" dirty="0" err="1" smtClean="0"/>
              <a:t>Qt</a:t>
            </a:r>
            <a:r>
              <a:rPr lang="en-GB" dirty="0" smtClean="0"/>
              <a:t> documentation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11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100" dirty="0" smtClean="0"/>
              <a:t>[1] “Introduction </a:t>
            </a:r>
            <a:r>
              <a:rPr lang="en-GB" sz="1100" dirty="0"/>
              <a:t>to Model/View/</a:t>
            </a:r>
            <a:r>
              <a:rPr lang="en-GB" sz="1100" dirty="0" err="1"/>
              <a:t>ViewModel</a:t>
            </a:r>
            <a:r>
              <a:rPr lang="en-GB" sz="1100" dirty="0"/>
              <a:t> pattern for building WPF </a:t>
            </a:r>
            <a:r>
              <a:rPr lang="en-GB" sz="1100" dirty="0" smtClean="0"/>
              <a:t>apps” – John </a:t>
            </a:r>
            <a:r>
              <a:rPr lang="en-GB" sz="1100" dirty="0" err="1" smtClean="0"/>
              <a:t>Gossman</a:t>
            </a:r>
            <a:r>
              <a:rPr lang="en-GB" sz="1100" dirty="0" smtClean="0"/>
              <a:t>, </a:t>
            </a:r>
            <a:r>
              <a:rPr lang="en-GB" sz="1100" dirty="0" smtClean="0">
                <a:hlinkClick r:id="rId2"/>
              </a:rPr>
              <a:t>https://blogs.msdn.microsoft.com/johngossman/2005/10/08/introduction-to-modelviewviewmodel-pattern-for-building-wpf-apps/</a:t>
            </a:r>
            <a:endParaRPr lang="en-GB" sz="1100" dirty="0" smtClean="0"/>
          </a:p>
          <a:p>
            <a:r>
              <a:rPr lang="en-GB" sz="1100" dirty="0" smtClean="0"/>
              <a:t>[2] Flux – In depth overview, including video talk, </a:t>
            </a:r>
            <a:r>
              <a:rPr lang="en-GB" sz="1100" dirty="0" smtClean="0">
                <a:hlinkClick r:id="rId3"/>
              </a:rPr>
              <a:t>https://facebook.github.io/flux/docs/in-depth-overview.html</a:t>
            </a:r>
            <a:endParaRPr lang="en-GB" sz="1100" dirty="0" smtClean="0"/>
          </a:p>
          <a:p>
            <a:r>
              <a:rPr lang="en-GB" sz="1100" dirty="0" smtClean="0"/>
              <a:t>[3] </a:t>
            </a:r>
            <a:r>
              <a:rPr lang="en-GB" sz="1100" dirty="0"/>
              <a:t>Steve </a:t>
            </a:r>
            <a:r>
              <a:rPr lang="en-GB" sz="1100" dirty="0" err="1"/>
              <a:t>Burbeck</a:t>
            </a:r>
            <a:r>
              <a:rPr lang="en-GB" sz="1100" dirty="0"/>
              <a:t> (1987, updated 1992). “Applications Programming in Smalltalk-80: How to use Model-</a:t>
            </a:r>
            <a:r>
              <a:rPr lang="en-GB" sz="1100" dirty="0" err="1"/>
              <a:t>ViewController</a:t>
            </a:r>
            <a:r>
              <a:rPr lang="en-GB" sz="1100" dirty="0"/>
              <a:t> (MVC). Available at </a:t>
            </a:r>
            <a:r>
              <a:rPr lang="en-GB" sz="1100" dirty="0">
                <a:hlinkClick r:id="rId4"/>
              </a:rPr>
              <a:t>http://www.dgp.toronto.edu/~dwigdor/teaching/csc2524/2012_F/papers/mvc.pdf</a:t>
            </a:r>
            <a:endParaRPr lang="en-GB" sz="1100" dirty="0"/>
          </a:p>
          <a:p>
            <a:r>
              <a:rPr lang="en-GB" sz="1100" dirty="0" smtClean="0"/>
              <a:t>[4] </a:t>
            </a:r>
            <a:r>
              <a:rPr lang="en-GB" sz="1100" dirty="0"/>
              <a:t>MVP: Model-View-Presenter The </a:t>
            </a:r>
            <a:r>
              <a:rPr lang="en-GB" sz="1100" dirty="0" err="1"/>
              <a:t>Taligent</a:t>
            </a:r>
            <a:r>
              <a:rPr lang="en-GB" sz="1100" dirty="0"/>
              <a:t> Programming Model for C++ and Java Mike </a:t>
            </a:r>
            <a:r>
              <a:rPr lang="en-GB" sz="1100" dirty="0" err="1"/>
              <a:t>Potel</a:t>
            </a:r>
            <a:r>
              <a:rPr lang="en-GB" sz="1100" dirty="0"/>
              <a:t> </a:t>
            </a:r>
            <a:r>
              <a:rPr lang="en-GB" sz="1100" dirty="0">
                <a:hlinkClick r:id="rId5"/>
              </a:rPr>
              <a:t>http://www.wildcrest.com/Potel/Portfolio/mvp.pdf</a:t>
            </a:r>
            <a:endParaRPr lang="en-GB" sz="1100" dirty="0"/>
          </a:p>
          <a:p>
            <a:r>
              <a:rPr lang="en-GB" sz="1100" dirty="0" smtClean="0"/>
              <a:t>[5] </a:t>
            </a:r>
            <a:r>
              <a:rPr lang="en-GB" sz="1100" dirty="0">
                <a:hlinkClick r:id="rId6"/>
              </a:rPr>
              <a:t>The DCI Architecture: A New Vision of Object-Oriented Programming</a:t>
            </a:r>
            <a:r>
              <a:rPr lang="en-GB" sz="1100" dirty="0"/>
              <a:t> –</a:t>
            </a:r>
            <a:r>
              <a:rPr lang="en-GB" sz="1100" dirty="0" err="1"/>
              <a:t>Trygve</a:t>
            </a:r>
            <a:r>
              <a:rPr lang="en-GB" sz="1100" dirty="0"/>
              <a:t> </a:t>
            </a:r>
            <a:r>
              <a:rPr lang="en-GB" sz="1100" dirty="0" err="1"/>
              <a:t>Reenskaug</a:t>
            </a:r>
            <a:r>
              <a:rPr lang="en-GB" sz="1100" dirty="0"/>
              <a:t> and James </a:t>
            </a:r>
            <a:r>
              <a:rPr lang="en-GB" sz="1100" dirty="0" err="1"/>
              <a:t>Coplien</a:t>
            </a:r>
            <a:r>
              <a:rPr lang="en-GB" sz="1100" dirty="0"/>
              <a:t> – March 20, 2009.</a:t>
            </a:r>
          </a:p>
          <a:p>
            <a:r>
              <a:rPr lang="en-GB" sz="1100" dirty="0" smtClean="0"/>
              <a:t>[6] MVP Introduction, http://developer.mantidproject.org/MVPTutorial/Introduction.html</a:t>
            </a:r>
            <a:endParaRPr lang="en-GB" sz="1100" dirty="0"/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9308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History of MVP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5135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GB" dirty="0" smtClean="0"/>
              <a:t>Originated as Model-View-Controller</a:t>
            </a:r>
          </a:p>
          <a:p>
            <a:pPr>
              <a:lnSpc>
                <a:spcPct val="170000"/>
              </a:lnSpc>
            </a:pPr>
            <a:r>
              <a:rPr lang="en-GB" dirty="0" smtClean="0"/>
              <a:t>First published description in 1987 for </a:t>
            </a:r>
            <a:r>
              <a:rPr lang="en-GB" dirty="0" smtClean="0"/>
              <a:t>Smalltalk-80 v2.0 [3]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“The central concept behind the Smalltalk-80 user interface is the Model-View-Controller (MVC) paradigm.</a:t>
            </a:r>
            <a:r>
              <a:rPr lang="en-GB" b="1" dirty="0" smtClean="0"/>
              <a:t>”</a:t>
            </a:r>
            <a:endParaRPr lang="en-GB" dirty="0" smtClean="0"/>
          </a:p>
          <a:p>
            <a:pPr>
              <a:lnSpc>
                <a:spcPct val="170000"/>
              </a:lnSpc>
            </a:pPr>
            <a:r>
              <a:rPr lang="en-GB" dirty="0" smtClean="0"/>
              <a:t>Evolved into Model-View-Presenter mid-1990s [4]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“</a:t>
            </a:r>
            <a:r>
              <a:rPr lang="en-GB" dirty="0" err="1" smtClean="0"/>
              <a:t>Taligent</a:t>
            </a:r>
            <a:r>
              <a:rPr lang="en-GB" dirty="0" smtClean="0"/>
              <a:t>, a wholly-owned subsidiary of IBM, is developing a next generation programming model for the C++ and Java programming languages, called Model-View-Presenter or MVP, based on a generalization of the classic MVC programming model of Smalltalk”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423025"/>
            <a:ext cx="105156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[3] Steve </a:t>
            </a:r>
            <a:r>
              <a:rPr lang="en-GB" dirty="0" err="1">
                <a:solidFill>
                  <a:schemeClr val="tx1"/>
                </a:solidFill>
              </a:rPr>
              <a:t>Burbeck</a:t>
            </a:r>
            <a:r>
              <a:rPr lang="en-GB" dirty="0">
                <a:solidFill>
                  <a:schemeClr val="tx1"/>
                </a:solidFill>
              </a:rPr>
              <a:t> (1987, updated 1992). “Applications Programming in Smalltalk-80: How to use Model-</a:t>
            </a:r>
            <a:r>
              <a:rPr lang="en-GB" dirty="0" err="1">
                <a:solidFill>
                  <a:schemeClr val="tx1"/>
                </a:solidFill>
              </a:rPr>
              <a:t>ViewController</a:t>
            </a:r>
            <a:r>
              <a:rPr lang="en-GB" dirty="0">
                <a:solidFill>
                  <a:schemeClr val="tx1"/>
                </a:solidFill>
              </a:rPr>
              <a:t> (MVC). Available at </a:t>
            </a:r>
            <a:r>
              <a:rPr lang="en-GB" dirty="0">
                <a:solidFill>
                  <a:schemeClr val="tx1"/>
                </a:solidFill>
                <a:hlinkClick r:id="rId2"/>
              </a:rPr>
              <a:t>http://www.dgp.toronto.edu/~dwigdor/teaching/csc2524/2012_F/papers/mvc.pdf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[4] </a:t>
            </a:r>
            <a:r>
              <a:rPr lang="en-GB" dirty="0" smtClean="0">
                <a:solidFill>
                  <a:schemeClr val="tx1"/>
                </a:solidFill>
              </a:rPr>
              <a:t>Mike </a:t>
            </a:r>
            <a:r>
              <a:rPr lang="en-GB" dirty="0" err="1" smtClean="0">
                <a:solidFill>
                  <a:schemeClr val="tx1"/>
                </a:solidFill>
              </a:rPr>
              <a:t>Potel</a:t>
            </a:r>
            <a:r>
              <a:rPr lang="en-GB" dirty="0" smtClean="0">
                <a:solidFill>
                  <a:schemeClr val="tx1"/>
                </a:solidFill>
              </a:rPr>
              <a:t>. </a:t>
            </a:r>
            <a:r>
              <a:rPr lang="en-GB" dirty="0" smtClean="0">
                <a:solidFill>
                  <a:schemeClr val="tx1"/>
                </a:solidFill>
              </a:rPr>
              <a:t>MVP</a:t>
            </a:r>
            <a:r>
              <a:rPr lang="en-GB" dirty="0">
                <a:solidFill>
                  <a:schemeClr val="tx1"/>
                </a:solidFill>
              </a:rPr>
              <a:t>: Model-View-Presenter The </a:t>
            </a:r>
            <a:r>
              <a:rPr lang="en-GB" dirty="0" err="1">
                <a:solidFill>
                  <a:schemeClr val="tx1"/>
                </a:solidFill>
              </a:rPr>
              <a:t>Taligent</a:t>
            </a:r>
            <a:r>
              <a:rPr lang="en-GB" dirty="0">
                <a:solidFill>
                  <a:schemeClr val="tx1"/>
                </a:solidFill>
              </a:rPr>
              <a:t> Programming Model for C++ and </a:t>
            </a:r>
            <a:r>
              <a:rPr lang="en-GB" dirty="0" smtClean="0">
                <a:solidFill>
                  <a:schemeClr val="tx1"/>
                </a:solidFill>
              </a:rPr>
              <a:t>Java </a:t>
            </a:r>
            <a:r>
              <a:rPr lang="en-GB" dirty="0">
                <a:solidFill>
                  <a:schemeClr val="tx1"/>
                </a:solidFill>
                <a:hlinkClick r:id="rId3"/>
              </a:rPr>
              <a:t>http://www.wildcrest.com/Potel/Portfolio/mvp.pdf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2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the goal of MVP?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86075"/>
            <a:ext cx="10515600" cy="895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“the </a:t>
            </a:r>
            <a:r>
              <a:rPr lang="en-GB" dirty="0"/>
              <a:t>framework exists to separate the representation of information from user </a:t>
            </a:r>
            <a:r>
              <a:rPr lang="en-GB" dirty="0" smtClean="0"/>
              <a:t>interaction”[5]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[5] </a:t>
            </a:r>
            <a:r>
              <a:rPr lang="en-GB" dirty="0">
                <a:solidFill>
                  <a:schemeClr val="tx1"/>
                </a:solidFill>
                <a:hlinkClick r:id="rId2"/>
              </a:rPr>
              <a:t>The DCI Architecture: A New Vision of Object-Oriented Programming</a:t>
            </a:r>
            <a:r>
              <a:rPr lang="en-GB" dirty="0">
                <a:solidFill>
                  <a:schemeClr val="tx1"/>
                </a:solidFill>
              </a:rPr>
              <a:t> –</a:t>
            </a:r>
            <a:r>
              <a:rPr lang="en-GB" dirty="0" err="1">
                <a:solidFill>
                  <a:schemeClr val="tx1"/>
                </a:solidFill>
              </a:rPr>
              <a:t>Trygve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Reenskaug</a:t>
            </a:r>
            <a:r>
              <a:rPr lang="en-GB" dirty="0">
                <a:solidFill>
                  <a:schemeClr val="tx1"/>
                </a:solidFill>
              </a:rPr>
              <a:t> and James </a:t>
            </a:r>
            <a:r>
              <a:rPr lang="en-GB" dirty="0" err="1">
                <a:solidFill>
                  <a:schemeClr val="tx1"/>
                </a:solidFill>
              </a:rPr>
              <a:t>Coplien</a:t>
            </a:r>
            <a:r>
              <a:rPr lang="en-GB" dirty="0">
                <a:solidFill>
                  <a:schemeClr val="tx1"/>
                </a:solidFill>
              </a:rPr>
              <a:t> – March 20, 2009.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47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it work?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216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b="1" dirty="0" smtClean="0"/>
              <a:t>Three</a:t>
            </a:r>
            <a:r>
              <a:rPr lang="en-GB" dirty="0" smtClean="0"/>
              <a:t> main components [4][6]</a:t>
            </a:r>
          </a:p>
          <a:p>
            <a:pPr lvl="1">
              <a:lnSpc>
                <a:spcPct val="150000"/>
              </a:lnSpc>
            </a:pPr>
            <a:r>
              <a:rPr lang="en-GB" b="1" dirty="0" smtClean="0"/>
              <a:t>View</a:t>
            </a:r>
            <a:r>
              <a:rPr lang="en-GB" dirty="0" smtClean="0"/>
              <a:t> – User Interface: How does the user interact with my data?</a:t>
            </a:r>
          </a:p>
          <a:p>
            <a:pPr lvl="2">
              <a:lnSpc>
                <a:spcPct val="100000"/>
              </a:lnSpc>
            </a:pPr>
            <a:r>
              <a:rPr lang="en-GB" dirty="0" smtClean="0"/>
              <a:t>The ‘look’ of the GUI, what the user sees and clicks</a:t>
            </a:r>
          </a:p>
          <a:p>
            <a:pPr lvl="1">
              <a:lnSpc>
                <a:spcPct val="150000"/>
              </a:lnSpc>
            </a:pPr>
            <a:r>
              <a:rPr lang="en-GB" b="1" dirty="0" smtClean="0"/>
              <a:t>Model</a:t>
            </a:r>
            <a:r>
              <a:rPr lang="en-GB" dirty="0" smtClean="0"/>
              <a:t> – Data Management: How do I manage my data?</a:t>
            </a:r>
          </a:p>
          <a:p>
            <a:pPr lvl="2">
              <a:lnSpc>
                <a:spcPct val="100000"/>
              </a:lnSpc>
            </a:pPr>
            <a:r>
              <a:rPr lang="en-GB" dirty="0" smtClean="0"/>
              <a:t>Does hard sums, e.g. </a:t>
            </a:r>
            <a:r>
              <a:rPr lang="en-GB" dirty="0" smtClean="0"/>
              <a:t>stores references to workspaces, </a:t>
            </a:r>
            <a:r>
              <a:rPr lang="en-GB" dirty="0" smtClean="0"/>
              <a:t>runs Algorithms on them</a:t>
            </a:r>
          </a:p>
          <a:p>
            <a:pPr lvl="1">
              <a:lnSpc>
                <a:spcPct val="150000"/>
              </a:lnSpc>
            </a:pPr>
            <a:r>
              <a:rPr lang="en-GB" b="1" dirty="0" smtClean="0"/>
              <a:t>Presenter</a:t>
            </a:r>
            <a:r>
              <a:rPr lang="en-GB" dirty="0" smtClean="0"/>
              <a:t> – How to show the result of the algorithm in the View?</a:t>
            </a:r>
          </a:p>
          <a:p>
            <a:pPr lvl="1"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 smtClean="0"/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 smtClean="0"/>
          </a:p>
          <a:p>
            <a:pPr>
              <a:lnSpc>
                <a:spcPct val="150000"/>
              </a:lnSpc>
            </a:pP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4" y="5406232"/>
            <a:ext cx="80962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2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 we benefit from MVP?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077325" cy="4241800"/>
          </a:xfrm>
        </p:spPr>
        <p:txBody>
          <a:bodyPr/>
          <a:lstStyle/>
          <a:p>
            <a:r>
              <a:rPr lang="en-GB" dirty="0" smtClean="0"/>
              <a:t>Separation of components makes them:</a:t>
            </a:r>
          </a:p>
          <a:p>
            <a:pPr lvl="1"/>
            <a:r>
              <a:rPr lang="en-GB" dirty="0" smtClean="0"/>
              <a:t>Smaller code size per component</a:t>
            </a:r>
          </a:p>
          <a:p>
            <a:pPr lvl="1"/>
            <a:r>
              <a:rPr lang="en-GB" dirty="0" smtClean="0"/>
              <a:t>Easier to read</a:t>
            </a:r>
          </a:p>
          <a:p>
            <a:pPr lvl="1"/>
            <a:r>
              <a:rPr lang="en-GB" dirty="0" smtClean="0"/>
              <a:t>Easier to understand</a:t>
            </a:r>
          </a:p>
          <a:p>
            <a:pPr lvl="1"/>
            <a:r>
              <a:rPr lang="en-GB" dirty="0" smtClean="0"/>
              <a:t>Easier to test</a:t>
            </a:r>
          </a:p>
          <a:p>
            <a:r>
              <a:rPr lang="en-GB" dirty="0" smtClean="0"/>
              <a:t>Testing</a:t>
            </a:r>
          </a:p>
          <a:p>
            <a:pPr lvl="1"/>
            <a:r>
              <a:rPr lang="en-GB" dirty="0" smtClean="0"/>
              <a:t>Allows testing of the logic behind the View</a:t>
            </a:r>
          </a:p>
          <a:p>
            <a:pPr lvl="1"/>
            <a:r>
              <a:rPr lang="en-GB" dirty="0" smtClean="0"/>
              <a:t>The Real View is not necessary for testing - mocking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47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Restrictions and </a:t>
            </a:r>
            <a:r>
              <a:rPr lang="en-GB" dirty="0" err="1" smtClean="0"/>
              <a:t>Gotchas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Presenters should avoid being `</a:t>
            </a:r>
            <a:r>
              <a:rPr lang="en-GB" dirty="0" err="1" smtClean="0"/>
              <a:t>QObject`s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This could have been done have connections with the Presenter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This forces testing to require a </a:t>
            </a:r>
            <a:r>
              <a:rPr lang="en-GB" dirty="0" err="1" smtClean="0"/>
              <a:t>QApplication</a:t>
            </a:r>
            <a:endParaRPr lang="en-GB" dirty="0" smtClean="0"/>
          </a:p>
          <a:p>
            <a:pPr lvl="1">
              <a:lnSpc>
                <a:spcPct val="120000"/>
              </a:lnSpc>
            </a:pPr>
            <a:r>
              <a:rPr lang="en-GB" dirty="0" smtClean="0"/>
              <a:t>Usually a problem in C++. You DON’T NEED to do it in Python!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You can connect to functions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Watch out for thread issues if using ADS/Algorithm/</a:t>
            </a:r>
            <a:r>
              <a:rPr lang="en-GB" dirty="0" err="1" smtClean="0"/>
              <a:t>etc</a:t>
            </a:r>
            <a:r>
              <a:rPr lang="en-GB" dirty="0" smtClean="0"/>
              <a:t> Observers!</a:t>
            </a:r>
          </a:p>
        </p:txBody>
      </p:sp>
    </p:spTree>
    <p:extLst>
      <p:ext uri="{BB962C8B-B14F-4D97-AF65-F5344CB8AC3E}">
        <p14:creationId xmlns:p14="http://schemas.microsoft.com/office/powerpoint/2010/main" val="205386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Restrictions and </a:t>
            </a:r>
            <a:r>
              <a:rPr lang="en-GB" dirty="0" err="1" smtClean="0"/>
              <a:t>Gotchas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Models should </a:t>
            </a:r>
            <a:r>
              <a:rPr lang="en-GB" b="1" dirty="0" smtClean="0"/>
              <a:t>NEVER</a:t>
            </a:r>
            <a:r>
              <a:rPr lang="en-GB" dirty="0" smtClean="0"/>
              <a:t> have to be QObjects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You should not connect to the model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Makes it harder to follow 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Harder to test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smtClean="0"/>
              <a:t>View does not have a direct reference to the Model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View should </a:t>
            </a:r>
            <a:r>
              <a:rPr lang="en-GB" b="1" dirty="0" smtClean="0"/>
              <a:t>NOT</a:t>
            </a:r>
            <a:r>
              <a:rPr lang="en-GB" dirty="0" smtClean="0"/>
              <a:t> directly access the Model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Information flow is through the Presenter</a:t>
            </a:r>
          </a:p>
        </p:txBody>
      </p:sp>
    </p:spTree>
    <p:extLst>
      <p:ext uri="{BB962C8B-B14F-4D97-AF65-F5344CB8AC3E}">
        <p14:creationId xmlns:p14="http://schemas.microsoft.com/office/powerpoint/2010/main" val="21674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Restrictions and </a:t>
            </a:r>
            <a:r>
              <a:rPr lang="en-GB" dirty="0" err="1" smtClean="0"/>
              <a:t>Gotchas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Presenters can GROW large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Can be hard to judge how much should be in the Presenter versus Model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Maybe the View can be split into multiple MVPs</a:t>
            </a:r>
          </a:p>
          <a:p>
            <a:pPr lvl="2">
              <a:lnSpc>
                <a:spcPct val="100000"/>
              </a:lnSpc>
            </a:pPr>
            <a:r>
              <a:rPr lang="en-GB" dirty="0" smtClean="0"/>
              <a:t>Example: Tabs are in a separate MVP from the rest of the code editor</a:t>
            </a:r>
          </a:p>
          <a:p>
            <a:pPr lvl="2">
              <a:lnSpc>
                <a:spcPct val="100000"/>
              </a:lnSpc>
            </a:pPr>
            <a:endParaRPr lang="en-GB" dirty="0"/>
          </a:p>
          <a:p>
            <a:pPr lvl="2">
              <a:lnSpc>
                <a:spcPct val="100000"/>
              </a:lnSpc>
            </a:pPr>
            <a:endParaRPr lang="en-GB" dirty="0" smtClean="0"/>
          </a:p>
          <a:p>
            <a:pPr lvl="2">
              <a:lnSpc>
                <a:spcPct val="100000"/>
              </a:lnSpc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3814762"/>
            <a:ext cx="63341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5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4505</TotalTime>
  <Words>1191</Words>
  <Application>Microsoft Office PowerPoint</Application>
  <PresentationFormat>Widescreen</PresentationFormat>
  <Paragraphs>175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MVP Tutorial</vt:lpstr>
      <vt:lpstr>What is MVP?</vt:lpstr>
      <vt:lpstr>History of MVP</vt:lpstr>
      <vt:lpstr>What is the goal of MVP?</vt:lpstr>
      <vt:lpstr>How does it work?</vt:lpstr>
      <vt:lpstr>What do we benefit from MVP?</vt:lpstr>
      <vt:lpstr>Restrictions and Gotchas</vt:lpstr>
      <vt:lpstr>Restrictions and Gotchas</vt:lpstr>
      <vt:lpstr>Restrictions and Gotchas</vt:lpstr>
      <vt:lpstr>Using MVP in Mantid in Practice</vt:lpstr>
      <vt:lpstr>Code example – Presenter is the owner</vt:lpstr>
      <vt:lpstr>Existing MVPs implementations</vt:lpstr>
      <vt:lpstr>Live Qt Connection Debugging</vt:lpstr>
      <vt:lpstr>Testing</vt:lpstr>
      <vt:lpstr>Ways to test</vt:lpstr>
      <vt:lpstr>Mocking a view</vt:lpstr>
      <vt:lpstr>Mocking a view</vt:lpstr>
      <vt:lpstr>Using qtpy</vt:lpstr>
      <vt:lpstr>Instructions to start off</vt:lpstr>
      <vt:lpstr>Instructions to start off</vt:lpstr>
      <vt:lpstr>Exercise 1</vt:lpstr>
      <vt:lpstr>Exercise 2</vt:lpstr>
      <vt:lpstr>Exercise 3</vt:lpstr>
      <vt:lpstr>Exercise 4</vt:lpstr>
      <vt:lpstr>Exercise 5</vt:lpstr>
      <vt:lpstr>Exercise 6</vt:lpstr>
      <vt:lpstr>Resources available to you</vt:lpstr>
      <vt:lpstr>References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 Tutorial</dc:title>
  <dc:creator>Tasev, Dimitar (STFC,RAL,ISIS)</dc:creator>
  <cp:lastModifiedBy>Tasev, Dimitar (STFC,RAL,ISIS)</cp:lastModifiedBy>
  <cp:revision>180</cp:revision>
  <dcterms:created xsi:type="dcterms:W3CDTF">2019-03-25T14:09:23Z</dcterms:created>
  <dcterms:modified xsi:type="dcterms:W3CDTF">2019-03-28T17:15:09Z</dcterms:modified>
</cp:coreProperties>
</file>