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2"/>
  </p:notesMasterIdLst>
  <p:sldIdLst>
    <p:sldId id="256" r:id="rId2"/>
    <p:sldId id="258" r:id="rId3"/>
    <p:sldId id="257"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84" autoAdjust="0"/>
  </p:normalViewPr>
  <p:slideViewPr>
    <p:cSldViewPr snapToGrid="0">
      <p:cViewPr varScale="1">
        <p:scale>
          <a:sx n="68" d="100"/>
          <a:sy n="68" d="100"/>
        </p:scale>
        <p:origin x="12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176F6-E501-4157-A810-C27F8D3A84E8}" type="datetimeFigureOut">
              <a:rPr lang="en-GB" smtClean="0"/>
              <a:t>07/12/2022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E3044-4514-4F6B-AB15-8AD072A417B2}" type="slidenum">
              <a:rPr lang="en-GB" smtClean="0"/>
              <a:t>‹#›</a:t>
            </a:fld>
            <a:endParaRPr lang="en-GB"/>
          </a:p>
        </p:txBody>
      </p:sp>
    </p:spTree>
    <p:extLst>
      <p:ext uri="{BB962C8B-B14F-4D97-AF65-F5344CB8AC3E}">
        <p14:creationId xmlns:p14="http://schemas.microsoft.com/office/powerpoint/2010/main" val="4002500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Cell activities are dictated, in part, by genes and the degree to which they’re expressed which is constantly subject to change. Likewise, gene expression is influenced by the products of genes </a:t>
            </a:r>
            <a:endParaRPr lang="en-GB" dirty="0"/>
          </a:p>
        </p:txBody>
      </p:sp>
      <p:sp>
        <p:nvSpPr>
          <p:cNvPr id="4" name="Slide Number Placeholder 3"/>
          <p:cNvSpPr>
            <a:spLocks noGrp="1"/>
          </p:cNvSpPr>
          <p:nvPr>
            <p:ph type="sldNum" sz="quarter" idx="5"/>
          </p:nvPr>
        </p:nvSpPr>
        <p:spPr/>
        <p:txBody>
          <a:bodyPr/>
          <a:lstStyle/>
          <a:p>
            <a:fld id="{AC6E3044-4514-4F6B-AB15-8AD072A417B2}" type="slidenum">
              <a:rPr lang="en-GB" smtClean="0"/>
              <a:t>2</a:t>
            </a:fld>
            <a:endParaRPr lang="en-GB"/>
          </a:p>
        </p:txBody>
      </p:sp>
    </p:spTree>
    <p:extLst>
      <p:ext uri="{BB962C8B-B14F-4D97-AF65-F5344CB8AC3E}">
        <p14:creationId xmlns:p14="http://schemas.microsoft.com/office/powerpoint/2010/main" val="120922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Very easy to culture </a:t>
            </a:r>
            <a:r>
              <a:rPr lang="en-GB" i="1" dirty="0"/>
              <a:t>in vitro </a:t>
            </a:r>
            <a:r>
              <a:rPr lang="en-GB" dirty="0"/>
              <a:t>due to high adaptability and versatile metabolism.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adding new links between genes and removing inaccurate/duplicate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AC6E3044-4514-4F6B-AB15-8AD072A417B2}" type="slidenum">
              <a:rPr lang="en-GB" smtClean="0"/>
              <a:t>3</a:t>
            </a:fld>
            <a:endParaRPr lang="en-GB"/>
          </a:p>
        </p:txBody>
      </p:sp>
    </p:spTree>
    <p:extLst>
      <p:ext uri="{BB962C8B-B14F-4D97-AF65-F5344CB8AC3E}">
        <p14:creationId xmlns:p14="http://schemas.microsoft.com/office/powerpoint/2010/main" val="55880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Entire diagram given to understand how the current point was reached, only thesis part will be discussed</a:t>
            </a:r>
          </a:p>
        </p:txBody>
      </p:sp>
      <p:sp>
        <p:nvSpPr>
          <p:cNvPr id="4" name="Slide Number Placeholder 3"/>
          <p:cNvSpPr>
            <a:spLocks noGrp="1"/>
          </p:cNvSpPr>
          <p:nvPr>
            <p:ph type="sldNum" sz="quarter" idx="5"/>
          </p:nvPr>
        </p:nvSpPr>
        <p:spPr/>
        <p:txBody>
          <a:bodyPr/>
          <a:lstStyle/>
          <a:p>
            <a:fld id="{AC6E3044-4514-4F6B-AB15-8AD072A417B2}" type="slidenum">
              <a:rPr lang="en-GB" smtClean="0"/>
              <a:t>4</a:t>
            </a:fld>
            <a:endParaRPr lang="en-GB"/>
          </a:p>
        </p:txBody>
      </p:sp>
    </p:spTree>
    <p:extLst>
      <p:ext uri="{BB962C8B-B14F-4D97-AF65-F5344CB8AC3E}">
        <p14:creationId xmlns:p14="http://schemas.microsoft.com/office/powerpoint/2010/main" val="3875889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IGR </a:t>
            </a:r>
            <a:r>
              <a:rPr lang="en-GB" dirty="0" err="1"/>
              <a:t>multifastas</a:t>
            </a:r>
            <a:r>
              <a:rPr lang="en-GB" dirty="0"/>
              <a:t> were per genome – </a:t>
            </a:r>
            <a:r>
              <a:rPr lang="en-GB" dirty="0" err="1"/>
              <a:t>i.e</a:t>
            </a:r>
            <a:r>
              <a:rPr lang="en-GB" dirty="0"/>
              <a:t> the file listed the IGR sequences that occurred throughout a single genome – end result was 222 </a:t>
            </a:r>
            <a:r>
              <a:rPr lang="en-GB" dirty="0" err="1"/>
              <a:t>multifastas</a:t>
            </a:r>
            <a:endParaRPr lang="en-GB" dirty="0"/>
          </a:p>
          <a:p>
            <a:r>
              <a:rPr lang="en-GB" dirty="0"/>
              <a:t>Essentially, we ran meme to identify 50 motifs present in each genome</a:t>
            </a:r>
          </a:p>
          <a:p>
            <a:endParaRPr lang="en-GB" dirty="0"/>
          </a:p>
          <a:p>
            <a:r>
              <a:rPr lang="en-GB" dirty="0"/>
              <a:t>To identify such IGRs, motif identification and comparison is used:</a:t>
            </a:r>
          </a:p>
          <a:p>
            <a:pPr lvl="1"/>
            <a:r>
              <a:rPr lang="en-GB" dirty="0"/>
              <a:t>Motifs are short, conserved, repeating sequences with distinct function. IGRs that bind the same TFs have the same/similar motifs.</a:t>
            </a:r>
          </a:p>
          <a:p>
            <a:pPr lvl="1"/>
            <a:r>
              <a:rPr lang="en-GB" dirty="0" err="1"/>
              <a:t>MEMEsuite</a:t>
            </a:r>
            <a:r>
              <a:rPr lang="en-GB" dirty="0"/>
              <a:t> is a collection of motif analysis tools, 2 were used with WSL:</a:t>
            </a:r>
          </a:p>
          <a:p>
            <a:pPr lvl="2"/>
            <a:r>
              <a:rPr lang="en-GB" sz="1600" dirty="0"/>
              <a:t>MEME for motif identification from IGR </a:t>
            </a:r>
            <a:r>
              <a:rPr lang="en-GB" sz="1600" dirty="0" err="1"/>
              <a:t>multifastas</a:t>
            </a:r>
            <a:r>
              <a:rPr lang="en-GB" sz="1600" dirty="0"/>
              <a:t>.</a:t>
            </a:r>
          </a:p>
          <a:p>
            <a:pPr lvl="2"/>
            <a:r>
              <a:rPr lang="en-GB" sz="1600" dirty="0"/>
              <a:t>MAST for listing motif composition of IGRs according to MEME.HTML &amp; IGR </a:t>
            </a:r>
            <a:r>
              <a:rPr lang="en-GB" sz="1600" dirty="0" err="1"/>
              <a:t>multifastas</a:t>
            </a:r>
            <a:r>
              <a:rPr lang="en-GB" sz="1600" dirty="0"/>
              <a:t>.</a:t>
            </a:r>
          </a:p>
          <a:p>
            <a:pPr lvl="1"/>
            <a:r>
              <a:rPr lang="en-GB" sz="1800" dirty="0"/>
              <a:t>IGRs then merged by motif composition similarity according to MAST using self-made script.</a:t>
            </a:r>
          </a:p>
          <a:p>
            <a:endParaRPr lang="en-GB" dirty="0"/>
          </a:p>
        </p:txBody>
      </p:sp>
      <p:sp>
        <p:nvSpPr>
          <p:cNvPr id="4" name="Slide Number Placeholder 3"/>
          <p:cNvSpPr>
            <a:spLocks noGrp="1"/>
          </p:cNvSpPr>
          <p:nvPr>
            <p:ph type="sldNum" sz="quarter" idx="5"/>
          </p:nvPr>
        </p:nvSpPr>
        <p:spPr/>
        <p:txBody>
          <a:bodyPr/>
          <a:lstStyle/>
          <a:p>
            <a:fld id="{AC6E3044-4514-4F6B-AB15-8AD072A417B2}" type="slidenum">
              <a:rPr lang="en-GB" smtClean="0"/>
              <a:t>5</a:t>
            </a:fld>
            <a:endParaRPr lang="en-GB"/>
          </a:p>
        </p:txBody>
      </p:sp>
    </p:spTree>
    <p:extLst>
      <p:ext uri="{BB962C8B-B14F-4D97-AF65-F5344CB8AC3E}">
        <p14:creationId xmlns:p14="http://schemas.microsoft.com/office/powerpoint/2010/main" val="62406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Generally, most genes had a single major(frequent) IGR and a few minor(infrequent) IGRs to associate with.</a:t>
            </a:r>
          </a:p>
          <a:p>
            <a:endParaRPr lang="en-GB" dirty="0"/>
          </a:p>
        </p:txBody>
      </p:sp>
      <p:sp>
        <p:nvSpPr>
          <p:cNvPr id="4" name="Slide Number Placeholder 3"/>
          <p:cNvSpPr>
            <a:spLocks noGrp="1"/>
          </p:cNvSpPr>
          <p:nvPr>
            <p:ph type="sldNum" sz="quarter" idx="5"/>
          </p:nvPr>
        </p:nvSpPr>
        <p:spPr/>
        <p:txBody>
          <a:bodyPr/>
          <a:lstStyle/>
          <a:p>
            <a:fld id="{AC6E3044-4514-4F6B-AB15-8AD072A417B2}" type="slidenum">
              <a:rPr lang="en-GB" smtClean="0"/>
              <a:t>7</a:t>
            </a:fld>
            <a:endParaRPr lang="en-GB"/>
          </a:p>
        </p:txBody>
      </p:sp>
    </p:spTree>
    <p:extLst>
      <p:ext uri="{BB962C8B-B14F-4D97-AF65-F5344CB8AC3E}">
        <p14:creationId xmlns:p14="http://schemas.microsoft.com/office/powerpoint/2010/main" val="218336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“Cluster nodes” refer to IGRs bearing “x” sequence, rather than specific occurrences of IGR</a:t>
            </a:r>
          </a:p>
          <a:p>
            <a:endParaRPr lang="en-GB" dirty="0"/>
          </a:p>
        </p:txBody>
      </p:sp>
      <p:sp>
        <p:nvSpPr>
          <p:cNvPr id="4" name="Slide Number Placeholder 3"/>
          <p:cNvSpPr>
            <a:spLocks noGrp="1"/>
          </p:cNvSpPr>
          <p:nvPr>
            <p:ph type="sldNum" sz="quarter" idx="5"/>
          </p:nvPr>
        </p:nvSpPr>
        <p:spPr/>
        <p:txBody>
          <a:bodyPr/>
          <a:lstStyle/>
          <a:p>
            <a:fld id="{AC6E3044-4514-4F6B-AB15-8AD072A417B2}" type="slidenum">
              <a:rPr lang="en-GB" smtClean="0"/>
              <a:t>8</a:t>
            </a:fld>
            <a:endParaRPr lang="en-GB"/>
          </a:p>
        </p:txBody>
      </p:sp>
    </p:spTree>
    <p:extLst>
      <p:ext uri="{BB962C8B-B14F-4D97-AF65-F5344CB8AC3E}">
        <p14:creationId xmlns:p14="http://schemas.microsoft.com/office/powerpoint/2010/main" val="3042026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intended for viewer to be able to read, just to show the beginnings of the network forming(</a:t>
            </a:r>
            <a:r>
              <a:rPr lang="en-GB" dirty="0" err="1"/>
              <a:t>igrs</a:t>
            </a:r>
            <a:r>
              <a:rPr lang="en-GB" dirty="0"/>
              <a:t> forming edge to operon forming edge to diff IGR forming edge to diff operon…) whilst highlighting that not much more can be done without further transcription factor binding data for p putida</a:t>
            </a:r>
          </a:p>
        </p:txBody>
      </p:sp>
      <p:sp>
        <p:nvSpPr>
          <p:cNvPr id="4" name="Slide Number Placeholder 3"/>
          <p:cNvSpPr>
            <a:spLocks noGrp="1"/>
          </p:cNvSpPr>
          <p:nvPr>
            <p:ph type="sldNum" sz="quarter" idx="5"/>
          </p:nvPr>
        </p:nvSpPr>
        <p:spPr/>
        <p:txBody>
          <a:bodyPr/>
          <a:lstStyle/>
          <a:p>
            <a:fld id="{AC6E3044-4514-4F6B-AB15-8AD072A417B2}" type="slidenum">
              <a:rPr lang="en-GB" smtClean="0"/>
              <a:t>9</a:t>
            </a:fld>
            <a:endParaRPr lang="en-GB"/>
          </a:p>
        </p:txBody>
      </p:sp>
    </p:spTree>
    <p:extLst>
      <p:ext uri="{BB962C8B-B14F-4D97-AF65-F5344CB8AC3E}">
        <p14:creationId xmlns:p14="http://schemas.microsoft.com/office/powerpoint/2010/main" val="303351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226217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353126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5946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241161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29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2195303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376717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63560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233713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03C2C-E764-4B34-98E2-BEC8286F3FD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246179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C03C2C-E764-4B34-98E2-BEC8286F3FD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178439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C03C2C-E764-4B34-98E2-BEC8286F3FDE}" type="datetimeFigureOut">
              <a:rPr lang="en-GB" smtClean="0"/>
              <a:t>07/12/2022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312550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C03C2C-E764-4B34-98E2-BEC8286F3FDE}" type="datetimeFigureOut">
              <a:rPr lang="en-GB" smtClean="0"/>
              <a:t>07/12/2022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159594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03C2C-E764-4B34-98E2-BEC8286F3FDE}" type="datetimeFigureOut">
              <a:rPr lang="en-GB" smtClean="0"/>
              <a:t>07/12/2022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381276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C03C2C-E764-4B34-98E2-BEC8286F3FD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272393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C03C2C-E764-4B34-98E2-BEC8286F3FD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C83324-B3D0-4B19-AD9F-60757C0839A4}" type="slidenum">
              <a:rPr lang="en-GB" smtClean="0"/>
              <a:t>‹#›</a:t>
            </a:fld>
            <a:endParaRPr lang="en-GB"/>
          </a:p>
        </p:txBody>
      </p:sp>
    </p:spTree>
    <p:extLst>
      <p:ext uri="{BB962C8B-B14F-4D97-AF65-F5344CB8AC3E}">
        <p14:creationId xmlns:p14="http://schemas.microsoft.com/office/powerpoint/2010/main" val="289793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C03C2C-E764-4B34-98E2-BEC8286F3FDE}" type="datetimeFigureOut">
              <a:rPr lang="en-GB" smtClean="0"/>
              <a:t>07/12/2022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C83324-B3D0-4B19-AD9F-60757C0839A4}" type="slidenum">
              <a:rPr lang="en-GB" smtClean="0"/>
              <a:t>‹#›</a:t>
            </a:fld>
            <a:endParaRPr lang="en-GB"/>
          </a:p>
        </p:txBody>
      </p:sp>
    </p:spTree>
    <p:extLst>
      <p:ext uri="{BB962C8B-B14F-4D97-AF65-F5344CB8AC3E}">
        <p14:creationId xmlns:p14="http://schemas.microsoft.com/office/powerpoint/2010/main" val="389189758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F64A-BA6D-E60C-EBED-213DF5B59DC5}"/>
              </a:ext>
            </a:extLst>
          </p:cNvPr>
          <p:cNvSpPr>
            <a:spLocks noGrp="1"/>
          </p:cNvSpPr>
          <p:nvPr>
            <p:ph type="ctrTitle"/>
          </p:nvPr>
        </p:nvSpPr>
        <p:spPr>
          <a:xfrm>
            <a:off x="1507067" y="2404534"/>
            <a:ext cx="8140786" cy="1646302"/>
          </a:xfrm>
        </p:spPr>
        <p:txBody>
          <a:bodyPr/>
          <a:lstStyle/>
          <a:p>
            <a:pPr algn="ctr"/>
            <a:r>
              <a:rPr lang="en-GB" dirty="0"/>
              <a:t>Pseudomonas Putida: Gene Regulatory Network Construction</a:t>
            </a:r>
          </a:p>
        </p:txBody>
      </p:sp>
      <p:sp>
        <p:nvSpPr>
          <p:cNvPr id="3" name="Subtitle 2">
            <a:extLst>
              <a:ext uri="{FF2B5EF4-FFF2-40B4-BE49-F238E27FC236}">
                <a16:creationId xmlns:a16="http://schemas.microsoft.com/office/drawing/2014/main" id="{C9FC39ED-7027-E4FB-BE41-2122D25042E1}"/>
              </a:ext>
            </a:extLst>
          </p:cNvPr>
          <p:cNvSpPr>
            <a:spLocks noGrp="1"/>
          </p:cNvSpPr>
          <p:nvPr>
            <p:ph type="subTitle" idx="1"/>
          </p:nvPr>
        </p:nvSpPr>
        <p:spPr>
          <a:xfrm>
            <a:off x="1693992" y="4050836"/>
            <a:ext cx="7766936" cy="1096899"/>
          </a:xfrm>
        </p:spPr>
        <p:txBody>
          <a:bodyPr>
            <a:normAutofit lnSpcReduction="10000"/>
          </a:bodyPr>
          <a:lstStyle/>
          <a:p>
            <a:pPr algn="ctr"/>
            <a:r>
              <a:rPr lang="en-GB" dirty="0"/>
              <a:t>A bioinformatics project</a:t>
            </a:r>
          </a:p>
          <a:p>
            <a:pPr algn="ctr"/>
            <a:r>
              <a:rPr lang="en-GB" dirty="0"/>
              <a:t>By David Teixeira</a:t>
            </a:r>
          </a:p>
          <a:p>
            <a:pPr algn="ctr"/>
            <a:r>
              <a:rPr lang="en-GB" dirty="0"/>
              <a:t>Supervisor: Leighton Pritchard</a:t>
            </a:r>
          </a:p>
        </p:txBody>
      </p:sp>
    </p:spTree>
    <p:extLst>
      <p:ext uri="{BB962C8B-B14F-4D97-AF65-F5344CB8AC3E}">
        <p14:creationId xmlns:p14="http://schemas.microsoft.com/office/powerpoint/2010/main" val="2490404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4BD9-8A88-FAE7-6D8C-EE1594050A68}"/>
              </a:ext>
            </a:extLst>
          </p:cNvPr>
          <p:cNvSpPr>
            <a:spLocks noGrp="1"/>
          </p:cNvSpPr>
          <p:nvPr>
            <p:ph type="title"/>
          </p:nvPr>
        </p:nvSpPr>
        <p:spPr/>
        <p:txBody>
          <a:bodyPr/>
          <a:lstStyle/>
          <a:p>
            <a:r>
              <a:rPr lang="en-GB" dirty="0"/>
              <a:t>Discussion &amp; future work</a:t>
            </a:r>
          </a:p>
        </p:txBody>
      </p:sp>
      <p:sp>
        <p:nvSpPr>
          <p:cNvPr id="3" name="Content Placeholder 2">
            <a:extLst>
              <a:ext uri="{FF2B5EF4-FFF2-40B4-BE49-F238E27FC236}">
                <a16:creationId xmlns:a16="http://schemas.microsoft.com/office/drawing/2014/main" id="{BFD00998-9681-9838-0921-694EA474C978}"/>
              </a:ext>
            </a:extLst>
          </p:cNvPr>
          <p:cNvSpPr>
            <a:spLocks noGrp="1"/>
          </p:cNvSpPr>
          <p:nvPr>
            <p:ph idx="1"/>
          </p:nvPr>
        </p:nvSpPr>
        <p:spPr>
          <a:xfrm>
            <a:off x="677334" y="1488613"/>
            <a:ext cx="8596668" cy="3880773"/>
          </a:xfrm>
        </p:spPr>
        <p:txBody>
          <a:bodyPr>
            <a:normAutofit fontScale="92500" lnSpcReduction="10000"/>
          </a:bodyPr>
          <a:lstStyle/>
          <a:p>
            <a:r>
              <a:rPr lang="en-GB" dirty="0"/>
              <a:t>Motif comparison enabled IGR merging according to functionality.</a:t>
            </a:r>
          </a:p>
          <a:p>
            <a:pPr lvl="1"/>
            <a:r>
              <a:rPr lang="en-GB" dirty="0"/>
              <a:t>Networks less cluttered and more connected but still very incomplete.</a:t>
            </a:r>
          </a:p>
          <a:p>
            <a:endParaRPr lang="en-GB" dirty="0"/>
          </a:p>
          <a:p>
            <a:r>
              <a:rPr lang="en-GB" dirty="0"/>
              <a:t>IGR association analysis tools produced but yield no results so far</a:t>
            </a:r>
          </a:p>
          <a:p>
            <a:pPr lvl="1"/>
            <a:r>
              <a:rPr lang="en-GB" dirty="0"/>
              <a:t>Requires manual review &amp; more complete networks – time consuming.</a:t>
            </a:r>
          </a:p>
          <a:p>
            <a:endParaRPr lang="en-GB" dirty="0"/>
          </a:p>
          <a:p>
            <a:r>
              <a:rPr lang="en-GB" dirty="0"/>
              <a:t>Next steps?</a:t>
            </a:r>
          </a:p>
          <a:p>
            <a:pPr lvl="1"/>
            <a:r>
              <a:rPr lang="en-GB" dirty="0"/>
              <a:t>Identifying the ~2000 unidentified genes per genome.</a:t>
            </a:r>
          </a:p>
          <a:p>
            <a:pPr lvl="1"/>
            <a:r>
              <a:rPr lang="en-GB" dirty="0"/>
              <a:t>Obtain further binding site data.</a:t>
            </a:r>
          </a:p>
          <a:p>
            <a:pPr lvl="1"/>
            <a:r>
              <a:rPr lang="en-GB" dirty="0"/>
              <a:t>Account for positive &amp; negative regulation by TFs.</a:t>
            </a:r>
          </a:p>
          <a:p>
            <a:pPr lvl="1"/>
            <a:r>
              <a:rPr lang="en-GB" dirty="0"/>
              <a:t>Analyse IGR-gene association differences &amp; effect on overall gene expression.</a:t>
            </a:r>
          </a:p>
        </p:txBody>
      </p:sp>
    </p:spTree>
    <p:extLst>
      <p:ext uri="{BB962C8B-B14F-4D97-AF65-F5344CB8AC3E}">
        <p14:creationId xmlns:p14="http://schemas.microsoft.com/office/powerpoint/2010/main" val="38951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26A4-082D-E9DF-4164-64597E0B0185}"/>
              </a:ext>
            </a:extLst>
          </p:cNvPr>
          <p:cNvSpPr>
            <a:spLocks noGrp="1"/>
          </p:cNvSpPr>
          <p:nvPr>
            <p:ph type="title"/>
          </p:nvPr>
        </p:nvSpPr>
        <p:spPr>
          <a:xfrm>
            <a:off x="677334" y="156238"/>
            <a:ext cx="8727924" cy="1320800"/>
          </a:xfrm>
        </p:spPr>
        <p:txBody>
          <a:bodyPr/>
          <a:lstStyle/>
          <a:p>
            <a:r>
              <a:rPr lang="en-GB" dirty="0"/>
              <a:t>Introduction: What are Gene Regulatory Networks?</a:t>
            </a:r>
          </a:p>
        </p:txBody>
      </p:sp>
      <p:sp>
        <p:nvSpPr>
          <p:cNvPr id="3" name="Content Placeholder 2">
            <a:extLst>
              <a:ext uri="{FF2B5EF4-FFF2-40B4-BE49-F238E27FC236}">
                <a16:creationId xmlns:a16="http://schemas.microsoft.com/office/drawing/2014/main" id="{2FDA7381-1313-463E-C2C8-85050C705292}"/>
              </a:ext>
            </a:extLst>
          </p:cNvPr>
          <p:cNvSpPr>
            <a:spLocks noGrp="1"/>
          </p:cNvSpPr>
          <p:nvPr>
            <p:ph idx="1"/>
          </p:nvPr>
        </p:nvSpPr>
        <p:spPr>
          <a:xfrm>
            <a:off x="677334" y="1477038"/>
            <a:ext cx="8596668" cy="5380962"/>
          </a:xfrm>
        </p:spPr>
        <p:txBody>
          <a:bodyPr>
            <a:normAutofit/>
          </a:bodyPr>
          <a:lstStyle/>
          <a:p>
            <a:r>
              <a:rPr lang="en-GB" dirty="0"/>
              <a:t>Genes are units of DNA encoding proteins/RNA. Expression regulated by sequences upstream/downstream of gene.</a:t>
            </a:r>
          </a:p>
          <a:p>
            <a:endParaRPr lang="en-GB" dirty="0"/>
          </a:p>
          <a:p>
            <a:r>
              <a:rPr lang="en-GB" dirty="0"/>
              <a:t>Gene Regulatory networks depict how changes to a genes expression affects other genes.</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The network allows visualisation of the knock-on effect changes to Gene-A expression affects gene expression as a whole.</a:t>
            </a:r>
          </a:p>
          <a:p>
            <a:endParaRPr lang="en-GB" dirty="0"/>
          </a:p>
        </p:txBody>
      </p:sp>
      <p:pic>
        <p:nvPicPr>
          <p:cNvPr id="7" name="Picture 6">
            <a:extLst>
              <a:ext uri="{FF2B5EF4-FFF2-40B4-BE49-F238E27FC236}">
                <a16:creationId xmlns:a16="http://schemas.microsoft.com/office/drawing/2014/main" id="{515C982D-6321-E45A-782B-2D74D59637A0}"/>
              </a:ext>
            </a:extLst>
          </p:cNvPr>
          <p:cNvPicPr>
            <a:picLocks noChangeAspect="1"/>
          </p:cNvPicPr>
          <p:nvPr/>
        </p:nvPicPr>
        <p:blipFill>
          <a:blip r:embed="rId3"/>
          <a:stretch>
            <a:fillRect/>
          </a:stretch>
        </p:blipFill>
        <p:spPr>
          <a:xfrm>
            <a:off x="2172141" y="3430919"/>
            <a:ext cx="5607053" cy="2015608"/>
          </a:xfrm>
          <a:prstGeom prst="rect">
            <a:avLst/>
          </a:prstGeom>
        </p:spPr>
      </p:pic>
    </p:spTree>
    <p:extLst>
      <p:ext uri="{BB962C8B-B14F-4D97-AF65-F5344CB8AC3E}">
        <p14:creationId xmlns:p14="http://schemas.microsoft.com/office/powerpoint/2010/main" val="17244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83C6-0589-0411-934A-8418D04C4702}"/>
              </a:ext>
            </a:extLst>
          </p:cNvPr>
          <p:cNvSpPr>
            <a:spLocks noGrp="1"/>
          </p:cNvSpPr>
          <p:nvPr>
            <p:ph type="title"/>
          </p:nvPr>
        </p:nvSpPr>
        <p:spPr>
          <a:xfrm>
            <a:off x="677334" y="156238"/>
            <a:ext cx="8849221" cy="1320800"/>
          </a:xfrm>
        </p:spPr>
        <p:txBody>
          <a:bodyPr/>
          <a:lstStyle/>
          <a:p>
            <a:r>
              <a:rPr lang="en-GB" dirty="0"/>
              <a:t>Introduction: What is Pseudomonas Putida</a:t>
            </a:r>
          </a:p>
        </p:txBody>
      </p:sp>
      <p:sp>
        <p:nvSpPr>
          <p:cNvPr id="3" name="Content Placeholder 2">
            <a:extLst>
              <a:ext uri="{FF2B5EF4-FFF2-40B4-BE49-F238E27FC236}">
                <a16:creationId xmlns:a16="http://schemas.microsoft.com/office/drawing/2014/main" id="{EFE67B49-BF56-A398-B197-60F38E8ECC28}"/>
              </a:ext>
            </a:extLst>
          </p:cNvPr>
          <p:cNvSpPr>
            <a:spLocks noGrp="1"/>
          </p:cNvSpPr>
          <p:nvPr>
            <p:ph idx="1"/>
          </p:nvPr>
        </p:nvSpPr>
        <p:spPr>
          <a:xfrm>
            <a:off x="252976" y="1095022"/>
            <a:ext cx="8596668" cy="5196030"/>
          </a:xfrm>
        </p:spPr>
        <p:txBody>
          <a:bodyPr>
            <a:normAutofit/>
          </a:bodyPr>
          <a:lstStyle/>
          <a:p>
            <a:r>
              <a:rPr lang="en-GB" dirty="0"/>
              <a:t>Gram-Negative diverse rod-shaped species of Pseudomonas Genus</a:t>
            </a:r>
          </a:p>
          <a:p>
            <a:pPr lvl="1"/>
            <a:r>
              <a:rPr lang="en-GB" dirty="0"/>
              <a:t>&gt;100 Strains – Species exhibit pangenome with accessory genome adaptation to environment.</a:t>
            </a:r>
          </a:p>
          <a:p>
            <a:endParaRPr lang="en-GB" dirty="0"/>
          </a:p>
          <a:p>
            <a:r>
              <a:rPr lang="en-GB" dirty="0"/>
              <a:t>Why is Pseudomonas putida important?</a:t>
            </a:r>
          </a:p>
          <a:p>
            <a:pPr lvl="1"/>
            <a:r>
              <a:rPr lang="en-GB" dirty="0"/>
              <a:t>Common Lab &amp; Industrial use - Manufacture</a:t>
            </a:r>
          </a:p>
          <a:p>
            <a:pPr lvl="1"/>
            <a:r>
              <a:rPr lang="en-GB" dirty="0"/>
              <a:t>Uncommon Opportunistic pathogen - causes sepsis &amp; bacteraemia.</a:t>
            </a:r>
          </a:p>
          <a:p>
            <a:endParaRPr lang="en-GB" dirty="0"/>
          </a:p>
          <a:p>
            <a:r>
              <a:rPr lang="en-GB" dirty="0"/>
              <a:t>AIM: Expand Gene regulatory networks for 222 Pseudomonas Putida genomes produced in a prior internship.</a:t>
            </a:r>
          </a:p>
          <a:p>
            <a:pPr lvl="1"/>
            <a:r>
              <a:rPr lang="en-GB" dirty="0"/>
              <a:t>Enables optimisation of lab/industrial use.</a:t>
            </a:r>
          </a:p>
          <a:p>
            <a:pPr lvl="1"/>
            <a:r>
              <a:rPr lang="en-GB" dirty="0"/>
              <a:t>Allows study of phylogeny of strains.</a:t>
            </a:r>
          </a:p>
          <a:p>
            <a:pPr lvl="1"/>
            <a:r>
              <a:rPr lang="en-GB" dirty="0"/>
              <a:t>Framework for</a:t>
            </a:r>
            <a:r>
              <a:rPr lang="en-GB" i="1" dirty="0"/>
              <a:t> in silico</a:t>
            </a:r>
            <a:r>
              <a:rPr lang="en-GB" dirty="0"/>
              <a:t> cell models.</a:t>
            </a:r>
          </a:p>
        </p:txBody>
      </p:sp>
      <p:pic>
        <p:nvPicPr>
          <p:cNvPr id="1026" name="Picture 2" descr="Figure 1">
            <a:extLst>
              <a:ext uri="{FF2B5EF4-FFF2-40B4-BE49-F238E27FC236}">
                <a16:creationId xmlns:a16="http://schemas.microsoft.com/office/drawing/2014/main" id="{59955A01-8EF6-C502-DBC2-BC6A8053B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9644" y="1095022"/>
            <a:ext cx="3342356" cy="3512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D5FB67-376A-C913-E258-B738B0651E07}"/>
              </a:ext>
            </a:extLst>
          </p:cNvPr>
          <p:cNvSpPr txBox="1"/>
          <p:nvPr/>
        </p:nvSpPr>
        <p:spPr>
          <a:xfrm>
            <a:off x="8685591" y="4607454"/>
            <a:ext cx="3670462" cy="646331"/>
          </a:xfrm>
          <a:prstGeom prst="rect">
            <a:avLst/>
          </a:prstGeom>
          <a:noFill/>
        </p:spPr>
        <p:txBody>
          <a:bodyPr wrap="square" rtlCol="0">
            <a:spAutoFit/>
          </a:bodyPr>
          <a:lstStyle/>
          <a:p>
            <a:r>
              <a:rPr lang="en-GB" sz="1200" dirty="0"/>
              <a:t>Daniel C. </a:t>
            </a:r>
            <a:r>
              <a:rPr lang="en-GB" sz="1200" dirty="0" err="1"/>
              <a:t>Volke</a:t>
            </a:r>
            <a:r>
              <a:rPr lang="en-GB" sz="1200" dirty="0"/>
              <a:t> </a:t>
            </a:r>
            <a:r>
              <a:rPr lang="en-GB" sz="1200" i="1" dirty="0"/>
              <a:t>et al</a:t>
            </a:r>
            <a:r>
              <a:rPr lang="en-GB" sz="1200" dirty="0"/>
              <a:t>, Pseudomonas putida, Trends in Microbiology, Volume 28, Issue 6, 2020, https://doi.org/10.1016/j.tim.2020.02.015.</a:t>
            </a:r>
          </a:p>
        </p:txBody>
      </p:sp>
    </p:spTree>
    <p:extLst>
      <p:ext uri="{BB962C8B-B14F-4D97-AF65-F5344CB8AC3E}">
        <p14:creationId xmlns:p14="http://schemas.microsoft.com/office/powerpoint/2010/main" val="18630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08AC-61A3-E7E1-2748-9DC00B45427E}"/>
              </a:ext>
            </a:extLst>
          </p:cNvPr>
          <p:cNvSpPr>
            <a:spLocks noGrp="1"/>
          </p:cNvSpPr>
          <p:nvPr>
            <p:ph type="title"/>
          </p:nvPr>
        </p:nvSpPr>
        <p:spPr>
          <a:xfrm>
            <a:off x="284480" y="156238"/>
            <a:ext cx="4498286" cy="1550642"/>
          </a:xfrm>
        </p:spPr>
        <p:txBody>
          <a:bodyPr>
            <a:normAutofit fontScale="90000"/>
          </a:bodyPr>
          <a:lstStyle/>
          <a:p>
            <a:r>
              <a:rPr lang="en-GB" dirty="0"/>
              <a:t>Methods: Summary of internship and Thesis work</a:t>
            </a:r>
          </a:p>
        </p:txBody>
      </p:sp>
      <p:pic>
        <p:nvPicPr>
          <p:cNvPr id="4" name="Picture 3">
            <a:extLst>
              <a:ext uri="{FF2B5EF4-FFF2-40B4-BE49-F238E27FC236}">
                <a16:creationId xmlns:a16="http://schemas.microsoft.com/office/drawing/2014/main" id="{6472701B-27D0-7E22-730E-CBF17265C548}"/>
              </a:ext>
            </a:extLst>
          </p:cNvPr>
          <p:cNvPicPr>
            <a:picLocks noChangeAspect="1"/>
          </p:cNvPicPr>
          <p:nvPr/>
        </p:nvPicPr>
        <p:blipFill>
          <a:blip r:embed="rId3"/>
          <a:stretch>
            <a:fillRect/>
          </a:stretch>
        </p:blipFill>
        <p:spPr>
          <a:xfrm>
            <a:off x="4782766" y="0"/>
            <a:ext cx="7409234" cy="6858000"/>
          </a:xfrm>
          <a:prstGeom prst="rect">
            <a:avLst/>
          </a:prstGeom>
        </p:spPr>
      </p:pic>
    </p:spTree>
    <p:extLst>
      <p:ext uri="{BB962C8B-B14F-4D97-AF65-F5344CB8AC3E}">
        <p14:creationId xmlns:p14="http://schemas.microsoft.com/office/powerpoint/2010/main" val="57596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7B09-80E9-3006-614A-784B5A5B52A3}"/>
              </a:ext>
            </a:extLst>
          </p:cNvPr>
          <p:cNvSpPr>
            <a:spLocks noGrp="1"/>
          </p:cNvSpPr>
          <p:nvPr>
            <p:ph type="title"/>
          </p:nvPr>
        </p:nvSpPr>
        <p:spPr>
          <a:xfrm>
            <a:off x="677334" y="156238"/>
            <a:ext cx="8596668" cy="1320800"/>
          </a:xfrm>
        </p:spPr>
        <p:txBody>
          <a:bodyPr/>
          <a:lstStyle/>
          <a:p>
            <a:r>
              <a:rPr lang="en-GB" dirty="0"/>
              <a:t>Methods: IGR motif analysis</a:t>
            </a:r>
          </a:p>
        </p:txBody>
      </p:sp>
      <p:sp>
        <p:nvSpPr>
          <p:cNvPr id="3" name="Content Placeholder 2">
            <a:extLst>
              <a:ext uri="{FF2B5EF4-FFF2-40B4-BE49-F238E27FC236}">
                <a16:creationId xmlns:a16="http://schemas.microsoft.com/office/drawing/2014/main" id="{57A6E785-08B2-2D97-821F-26A1A7E6C608}"/>
              </a:ext>
            </a:extLst>
          </p:cNvPr>
          <p:cNvSpPr>
            <a:spLocks noGrp="1"/>
          </p:cNvSpPr>
          <p:nvPr>
            <p:ph idx="1"/>
          </p:nvPr>
        </p:nvSpPr>
        <p:spPr>
          <a:xfrm>
            <a:off x="677334" y="969038"/>
            <a:ext cx="9315752" cy="4706048"/>
          </a:xfrm>
        </p:spPr>
        <p:txBody>
          <a:bodyPr>
            <a:normAutofit/>
          </a:bodyPr>
          <a:lstStyle/>
          <a:p>
            <a:r>
              <a:rPr lang="en-GB" dirty="0"/>
              <a:t>PIGGY returns </a:t>
            </a:r>
            <a:r>
              <a:rPr lang="en-GB" i="1" dirty="0"/>
              <a:t>whole</a:t>
            </a:r>
            <a:r>
              <a:rPr lang="en-GB" dirty="0"/>
              <a:t> region(IGR) between genes, not </a:t>
            </a:r>
            <a:r>
              <a:rPr lang="en-GB" i="1" dirty="0"/>
              <a:t>only</a:t>
            </a:r>
            <a:r>
              <a:rPr lang="en-GB" dirty="0"/>
              <a:t> functional regions.</a:t>
            </a:r>
          </a:p>
          <a:p>
            <a:endParaRPr lang="en-GB" dirty="0"/>
          </a:p>
          <a:p>
            <a:r>
              <a:rPr lang="en-GB" dirty="0"/>
              <a:t>Protein to DNA binding is sequence specific.</a:t>
            </a:r>
          </a:p>
          <a:p>
            <a:pPr lvl="1"/>
            <a:r>
              <a:rPr lang="en-GB" dirty="0"/>
              <a:t>Regions binding same protein(s) have shared features(motifs).</a:t>
            </a:r>
          </a:p>
          <a:p>
            <a:pPr lvl="1"/>
            <a:r>
              <a:rPr lang="en-GB" dirty="0"/>
              <a:t>Shared features(motifs) indicate regions bind same protein(s).</a:t>
            </a:r>
          </a:p>
          <a:p>
            <a:endParaRPr lang="en-GB" dirty="0"/>
          </a:p>
          <a:p>
            <a:r>
              <a:rPr lang="en-GB" dirty="0"/>
              <a:t>MEME identifies motifs, MAST finds given motifs in target.</a:t>
            </a:r>
          </a:p>
        </p:txBody>
      </p:sp>
      <p:pic>
        <p:nvPicPr>
          <p:cNvPr id="6" name="Picture 5">
            <a:extLst>
              <a:ext uri="{FF2B5EF4-FFF2-40B4-BE49-F238E27FC236}">
                <a16:creationId xmlns:a16="http://schemas.microsoft.com/office/drawing/2014/main" id="{7526882B-6D22-6180-105D-08899D7ECFAA}"/>
              </a:ext>
            </a:extLst>
          </p:cNvPr>
          <p:cNvPicPr>
            <a:picLocks noChangeAspect="1"/>
          </p:cNvPicPr>
          <p:nvPr/>
        </p:nvPicPr>
        <p:blipFill>
          <a:blip r:embed="rId3"/>
          <a:stretch>
            <a:fillRect/>
          </a:stretch>
        </p:blipFill>
        <p:spPr>
          <a:xfrm>
            <a:off x="204568" y="3956476"/>
            <a:ext cx="11782864" cy="2745286"/>
          </a:xfrm>
          <a:prstGeom prst="rect">
            <a:avLst/>
          </a:prstGeom>
          <a:ln w="12700">
            <a:solidFill>
              <a:schemeClr val="tx1"/>
            </a:solidFill>
          </a:ln>
        </p:spPr>
      </p:pic>
    </p:spTree>
    <p:extLst>
      <p:ext uri="{BB962C8B-B14F-4D97-AF65-F5344CB8AC3E}">
        <p14:creationId xmlns:p14="http://schemas.microsoft.com/office/powerpoint/2010/main" val="256774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380A-1496-8918-E39C-ECD260EF5E6C}"/>
              </a:ext>
            </a:extLst>
          </p:cNvPr>
          <p:cNvSpPr>
            <a:spLocks noGrp="1"/>
          </p:cNvSpPr>
          <p:nvPr>
            <p:ph type="title"/>
          </p:nvPr>
        </p:nvSpPr>
        <p:spPr>
          <a:xfrm>
            <a:off x="677334" y="156238"/>
            <a:ext cx="8596668" cy="1320800"/>
          </a:xfrm>
        </p:spPr>
        <p:txBody>
          <a:bodyPr/>
          <a:lstStyle/>
          <a:p>
            <a:r>
              <a:rPr lang="en-GB" dirty="0"/>
              <a:t>Methods: IGR motif analysis - CONT</a:t>
            </a:r>
          </a:p>
        </p:txBody>
      </p:sp>
      <p:pic>
        <p:nvPicPr>
          <p:cNvPr id="10" name="Picture 9">
            <a:extLst>
              <a:ext uri="{FF2B5EF4-FFF2-40B4-BE49-F238E27FC236}">
                <a16:creationId xmlns:a16="http://schemas.microsoft.com/office/drawing/2014/main" id="{3D918B2F-9C11-F719-486D-77E9A6AC48EA}"/>
              </a:ext>
            </a:extLst>
          </p:cNvPr>
          <p:cNvPicPr>
            <a:picLocks noChangeAspect="1"/>
          </p:cNvPicPr>
          <p:nvPr/>
        </p:nvPicPr>
        <p:blipFill>
          <a:blip r:embed="rId2"/>
          <a:stretch>
            <a:fillRect/>
          </a:stretch>
        </p:blipFill>
        <p:spPr>
          <a:xfrm>
            <a:off x="2065867" y="3778907"/>
            <a:ext cx="6835732" cy="1607959"/>
          </a:xfrm>
          <a:prstGeom prst="rect">
            <a:avLst/>
          </a:prstGeom>
          <a:ln w="12700">
            <a:solidFill>
              <a:schemeClr val="dk1"/>
            </a:solidFill>
          </a:ln>
        </p:spPr>
      </p:pic>
      <p:pic>
        <p:nvPicPr>
          <p:cNvPr id="6" name="Picture 5">
            <a:extLst>
              <a:ext uri="{FF2B5EF4-FFF2-40B4-BE49-F238E27FC236}">
                <a16:creationId xmlns:a16="http://schemas.microsoft.com/office/drawing/2014/main" id="{E2395142-70BF-CEB2-DC98-1114AD2F8D88}"/>
              </a:ext>
            </a:extLst>
          </p:cNvPr>
          <p:cNvPicPr>
            <a:picLocks noChangeAspect="1"/>
          </p:cNvPicPr>
          <p:nvPr/>
        </p:nvPicPr>
        <p:blipFill>
          <a:blip r:embed="rId3"/>
          <a:stretch>
            <a:fillRect/>
          </a:stretch>
        </p:blipFill>
        <p:spPr>
          <a:xfrm>
            <a:off x="899906" y="2118890"/>
            <a:ext cx="9167654" cy="960203"/>
          </a:xfrm>
          <a:prstGeom prst="rect">
            <a:avLst/>
          </a:prstGeom>
        </p:spPr>
      </p:pic>
      <p:sp>
        <p:nvSpPr>
          <p:cNvPr id="9" name="TextBox 8">
            <a:extLst>
              <a:ext uri="{FF2B5EF4-FFF2-40B4-BE49-F238E27FC236}">
                <a16:creationId xmlns:a16="http://schemas.microsoft.com/office/drawing/2014/main" id="{101AC0EE-402F-D38C-CD69-3805B97F7953}"/>
              </a:ext>
            </a:extLst>
          </p:cNvPr>
          <p:cNvSpPr txBox="1"/>
          <p:nvPr/>
        </p:nvSpPr>
        <p:spPr>
          <a:xfrm>
            <a:off x="2596444" y="6016978"/>
            <a:ext cx="184731" cy="369332"/>
          </a:xfrm>
          <a:prstGeom prst="rect">
            <a:avLst/>
          </a:prstGeom>
          <a:noFill/>
        </p:spPr>
        <p:txBody>
          <a:bodyPr wrap="none" rtlCol="0">
            <a:spAutoFit/>
          </a:bodyPr>
          <a:lstStyle/>
          <a:p>
            <a:endParaRPr lang="en-GB" dirty="0"/>
          </a:p>
        </p:txBody>
      </p:sp>
      <p:sp>
        <p:nvSpPr>
          <p:cNvPr id="16" name="Content Placeholder 2">
            <a:extLst>
              <a:ext uri="{FF2B5EF4-FFF2-40B4-BE49-F238E27FC236}">
                <a16:creationId xmlns:a16="http://schemas.microsoft.com/office/drawing/2014/main" id="{E9A4E181-27FD-01ED-3D46-B4518532EFCF}"/>
              </a:ext>
            </a:extLst>
          </p:cNvPr>
          <p:cNvSpPr>
            <a:spLocks noGrp="1"/>
          </p:cNvSpPr>
          <p:nvPr>
            <p:ph idx="1"/>
          </p:nvPr>
        </p:nvSpPr>
        <p:spPr>
          <a:xfrm>
            <a:off x="403194" y="5600901"/>
            <a:ext cx="9835827" cy="832153"/>
          </a:xfrm>
        </p:spPr>
        <p:txBody>
          <a:bodyPr>
            <a:normAutofit/>
          </a:bodyPr>
          <a:lstStyle/>
          <a:p>
            <a:r>
              <a:rPr lang="en-GB" dirty="0"/>
              <a:t>Example MAST.txt shown above. Numbers in [] represent motifs, sign represents strand.</a:t>
            </a:r>
          </a:p>
        </p:txBody>
      </p:sp>
    </p:spTree>
    <p:extLst>
      <p:ext uri="{BB962C8B-B14F-4D97-AF65-F5344CB8AC3E}">
        <p14:creationId xmlns:p14="http://schemas.microsoft.com/office/powerpoint/2010/main" val="415614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A108-B1C9-94DB-7431-CEED328FEEB3}"/>
              </a:ext>
            </a:extLst>
          </p:cNvPr>
          <p:cNvSpPr>
            <a:spLocks noGrp="1"/>
          </p:cNvSpPr>
          <p:nvPr>
            <p:ph type="title"/>
          </p:nvPr>
        </p:nvSpPr>
        <p:spPr/>
        <p:txBody>
          <a:bodyPr/>
          <a:lstStyle/>
          <a:p>
            <a:r>
              <a:rPr lang="en-GB" dirty="0"/>
              <a:t>Methods: IGR-gene association analysis</a:t>
            </a:r>
          </a:p>
        </p:txBody>
      </p:sp>
      <p:sp>
        <p:nvSpPr>
          <p:cNvPr id="3" name="Content Placeholder 2">
            <a:extLst>
              <a:ext uri="{FF2B5EF4-FFF2-40B4-BE49-F238E27FC236}">
                <a16:creationId xmlns:a16="http://schemas.microsoft.com/office/drawing/2014/main" id="{49096858-A623-82BB-A3C6-CE6D63241118}"/>
              </a:ext>
            </a:extLst>
          </p:cNvPr>
          <p:cNvSpPr>
            <a:spLocks noGrp="1"/>
          </p:cNvSpPr>
          <p:nvPr>
            <p:ph idx="1"/>
          </p:nvPr>
        </p:nvSpPr>
        <p:spPr>
          <a:xfrm>
            <a:off x="677334" y="1270000"/>
            <a:ext cx="9595555" cy="3880773"/>
          </a:xfrm>
        </p:spPr>
        <p:txBody>
          <a:bodyPr/>
          <a:lstStyle/>
          <a:p>
            <a:r>
              <a:rPr lang="en-GB" dirty="0"/>
              <a:t>Lack of Transcription factor binding site data limits network development.</a:t>
            </a:r>
          </a:p>
          <a:p>
            <a:endParaRPr lang="en-GB" dirty="0"/>
          </a:p>
          <a:p>
            <a:r>
              <a:rPr lang="en-GB" dirty="0"/>
              <a:t>Genes downstream of IGRs were analysed as a side-project</a:t>
            </a:r>
          </a:p>
          <a:p>
            <a:pPr lvl="1"/>
            <a:r>
              <a:rPr lang="en-GB" dirty="0"/>
              <a:t>Different IGR-gene association may be responsible for differing phenotypes in genetically similar strains.</a:t>
            </a:r>
          </a:p>
          <a:p>
            <a:pPr marL="0" indent="0">
              <a:buNone/>
            </a:pPr>
            <a:endParaRPr lang="en-GB" dirty="0"/>
          </a:p>
        </p:txBody>
      </p:sp>
      <p:pic>
        <p:nvPicPr>
          <p:cNvPr id="6" name="Picture 5">
            <a:extLst>
              <a:ext uri="{FF2B5EF4-FFF2-40B4-BE49-F238E27FC236}">
                <a16:creationId xmlns:a16="http://schemas.microsoft.com/office/drawing/2014/main" id="{194309EA-6F3B-11A2-4344-B34B7D6AAA4F}"/>
              </a:ext>
            </a:extLst>
          </p:cNvPr>
          <p:cNvPicPr>
            <a:picLocks noChangeAspect="1"/>
          </p:cNvPicPr>
          <p:nvPr/>
        </p:nvPicPr>
        <p:blipFill>
          <a:blip r:embed="rId3"/>
          <a:stretch>
            <a:fillRect/>
          </a:stretch>
        </p:blipFill>
        <p:spPr>
          <a:xfrm>
            <a:off x="2254165" y="3233592"/>
            <a:ext cx="7019837" cy="3624408"/>
          </a:xfrm>
          <a:prstGeom prst="rect">
            <a:avLst/>
          </a:prstGeom>
          <a:ln w="12700">
            <a:solidFill>
              <a:schemeClr val="tx1"/>
            </a:solidFill>
          </a:ln>
        </p:spPr>
      </p:pic>
    </p:spTree>
    <p:extLst>
      <p:ext uri="{BB962C8B-B14F-4D97-AF65-F5344CB8AC3E}">
        <p14:creationId xmlns:p14="http://schemas.microsoft.com/office/powerpoint/2010/main" val="256207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E259-83AC-29DE-DE9D-7F12A56FA494}"/>
              </a:ext>
            </a:extLst>
          </p:cNvPr>
          <p:cNvSpPr>
            <a:spLocks noGrp="1"/>
          </p:cNvSpPr>
          <p:nvPr>
            <p:ph type="title"/>
          </p:nvPr>
        </p:nvSpPr>
        <p:spPr/>
        <p:txBody>
          <a:bodyPr/>
          <a:lstStyle/>
          <a:p>
            <a:r>
              <a:rPr lang="en-GB" dirty="0"/>
              <a:t>Results: IGR motif analysis merges</a:t>
            </a:r>
          </a:p>
        </p:txBody>
      </p:sp>
      <p:sp>
        <p:nvSpPr>
          <p:cNvPr id="7" name="Content Placeholder 2">
            <a:extLst>
              <a:ext uri="{FF2B5EF4-FFF2-40B4-BE49-F238E27FC236}">
                <a16:creationId xmlns:a16="http://schemas.microsoft.com/office/drawing/2014/main" id="{7B265BC1-D644-B4AA-1518-B6E9CFB5C0C7}"/>
              </a:ext>
            </a:extLst>
          </p:cNvPr>
          <p:cNvSpPr>
            <a:spLocks noGrp="1"/>
          </p:cNvSpPr>
          <p:nvPr>
            <p:ph idx="1"/>
          </p:nvPr>
        </p:nvSpPr>
        <p:spPr>
          <a:xfrm>
            <a:off x="630619" y="5663569"/>
            <a:ext cx="10930759" cy="1691142"/>
          </a:xfrm>
        </p:spPr>
        <p:txBody>
          <a:bodyPr>
            <a:normAutofit/>
          </a:bodyPr>
          <a:lstStyle/>
          <a:p>
            <a:r>
              <a:rPr lang="en-GB" dirty="0"/>
              <a:t>&gt;3000 IGRs(Clusters) identified per genome – 20-150 merged per genome.</a:t>
            </a:r>
          </a:p>
          <a:p>
            <a:r>
              <a:rPr lang="en-GB" dirty="0"/>
              <a:t>Genes grouped into (predicted) operons to reduce graph clutter.</a:t>
            </a:r>
          </a:p>
        </p:txBody>
      </p:sp>
      <p:pic>
        <p:nvPicPr>
          <p:cNvPr id="5" name="Picture 4">
            <a:extLst>
              <a:ext uri="{FF2B5EF4-FFF2-40B4-BE49-F238E27FC236}">
                <a16:creationId xmlns:a16="http://schemas.microsoft.com/office/drawing/2014/main" id="{CD74805C-BF84-4852-2940-4E85BB5250E5}"/>
              </a:ext>
            </a:extLst>
          </p:cNvPr>
          <p:cNvPicPr>
            <a:picLocks noChangeAspect="1"/>
          </p:cNvPicPr>
          <p:nvPr/>
        </p:nvPicPr>
        <p:blipFill>
          <a:blip r:embed="rId3"/>
          <a:stretch>
            <a:fillRect/>
          </a:stretch>
        </p:blipFill>
        <p:spPr>
          <a:xfrm>
            <a:off x="471950" y="1318077"/>
            <a:ext cx="11248095" cy="4221846"/>
          </a:xfrm>
          <a:prstGeom prst="rect">
            <a:avLst/>
          </a:prstGeom>
          <a:ln w="12700">
            <a:solidFill>
              <a:schemeClr val="tx1"/>
            </a:solidFill>
          </a:ln>
        </p:spPr>
      </p:pic>
    </p:spTree>
    <p:extLst>
      <p:ext uri="{BB962C8B-B14F-4D97-AF65-F5344CB8AC3E}">
        <p14:creationId xmlns:p14="http://schemas.microsoft.com/office/powerpoint/2010/main" val="22010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4814-2039-E2E2-30E0-21444C2C2B6A}"/>
              </a:ext>
            </a:extLst>
          </p:cNvPr>
          <p:cNvSpPr>
            <a:spLocks noGrp="1"/>
          </p:cNvSpPr>
          <p:nvPr>
            <p:ph type="title"/>
          </p:nvPr>
        </p:nvSpPr>
        <p:spPr>
          <a:xfrm>
            <a:off x="677333" y="609600"/>
            <a:ext cx="8813507" cy="1320800"/>
          </a:xfrm>
        </p:spPr>
        <p:txBody>
          <a:bodyPr/>
          <a:lstStyle/>
          <a:p>
            <a:r>
              <a:rPr lang="en-GB" dirty="0"/>
              <a:t>Results: IGR motif analysis merges - CONT</a:t>
            </a:r>
          </a:p>
        </p:txBody>
      </p:sp>
      <p:pic>
        <p:nvPicPr>
          <p:cNvPr id="6" name="Picture 5">
            <a:extLst>
              <a:ext uri="{FF2B5EF4-FFF2-40B4-BE49-F238E27FC236}">
                <a16:creationId xmlns:a16="http://schemas.microsoft.com/office/drawing/2014/main" id="{F547B879-989F-FA7A-B723-A36DA32C4B26}"/>
              </a:ext>
            </a:extLst>
          </p:cNvPr>
          <p:cNvPicPr>
            <a:picLocks noChangeAspect="1"/>
          </p:cNvPicPr>
          <p:nvPr/>
        </p:nvPicPr>
        <p:blipFill>
          <a:blip r:embed="rId3"/>
          <a:stretch>
            <a:fillRect/>
          </a:stretch>
        </p:blipFill>
        <p:spPr>
          <a:xfrm>
            <a:off x="1899326" y="1245515"/>
            <a:ext cx="7591514" cy="5612485"/>
          </a:xfrm>
          <a:prstGeom prst="rect">
            <a:avLst/>
          </a:prstGeom>
          <a:ln w="12700">
            <a:solidFill>
              <a:schemeClr val="tx1"/>
            </a:solidFill>
          </a:ln>
        </p:spPr>
      </p:pic>
    </p:spTree>
    <p:extLst>
      <p:ext uri="{BB962C8B-B14F-4D97-AF65-F5344CB8AC3E}">
        <p14:creationId xmlns:p14="http://schemas.microsoft.com/office/powerpoint/2010/main" val="32147937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2039</TotalTime>
  <Words>777</Words>
  <Application>Microsoft Office PowerPoint</Application>
  <PresentationFormat>Widescreen</PresentationFormat>
  <Paragraphs>83</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Pseudomonas Putida: Gene Regulatory Network Construction</vt:lpstr>
      <vt:lpstr>Introduction: What are Gene Regulatory Networks?</vt:lpstr>
      <vt:lpstr>Introduction: What is Pseudomonas Putida</vt:lpstr>
      <vt:lpstr>Methods: Summary of internship and Thesis work</vt:lpstr>
      <vt:lpstr>Methods: IGR motif analysis</vt:lpstr>
      <vt:lpstr>Methods: IGR motif analysis - CONT</vt:lpstr>
      <vt:lpstr>Methods: IGR-gene association analysis</vt:lpstr>
      <vt:lpstr>Results: IGR motif analysis merges</vt:lpstr>
      <vt:lpstr>Results: IGR motif analysis merges - CONT</vt:lpstr>
      <vt:lpstr>Discussion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Teixeira</dc:creator>
  <cp:lastModifiedBy>David Teixeira</cp:lastModifiedBy>
  <cp:revision>47</cp:revision>
  <dcterms:created xsi:type="dcterms:W3CDTF">2022-11-30T10:19:20Z</dcterms:created>
  <dcterms:modified xsi:type="dcterms:W3CDTF">2022-12-07T23:26:46Z</dcterms:modified>
</cp:coreProperties>
</file>