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slide" Target="slides/slide20.xml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</a:t>
            </a: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</a:t>
            </a: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JW, JK, G</a:t>
            </a:r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Gabe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Continuous activities and testing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-Quality improves because testing starts from day 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-Visibility improves because  you are ½ the way through the project when you have built ½ the features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-Risk is reduced because you’re getting feedback early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-Customers are happy because they can make changes without paying exorbitant costs</a:t>
            </a: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JK</a:t>
            </a: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436345" y="1341340"/>
            <a:ext cx="6270921" cy="157366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009929" y="2967209"/>
            <a:ext cx="5123754" cy="81467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64643" y="4840039"/>
            <a:ext cx="1205958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938040" y="4840039"/>
            <a:ext cx="526753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373012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grpSp>
        <p:nvGrpSpPr>
          <p:cNvPr id="63" name="Shape 63"/>
          <p:cNvGrpSpPr/>
          <p:nvPr/>
        </p:nvGrpSpPr>
        <p:grpSpPr>
          <a:xfrm>
            <a:off x="564643" y="558351"/>
            <a:ext cx="8005587" cy="4012253"/>
            <a:chOff x="752858" y="744468"/>
            <a:chExt cx="10674116" cy="5349670"/>
          </a:xfrm>
        </p:grpSpPr>
        <p:sp>
          <p:nvSpPr>
            <p:cNvPr id="64" name="Shape 64"/>
            <p:cNvSpPr/>
            <p:nvPr/>
          </p:nvSpPr>
          <p:spPr>
            <a:xfrm>
              <a:off x="8151961" y="1685651"/>
              <a:ext cx="3275012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 rot="10800000">
              <a:off x="752858" y="744468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028700" y="1714500"/>
            <a:ext cx="72009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73768" y="976019"/>
            <a:ext cx="7209728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buClr>
                <a:schemeClr val="lt2"/>
              </a:buClr>
              <a:buFont typeface="Source Sans Pro"/>
              <a:buNone/>
              <a:defRPr b="0" i="0" sz="5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73768" y="3162246"/>
            <a:ext cx="7209728" cy="8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rgbClr val="8A8A8A"/>
              </a:buClr>
              <a:buFont typeface="Source Sans Pro"/>
              <a:buNone/>
              <a:defRPr b="0" i="1" sz="1500" u="none" cap="none" strike="noStrike">
                <a:solidFill>
                  <a:srgbClr val="8A8A8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rgbClr val="8A8A8A"/>
              </a:buClr>
              <a:buFont typeface="Source Sans Pro"/>
              <a:buNone/>
              <a:defRPr b="0" i="0" sz="1400" u="none" cap="none" strike="noStrike">
                <a:solidFill>
                  <a:srgbClr val="8A8A8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rgbClr val="8A8A8A"/>
              </a:buClr>
              <a:buFont typeface="Source Sans Pro"/>
              <a:buNone/>
              <a:defRPr b="0" i="1" sz="1200" u="none" cap="none" strike="noStrike">
                <a:solidFill>
                  <a:srgbClr val="8A8A8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rgbClr val="8A8A8A"/>
              </a:buClr>
              <a:buFont typeface="Source Sans Pro"/>
              <a:buNone/>
              <a:defRPr b="0" i="0" sz="1200" u="none" cap="none" strike="noStrike">
                <a:solidFill>
                  <a:srgbClr val="8A8A8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rgbClr val="8A8A8A"/>
              </a:buClr>
              <a:buFont typeface="Source Sans Pro"/>
              <a:buNone/>
              <a:defRPr b="0" i="1" sz="1200" u="none" cap="none" strike="noStrike">
                <a:solidFill>
                  <a:srgbClr val="8A8A8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rgbClr val="8A8A8A"/>
              </a:buClr>
              <a:buFont typeface="Source Sans Pro"/>
              <a:buNone/>
              <a:defRPr b="0" i="0" sz="1200" u="none" cap="none" strike="noStrike">
                <a:solidFill>
                  <a:srgbClr val="8A8A8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rgbClr val="8A8A8A"/>
              </a:buClr>
              <a:buFont typeface="Source Sans Pro"/>
              <a:buNone/>
              <a:defRPr b="0" i="1" sz="1200" u="none" cap="none" strike="noStrike">
                <a:solidFill>
                  <a:srgbClr val="8A8A8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rgbClr val="8A8A8A"/>
              </a:buClr>
              <a:buFont typeface="Source Sans Pro"/>
              <a:buNone/>
              <a:defRPr b="0" i="0" sz="1200" u="none" cap="none" strike="noStrike">
                <a:solidFill>
                  <a:srgbClr val="8A8A8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554181" y="4840039"/>
            <a:ext cx="1216806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938233" y="4840039"/>
            <a:ext cx="526753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373012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8" name="Shape 78"/>
          <p:cNvSpPr/>
          <p:nvPr/>
        </p:nvSpPr>
        <p:spPr>
          <a:xfrm>
            <a:off x="6113971" y="1264238"/>
            <a:ext cx="2456259" cy="3306366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8700" y="1714499"/>
            <a:ext cx="3335839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94052" y="1714499"/>
            <a:ext cx="3335839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028700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8700" y="2478905"/>
            <a:ext cx="3332988" cy="19216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893760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4893760" y="2478905"/>
            <a:ext cx="3332988" cy="19216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281"/>
            <a:ext cx="3977640" cy="5143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692014" y="514350"/>
            <a:ext cx="3909060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159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159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159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542925" y="2142257"/>
            <a:ext cx="2891790" cy="225829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542925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654458" y="4840039"/>
            <a:ext cx="1780256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7412354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12" name="Shape 112"/>
          <p:cNvSpPr/>
          <p:nvPr/>
        </p:nvSpPr>
        <p:spPr>
          <a:xfrm>
            <a:off x="3977639" y="281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281"/>
            <a:ext cx="3977640" cy="5143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4149089" y="0"/>
            <a:ext cx="499490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42925" y="2141975"/>
            <a:ext cx="2891790" cy="22585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542925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1654458" y="4840039"/>
            <a:ext cx="1780256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7412354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21" name="Shape 121"/>
          <p:cNvSpPr/>
          <p:nvPr/>
        </p:nvSpPr>
        <p:spPr>
          <a:xfrm>
            <a:off x="3977639" y="281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 rot="5400000">
            <a:off x="3289696" y="-539353"/>
            <a:ext cx="267890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5818366" y="1847171"/>
            <a:ext cx="3932433" cy="11743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129848" y="-633031"/>
            <a:ext cx="3932433" cy="61347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33333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028700" y="1714500"/>
            <a:ext cx="72009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56" name="Shape 56"/>
          <p:cNvSpPr/>
          <p:nvPr/>
        </p:nvSpPr>
        <p:spPr>
          <a:xfrm>
            <a:off x="358571" y="281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5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11603" r="7202" t="0"/>
          <a:stretch/>
        </p:blipFill>
        <p:spPr>
          <a:xfrm>
            <a:off x="0" y="0"/>
            <a:ext cx="91409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1267826" y="956510"/>
            <a:ext cx="6605337" cy="3230478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Shape 140"/>
          <p:cNvSpPr txBox="1"/>
          <p:nvPr>
            <p:ph type="ctrTitle"/>
          </p:nvPr>
        </p:nvSpPr>
        <p:spPr>
          <a:xfrm>
            <a:off x="1436345" y="1341340"/>
            <a:ext cx="6270921" cy="15736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rgbClr val="151515"/>
              </a:buClr>
              <a:buSzPct val="25000"/>
              <a:buFont typeface="Source Sans Pro"/>
              <a:buNone/>
            </a:pPr>
            <a:r>
              <a:rPr b="0" i="0" lang="en" sz="5400" u="none" cap="none" strike="noStrike">
                <a:solidFill>
                  <a:srgbClr val="15151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8-BIT WORLD ADVENTURE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2009929" y="2967209"/>
            <a:ext cx="5123754" cy="8146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ct val="25000"/>
              <a:buFont typeface="Source Sans Pro"/>
              <a:buNone/>
            </a:pPr>
            <a:r>
              <a:rPr b="0" i="0" lang="en" sz="1700" u="none" cap="none" strike="noStrike">
                <a:solidFill>
                  <a:srgbClr val="15151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Deekshitha Thumma, Michael Min, Gabriel Cohen, Jeffery Kim, Jeffery Won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066800" y="6286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6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</a:t>
            </a:r>
            <a:r>
              <a:rPr b="0" i="0" lang="en" sz="6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388" y="2039029"/>
            <a:ext cx="1499700" cy="13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988" y="2039029"/>
            <a:ext cx="1499700" cy="13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588" y="2039029"/>
            <a:ext cx="1499700" cy="13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-73076" l="0" r="60802" t="-54506"/>
          <a:stretch/>
        </p:blipFill>
        <p:spPr>
          <a:xfrm>
            <a:off x="957600" y="1390500"/>
            <a:ext cx="2903400" cy="28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</a:t>
            </a:r>
          </a:p>
        </p:txBody>
      </p:sp>
      <p:sp>
        <p:nvSpPr>
          <p:cNvPr id="233" name="Shape 233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975" y="4490875"/>
            <a:ext cx="1114499" cy="5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240" name="Shape 240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143000" y="6286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6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Selenium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20217" t="0"/>
          <a:stretch/>
        </p:blipFill>
        <p:spPr>
          <a:xfrm>
            <a:off x="1037551" y="2006175"/>
            <a:ext cx="5913300" cy="12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8625" y="1965074"/>
            <a:ext cx="1499700" cy="13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7925" y="4245393"/>
            <a:ext cx="921475" cy="8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251" name="Shape 251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925" y="4245393"/>
            <a:ext cx="921475" cy="8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 b="0" l="0" r="17471" t="0"/>
          <a:stretch/>
        </p:blipFill>
        <p:spPr>
          <a:xfrm>
            <a:off x="0" y="1112225"/>
            <a:ext cx="9144000" cy="40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260" name="Shape 260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43000" y="6286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6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Jsdoc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 Documenter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62861" l="56158" r="7542" t="14628"/>
          <a:stretch/>
        </p:blipFill>
        <p:spPr>
          <a:xfrm>
            <a:off x="8030825" y="4619650"/>
            <a:ext cx="1037250" cy="4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549" y="2006175"/>
            <a:ext cx="7411800" cy="12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270" name="Shape 270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143000" y="6286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6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Dropbox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Deployment Environment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241" y="1743151"/>
            <a:ext cx="7411800" cy="12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3900" y="4419675"/>
            <a:ext cx="678050" cy="62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600"/>
              <a:t>PHP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-73076" l="0" r="60802" t="-54506"/>
          <a:stretch/>
        </p:blipFill>
        <p:spPr>
          <a:xfrm>
            <a:off x="872950" y="821250"/>
            <a:ext cx="2903400" cy="28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738" y="1469779"/>
            <a:ext cx="1499700" cy="13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4438" y="1469779"/>
            <a:ext cx="1499700" cy="13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888" y="1469779"/>
            <a:ext cx="1499700" cy="13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Server-side scripting</a:t>
            </a:r>
          </a:p>
        </p:txBody>
      </p:sp>
      <p:sp>
        <p:nvSpPr>
          <p:cNvPr id="285" name="Shape 285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3425" y="4505352"/>
            <a:ext cx="1013425" cy="537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ctrTitle"/>
          </p:nvPr>
        </p:nvSpPr>
        <p:spPr>
          <a:xfrm>
            <a:off x="1436345" y="1341340"/>
            <a:ext cx="6513519" cy="15736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8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/>
              <a:t>Using PHP 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028700" y="1714500"/>
            <a:ext cx="72009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7465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</a:pPr>
            <a:r>
              <a:rPr lang="en" sz="2300"/>
              <a:t>PHP required a certain local server that supported it, like XAMPP, to be running in order for it to work correctly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SQL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74650" lvl="0" marL="457200">
              <a:spcBef>
                <a:spcPts val="0"/>
              </a:spcBef>
              <a:buSzPct val="100000"/>
            </a:pPr>
            <a:r>
              <a:rPr lang="en" sz="2300"/>
              <a:t>We came across some technical difficulties when trying to access SQL databases inside of PHP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Editing JSON Objects in Map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Had to make a Python script to edit every pixel of the map since the map was formatted as JSON objects</a:t>
            </a:r>
          </a:p>
          <a:p>
            <a:pPr indent="-374650" lvl="0" marL="457200" rtl="0">
              <a:spcBef>
                <a:spcPts val="0"/>
              </a:spcBef>
              <a:buSzPct val="100000"/>
            </a:pPr>
            <a:r>
              <a:rPr lang="en" sz="2300"/>
              <a:t>Over 120,000 objects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47" name="Shape 147"/>
          <p:cNvSpPr txBox="1"/>
          <p:nvPr/>
        </p:nvSpPr>
        <p:spPr>
          <a:xfrm rot="-5400000">
            <a:off x="-1394534" y="2702216"/>
            <a:ext cx="376814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Methodologies 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1524000" y="999264"/>
            <a:ext cx="7040334" cy="4059369"/>
            <a:chOff x="0" y="3086"/>
            <a:chExt cx="9387112" cy="5412493"/>
          </a:xfrm>
        </p:grpSpPr>
        <p:sp>
          <p:nvSpPr>
            <p:cNvPr id="149" name="Shape 149"/>
            <p:cNvSpPr/>
            <p:nvPr/>
          </p:nvSpPr>
          <p:spPr>
            <a:xfrm rot="5400000">
              <a:off x="-289718" y="292804"/>
              <a:ext cx="1931457" cy="1352020"/>
            </a:xfrm>
            <a:prstGeom prst="chevron">
              <a:avLst>
                <a:gd fmla="val 50000" name="adj"/>
              </a:avLst>
            </a:prstGeom>
            <a:solidFill>
              <a:srgbClr val="8D3C4B"/>
            </a:solidFill>
            <a:ln cap="flat" cmpd="sng" w="34925">
              <a:solidFill>
                <a:srgbClr val="8D3C4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0" y="679095"/>
              <a:ext cx="1352020" cy="579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0" lIns="10000" rIns="10000" tIns="1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1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Description</a:t>
              </a:r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4741843" y="-3386735"/>
              <a:ext cx="1255447" cy="803509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31D20">
                <a:alpha val="89803"/>
              </a:srgbClr>
            </a:solidFill>
            <a:ln cap="flat" cmpd="sng" w="34925">
              <a:solidFill>
                <a:srgbClr val="8D3C4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1352020" y="64372"/>
              <a:ext cx="7973806" cy="1132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81350" rIns="16175" tIns="16175">
              <a:noAutofit/>
            </a:bodyPr>
            <a:lstStyle/>
            <a:p>
              <a:pPr indent="-203200" lvl="1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Source Sans Pro"/>
                <a:buChar char="•"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Moving around the world map to explore and learn about world geography</a:t>
              </a:r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-289718" y="2033322"/>
              <a:ext cx="1931457" cy="1352020"/>
            </a:xfrm>
            <a:prstGeom prst="chevron">
              <a:avLst>
                <a:gd fmla="val 50000" name="adj"/>
              </a:avLst>
            </a:prstGeom>
            <a:solidFill>
              <a:srgbClr val="834377"/>
            </a:solidFill>
            <a:ln cap="flat" cmpd="sng" w="34925">
              <a:solidFill>
                <a:srgbClr val="83437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0" y="2419614"/>
              <a:ext cx="1352020" cy="579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0" lIns="10000" rIns="10000" tIns="1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1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Motivation</a:t>
              </a:r>
            </a:p>
          </p:txBody>
        </p:sp>
        <p:sp>
          <p:nvSpPr>
            <p:cNvPr id="155" name="Shape 155"/>
            <p:cNvSpPr/>
            <p:nvPr/>
          </p:nvSpPr>
          <p:spPr>
            <a:xfrm rot="5400000">
              <a:off x="4741843" y="-1646217"/>
              <a:ext cx="1255447" cy="803509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31D20">
                <a:alpha val="89803"/>
              </a:srgbClr>
            </a:solidFill>
            <a:ln cap="flat" cmpd="sng" w="34925">
              <a:solidFill>
                <a:srgbClr val="83437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352020" y="1804891"/>
              <a:ext cx="7973806" cy="1132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81350" rIns="16175" tIns="16175">
              <a:noAutofit/>
            </a:bodyPr>
            <a:lstStyle/>
            <a:p>
              <a:pPr indent="-203200" lvl="1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Source Sans Pro"/>
                <a:buChar char="•"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Create a fun and easy way to learn geography for all types of people</a:t>
              </a:r>
            </a:p>
          </p:txBody>
        </p:sp>
        <p:sp>
          <p:nvSpPr>
            <p:cNvPr id="157" name="Shape 157"/>
            <p:cNvSpPr/>
            <p:nvPr/>
          </p:nvSpPr>
          <p:spPr>
            <a:xfrm rot="5400000">
              <a:off x="-289718" y="3773840"/>
              <a:ext cx="1931457" cy="1352020"/>
            </a:xfrm>
            <a:prstGeom prst="chevron">
              <a:avLst>
                <a:gd fmla="val 50000" name="adj"/>
              </a:avLst>
            </a:prstGeom>
            <a:solidFill>
              <a:srgbClr val="634A79"/>
            </a:solidFill>
            <a:ln cap="flat" cmpd="sng" w="34925">
              <a:solidFill>
                <a:srgbClr val="634A7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0" y="4160130"/>
              <a:ext cx="1352020" cy="579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00" lIns="10000" rIns="10000" tIns="1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" sz="1600" u="none" cap="none" strike="noStrike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Vision statement</a:t>
              </a:r>
            </a:p>
          </p:txBody>
        </p:sp>
        <p:sp>
          <p:nvSpPr>
            <p:cNvPr id="159" name="Shape 159"/>
            <p:cNvSpPr/>
            <p:nvPr/>
          </p:nvSpPr>
          <p:spPr>
            <a:xfrm rot="5400000">
              <a:off x="4741843" y="94298"/>
              <a:ext cx="1255447" cy="803509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31D20">
                <a:alpha val="89803"/>
              </a:srgbClr>
            </a:solidFill>
            <a:ln cap="flat" cmpd="sng" w="34925">
              <a:solidFill>
                <a:srgbClr val="634A7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352020" y="3545407"/>
              <a:ext cx="7973806" cy="1132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81350" rIns="16175" tIns="16175">
              <a:noAutofit/>
            </a:bodyPr>
            <a:lstStyle/>
            <a:p>
              <a:pPr indent="-203200" lvl="1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Source Sans Pro"/>
                <a:buChar char="•"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“Teaching geography to kids in the most entertaining way”</a:t>
              </a:r>
            </a:p>
          </p:txBody>
        </p:sp>
      </p:grpSp>
      <p:sp>
        <p:nvSpPr>
          <p:cNvPr id="161" name="Shape 161"/>
          <p:cNvSpPr txBox="1"/>
          <p:nvPr>
            <p:ph type="title"/>
          </p:nvPr>
        </p:nvSpPr>
        <p:spPr>
          <a:xfrm>
            <a:off x="1028700" y="2857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ctrTitle"/>
          </p:nvPr>
        </p:nvSpPr>
        <p:spPr>
          <a:xfrm>
            <a:off x="1436345" y="1341340"/>
            <a:ext cx="6270921" cy="15736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8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1436345" y="1341340"/>
            <a:ext cx="6513519" cy="15736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8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72" name="Shape 172"/>
          <p:cNvSpPr txBox="1"/>
          <p:nvPr/>
        </p:nvSpPr>
        <p:spPr>
          <a:xfrm rot="-5400000">
            <a:off x="-1394534" y="2702216"/>
            <a:ext cx="376814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Methodologies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143000" y="6286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6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Agile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19804" t="0"/>
          <a:stretch/>
        </p:blipFill>
        <p:spPr>
          <a:xfrm>
            <a:off x="932046" y="2137873"/>
            <a:ext cx="5944002" cy="12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972" y="2096721"/>
            <a:ext cx="1499745" cy="13305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82" name="Shape 182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Methodologies 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143000" y="6286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6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Pair Programming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89" y="2023790"/>
            <a:ext cx="7407300" cy="12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91" name="Shape 191"/>
          <p:cNvSpPr txBox="1"/>
          <p:nvPr/>
        </p:nvSpPr>
        <p:spPr>
          <a:xfrm rot="-5400000">
            <a:off x="-1394534" y="2702216"/>
            <a:ext cx="376814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143000" y="6286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6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Trello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tracker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541" y="2023801"/>
            <a:ext cx="7411800" cy="12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499" y="4537399"/>
            <a:ext cx="1423300" cy="4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201" name="Shape 201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11700" y="3315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tracker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10601" l="0" r="0" t="9148"/>
          <a:stretch/>
        </p:blipFill>
        <p:spPr>
          <a:xfrm>
            <a:off x="0" y="1015841"/>
            <a:ext cx="9144000" cy="412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209" name="Shape 209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143000" y="6286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6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VCS Repository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541" y="2032676"/>
            <a:ext cx="7411800" cy="12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224000"/>
            <a:ext cx="863550" cy="8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219" name="Shape 219"/>
          <p:cNvSpPr txBox="1"/>
          <p:nvPr/>
        </p:nvSpPr>
        <p:spPr>
          <a:xfrm rot="-5400000">
            <a:off x="-1394427" y="2702249"/>
            <a:ext cx="3768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2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 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75850" y="181825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VCS Repository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188"/>
            <a:ext cx="9144001" cy="439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ustom 1">
      <a:dk1>
        <a:srgbClr val="D8D8D8"/>
      </a:dk1>
      <a:lt1>
        <a:srgbClr val="231F20"/>
      </a:lt1>
      <a:dk2>
        <a:srgbClr val="FFFFFF"/>
      </a:dk2>
      <a:lt2>
        <a:srgbClr val="262626"/>
      </a:lt2>
      <a:accent1>
        <a:srgbClr val="4B395B"/>
      </a:accent1>
      <a:accent2>
        <a:srgbClr val="4D4D4D"/>
      </a:accent2>
      <a:accent3>
        <a:srgbClr val="3C6478"/>
      </a:accent3>
      <a:accent4>
        <a:srgbClr val="6D5535"/>
      </a:accent4>
      <a:accent5>
        <a:srgbClr val="8D3F4C"/>
      </a:accent5>
      <a:accent6>
        <a:srgbClr val="654C7A"/>
      </a:accent6>
      <a:hlink>
        <a:srgbClr val="8EB610"/>
      </a:hlink>
      <a:folHlink>
        <a:srgbClr val="F79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