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-1"/>
            <a:ext cx="9144000" cy="2374085"/>
          </a:xfrm>
          <a:prstGeom prst="rect">
            <a:avLst/>
          </a:prstGeom>
          <a:gradFill>
            <a:gsLst>
              <a:gs pos="0">
                <a:srgbClr val="FFFFFF"/>
              </a:gs>
              <a:gs pos="22000">
                <a:srgbClr val="FFFFFF"/>
              </a:gs>
              <a:gs pos="100000">
                <a:srgbClr val="4472C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604006" y="1069596"/>
            <a:ext cx="7911344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1"/>
            <a:ext cx="9144000" cy="2374085"/>
          </a:xfrm>
          <a:prstGeom prst="rect">
            <a:avLst/>
          </a:prstGeom>
          <a:gradFill>
            <a:gsLst>
              <a:gs pos="0">
                <a:srgbClr val="FFFFFF"/>
              </a:gs>
              <a:gs pos="22000">
                <a:srgbClr val="FFFFFF"/>
              </a:gs>
              <a:gs pos="100000">
                <a:srgbClr val="4472C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4"/>
          <p:cNvCxnSpPr/>
          <p:nvPr/>
        </p:nvCxnSpPr>
        <p:spPr>
          <a:xfrm flipH="1" rot="10800000">
            <a:off x="604006" y="1069596"/>
            <a:ext cx="7911344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142999" y="1637394"/>
            <a:ext cx="6858000" cy="1149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s-ES" sz="5400">
                <a:latin typeface="Arial"/>
                <a:ea typeface="Arial"/>
                <a:cs typeface="Arial"/>
                <a:sym typeface="Arial"/>
              </a:rPr>
              <a:t>EL DERECHO 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serscontent2.emaze.com/images/df45374b-1ab3-4f21-a36b-ad5632bd22bc/e73a2bd1b7e35a4d2169b6ab429d174f.pn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803" y="3084393"/>
            <a:ext cx="4882393" cy="26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276836" y="243281"/>
            <a:ext cx="8590327" cy="6350466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253456" y="848829"/>
            <a:ext cx="6858000" cy="788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1:</a:t>
            </a:r>
            <a:endParaRPr b="1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76836" y="5802579"/>
            <a:ext cx="8590327" cy="788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Por: María Isabel Delgado Anento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1887523" y="2129349"/>
            <a:ext cx="5008228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Personal</a:t>
            </a:r>
            <a:endParaRPr/>
          </a:p>
          <a:p>
            <a:pPr indent="-2032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Voluntaria</a:t>
            </a:r>
            <a:endParaRPr/>
          </a:p>
          <a:p>
            <a:pPr indent="-2032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Por cuenta ajena</a:t>
            </a:r>
            <a:endParaRPr/>
          </a:p>
          <a:p>
            <a:pPr indent="-2032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Retribuida</a:t>
            </a:r>
            <a:endParaRPr/>
          </a:p>
          <a:p>
            <a:pPr indent="-2032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Dependiente</a:t>
            </a:r>
            <a:endParaRPr/>
          </a:p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DE LA PRESTACIÓN DE TRABAJO DE LA RELACIÓN LABORAL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04008" y="1641067"/>
            <a:ext cx="8012010" cy="314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Funcionarios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Prestaciones personales obligatorias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Consejeros en las empresas (no hacen nada más en la empresa)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Trabajos realizados por amistad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Trabajos familiares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Agentes comerciales que asumen el riesgo de estas operaciones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Transportistas con autorización administrativa, vehículo propio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Autónomos</a:t>
            </a:r>
            <a:endParaRPr/>
          </a:p>
        </p:txBody>
      </p:sp>
      <p:sp>
        <p:nvSpPr>
          <p:cNvPr id="235" name="Google Shape;23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NO LABORALES O EXCLUIDAS (Art.1.3 del ET)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auxiliojudicial.es/wp-content/uploads/2015/09/grados_de_parentesco1.png"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7248"/>
          <a:stretch/>
        </p:blipFill>
        <p:spPr>
          <a:xfrm>
            <a:off x="1873952" y="1854433"/>
            <a:ext cx="6604111" cy="463072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GRADOS DE PARENTESCO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pload.wikimedia.org/wikipedia/commons/thumb/3/38/LogoUGT.png/200px-LogoUGT.png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37" y="1854433"/>
            <a:ext cx="1208015" cy="1208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 rot="-5400000">
            <a:off x="-296435" y="4074689"/>
            <a:ext cx="3132762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Unión General de Trabajadores</a:t>
            </a:r>
            <a:endParaRPr b="1" i="0" sz="3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604007" y="1825625"/>
            <a:ext cx="7911343" cy="319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Personal de alta dirección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Servicio del hogar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Penados en instituciones penitenciarias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Deportistas profesionales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Artistas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Representantes de comercio que no asumen riesgos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Discapacitados en centros especiales de empleo.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Estibadores portuarios</a:t>
            </a:r>
            <a:endParaRPr/>
          </a:p>
        </p:txBody>
      </p:sp>
      <p:sp>
        <p:nvSpPr>
          <p:cNvPr id="253" name="Google Shape;253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LABORALES ESPECIALES (Art.2 del ET)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s-E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PRINCIPIO NORMA MÍNIMA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Las normas superiores establecen mínimos que las inferiores respetarán o mejorarán.</a:t>
            </a:r>
            <a:endParaRPr/>
          </a:p>
          <a:p>
            <a:pPr indent="-65722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s-E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PRINCIPIO CONDICIÓN MÁS BENEFICIOSA: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Si una nueva norma establece  condiciones peores que las contenidas en los contratos, se mantendrán las condiciones anteriores (antigüedad)</a:t>
            </a:r>
            <a:endParaRPr/>
          </a:p>
          <a:p>
            <a:pPr indent="-65722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s-E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PRINCIPIO DE NORMA MÁS FAVORABLE: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En caso de que se puedan aplicar varias normas al trabajador, se le aplicará la más favorable (dos convenios)</a:t>
            </a:r>
            <a:endParaRPr/>
          </a:p>
          <a:p>
            <a:pPr indent="-65722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s-E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PRINCIPIO  IN DUBIO PRO OPERARIO: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Cuando la norma tenga varias interpretaciones posibles, deberá aplicarse la mejor para el trabajador.</a:t>
            </a:r>
            <a:endParaRPr/>
          </a:p>
          <a:p>
            <a:pPr indent="-65722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s-E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PRINCIPIO IRRENUNCIABILIDAD DE LOS DERECHOS: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Los trabajadores no pueden renunciar a los derechos que tienen reconocidos</a:t>
            </a:r>
            <a:endParaRPr/>
          </a:p>
        </p:txBody>
      </p:sp>
      <p:sp>
        <p:nvSpPr>
          <p:cNvPr id="261" name="Google Shape;26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62" name="Google Shape;26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PRINCIPIOS DE APLICACIÓN DEL DERECHO LABORAL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628650" y="1993405"/>
            <a:ext cx="7366583" cy="298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Trabajo y libre elección de la profesión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Libre sindicación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Negociación Colectiva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Conflicto colectivo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Reunión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Huelga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Participación en la empresa a través de sus representantes.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DERECHOS BÁSICOS DEL TRABAJADOR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628650" y="2005013"/>
            <a:ext cx="7660197" cy="284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Promoción y formación profesional. Solicitar ascensos, acudir a exámenes, elegir turno.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Trato igual y no discriminatorio.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Integridad y seguridad e higiene en el trabajo.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Respeto a su intimidad.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Descanso y percepción puntual del salario.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Ejercicio de las acciones derivadas del contrato de trabajo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DERECHOS DE LA RELACIÓN LABORAL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628650" y="1825625"/>
            <a:ext cx="7886699" cy="364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Actuar con buena fe y diligencia en las obligaciones de su puesto de trabajo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Cumplir las medidas de seguridad e higiene en el trabajo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Cumplir las órdenes del empresario en el ejercicio de sus facultades directivas.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Contribuir a la mejora de la productividad.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No competir  con la empresa.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Contribuir a la mejora de la productividad  y cumplir con lo acordado en el contrato.</a:t>
            </a:r>
            <a:endParaRPr/>
          </a:p>
        </p:txBody>
      </p:sp>
      <p:sp>
        <p:nvSpPr>
          <p:cNvPr id="285" name="Google Shape;285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DEBERES LABORALES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1887524" y="2761956"/>
            <a:ext cx="6627827" cy="43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El poder de dirección y el poder disciplinario.</a:t>
            </a:r>
            <a:endParaRPr/>
          </a:p>
        </p:txBody>
      </p:sp>
      <p:sp>
        <p:nvSpPr>
          <p:cNvPr id="293" name="Google Shape;29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DERECHOS Y DEBERES DEL EMPRESARIO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1893379" y="2106626"/>
            <a:ext cx="2306708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POTESTADES</a:t>
            </a:r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1893379" y="3796969"/>
            <a:ext cx="2306708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DEBERES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1887523" y="4502207"/>
            <a:ext cx="6627827" cy="83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Respetar los derechos de los trabajadores</a:t>
            </a:r>
            <a:endParaRPr/>
          </a:p>
          <a:p>
            <a:pPr indent="0" lvl="0" marL="342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Cumplir la normativa laboral</a:t>
            </a:r>
            <a:endParaRPr/>
          </a:p>
        </p:txBody>
      </p:sp>
      <p:pic>
        <p:nvPicPr>
          <p:cNvPr descr="Empresario, Hombre, Silueta, Negocio, Empresarios"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60" y="2544107"/>
            <a:ext cx="1132514" cy="226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-1"/>
            <a:ext cx="9144000" cy="2374085"/>
          </a:xfrm>
          <a:prstGeom prst="rect">
            <a:avLst/>
          </a:prstGeom>
          <a:gradFill>
            <a:gsLst>
              <a:gs pos="0">
                <a:srgbClr val="FFFFFF"/>
              </a:gs>
              <a:gs pos="22000">
                <a:srgbClr val="FFFFFF"/>
              </a:gs>
              <a:gs pos="100000">
                <a:srgbClr val="4472C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b="1" lang="es-ES">
                <a:latin typeface="Arial"/>
                <a:ea typeface="Arial"/>
                <a:cs typeface="Arial"/>
                <a:sym typeface="Arial"/>
              </a:rPr>
              <a:t> ES?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174458" y="2160166"/>
            <a:ext cx="6552326" cy="25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•"/>
            </a:pPr>
            <a:r>
              <a:rPr b="1" lang="es-E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: Conjunto de normas que hacen posible la convivencia entre las personas</a:t>
            </a:r>
            <a:endParaRPr/>
          </a:p>
          <a:p>
            <a:pPr indent="-381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•"/>
            </a:pPr>
            <a:r>
              <a:rPr b="1" lang="es-E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DERECHO LABORAL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: Conjunto de normas que regulan la relación entre el trabajador y el empresario, de forma individual y colectiva</a:t>
            </a: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 flipH="1" rot="10800000">
            <a:off x="604006" y="1069596"/>
            <a:ext cx="7911344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5050174" y="3839659"/>
            <a:ext cx="1853966" cy="11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771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•"/>
            </a:pPr>
            <a:r>
              <a:rPr lang="es-E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Civil</a:t>
            </a:r>
            <a:endParaRPr/>
          </a:p>
          <a:p>
            <a:pPr indent="-342900" lvl="0" marL="3771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•"/>
            </a:pPr>
            <a:r>
              <a:rPr lang="es-E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Mercantil</a:t>
            </a:r>
            <a:endParaRPr/>
          </a:p>
          <a:p>
            <a:pPr indent="-342900" lvl="0" marL="3771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•"/>
            </a:pPr>
            <a:r>
              <a:rPr lang="es-E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Laboral </a:t>
            </a:r>
            <a:endParaRPr/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r>
              <a:rPr b="1" i="0" lang="es-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DERECHO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020038" y="1720705"/>
            <a:ext cx="2323750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472793" y="3075313"/>
            <a:ext cx="177846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PÚBLICO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050174" y="3075312"/>
            <a:ext cx="177846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PRIVADO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3251259" y="3035331"/>
            <a:ext cx="1228463" cy="65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intereses colectivos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261496" y="3839659"/>
            <a:ext cx="2335810" cy="1529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771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Administrativo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Financiero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Procesal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828639" y="3035331"/>
            <a:ext cx="1502153" cy="65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intereses particulares</a:t>
            </a:r>
            <a:endParaRPr/>
          </a:p>
        </p:txBody>
      </p:sp>
      <p:cxnSp>
        <p:nvCxnSpPr>
          <p:cNvPr id="121" name="Google Shape;121;p15"/>
          <p:cNvCxnSpPr>
            <a:stCxn id="115" idx="2"/>
            <a:endCxn id="116" idx="0"/>
          </p:cNvCxnSpPr>
          <p:nvPr/>
        </p:nvCxnSpPr>
        <p:spPr>
          <a:xfrm rot="5400000">
            <a:off x="2887113" y="1780480"/>
            <a:ext cx="769800" cy="1819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>
            <a:stCxn id="115" idx="2"/>
            <a:endCxn id="117" idx="0"/>
          </p:cNvCxnSpPr>
          <p:nvPr/>
        </p:nvCxnSpPr>
        <p:spPr>
          <a:xfrm flipH="1" rot="-5400000">
            <a:off x="4675713" y="1811680"/>
            <a:ext cx="769800" cy="1757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3326758" y="3035331"/>
            <a:ext cx="1113378" cy="588712"/>
          </a:xfrm>
          <a:prstGeom prst="bracketPair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904139" y="3011788"/>
            <a:ext cx="1258349" cy="588712"/>
          </a:xfrm>
          <a:prstGeom prst="bracketPair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851482" y="1616795"/>
            <a:ext cx="6363049" cy="45994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851482" y="3076030"/>
            <a:ext cx="4119519" cy="168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Poder Legislativo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Poder ejecutivo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Órganos Administrativos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Colectividades de personas</a:t>
            </a:r>
            <a:endParaRPr/>
          </a:p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 MATERIALES DEL DERECHO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324775" y="3464337"/>
            <a:ext cx="2323750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851482" y="1616795"/>
            <a:ext cx="6363049" cy="45994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851483" y="2888980"/>
            <a:ext cx="6501992" cy="231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La ley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(Normas escritas)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La costumbre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(Modo de actuar, en materias no regulada, normas no escritas)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Los Principios Generales del Derecho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( Normas aplicadas a falta de ley o costumbre)</a:t>
            </a:r>
            <a:endParaRPr/>
          </a:p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 FORMALES DEL DERECHO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324775" y="3464337"/>
            <a:ext cx="2323750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JERARQUÍA DE LAS NORMAS ESCRITAS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8"/>
          <p:cNvGrpSpPr/>
          <p:nvPr/>
        </p:nvGrpSpPr>
        <p:grpSpPr>
          <a:xfrm>
            <a:off x="1465276" y="1472501"/>
            <a:ext cx="6546209" cy="4802463"/>
            <a:chOff x="0" y="0"/>
            <a:chExt cx="6546209" cy="4802463"/>
          </a:xfrm>
        </p:grpSpPr>
        <p:sp>
          <p:nvSpPr>
            <p:cNvPr id="153" name="Google Shape;153;p18"/>
            <p:cNvSpPr/>
            <p:nvPr/>
          </p:nvSpPr>
          <p:spPr>
            <a:xfrm>
              <a:off x="2805518" y="0"/>
              <a:ext cx="935172" cy="686066"/>
            </a:xfrm>
            <a:prstGeom prst="trapezoid">
              <a:avLst>
                <a:gd fmla="val 68155" name="adj"/>
              </a:avLst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2805518" y="0"/>
              <a:ext cx="935172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Constitución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337931" y="686066"/>
              <a:ext cx="1870345" cy="686066"/>
            </a:xfrm>
            <a:prstGeom prst="trapezoid">
              <a:avLst>
                <a:gd fmla="val 68155" name="adj"/>
              </a:avLst>
            </a:prstGeom>
            <a:solidFill>
              <a:srgbClr val="FFC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2665242" y="686066"/>
              <a:ext cx="1215724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Tratados Internacionales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870345" y="1372132"/>
              <a:ext cx="2805518" cy="686066"/>
            </a:xfrm>
            <a:prstGeom prst="trapezoid">
              <a:avLst>
                <a:gd fmla="val 68155" name="adj"/>
              </a:avLst>
            </a:prstGeom>
            <a:solidFill>
              <a:srgbClr val="FF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2361311" y="1372132"/>
              <a:ext cx="1823586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Leyes orgánicas y leyes ordinarias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402759" y="2058198"/>
              <a:ext cx="3740690" cy="686066"/>
            </a:xfrm>
            <a:prstGeom prst="trapezoid">
              <a:avLst>
                <a:gd fmla="val 68155" name="adj"/>
              </a:avLst>
            </a:prstGeom>
            <a:solidFill>
              <a:srgbClr val="FF66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2057379" y="2058198"/>
              <a:ext cx="2431449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Decretos legislativos y decretos-leyes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35172" y="2744265"/>
              <a:ext cx="4675863" cy="686066"/>
            </a:xfrm>
            <a:prstGeom prst="trapezoid">
              <a:avLst>
                <a:gd fmla="val 68155" name="adj"/>
              </a:avLst>
            </a:prstGeom>
            <a:solidFill>
              <a:srgbClr val="CC66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1753448" y="2744265"/>
              <a:ext cx="3039311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Reglamentos del gobierno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67586" y="3430331"/>
              <a:ext cx="5611036" cy="686066"/>
            </a:xfrm>
            <a:prstGeom prst="trapezoid">
              <a:avLst>
                <a:gd fmla="val 68155" name="adj"/>
              </a:avLst>
            </a:prstGeom>
            <a:solidFill>
              <a:srgbClr val="9933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1449517" y="3430331"/>
              <a:ext cx="3647173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Leyes de las CC.AA.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0" y="4116397"/>
              <a:ext cx="6546209" cy="686066"/>
            </a:xfrm>
            <a:prstGeom prst="trapezoid">
              <a:avLst>
                <a:gd fmla="val 68155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1145586" y="4116397"/>
              <a:ext cx="4255035" cy="68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Reglamentos de las CC.AA.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528506" y="3146690"/>
            <a:ext cx="8137322" cy="32096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-ES"/>
              <a:t>                   </a:t>
            </a:r>
            <a:endParaRPr/>
          </a:p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LEYES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397804" y="1353849"/>
            <a:ext cx="2323750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862620" y="2400173"/>
            <a:ext cx="177846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LABORAL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394384" y="2400172"/>
            <a:ext cx="177846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960408" y="4778341"/>
            <a:ext cx="1878871" cy="1405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771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Constitución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Leyes Orgánicas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Leyes Ordinarias</a:t>
            </a:r>
            <a:endParaRPr/>
          </a:p>
        </p:txBody>
      </p:sp>
      <p:cxnSp>
        <p:nvCxnSpPr>
          <p:cNvPr id="180" name="Google Shape;180;p19"/>
          <p:cNvCxnSpPr>
            <a:stCxn id="176" idx="2"/>
            <a:endCxn id="177" idx="0"/>
          </p:cNvCxnSpPr>
          <p:nvPr/>
        </p:nvCxnSpPr>
        <p:spPr>
          <a:xfrm rot="5400000">
            <a:off x="3425079" y="1265424"/>
            <a:ext cx="461400" cy="180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19"/>
          <p:cNvCxnSpPr>
            <a:stCxn id="176" idx="2"/>
            <a:endCxn id="178" idx="0"/>
          </p:cNvCxnSpPr>
          <p:nvPr/>
        </p:nvCxnSpPr>
        <p:spPr>
          <a:xfrm flipH="1" rot="-5400000">
            <a:off x="5190879" y="1307424"/>
            <a:ext cx="461400" cy="1723800"/>
          </a:xfrm>
          <a:prstGeom prst="bentConnector3">
            <a:avLst>
              <a:gd fmla="val 50016" name="adj1"/>
            </a:avLst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19"/>
          <p:cNvSpPr txBox="1"/>
          <p:nvPr/>
        </p:nvSpPr>
        <p:spPr>
          <a:xfrm>
            <a:off x="1862621" y="3246829"/>
            <a:ext cx="531023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NORMAS JURÍDICAS</a:t>
            </a:r>
            <a:endParaRPr/>
          </a:p>
        </p:txBody>
      </p:sp>
      <p:cxnSp>
        <p:nvCxnSpPr>
          <p:cNvPr id="183" name="Google Shape;183;p19"/>
          <p:cNvCxnSpPr>
            <a:stCxn id="182" idx="0"/>
            <a:endCxn id="177" idx="2"/>
          </p:cNvCxnSpPr>
          <p:nvPr/>
        </p:nvCxnSpPr>
        <p:spPr>
          <a:xfrm flipH="1" rot="5400000">
            <a:off x="3442386" y="2171479"/>
            <a:ext cx="384900" cy="17658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9"/>
          <p:cNvSpPr txBox="1"/>
          <p:nvPr/>
        </p:nvSpPr>
        <p:spPr>
          <a:xfrm>
            <a:off x="960409" y="3993346"/>
            <a:ext cx="1878870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Leyes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578300" y="3995717"/>
            <a:ext cx="1878870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Normas con rango de ley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6196191" y="4001352"/>
            <a:ext cx="1878870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Reglamentos</a:t>
            </a:r>
            <a:endParaRPr/>
          </a:p>
        </p:txBody>
      </p:sp>
      <p:cxnSp>
        <p:nvCxnSpPr>
          <p:cNvPr id="187" name="Google Shape;187;p19"/>
          <p:cNvCxnSpPr>
            <a:stCxn id="184" idx="0"/>
            <a:endCxn id="182" idx="2"/>
          </p:cNvCxnSpPr>
          <p:nvPr/>
        </p:nvCxnSpPr>
        <p:spPr>
          <a:xfrm rot="-5400000">
            <a:off x="3020194" y="2495896"/>
            <a:ext cx="377100" cy="26178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9"/>
          <p:cNvCxnSpPr>
            <a:stCxn id="185" idx="0"/>
            <a:endCxn id="182" idx="2"/>
          </p:cNvCxnSpPr>
          <p:nvPr/>
        </p:nvCxnSpPr>
        <p:spPr>
          <a:xfrm rot="-5400000">
            <a:off x="4328285" y="3805667"/>
            <a:ext cx="379500" cy="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>
            <a:stCxn id="186" idx="0"/>
            <a:endCxn id="182" idx="2"/>
          </p:cNvCxnSpPr>
          <p:nvPr/>
        </p:nvCxnSpPr>
        <p:spPr>
          <a:xfrm flipH="1" rot="5400000">
            <a:off x="5634126" y="2499852"/>
            <a:ext cx="385200" cy="2617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9"/>
          <p:cNvSpPr txBox="1"/>
          <p:nvPr/>
        </p:nvSpPr>
        <p:spPr>
          <a:xfrm>
            <a:off x="3578300" y="4795585"/>
            <a:ext cx="1878870" cy="1405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771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Real Decreto Ley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Real Decreto Legislativo</a:t>
            </a:r>
            <a:endParaRPr/>
          </a:p>
        </p:txBody>
      </p:sp>
      <p:cxnSp>
        <p:nvCxnSpPr>
          <p:cNvPr id="191" name="Google Shape;191;p19"/>
          <p:cNvCxnSpPr>
            <a:stCxn id="184" idx="2"/>
            <a:endCxn id="179" idx="0"/>
          </p:cNvCxnSpPr>
          <p:nvPr/>
        </p:nvCxnSpPr>
        <p:spPr>
          <a:xfrm>
            <a:off x="1899844" y="4362678"/>
            <a:ext cx="0" cy="4158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19"/>
          <p:cNvSpPr txBox="1"/>
          <p:nvPr/>
        </p:nvSpPr>
        <p:spPr>
          <a:xfrm>
            <a:off x="6196191" y="4801020"/>
            <a:ext cx="1878870" cy="1405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771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Reales Decretos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Órdenes Ministeriales</a:t>
            </a:r>
            <a:endParaRPr/>
          </a:p>
        </p:txBody>
      </p:sp>
      <p:cxnSp>
        <p:nvCxnSpPr>
          <p:cNvPr id="193" name="Google Shape;193;p19"/>
          <p:cNvCxnSpPr>
            <a:stCxn id="185" idx="2"/>
            <a:endCxn id="190" idx="0"/>
          </p:cNvCxnSpPr>
          <p:nvPr/>
        </p:nvCxnSpPr>
        <p:spPr>
          <a:xfrm>
            <a:off x="4517735" y="4642048"/>
            <a:ext cx="0" cy="1536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9"/>
          <p:cNvCxnSpPr>
            <a:stCxn id="186" idx="2"/>
            <a:endCxn id="192" idx="0"/>
          </p:cNvCxnSpPr>
          <p:nvPr/>
        </p:nvCxnSpPr>
        <p:spPr>
          <a:xfrm>
            <a:off x="7135626" y="4370684"/>
            <a:ext cx="0" cy="4302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JERARQUÍA DE NORMATIVA LABORAL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528506" y="3146690"/>
            <a:ext cx="8137322" cy="32096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3397804" y="1353849"/>
            <a:ext cx="2323750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1862620" y="2400173"/>
            <a:ext cx="177846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LABORAL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5394384" y="2400172"/>
            <a:ext cx="177846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722504" y="4147385"/>
            <a:ext cx="1878871" cy="12082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 norma inferior no puede contradecir los dispuesto en una norma superior.</a:t>
            </a:r>
            <a:endParaRPr/>
          </a:p>
        </p:txBody>
      </p:sp>
      <p:cxnSp>
        <p:nvCxnSpPr>
          <p:cNvPr id="208" name="Google Shape;208;p20"/>
          <p:cNvCxnSpPr>
            <a:stCxn id="204" idx="2"/>
            <a:endCxn id="205" idx="0"/>
          </p:cNvCxnSpPr>
          <p:nvPr/>
        </p:nvCxnSpPr>
        <p:spPr>
          <a:xfrm rot="5400000">
            <a:off x="3425079" y="1265424"/>
            <a:ext cx="461400" cy="180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20"/>
          <p:cNvCxnSpPr>
            <a:stCxn id="204" idx="2"/>
            <a:endCxn id="206" idx="0"/>
          </p:cNvCxnSpPr>
          <p:nvPr/>
        </p:nvCxnSpPr>
        <p:spPr>
          <a:xfrm flipH="1" rot="-5400000">
            <a:off x="5190879" y="1307424"/>
            <a:ext cx="461400" cy="1723800"/>
          </a:xfrm>
          <a:prstGeom prst="bentConnector3">
            <a:avLst>
              <a:gd fmla="val 50016" name="adj1"/>
            </a:avLst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20"/>
          <p:cNvSpPr txBox="1"/>
          <p:nvPr/>
        </p:nvSpPr>
        <p:spPr>
          <a:xfrm>
            <a:off x="2751853" y="3246829"/>
            <a:ext cx="4420997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JERARQUÍA NORMATIVA</a:t>
            </a:r>
            <a:endParaRPr/>
          </a:p>
        </p:txBody>
      </p:sp>
      <p:cxnSp>
        <p:nvCxnSpPr>
          <p:cNvPr id="211" name="Google Shape;211;p20"/>
          <p:cNvCxnSpPr>
            <a:stCxn id="210" idx="0"/>
            <a:endCxn id="205" idx="2"/>
          </p:cNvCxnSpPr>
          <p:nvPr/>
        </p:nvCxnSpPr>
        <p:spPr>
          <a:xfrm flipH="1" rot="5400000">
            <a:off x="3664702" y="1949179"/>
            <a:ext cx="384900" cy="22104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0"/>
          <p:cNvSpPr txBox="1"/>
          <p:nvPr/>
        </p:nvSpPr>
        <p:spPr>
          <a:xfrm>
            <a:off x="2751853" y="3616161"/>
            <a:ext cx="4420997" cy="266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771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Normas comunitarias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Constitución española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Leyes Orgánicas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Leyes ordinarias, Decretos Legislativos y Decretos Leyes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Convenios colectivos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Contratos de trabajos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Usos y costumbres locales y profesionales</a:t>
            </a:r>
            <a:endParaRPr/>
          </a:p>
          <a:p>
            <a:pPr indent="-342900" lvl="0" marL="37719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Principios generales del Derecho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comenzandodecero.com/wp-content/uploads/2013/05/crear-Marca-personal.jpg"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280" y="3373420"/>
            <a:ext cx="5060794" cy="2852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604006" y="1606011"/>
            <a:ext cx="7911343" cy="163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Conjunto de principios y normas jurídicas que regulan las  relaciones individuales y colectivas que se desarrollan en el ámbito profesional y que tienen su origen en el trabajo. </a:t>
            </a:r>
            <a:endParaRPr/>
          </a:p>
        </p:txBody>
      </p:sp>
      <p:sp>
        <p:nvSpPr>
          <p:cNvPr id="219" name="Google Shape;219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19/11/2016</a:t>
            </a:r>
            <a:endParaRPr/>
          </a:p>
        </p:txBody>
      </p:sp>
      <p:sp>
        <p:nvSpPr>
          <p:cNvPr id="220" name="Google Shape;220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604007" y="213919"/>
            <a:ext cx="7911344" cy="85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DERECHO DEL TRABAJO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