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9" r:id="rId4"/>
    <p:sldId id="271" r:id="rId5"/>
    <p:sldId id="270" r:id="rId6"/>
    <p:sldId id="272" r:id="rId7"/>
    <p:sldId id="273" r:id="rId8"/>
    <p:sldId id="265" r:id="rId9"/>
    <p:sldId id="266" r:id="rId10"/>
    <p:sldId id="267" r:id="rId11"/>
    <p:sldId id="268" r:id="rId12"/>
    <p:sldId id="261"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BCCD47-F10E-4CDE-98CC-3AC3AF73DD9B}"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186747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CCD47-F10E-4CDE-98CC-3AC3AF73DD9B}"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301751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BCCD47-F10E-4CDE-98CC-3AC3AF73DD9B}"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1409289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BCCD47-F10E-4CDE-98CC-3AC3AF73DD9B}"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FF5B-7A24-4D79-BA58-9D2F7B732E6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8223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BCCD47-F10E-4CDE-98CC-3AC3AF73DD9B}"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1448721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BCCD47-F10E-4CDE-98CC-3AC3AF73DD9B}" type="datetimeFigureOut">
              <a:rPr lang="en-US" smtClean="0"/>
              <a:t>9/7/2016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2401655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BCCD47-F10E-4CDE-98CC-3AC3AF73DD9B}" type="datetimeFigureOut">
              <a:rPr lang="en-US" smtClean="0"/>
              <a:t>9/7/2016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1137199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BCCD47-F10E-4CDE-98CC-3AC3AF73DD9B}"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94078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BCCD47-F10E-4CDE-98CC-3AC3AF73DD9B}"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137965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7BCCD47-F10E-4CDE-98CC-3AC3AF73DD9B}"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229254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BCCD47-F10E-4CDE-98CC-3AC3AF73DD9B}"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71591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BCCD47-F10E-4CDE-98CC-3AC3AF73DD9B}"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328502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BCCD47-F10E-4CDE-98CC-3AC3AF73DD9B}" type="datetimeFigureOut">
              <a:rPr lang="en-US" smtClean="0"/>
              <a:t>9/7/2016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236499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7BCCD47-F10E-4CDE-98CC-3AC3AF73DD9B}" type="datetimeFigureOut">
              <a:rPr lang="en-US" smtClean="0"/>
              <a:t>9/7/2016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300338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BCCD47-F10E-4CDE-98CC-3AC3AF73DD9B}" type="datetimeFigureOut">
              <a:rPr lang="en-US" smtClean="0"/>
              <a:t>9/7/2016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14358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7BCCD47-F10E-4CDE-98CC-3AC3AF73DD9B}" type="datetimeFigureOut">
              <a:rPr lang="en-US" smtClean="0"/>
              <a:t>9/7/2016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38235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CCD47-F10E-4CDE-98CC-3AC3AF73DD9B}"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9FF5B-7A24-4D79-BA58-9D2F7B732E62}" type="slidenum">
              <a:rPr lang="en-US" smtClean="0"/>
              <a:t>‹#›</a:t>
            </a:fld>
            <a:endParaRPr lang="en-US"/>
          </a:p>
        </p:txBody>
      </p:sp>
    </p:spTree>
    <p:extLst>
      <p:ext uri="{BB962C8B-B14F-4D97-AF65-F5344CB8AC3E}">
        <p14:creationId xmlns:p14="http://schemas.microsoft.com/office/powerpoint/2010/main" val="387381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BCCD47-F10E-4CDE-98CC-3AC3AF73DD9B}" type="datetimeFigureOut">
              <a:rPr lang="en-US" smtClean="0"/>
              <a:t>9/7/2016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C9FF5B-7A24-4D79-BA58-9D2F7B732E62}" type="slidenum">
              <a:rPr lang="en-US" smtClean="0"/>
              <a:t>‹#›</a:t>
            </a:fld>
            <a:endParaRPr lang="en-US"/>
          </a:p>
        </p:txBody>
      </p:sp>
    </p:spTree>
    <p:extLst>
      <p:ext uri="{BB962C8B-B14F-4D97-AF65-F5344CB8AC3E}">
        <p14:creationId xmlns:p14="http://schemas.microsoft.com/office/powerpoint/2010/main" val="17598264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52657"/>
          </a:xfrm>
        </p:spPr>
        <p:txBody>
          <a:bodyPr/>
          <a:lstStyle/>
          <a:p>
            <a:r>
              <a:rPr lang="en-US" dirty="0" smtClean="0"/>
              <a:t>2.5 Variables</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Programs use variables to access and manipulate data that is stored in memory. For example, a program that calculates the sales tax on a purchase might use the variable name </a:t>
            </a:r>
            <a:r>
              <a:rPr lang="en-US" b="1" dirty="0" smtClean="0"/>
              <a:t>tax</a:t>
            </a:r>
            <a:r>
              <a:rPr lang="en-US" dirty="0" smtClean="0"/>
              <a:t> to represent that value in memory.</a:t>
            </a:r>
            <a:endParaRPr lang="en-US" b="1" dirty="0"/>
          </a:p>
        </p:txBody>
      </p:sp>
    </p:spTree>
    <p:extLst>
      <p:ext uri="{BB962C8B-B14F-4D97-AF65-F5344CB8AC3E}">
        <p14:creationId xmlns:p14="http://schemas.microsoft.com/office/powerpoint/2010/main" val="1096909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Pseudocode Program With Error</a:t>
            </a:r>
            <a:endParaRPr lang="en-US" dirty="0"/>
          </a:p>
        </p:txBody>
      </p:sp>
      <p:sp>
        <p:nvSpPr>
          <p:cNvPr id="3" name="Content Placeholder 2"/>
          <p:cNvSpPr>
            <a:spLocks noGrp="1"/>
          </p:cNvSpPr>
          <p:nvPr>
            <p:ph idx="1"/>
          </p:nvPr>
        </p:nvSpPr>
        <p:spPr>
          <a:xfrm>
            <a:off x="1103312" y="2052918"/>
            <a:ext cx="10541841" cy="4195481"/>
          </a:xfrm>
        </p:spPr>
        <p:txBody>
          <a:bodyPr/>
          <a:lstStyle/>
          <a:p>
            <a:pPr marL="0" indent="0">
              <a:buNone/>
            </a:pPr>
            <a:endParaRPr lang="en-US" b="1" dirty="0" smtClean="0"/>
          </a:p>
          <a:p>
            <a:pPr marL="0" indent="0">
              <a:buNone/>
            </a:pPr>
            <a:r>
              <a:rPr lang="en-US" sz="2400" dirty="0">
                <a:solidFill>
                  <a:srgbClr val="FF0000"/>
                </a:solidFill>
              </a:rPr>
              <a:t>0x13BF567A895C7650 </a:t>
            </a:r>
            <a:r>
              <a:rPr lang="en-US" sz="2400" b="1" dirty="0" smtClean="0"/>
              <a:t>= </a:t>
            </a:r>
            <a:r>
              <a:rPr lang="en-US" sz="2400" dirty="0" smtClean="0">
                <a:solidFill>
                  <a:srgbClr val="FF0000"/>
                </a:solidFill>
              </a:rPr>
              <a:t>0x13BF567A985C7650 </a:t>
            </a:r>
            <a:r>
              <a:rPr lang="en-US" sz="2400" b="1" dirty="0" smtClean="0"/>
              <a:t>+</a:t>
            </a:r>
            <a:r>
              <a:rPr lang="en-US" sz="2400" dirty="0">
                <a:solidFill>
                  <a:srgbClr val="FF0000"/>
                </a:solidFill>
              </a:rPr>
              <a:t> </a:t>
            </a:r>
            <a:r>
              <a:rPr lang="en-US" sz="2400" dirty="0" smtClean="0">
                <a:solidFill>
                  <a:srgbClr val="FF0000"/>
                </a:solidFill>
              </a:rPr>
              <a:t>0x13BF567A985C7650</a:t>
            </a:r>
            <a:endParaRPr lang="en-US" sz="2400" b="1" dirty="0" smtClean="0"/>
          </a:p>
          <a:p>
            <a:pPr marL="0" indent="0">
              <a:buNone/>
            </a:pPr>
            <a:r>
              <a:rPr lang="en-US" sz="2400" dirty="0" smtClean="0">
                <a:solidFill>
                  <a:srgbClr val="FF0000"/>
                </a:solidFill>
              </a:rPr>
              <a:t>0x13BF567A985C7650 </a:t>
            </a:r>
            <a:r>
              <a:rPr lang="en-US" sz="2400" b="1" dirty="0" smtClean="0"/>
              <a:t>= </a:t>
            </a:r>
            <a:r>
              <a:rPr lang="en-US" sz="2400" dirty="0">
                <a:solidFill>
                  <a:srgbClr val="FF0000"/>
                </a:solidFill>
              </a:rPr>
              <a:t>0x13BF567A895C7650 </a:t>
            </a:r>
            <a:r>
              <a:rPr lang="en-US" sz="2400" b="1" dirty="0" smtClean="0"/>
              <a:t>- </a:t>
            </a:r>
            <a:r>
              <a:rPr lang="en-US" sz="2400" dirty="0" smtClean="0">
                <a:solidFill>
                  <a:srgbClr val="FF0000"/>
                </a:solidFill>
              </a:rPr>
              <a:t>0x13BF657A895C7650</a:t>
            </a:r>
            <a:endParaRPr lang="en-US" sz="2400" b="1" dirty="0"/>
          </a:p>
          <a:p>
            <a:pPr lvl="1"/>
            <a:endParaRPr lang="en-US" dirty="0"/>
          </a:p>
          <a:p>
            <a:pPr marL="457200" lvl="1" indent="0">
              <a:buNone/>
            </a:pPr>
            <a:endParaRPr lang="en-US" dirty="0"/>
          </a:p>
        </p:txBody>
      </p:sp>
    </p:spTree>
    <p:extLst>
      <p:ext uri="{BB962C8B-B14F-4D97-AF65-F5344CB8AC3E}">
        <p14:creationId xmlns:p14="http://schemas.microsoft.com/office/powerpoint/2010/main" val="2132496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Pseudocode Program with Error</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err="1" smtClean="0"/>
              <a:t>newBankBalance</a:t>
            </a:r>
            <a:r>
              <a:rPr lang="en-US" b="1" dirty="0" smtClean="0"/>
              <a:t> = </a:t>
            </a:r>
            <a:r>
              <a:rPr lang="en-US" b="1" dirty="0" err="1" smtClean="0"/>
              <a:t>bankBalance</a:t>
            </a:r>
            <a:r>
              <a:rPr lang="en-US" b="1" dirty="0" smtClean="0"/>
              <a:t> +</a:t>
            </a:r>
            <a:r>
              <a:rPr lang="en-US" b="1" dirty="0" err="1" smtClean="0"/>
              <a:t>bankBalance</a:t>
            </a:r>
            <a:endParaRPr lang="en-US" b="1" dirty="0" smtClean="0"/>
          </a:p>
          <a:p>
            <a:pPr marL="0" indent="0">
              <a:buNone/>
            </a:pPr>
            <a:r>
              <a:rPr lang="en-US" b="1" dirty="0" err="1" smtClean="0"/>
              <a:t>bankBalance</a:t>
            </a:r>
            <a:r>
              <a:rPr lang="en-US" b="1" dirty="0" smtClean="0"/>
              <a:t> = </a:t>
            </a:r>
            <a:r>
              <a:rPr lang="en-US" b="1" dirty="0" err="1" smtClean="0"/>
              <a:t>newBankBalance</a:t>
            </a:r>
            <a:r>
              <a:rPr lang="en-US" b="1" dirty="0" smtClean="0"/>
              <a:t> - expenses</a:t>
            </a:r>
            <a:endParaRPr lang="en-US" b="1" dirty="0"/>
          </a:p>
          <a:p>
            <a:pPr lvl="1"/>
            <a:endParaRPr lang="en-US" dirty="0"/>
          </a:p>
          <a:p>
            <a:pPr marL="457200" lvl="1" indent="0">
              <a:buNone/>
            </a:pPr>
            <a:endParaRPr lang="en-US" dirty="0"/>
          </a:p>
        </p:txBody>
      </p:sp>
    </p:spTree>
    <p:extLst>
      <p:ext uri="{BB962C8B-B14F-4D97-AF65-F5344CB8AC3E}">
        <p14:creationId xmlns:p14="http://schemas.microsoft.com/office/powerpoint/2010/main" val="780292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19" y="167304"/>
            <a:ext cx="10515600" cy="1325563"/>
          </a:xfrm>
        </p:spPr>
        <p:txBody>
          <a:bodyPr>
            <a:normAutofit fontScale="90000"/>
          </a:bodyPr>
          <a:lstStyle/>
          <a:p>
            <a:pPr algn="ctr"/>
            <a:r>
              <a:rPr lang="en-US" sz="8800" dirty="0" smtClean="0"/>
              <a:t>DEMO</a:t>
            </a:r>
            <a:endParaRPr lang="en-US" sz="8800" dirty="0"/>
          </a:p>
        </p:txBody>
      </p:sp>
    </p:spTree>
    <p:extLst>
      <p:ext uri="{BB962C8B-B14F-4D97-AF65-F5344CB8AC3E}">
        <p14:creationId xmlns:p14="http://schemas.microsoft.com/office/powerpoint/2010/main" val="388709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Naming Rules</a:t>
            </a:r>
            <a:endParaRPr lang="en-US" dirty="0"/>
          </a:p>
        </p:txBody>
      </p:sp>
      <p:sp>
        <p:nvSpPr>
          <p:cNvPr id="3" name="Content Placeholder 2"/>
          <p:cNvSpPr>
            <a:spLocks noGrp="1"/>
          </p:cNvSpPr>
          <p:nvPr>
            <p:ph idx="1"/>
          </p:nvPr>
        </p:nvSpPr>
        <p:spPr/>
        <p:txBody>
          <a:bodyPr/>
          <a:lstStyle/>
          <a:p>
            <a:endParaRPr lang="en-US" dirty="0" smtClean="0"/>
          </a:p>
          <a:p>
            <a:r>
              <a:rPr lang="en-US" dirty="0" smtClean="0"/>
              <a:t>A variable name cannot contains spaces.</a:t>
            </a:r>
          </a:p>
          <a:p>
            <a:r>
              <a:rPr lang="en-US" dirty="0" smtClean="0"/>
              <a:t>The first character must be one of the letters a through z, A through Z, or an underscore </a:t>
            </a:r>
            <a:r>
              <a:rPr lang="en-US" dirty="0" err="1" smtClean="0"/>
              <a:t>chacter</a:t>
            </a:r>
            <a:r>
              <a:rPr lang="en-US" dirty="0" smtClean="0"/>
              <a:t>(_)</a:t>
            </a:r>
          </a:p>
          <a:p>
            <a:r>
              <a:rPr lang="en-US" dirty="0" smtClean="0"/>
              <a:t>After the first character you may use the letters a through z or A through z or A through Z, the digits 0 through 9, or underscores</a:t>
            </a:r>
          </a:p>
          <a:p>
            <a:r>
              <a:rPr lang="en-US" dirty="0" smtClean="0"/>
              <a:t>Uppercase and lowercase characters are distinct. This means the variables name Items ordered is not the same </a:t>
            </a:r>
            <a:r>
              <a:rPr lang="en-US" smtClean="0"/>
              <a:t>as items ordered</a:t>
            </a:r>
            <a:endParaRPr lang="en-US" dirty="0"/>
          </a:p>
        </p:txBody>
      </p:sp>
    </p:spTree>
    <p:extLst>
      <p:ext uri="{BB962C8B-B14F-4D97-AF65-F5344CB8AC3E}">
        <p14:creationId xmlns:p14="http://schemas.microsoft.com/office/powerpoint/2010/main" val="270414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Naming- good Practice</a:t>
            </a:r>
            <a:endParaRPr lang="en-US" dirty="0"/>
          </a:p>
        </p:txBody>
      </p:sp>
      <p:sp>
        <p:nvSpPr>
          <p:cNvPr id="3" name="Content Placeholder 2"/>
          <p:cNvSpPr>
            <a:spLocks noGrp="1"/>
          </p:cNvSpPr>
          <p:nvPr>
            <p:ph idx="1"/>
          </p:nvPr>
        </p:nvSpPr>
        <p:spPr/>
        <p:txBody>
          <a:bodyPr/>
          <a:lstStyle/>
          <a:p>
            <a:r>
              <a:rPr lang="en-US" dirty="0" smtClean="0"/>
              <a:t>The name of a variable should be self documenting--  It should help make the code easier to read</a:t>
            </a:r>
          </a:p>
          <a:p>
            <a:r>
              <a:rPr lang="en-US" dirty="0" smtClean="0"/>
              <a:t>Good practice is to use </a:t>
            </a:r>
            <a:r>
              <a:rPr lang="en-US" dirty="0" err="1" smtClean="0"/>
              <a:t>camelCase</a:t>
            </a:r>
            <a:r>
              <a:rPr lang="en-US" dirty="0" smtClean="0"/>
              <a:t> for variables.</a:t>
            </a:r>
          </a:p>
          <a:p>
            <a:r>
              <a:rPr lang="en-US" dirty="0" smtClean="0"/>
              <a:t>Camel Case – where multiword variable names –use lowercase case letter first word and Capital letter for other words.</a:t>
            </a:r>
          </a:p>
          <a:p>
            <a:endParaRPr lang="en-US" dirty="0"/>
          </a:p>
        </p:txBody>
      </p:sp>
      <p:sp>
        <p:nvSpPr>
          <p:cNvPr id="4" name="TextBox 3"/>
          <p:cNvSpPr txBox="1"/>
          <p:nvPr/>
        </p:nvSpPr>
        <p:spPr>
          <a:xfrm>
            <a:off x="1559859" y="4572000"/>
            <a:ext cx="2232212" cy="923330"/>
          </a:xfrm>
          <a:prstGeom prst="rect">
            <a:avLst/>
          </a:prstGeom>
          <a:noFill/>
        </p:spPr>
        <p:txBody>
          <a:bodyPr wrap="square" rtlCol="0">
            <a:spAutoFit/>
          </a:bodyPr>
          <a:lstStyle/>
          <a:p>
            <a:r>
              <a:rPr lang="en-US" dirty="0"/>
              <a:t> </a:t>
            </a:r>
            <a:r>
              <a:rPr lang="en-US" dirty="0" smtClean="0"/>
              <a:t>example</a:t>
            </a:r>
          </a:p>
          <a:p>
            <a:r>
              <a:rPr lang="en-US" dirty="0"/>
              <a:t> </a:t>
            </a:r>
            <a:r>
              <a:rPr lang="en-US" dirty="0" err="1" smtClean="0"/>
              <a:t>anotherExample</a:t>
            </a:r>
            <a:endParaRPr lang="en-US" dirty="0" smtClean="0"/>
          </a:p>
          <a:p>
            <a:r>
              <a:rPr lang="en-US" dirty="0"/>
              <a:t> </a:t>
            </a:r>
            <a:r>
              <a:rPr lang="en-US" dirty="0" err="1" smtClean="0"/>
              <a:t>hereIsOneMore</a:t>
            </a:r>
            <a:endParaRPr lang="en-US" dirty="0" smtClean="0"/>
          </a:p>
        </p:txBody>
      </p:sp>
      <p:sp>
        <p:nvSpPr>
          <p:cNvPr id="5" name="TextBox 4"/>
          <p:cNvSpPr txBox="1"/>
          <p:nvPr/>
        </p:nvSpPr>
        <p:spPr>
          <a:xfrm>
            <a:off x="4073924" y="4603359"/>
            <a:ext cx="2549096" cy="923330"/>
          </a:xfrm>
          <a:prstGeom prst="rect">
            <a:avLst/>
          </a:prstGeom>
          <a:noFill/>
        </p:spPr>
        <p:txBody>
          <a:bodyPr wrap="none" rtlCol="0">
            <a:spAutoFit/>
          </a:bodyPr>
          <a:lstStyle/>
          <a:p>
            <a:r>
              <a:rPr lang="en-US" dirty="0" err="1" smtClean="0"/>
              <a:t>NotCamelCase</a:t>
            </a:r>
            <a:endParaRPr lang="en-US" dirty="0" smtClean="0"/>
          </a:p>
          <a:p>
            <a:r>
              <a:rPr lang="en-US" dirty="0" err="1" smtClean="0"/>
              <a:t>Also_not_camelCase</a:t>
            </a:r>
            <a:endParaRPr lang="en-US" dirty="0" smtClean="0"/>
          </a:p>
          <a:p>
            <a:endParaRPr lang="en-US" dirty="0"/>
          </a:p>
        </p:txBody>
      </p:sp>
      <p:sp>
        <p:nvSpPr>
          <p:cNvPr id="6" name="TextBox 5"/>
          <p:cNvSpPr txBox="1"/>
          <p:nvPr/>
        </p:nvSpPr>
        <p:spPr>
          <a:xfrm>
            <a:off x="7584142" y="4580930"/>
            <a:ext cx="2901756" cy="923330"/>
          </a:xfrm>
          <a:prstGeom prst="rect">
            <a:avLst/>
          </a:prstGeom>
          <a:noFill/>
        </p:spPr>
        <p:txBody>
          <a:bodyPr wrap="none" rtlCol="0">
            <a:spAutoFit/>
          </a:bodyPr>
          <a:lstStyle/>
          <a:p>
            <a:r>
              <a:rPr lang="en-US" dirty="0" err="1" smtClean="0"/>
              <a:t>badV@riableName</a:t>
            </a:r>
            <a:endParaRPr lang="en-US" dirty="0" smtClean="0"/>
          </a:p>
          <a:p>
            <a:r>
              <a:rPr lang="en-US" dirty="0" smtClean="0"/>
              <a:t>1ThisAlsoIsBad</a:t>
            </a:r>
          </a:p>
          <a:p>
            <a:r>
              <a:rPr lang="en-US" dirty="0" smtClean="0"/>
              <a:t>No Spaces Can Be Used</a:t>
            </a:r>
            <a:endParaRPr lang="en-US" dirty="0"/>
          </a:p>
        </p:txBody>
      </p:sp>
    </p:spTree>
    <p:extLst>
      <p:ext uri="{BB962C8B-B14F-4D97-AF65-F5344CB8AC3E}">
        <p14:creationId xmlns:p14="http://schemas.microsoft.com/office/powerpoint/2010/main" val="192694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Concept</a:t>
            </a:r>
            <a:endParaRPr lang="en-US" dirty="0"/>
          </a:p>
        </p:txBody>
      </p:sp>
      <p:sp>
        <p:nvSpPr>
          <p:cNvPr id="3" name="Content Placeholder 2"/>
          <p:cNvSpPr>
            <a:spLocks noGrp="1"/>
          </p:cNvSpPr>
          <p:nvPr>
            <p:ph idx="1"/>
          </p:nvPr>
        </p:nvSpPr>
        <p:spPr/>
        <p:txBody>
          <a:bodyPr/>
          <a:lstStyle/>
          <a:p>
            <a:pPr marL="0" indent="0">
              <a:buNone/>
            </a:pPr>
            <a:r>
              <a:rPr lang="en-US" b="1" dirty="0" smtClean="0"/>
              <a:t>A variable is a name that represents location the computers memory.  This memory location holds a value (Ex: number or text)</a:t>
            </a:r>
          </a:p>
          <a:p>
            <a:endParaRPr lang="en-US" dirty="0"/>
          </a:p>
          <a:p>
            <a:pPr marL="0" indent="0">
              <a:buNone/>
            </a:pPr>
            <a:r>
              <a:rPr lang="en-US" dirty="0" smtClean="0"/>
              <a:t>This allows us to refer to memory locations using a human readable name.  </a:t>
            </a:r>
          </a:p>
          <a:p>
            <a:pPr marL="0" indent="0">
              <a:buNone/>
            </a:pPr>
            <a:r>
              <a:rPr lang="en-US" dirty="0" smtClean="0"/>
              <a:t>To </a:t>
            </a:r>
            <a:r>
              <a:rPr lang="en-US" dirty="0"/>
              <a:t>hold our current bank </a:t>
            </a:r>
            <a:r>
              <a:rPr lang="en-US" dirty="0" smtClean="0"/>
              <a:t>balance we could :</a:t>
            </a:r>
          </a:p>
          <a:p>
            <a:pPr marL="0" indent="0">
              <a:buNone/>
            </a:pPr>
            <a:r>
              <a:rPr lang="en-US" dirty="0"/>
              <a:t>U</a:t>
            </a:r>
            <a:r>
              <a:rPr lang="en-US" dirty="0" smtClean="0"/>
              <a:t>se the memory address </a:t>
            </a:r>
            <a:r>
              <a:rPr lang="en-US" dirty="0">
                <a:solidFill>
                  <a:srgbClr val="FF0000"/>
                </a:solidFill>
              </a:rPr>
              <a:t>0x13BF567A895C7650 </a:t>
            </a:r>
            <a:endParaRPr lang="en-US" dirty="0" smtClean="0">
              <a:solidFill>
                <a:srgbClr val="FF0000"/>
              </a:solidFill>
            </a:endParaRPr>
          </a:p>
          <a:p>
            <a:pPr marL="0" indent="0">
              <a:buNone/>
            </a:pPr>
            <a:r>
              <a:rPr lang="en-US" dirty="0" smtClean="0"/>
              <a:t>Or </a:t>
            </a:r>
            <a:r>
              <a:rPr lang="en-US" dirty="0"/>
              <a:t>a variable </a:t>
            </a:r>
            <a:r>
              <a:rPr lang="en-US" dirty="0" smtClean="0"/>
              <a:t>named </a:t>
            </a:r>
            <a:r>
              <a:rPr lang="en-US" dirty="0" err="1">
                <a:solidFill>
                  <a:srgbClr val="FF0000"/>
                </a:solidFill>
              </a:rPr>
              <a:t>bankBalance</a:t>
            </a:r>
            <a:r>
              <a:rPr lang="en-US" dirty="0"/>
              <a:t> </a:t>
            </a:r>
            <a:endParaRPr lang="en-US" dirty="0" smtClean="0">
              <a:solidFill>
                <a:srgbClr val="FF0000"/>
              </a:solidFill>
            </a:endParaRPr>
          </a:p>
          <a:p>
            <a:pPr marL="457200" lvl="1" indent="0">
              <a:buNone/>
            </a:pPr>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1440856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Declaration of Variables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FFFF00"/>
                </a:solidFill>
              </a:rPr>
              <a:t>In the previous slide we said that variables were used in place of the address to the memory location.  But for this to work the computer needs to know the link between the variable and the memory location.  When you declare a variable the computer sets aside </a:t>
            </a:r>
            <a:r>
              <a:rPr lang="en-US" dirty="0" smtClean="0">
                <a:solidFill>
                  <a:srgbClr val="FFFF00"/>
                </a:solidFill>
              </a:rPr>
              <a:t>(allocates) memory </a:t>
            </a:r>
            <a:r>
              <a:rPr lang="en-US" dirty="0" smtClean="0">
                <a:solidFill>
                  <a:srgbClr val="FFFF00"/>
                </a:solidFill>
              </a:rPr>
              <a:t>that will be used by the variable you are creating </a:t>
            </a:r>
            <a:r>
              <a:rPr lang="en-US" dirty="0" smtClean="0">
                <a:solidFill>
                  <a:srgbClr val="FFFF00"/>
                </a:solidFill>
              </a:rPr>
              <a:t> </a:t>
            </a:r>
            <a:endParaRPr lang="en-US" dirty="0" smtClean="0">
              <a:solidFill>
                <a:srgbClr val="FFFF00"/>
              </a:solidFill>
            </a:endParaRPr>
          </a:p>
          <a:p>
            <a:pPr marL="0" indent="0">
              <a:buNone/>
            </a:pPr>
            <a:r>
              <a:rPr lang="en-US" dirty="0" smtClean="0"/>
              <a:t>The computer needs to know what type and size of information will be stored in the variable</a:t>
            </a:r>
            <a:endParaRPr lang="en-US" dirty="0"/>
          </a:p>
          <a:p>
            <a:pPr marL="0" indent="0">
              <a:buNone/>
            </a:pPr>
            <a:r>
              <a:rPr lang="en-US" dirty="0" smtClean="0"/>
              <a:t>We do this by a variable declaration.</a:t>
            </a:r>
          </a:p>
          <a:p>
            <a:pPr marL="0" indent="0">
              <a:buNone/>
            </a:pPr>
            <a:r>
              <a:rPr lang="en-US" dirty="0" err="1">
                <a:solidFill>
                  <a:srgbClr val="FF0000"/>
                </a:solidFill>
              </a:rPr>
              <a:t>i</a:t>
            </a:r>
            <a:r>
              <a:rPr lang="en-US" dirty="0" err="1" smtClean="0">
                <a:solidFill>
                  <a:srgbClr val="FF0000"/>
                </a:solidFill>
              </a:rPr>
              <a:t>nt</a:t>
            </a:r>
            <a:r>
              <a:rPr lang="en-US" dirty="0" smtClean="0">
                <a:solidFill>
                  <a:srgbClr val="FF0000"/>
                </a:solidFill>
              </a:rPr>
              <a:t> </a:t>
            </a:r>
            <a:r>
              <a:rPr lang="en-US" dirty="0" err="1" smtClean="0">
                <a:solidFill>
                  <a:srgbClr val="FF0000"/>
                </a:solidFill>
              </a:rPr>
              <a:t>bankBalance</a:t>
            </a:r>
            <a:r>
              <a:rPr lang="en-US" dirty="0" smtClean="0">
                <a:solidFill>
                  <a:srgbClr val="FF0000"/>
                </a:solidFill>
              </a:rPr>
              <a:t>;</a:t>
            </a:r>
          </a:p>
          <a:p>
            <a:pPr marL="0" indent="0">
              <a:buNone/>
            </a:pPr>
            <a:r>
              <a:rPr lang="en-US" dirty="0" smtClean="0">
                <a:solidFill>
                  <a:srgbClr val="00B050"/>
                </a:solidFill>
              </a:rPr>
              <a:t>//Keyword </a:t>
            </a:r>
            <a:r>
              <a:rPr lang="en-US" i="1" dirty="0" err="1" smtClean="0">
                <a:solidFill>
                  <a:srgbClr val="00B050"/>
                </a:solidFill>
              </a:rPr>
              <a:t>int</a:t>
            </a:r>
            <a:r>
              <a:rPr lang="en-US" dirty="0" smtClean="0">
                <a:solidFill>
                  <a:srgbClr val="00B050"/>
                </a:solidFill>
              </a:rPr>
              <a:t> tells the computer it is a number between </a:t>
            </a:r>
            <a:r>
              <a:rPr lang="en-US" dirty="0" smtClean="0">
                <a:solidFill>
                  <a:srgbClr val="00B050"/>
                </a:solidFill>
              </a:rPr>
              <a:t>(</a:t>
            </a:r>
            <a:r>
              <a:rPr lang="en-US" dirty="0">
                <a:solidFill>
                  <a:srgbClr val="00B050"/>
                </a:solidFill>
              </a:rPr>
              <a:t>−2,147,483,648 to 2,147,483,647</a:t>
            </a:r>
            <a:r>
              <a:rPr lang="en-US" dirty="0" smtClean="0">
                <a:solidFill>
                  <a:srgbClr val="00B050"/>
                </a:solidFill>
              </a:rPr>
              <a:t>) </a:t>
            </a:r>
            <a:r>
              <a:rPr lang="en-US" dirty="0" smtClean="0">
                <a:solidFill>
                  <a:srgbClr val="00B050"/>
                </a:solidFill>
              </a:rPr>
              <a:t>and it is 32bits.</a:t>
            </a:r>
          </a:p>
          <a:p>
            <a:pPr marL="457200" lvl="1" indent="0">
              <a:buNone/>
            </a:pPr>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2276195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Initialization/assignment of variables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Once we have declared a variable so the computer has a link(pointer) to where the information is stored in memory we can store information into that variable.</a:t>
            </a:r>
          </a:p>
          <a:p>
            <a:pPr marL="0" indent="0">
              <a:buNone/>
            </a:pPr>
            <a:endParaRPr lang="en-US" dirty="0" smtClean="0"/>
          </a:p>
          <a:p>
            <a:pPr marL="0" indent="0">
              <a:buNone/>
            </a:pPr>
            <a:r>
              <a:rPr lang="en-US" dirty="0" smtClean="0"/>
              <a:t> </a:t>
            </a:r>
            <a:r>
              <a:rPr lang="en-US" dirty="0" err="1" smtClean="0"/>
              <a:t>int</a:t>
            </a:r>
            <a:r>
              <a:rPr lang="en-US" dirty="0" smtClean="0"/>
              <a:t> </a:t>
            </a:r>
            <a:r>
              <a:rPr lang="en-US" dirty="0" err="1" smtClean="0"/>
              <a:t>bankBalance</a:t>
            </a:r>
            <a:r>
              <a:rPr lang="en-US" dirty="0" smtClean="0"/>
              <a:t>;</a:t>
            </a:r>
            <a:endParaRPr lang="en-US" dirty="0"/>
          </a:p>
          <a:p>
            <a:pPr marL="0" indent="0">
              <a:buNone/>
            </a:pPr>
            <a:r>
              <a:rPr lang="en-US" dirty="0" smtClean="0">
                <a:solidFill>
                  <a:srgbClr val="FF0000"/>
                </a:solidFill>
              </a:rPr>
              <a:t> </a:t>
            </a:r>
            <a:r>
              <a:rPr lang="en-US" dirty="0" err="1" smtClean="0">
                <a:solidFill>
                  <a:srgbClr val="FF0000"/>
                </a:solidFill>
              </a:rPr>
              <a:t>bankBalance</a:t>
            </a:r>
            <a:r>
              <a:rPr lang="en-US" dirty="0" smtClean="0">
                <a:solidFill>
                  <a:srgbClr val="FF0000"/>
                </a:solidFill>
              </a:rPr>
              <a:t> = 1000;</a:t>
            </a:r>
          </a:p>
          <a:p>
            <a:pPr marL="0" indent="0">
              <a:buNone/>
            </a:pPr>
            <a:endParaRPr lang="en-US" dirty="0">
              <a:solidFill>
                <a:srgbClr val="00B050"/>
              </a:solidFill>
            </a:endParaRPr>
          </a:p>
          <a:p>
            <a:pPr marL="0" indent="0">
              <a:buNone/>
            </a:pPr>
            <a:r>
              <a:rPr lang="en-US" dirty="0" smtClean="0">
                <a:solidFill>
                  <a:srgbClr val="FFC000"/>
                </a:solidFill>
              </a:rPr>
              <a:t>//the memory location </a:t>
            </a:r>
            <a:r>
              <a:rPr lang="en-US" dirty="0">
                <a:solidFill>
                  <a:srgbClr val="FFC000"/>
                </a:solidFill>
              </a:rPr>
              <a:t>0x13BF567A895C7650 </a:t>
            </a:r>
            <a:r>
              <a:rPr lang="en-US" dirty="0" smtClean="0">
                <a:solidFill>
                  <a:srgbClr val="FFC000"/>
                </a:solidFill>
              </a:rPr>
              <a:t>holds the value 1000</a:t>
            </a:r>
          </a:p>
          <a:p>
            <a:pPr marL="0" indent="0">
              <a:buNone/>
            </a:pPr>
            <a:r>
              <a:rPr lang="en-US" dirty="0" smtClean="0">
                <a:solidFill>
                  <a:srgbClr val="FFC000"/>
                </a:solidFill>
              </a:rPr>
              <a:t>//the line in red is assigning the value 1000 to the memory location linked to the variable </a:t>
            </a:r>
            <a:r>
              <a:rPr lang="en-US" dirty="0" err="1" smtClean="0">
                <a:solidFill>
                  <a:srgbClr val="FFC000"/>
                </a:solidFill>
              </a:rPr>
              <a:t>bankBalance</a:t>
            </a:r>
            <a:r>
              <a:rPr lang="en-US" dirty="0" smtClean="0">
                <a:solidFill>
                  <a:srgbClr val="FFC000"/>
                </a:solidFill>
              </a:rPr>
              <a:t>.</a:t>
            </a:r>
          </a:p>
          <a:p>
            <a:pPr lvl="1"/>
            <a:endParaRPr lang="en-US" dirty="0"/>
          </a:p>
          <a:p>
            <a:pPr marL="457200" lvl="1" indent="0">
              <a:buNone/>
            </a:pPr>
            <a:endParaRPr lang="en-US" dirty="0"/>
          </a:p>
        </p:txBody>
      </p:sp>
    </p:spTree>
    <p:extLst>
      <p:ext uri="{BB962C8B-B14F-4D97-AF65-F5344CB8AC3E}">
        <p14:creationId xmlns:p14="http://schemas.microsoft.com/office/powerpoint/2010/main" val="2031010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Variables and Expressions</a:t>
            </a:r>
            <a:endParaRPr lang="en-US" dirty="0"/>
          </a:p>
        </p:txBody>
      </p:sp>
      <p:sp>
        <p:nvSpPr>
          <p:cNvPr id="3" name="Content Placeholder 2"/>
          <p:cNvSpPr>
            <a:spLocks noGrp="1"/>
          </p:cNvSpPr>
          <p:nvPr>
            <p:ph idx="1"/>
          </p:nvPr>
        </p:nvSpPr>
        <p:spPr/>
        <p:txBody>
          <a:bodyPr/>
          <a:lstStyle/>
          <a:p>
            <a:pPr marL="0" indent="0" algn="ctr">
              <a:buNone/>
            </a:pPr>
            <a:r>
              <a:rPr lang="en-US" dirty="0" smtClean="0"/>
              <a:t>In </a:t>
            </a:r>
            <a:r>
              <a:rPr lang="en-US" dirty="0"/>
              <a:t>an assignment statement, the variable that is receiving the assignment must appear on the left side of the = operator. </a:t>
            </a:r>
          </a:p>
          <a:p>
            <a:pPr marL="0" indent="0" algn="ctr">
              <a:buNone/>
            </a:pPr>
            <a:r>
              <a:rPr lang="en-US" dirty="0"/>
              <a:t>25 = </a:t>
            </a:r>
            <a:r>
              <a:rPr lang="en-US" dirty="0" err="1" smtClean="0"/>
              <a:t>bankBalance</a:t>
            </a:r>
            <a:r>
              <a:rPr lang="en-US" dirty="0" smtClean="0"/>
              <a:t>;  //This </a:t>
            </a:r>
            <a:r>
              <a:rPr lang="en-US" dirty="0"/>
              <a:t>is an error</a:t>
            </a:r>
          </a:p>
          <a:p>
            <a:pPr marL="0" indent="0" algn="ctr">
              <a:buNone/>
            </a:pPr>
            <a:r>
              <a:rPr lang="en-US" dirty="0" err="1" smtClean="0"/>
              <a:t>bankBalance</a:t>
            </a:r>
            <a:r>
              <a:rPr lang="en-US" dirty="0" smtClean="0"/>
              <a:t> </a:t>
            </a:r>
            <a:r>
              <a:rPr lang="en-US" dirty="0"/>
              <a:t>= </a:t>
            </a:r>
            <a:r>
              <a:rPr lang="en-US" dirty="0" smtClean="0"/>
              <a:t>25; //this </a:t>
            </a:r>
            <a:r>
              <a:rPr lang="en-US" dirty="0"/>
              <a:t>is correct</a:t>
            </a:r>
          </a:p>
          <a:p>
            <a:pPr marL="0" indent="0" algn="ctr">
              <a:buNone/>
            </a:pPr>
            <a:endParaRPr lang="en-US" dirty="0"/>
          </a:p>
          <a:p>
            <a:pPr marL="0" indent="0" algn="ctr">
              <a:buNone/>
            </a:pPr>
            <a:r>
              <a:rPr lang="en-US" dirty="0"/>
              <a:t>The expression can also be a mathematical expression</a:t>
            </a:r>
          </a:p>
          <a:p>
            <a:pPr marL="0" indent="0" algn="ctr">
              <a:buNone/>
            </a:pPr>
            <a:r>
              <a:rPr lang="en-US" dirty="0" err="1" smtClean="0"/>
              <a:t>bankBalance</a:t>
            </a:r>
            <a:r>
              <a:rPr lang="en-US" dirty="0" smtClean="0"/>
              <a:t> </a:t>
            </a:r>
            <a:r>
              <a:rPr lang="en-US" dirty="0"/>
              <a:t>= 25 + </a:t>
            </a:r>
            <a:r>
              <a:rPr lang="en-US" dirty="0" smtClean="0"/>
              <a:t>3; //the </a:t>
            </a:r>
            <a:r>
              <a:rPr lang="en-US" dirty="0"/>
              <a:t>value of </a:t>
            </a:r>
            <a:r>
              <a:rPr lang="en-US" dirty="0" err="1" smtClean="0"/>
              <a:t>bankBalance</a:t>
            </a:r>
            <a:r>
              <a:rPr lang="en-US" dirty="0" smtClean="0"/>
              <a:t> will </a:t>
            </a:r>
            <a:r>
              <a:rPr lang="en-US" dirty="0"/>
              <a:t>be 28</a:t>
            </a:r>
          </a:p>
          <a:p>
            <a:pPr lvl="1"/>
            <a:endParaRPr lang="en-US" dirty="0"/>
          </a:p>
          <a:p>
            <a:pPr marL="457200" lvl="1" indent="0">
              <a:buNone/>
            </a:pPr>
            <a:endParaRPr lang="en-US" dirty="0"/>
          </a:p>
        </p:txBody>
      </p:sp>
    </p:spTree>
    <p:extLst>
      <p:ext uri="{BB962C8B-B14F-4D97-AF65-F5344CB8AC3E}">
        <p14:creationId xmlns:p14="http://schemas.microsoft.com/office/powerpoint/2010/main" val="2765151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Variables and Expressions</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dirty="0" smtClean="0"/>
              <a:t>Steps in evaluating an expression:</a:t>
            </a:r>
          </a:p>
          <a:p>
            <a:pPr marL="514350" indent="-514350" algn="ctr">
              <a:buAutoNum type="arabicPeriod"/>
            </a:pPr>
            <a:r>
              <a:rPr lang="en-US" dirty="0" smtClean="0"/>
              <a:t>Look up values for any variable on the right hand side</a:t>
            </a:r>
          </a:p>
          <a:p>
            <a:pPr marL="514350" indent="-514350" algn="ctr">
              <a:buAutoNum type="arabicPeriod"/>
            </a:pPr>
            <a:r>
              <a:rPr lang="en-US" dirty="0" smtClean="0"/>
              <a:t>Evaluate the right hand side to get a value</a:t>
            </a:r>
          </a:p>
          <a:p>
            <a:pPr marL="514350" indent="-514350" algn="ctr">
              <a:buAutoNum type="arabicPeriod"/>
            </a:pPr>
            <a:r>
              <a:rPr lang="en-US" dirty="0" smtClean="0"/>
              <a:t>Put the newly calculated value into the variable on the left hand side</a:t>
            </a:r>
            <a:endParaRPr lang="en-US" dirty="0"/>
          </a:p>
          <a:p>
            <a:pPr marL="457200" lvl="1" indent="0">
              <a:buNone/>
            </a:pPr>
            <a:r>
              <a:rPr lang="en-US" dirty="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bankBalance</a:t>
            </a:r>
            <a:r>
              <a:rPr lang="en-US" dirty="0" smtClean="0">
                <a:solidFill>
                  <a:srgbClr val="FF0000"/>
                </a:solidFill>
              </a:rPr>
              <a:t>;</a:t>
            </a:r>
          </a:p>
          <a:p>
            <a:pPr marL="457200" lvl="1" indent="0">
              <a:buNone/>
            </a:pPr>
            <a:r>
              <a:rPr lang="en-US" dirty="0">
                <a:solidFill>
                  <a:srgbClr val="FF0000"/>
                </a:solidFill>
              </a:rPr>
              <a:t> </a:t>
            </a:r>
            <a:r>
              <a:rPr lang="en-US" dirty="0" err="1" smtClean="0">
                <a:solidFill>
                  <a:srgbClr val="FF0000"/>
                </a:solidFill>
              </a:rPr>
              <a:t>int</a:t>
            </a:r>
            <a:r>
              <a:rPr lang="en-US" dirty="0" smtClean="0">
                <a:solidFill>
                  <a:srgbClr val="FF0000"/>
                </a:solidFill>
              </a:rPr>
              <a:t> paycheck;</a:t>
            </a:r>
          </a:p>
          <a:p>
            <a:pPr marL="457200" lvl="1" indent="0">
              <a:buNone/>
            </a:pPr>
            <a:r>
              <a:rPr lang="en-US" dirty="0" smtClean="0">
                <a:solidFill>
                  <a:srgbClr val="FF0000"/>
                </a:solidFill>
              </a:rPr>
              <a:t> paycheck= 1000; </a:t>
            </a:r>
            <a:r>
              <a:rPr lang="en-US" dirty="0">
                <a:solidFill>
                  <a:srgbClr val="00B050"/>
                </a:solidFill>
              </a:rPr>
              <a:t> </a:t>
            </a:r>
            <a:endParaRPr lang="en-US" dirty="0" smtClean="0">
              <a:solidFill>
                <a:srgbClr val="00B050"/>
              </a:solidFill>
            </a:endParaRPr>
          </a:p>
          <a:p>
            <a:pPr marL="457200" lvl="1" indent="0">
              <a:buNone/>
            </a:pPr>
            <a:r>
              <a:rPr lang="en-US" dirty="0">
                <a:solidFill>
                  <a:srgbClr val="00B050"/>
                </a:solidFill>
              </a:rPr>
              <a:t> </a:t>
            </a:r>
            <a:r>
              <a:rPr lang="en-US" dirty="0" err="1" smtClean="0">
                <a:solidFill>
                  <a:srgbClr val="FF0000"/>
                </a:solidFill>
              </a:rPr>
              <a:t>bankBalance</a:t>
            </a:r>
            <a:r>
              <a:rPr lang="en-US" dirty="0" smtClean="0">
                <a:solidFill>
                  <a:srgbClr val="FF0000"/>
                </a:solidFill>
              </a:rPr>
              <a:t> = 500;</a:t>
            </a:r>
          </a:p>
          <a:p>
            <a:pPr marL="457200" lvl="1" indent="0">
              <a:buNone/>
            </a:pPr>
            <a:r>
              <a:rPr lang="en-US" dirty="0" smtClean="0">
                <a:solidFill>
                  <a:srgbClr val="FF0000"/>
                </a:solidFill>
              </a:rPr>
              <a:t> </a:t>
            </a:r>
            <a:r>
              <a:rPr lang="en-US" dirty="0" err="1" smtClean="0">
                <a:solidFill>
                  <a:srgbClr val="FF0000"/>
                </a:solidFill>
              </a:rPr>
              <a:t>bankBalance</a:t>
            </a:r>
            <a:r>
              <a:rPr lang="en-US" dirty="0" smtClean="0">
                <a:solidFill>
                  <a:srgbClr val="FF0000"/>
                </a:solidFill>
              </a:rPr>
              <a:t> = 1000+200;</a:t>
            </a:r>
          </a:p>
          <a:p>
            <a:pPr marL="457200" lvl="1" indent="0">
              <a:buNone/>
            </a:pPr>
            <a:r>
              <a:rPr lang="en-US" dirty="0" smtClean="0">
                <a:solidFill>
                  <a:srgbClr val="FF0000"/>
                </a:solidFill>
              </a:rPr>
              <a:t> </a:t>
            </a:r>
            <a:r>
              <a:rPr lang="en-US" dirty="0" err="1" smtClean="0">
                <a:solidFill>
                  <a:srgbClr val="FF0000"/>
                </a:solidFill>
              </a:rPr>
              <a:t>bankBalance</a:t>
            </a:r>
            <a:r>
              <a:rPr lang="en-US" dirty="0" smtClean="0">
                <a:solidFill>
                  <a:srgbClr val="FF0000"/>
                </a:solidFill>
              </a:rPr>
              <a:t> = </a:t>
            </a:r>
            <a:r>
              <a:rPr lang="en-US" dirty="0" err="1" smtClean="0">
                <a:solidFill>
                  <a:srgbClr val="FF0000"/>
                </a:solidFill>
              </a:rPr>
              <a:t>bankBalance+paycheck</a:t>
            </a:r>
            <a:r>
              <a:rPr lang="en-US" dirty="0" smtClean="0">
                <a:solidFill>
                  <a:srgbClr val="FF0000"/>
                </a:solidFill>
              </a:rPr>
              <a:t>;</a:t>
            </a:r>
            <a:endParaRPr lang="en-US" dirty="0">
              <a:solidFill>
                <a:srgbClr val="FF0000"/>
              </a:solidFill>
            </a:endParaRPr>
          </a:p>
          <a:p>
            <a:pPr marL="457200" lvl="1" indent="0">
              <a:buNone/>
            </a:pPr>
            <a:endParaRPr lang="en-US" dirty="0"/>
          </a:p>
        </p:txBody>
      </p:sp>
    </p:spTree>
    <p:extLst>
      <p:ext uri="{BB962C8B-B14F-4D97-AF65-F5344CB8AC3E}">
        <p14:creationId xmlns:p14="http://schemas.microsoft.com/office/powerpoint/2010/main" val="976648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Variables and Expressions</a:t>
            </a: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t>Only in the final step does a variable change value.</a:t>
            </a:r>
            <a:endParaRPr lang="en-US" dirty="0"/>
          </a:p>
          <a:p>
            <a:pPr marL="457200" lvl="1" indent="0">
              <a:buNone/>
            </a:pPr>
            <a:r>
              <a:rPr lang="en-US" dirty="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bankBalance</a:t>
            </a:r>
            <a:r>
              <a:rPr lang="en-US" dirty="0" smtClean="0">
                <a:solidFill>
                  <a:srgbClr val="FF0000"/>
                </a:solidFill>
              </a:rPr>
              <a:t>;</a:t>
            </a:r>
          </a:p>
          <a:p>
            <a:pPr marL="457200" lvl="1" indent="0">
              <a:buNone/>
            </a:pPr>
            <a:r>
              <a:rPr lang="en-US" dirty="0">
                <a:solidFill>
                  <a:srgbClr val="FF0000"/>
                </a:solidFill>
              </a:rPr>
              <a:t> </a:t>
            </a:r>
            <a:r>
              <a:rPr lang="en-US" dirty="0" err="1" smtClean="0">
                <a:solidFill>
                  <a:srgbClr val="FF0000"/>
                </a:solidFill>
              </a:rPr>
              <a:t>int</a:t>
            </a:r>
            <a:r>
              <a:rPr lang="en-US" dirty="0" smtClean="0">
                <a:solidFill>
                  <a:srgbClr val="FF0000"/>
                </a:solidFill>
              </a:rPr>
              <a:t> paycheck;</a:t>
            </a:r>
          </a:p>
          <a:p>
            <a:pPr marL="457200" lvl="1" indent="0">
              <a:buNone/>
            </a:pPr>
            <a:r>
              <a:rPr lang="en-US" dirty="0" smtClean="0">
                <a:solidFill>
                  <a:srgbClr val="FF0000"/>
                </a:solidFill>
              </a:rPr>
              <a:t> paycheck= 1000; </a:t>
            </a:r>
            <a:r>
              <a:rPr lang="en-US" dirty="0">
                <a:solidFill>
                  <a:srgbClr val="00B050"/>
                </a:solidFill>
              </a:rPr>
              <a:t> </a:t>
            </a:r>
            <a:endParaRPr lang="en-US" dirty="0" smtClean="0">
              <a:solidFill>
                <a:srgbClr val="00B050"/>
              </a:solidFill>
            </a:endParaRPr>
          </a:p>
          <a:p>
            <a:pPr marL="457200" lvl="1" indent="0">
              <a:buNone/>
            </a:pPr>
            <a:r>
              <a:rPr lang="en-US" dirty="0">
                <a:solidFill>
                  <a:srgbClr val="00B050"/>
                </a:solidFill>
              </a:rPr>
              <a:t> </a:t>
            </a:r>
            <a:r>
              <a:rPr lang="en-US" dirty="0" err="1" smtClean="0">
                <a:solidFill>
                  <a:srgbClr val="FF0000"/>
                </a:solidFill>
              </a:rPr>
              <a:t>bankBalance</a:t>
            </a:r>
            <a:r>
              <a:rPr lang="en-US" dirty="0" smtClean="0">
                <a:solidFill>
                  <a:srgbClr val="FF0000"/>
                </a:solidFill>
              </a:rPr>
              <a:t> = 500;</a:t>
            </a:r>
          </a:p>
          <a:p>
            <a:pPr marL="457200" lvl="1" indent="0">
              <a:buNone/>
            </a:pPr>
            <a:r>
              <a:rPr lang="en-US" dirty="0" smtClean="0">
                <a:solidFill>
                  <a:srgbClr val="FF0000"/>
                </a:solidFill>
              </a:rPr>
              <a:t> </a:t>
            </a:r>
            <a:r>
              <a:rPr lang="en-US" dirty="0" err="1" smtClean="0">
                <a:solidFill>
                  <a:srgbClr val="FF0000"/>
                </a:solidFill>
              </a:rPr>
              <a:t>bankBalance</a:t>
            </a:r>
            <a:r>
              <a:rPr lang="en-US" dirty="0" smtClean="0">
                <a:solidFill>
                  <a:srgbClr val="FF0000"/>
                </a:solidFill>
              </a:rPr>
              <a:t> = 1000+200;</a:t>
            </a:r>
          </a:p>
          <a:p>
            <a:pPr marL="457200" lvl="1" indent="0">
              <a:buNone/>
            </a:pPr>
            <a:r>
              <a:rPr lang="en-US" dirty="0" smtClean="0">
                <a:solidFill>
                  <a:srgbClr val="FF0000"/>
                </a:solidFill>
              </a:rPr>
              <a:t> </a:t>
            </a:r>
            <a:r>
              <a:rPr lang="en-US" dirty="0" err="1" smtClean="0">
                <a:solidFill>
                  <a:srgbClr val="FF0000"/>
                </a:solidFill>
              </a:rPr>
              <a:t>bankBalance</a:t>
            </a:r>
            <a:r>
              <a:rPr lang="en-US" dirty="0" smtClean="0">
                <a:solidFill>
                  <a:srgbClr val="FF0000"/>
                </a:solidFill>
              </a:rPr>
              <a:t> = </a:t>
            </a:r>
            <a:r>
              <a:rPr lang="en-US" dirty="0" err="1" smtClean="0">
                <a:solidFill>
                  <a:srgbClr val="FF0000"/>
                </a:solidFill>
              </a:rPr>
              <a:t>bankBalance+paycheck</a:t>
            </a:r>
            <a:r>
              <a:rPr lang="en-US" dirty="0" smtClean="0">
                <a:solidFill>
                  <a:srgbClr val="FF0000"/>
                </a:solidFill>
              </a:rPr>
              <a:t>;</a:t>
            </a:r>
            <a:endParaRPr lang="en-US" dirty="0">
              <a:solidFill>
                <a:srgbClr val="FF0000"/>
              </a:solidFill>
            </a:endParaRPr>
          </a:p>
          <a:p>
            <a:pPr marL="457200" lvl="1" indent="0">
              <a:buNone/>
            </a:pPr>
            <a:endParaRPr lang="en-US" dirty="0"/>
          </a:p>
          <a:p>
            <a:pPr marL="457200" lvl="1" indent="0">
              <a:buNone/>
            </a:pPr>
            <a:r>
              <a:rPr lang="en-US" dirty="0" smtClean="0"/>
              <a:t>So only variable on the left side of the “=“ will change value</a:t>
            </a:r>
            <a:endParaRPr lang="en-US" dirty="0"/>
          </a:p>
        </p:txBody>
      </p:sp>
    </p:spTree>
    <p:extLst>
      <p:ext uri="{BB962C8B-B14F-4D97-AF65-F5344CB8AC3E}">
        <p14:creationId xmlns:p14="http://schemas.microsoft.com/office/powerpoint/2010/main" val="548492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Sample Pseudocode Program-Why Variables?</a:t>
            </a:r>
            <a:endParaRPr lang="en-US" dirty="0"/>
          </a:p>
        </p:txBody>
      </p:sp>
      <p:sp>
        <p:nvSpPr>
          <p:cNvPr id="3" name="Content Placeholder 2"/>
          <p:cNvSpPr>
            <a:spLocks noGrp="1"/>
          </p:cNvSpPr>
          <p:nvPr>
            <p:ph idx="1"/>
          </p:nvPr>
        </p:nvSpPr>
        <p:spPr>
          <a:xfrm>
            <a:off x="874712" y="2079812"/>
            <a:ext cx="10380476" cy="4195481"/>
          </a:xfrm>
        </p:spPr>
        <p:txBody>
          <a:bodyPr/>
          <a:lstStyle/>
          <a:p>
            <a:pPr marL="0" indent="0">
              <a:buNone/>
            </a:pPr>
            <a:endParaRPr lang="en-US" b="1" dirty="0" smtClean="0"/>
          </a:p>
          <a:p>
            <a:pPr marL="0" indent="0">
              <a:buNone/>
            </a:pPr>
            <a:r>
              <a:rPr lang="en-US" sz="2400" dirty="0">
                <a:solidFill>
                  <a:srgbClr val="FF0000"/>
                </a:solidFill>
              </a:rPr>
              <a:t>0x13BF567A895C7650 </a:t>
            </a:r>
            <a:r>
              <a:rPr lang="en-US" sz="2400" b="1" dirty="0" smtClean="0"/>
              <a:t>= </a:t>
            </a:r>
            <a:r>
              <a:rPr lang="en-US" sz="2400" dirty="0" smtClean="0">
                <a:solidFill>
                  <a:srgbClr val="FF0000"/>
                </a:solidFill>
              </a:rPr>
              <a:t>0x13BF567A985C7650 </a:t>
            </a:r>
            <a:r>
              <a:rPr lang="en-US" sz="2400" b="1" dirty="0" smtClean="0"/>
              <a:t>+</a:t>
            </a:r>
            <a:r>
              <a:rPr lang="en-US" sz="2400" dirty="0">
                <a:solidFill>
                  <a:srgbClr val="FF0000"/>
                </a:solidFill>
              </a:rPr>
              <a:t> </a:t>
            </a:r>
            <a:r>
              <a:rPr lang="en-US" sz="2400" dirty="0" smtClean="0">
                <a:solidFill>
                  <a:srgbClr val="FF0000"/>
                </a:solidFill>
              </a:rPr>
              <a:t>0x13BF657A985C7650</a:t>
            </a:r>
            <a:endParaRPr lang="en-US" sz="2400" b="1" dirty="0" smtClean="0"/>
          </a:p>
          <a:p>
            <a:pPr marL="0" indent="0">
              <a:buNone/>
            </a:pPr>
            <a:r>
              <a:rPr lang="en-US" sz="2400" dirty="0" smtClean="0">
                <a:solidFill>
                  <a:srgbClr val="FF0000"/>
                </a:solidFill>
              </a:rPr>
              <a:t>0x13BF567A985C7650 </a:t>
            </a:r>
            <a:r>
              <a:rPr lang="en-US" sz="2400" b="1" dirty="0" smtClean="0"/>
              <a:t>= </a:t>
            </a:r>
            <a:r>
              <a:rPr lang="en-US" sz="2400" dirty="0">
                <a:solidFill>
                  <a:srgbClr val="FF0000"/>
                </a:solidFill>
              </a:rPr>
              <a:t>0x13BF567A895C7650 </a:t>
            </a:r>
            <a:r>
              <a:rPr lang="en-US" sz="2400" b="1" dirty="0" smtClean="0"/>
              <a:t>- </a:t>
            </a:r>
            <a:r>
              <a:rPr lang="en-US" sz="2400" dirty="0" smtClean="0">
                <a:solidFill>
                  <a:srgbClr val="FF0000"/>
                </a:solidFill>
              </a:rPr>
              <a:t>0x13BF657A895C7650</a:t>
            </a:r>
            <a:endParaRPr lang="en-US" sz="2400" b="1" dirty="0"/>
          </a:p>
          <a:p>
            <a:pPr lvl="1"/>
            <a:endParaRPr lang="en-US" dirty="0"/>
          </a:p>
          <a:p>
            <a:pPr marL="457200" lvl="1" indent="0">
              <a:buNone/>
            </a:pPr>
            <a:endParaRPr lang="en-US" dirty="0"/>
          </a:p>
        </p:txBody>
      </p:sp>
    </p:spTree>
    <p:extLst>
      <p:ext uri="{BB962C8B-B14F-4D97-AF65-F5344CB8AC3E}">
        <p14:creationId xmlns:p14="http://schemas.microsoft.com/office/powerpoint/2010/main" val="2064148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Sample Pseudocode Program-Why Variables?</a:t>
            </a:r>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err="1" smtClean="0"/>
              <a:t>newBankBalance</a:t>
            </a:r>
            <a:r>
              <a:rPr lang="en-US" b="1" dirty="0" smtClean="0"/>
              <a:t> = </a:t>
            </a:r>
            <a:r>
              <a:rPr lang="en-US" b="1" dirty="0" err="1" smtClean="0"/>
              <a:t>bankBalance</a:t>
            </a:r>
            <a:r>
              <a:rPr lang="en-US" b="1" dirty="0" smtClean="0"/>
              <a:t> +</a:t>
            </a:r>
            <a:r>
              <a:rPr lang="en-US" b="1" dirty="0" err="1" smtClean="0"/>
              <a:t>paycheckAmount</a:t>
            </a:r>
            <a:r>
              <a:rPr lang="en-US" b="1" dirty="0" smtClean="0"/>
              <a:t> </a:t>
            </a:r>
          </a:p>
          <a:p>
            <a:pPr marL="0" indent="0">
              <a:buNone/>
            </a:pPr>
            <a:r>
              <a:rPr lang="en-US" b="1" dirty="0" err="1"/>
              <a:t>bankBalance</a:t>
            </a:r>
            <a:r>
              <a:rPr lang="en-US" b="1" dirty="0"/>
              <a:t> = </a:t>
            </a:r>
            <a:r>
              <a:rPr lang="en-US" b="1" dirty="0" err="1" smtClean="0"/>
              <a:t>newBankBalance</a:t>
            </a:r>
            <a:r>
              <a:rPr lang="en-US" b="1" dirty="0" smtClean="0"/>
              <a:t> - expenses</a:t>
            </a:r>
            <a:endParaRPr lang="en-US" b="1" dirty="0"/>
          </a:p>
          <a:p>
            <a:pPr lvl="1"/>
            <a:endParaRPr lang="en-US" dirty="0"/>
          </a:p>
          <a:p>
            <a:pPr marL="457200" lvl="1" indent="0">
              <a:buNone/>
            </a:pPr>
            <a:endParaRPr lang="en-US" dirty="0"/>
          </a:p>
        </p:txBody>
      </p:sp>
    </p:spTree>
    <p:extLst>
      <p:ext uri="{BB962C8B-B14F-4D97-AF65-F5344CB8AC3E}">
        <p14:creationId xmlns:p14="http://schemas.microsoft.com/office/powerpoint/2010/main" val="40542378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5344</TotalTime>
  <Words>688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2.5 Variables</vt:lpstr>
      <vt:lpstr>Concept</vt:lpstr>
      <vt:lpstr>Declaration of Variables</vt:lpstr>
      <vt:lpstr>Initialization/assignment of variables</vt:lpstr>
      <vt:lpstr>Variables and Expressions</vt:lpstr>
      <vt:lpstr>Variables and Expressions</vt:lpstr>
      <vt:lpstr>Variables and Expressions</vt:lpstr>
      <vt:lpstr>Sample Pseudocode Program-Why Variables?</vt:lpstr>
      <vt:lpstr>Sample Pseudocode Program-Why Variables?</vt:lpstr>
      <vt:lpstr>Sample Pseudocode Program With Error</vt:lpstr>
      <vt:lpstr>Sample Pseudocode Program with Error</vt:lpstr>
      <vt:lpstr>DEMO</vt:lpstr>
      <vt:lpstr>Variable Naming Rules</vt:lpstr>
      <vt:lpstr>Variable Naming- good Practice</vt:lpstr>
    </vt:vector>
  </TitlesOfParts>
  <Company>Ingham ISD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2.5 Variables</dc:title>
  <dc:creator>Mark Dodak</dc:creator>
  <cp:lastModifiedBy>David Baker</cp:lastModifiedBy>
  <cp:revision>29</cp:revision>
  <dcterms:created xsi:type="dcterms:W3CDTF">2015-09-10T13:58:32Z</dcterms:created>
  <dcterms:modified xsi:type="dcterms:W3CDTF">2016-09-07T10:41:10Z</dcterms:modified>
</cp:coreProperties>
</file>