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sldIdLst>
    <p:sldId id="375" r:id="rId2"/>
    <p:sldId id="402" r:id="rId3"/>
    <p:sldId id="403" r:id="rId4"/>
    <p:sldId id="404" r:id="rId5"/>
    <p:sldId id="405" r:id="rId6"/>
    <p:sldId id="384" r:id="rId7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A6BFDE"/>
    <a:srgbClr val="EBA7A7"/>
    <a:srgbClr val="000000"/>
    <a:srgbClr val="8CADD4"/>
    <a:srgbClr val="A9C1DF"/>
    <a:srgbClr val="BCCFE6"/>
    <a:srgbClr val="E07A7A"/>
    <a:srgbClr val="CE9291"/>
    <a:srgbClr val="BA5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2430" autoAdjust="0"/>
  </p:normalViewPr>
  <p:slideViewPr>
    <p:cSldViewPr>
      <p:cViewPr>
        <p:scale>
          <a:sx n="90" d="100"/>
          <a:sy n="90" d="100"/>
        </p:scale>
        <p:origin x="85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73E7F-7578-4DD4-82FD-40C24D6EA17C}" type="datetimeFigureOut">
              <a:rPr lang="ru-RU" smtClean="0"/>
              <a:t>11.06.2020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04A8-8E84-4CDF-9B92-36B2179632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56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89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845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9345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4423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4966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0D80-164F-4ECE-A815-4FDD83F9BCA5}" type="datetime1">
              <a:rPr lang="ru-RU" smtClean="0"/>
              <a:t>11.06.2020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21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0CD5-AEFD-4FB0-8E05-A24BD20C7889}" type="datetime1">
              <a:rPr lang="ru-RU" smtClean="0"/>
              <a:t>11.06.2020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82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A9A4-3005-430B-8AC7-63EFCE895077}" type="datetime1">
              <a:rPr lang="ru-RU" smtClean="0"/>
              <a:t>11.06.2020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38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8CD6-BB20-4C52-B81D-B7785C33963A}" type="datetime1">
              <a:rPr lang="ru-RU" smtClean="0"/>
              <a:t>11.06.2020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64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B67C-FD54-4096-A385-8F8657C73047}" type="datetime1">
              <a:rPr lang="ru-RU" smtClean="0"/>
              <a:t>11.06.2020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71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76E6-C242-4724-A575-17A3D2DBE5B9}" type="datetime1">
              <a:rPr lang="ru-RU" smtClean="0"/>
              <a:t>11.06.2020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05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84D-7615-4765-BEBB-FC2ADD0D2DA6}" type="datetime1">
              <a:rPr lang="ru-RU" smtClean="0"/>
              <a:t>11.06.2020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42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3A1-BF28-48BC-9995-A08902293C2F}" type="datetime1">
              <a:rPr lang="ru-RU" smtClean="0"/>
              <a:t>11.06.2020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42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2774-8C0E-4227-8A4F-13D7074C7957}" type="datetime1">
              <a:rPr lang="ru-RU" smtClean="0"/>
              <a:t>11.06.2020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07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09E-B0BA-40F4-9409-BAD477F7AA27}" type="datetime1">
              <a:rPr lang="ru-RU" smtClean="0"/>
              <a:t>11.06.2020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62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Чтобы добавить рисунок, перетащите его на заполнитель или щелкните значок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8B98-2144-49DA-A188-3A9AAE81BE8F}" type="datetime1">
              <a:rPr lang="ru-RU" smtClean="0"/>
              <a:t>11.06.2020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93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E7E8C-EA9C-421C-A5E1-3533048FB457}" type="datetime1">
              <a:rPr lang="ru-RU" smtClean="0"/>
              <a:t>11.06.2020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55576" y="1484784"/>
            <a:ext cx="6912768" cy="1173907"/>
          </a:xfrm>
          <a:prstGeom prst="rect">
            <a:avLst/>
          </a:prstGeom>
          <a:noFill/>
        </p:spPr>
        <p:txBody>
          <a:bodyPr wrap="square" lIns="65274" tIns="32637" rIns="65274" bIns="32637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Частная модель угроз  безопасности персональных данных при их обработке в ИСПДН в государственном автономном образовательном учреждении высшего образования города </a:t>
            </a:r>
            <a:r>
              <a:rPr lang="ru-RU" dirty="0">
                <a:solidFill>
                  <a:schemeClr val="bg1"/>
                </a:solidFill>
              </a:rPr>
              <a:t>М</a:t>
            </a:r>
            <a:r>
              <a:rPr lang="ru-RU" dirty="0" smtClean="0">
                <a:solidFill>
                  <a:schemeClr val="bg1"/>
                </a:solidFill>
              </a:rPr>
              <a:t>осквы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937" y="2777461"/>
            <a:ext cx="5583049" cy="496799"/>
          </a:xfrm>
          <a:prstGeom prst="rect">
            <a:avLst/>
          </a:prstGeom>
          <a:noFill/>
        </p:spPr>
        <p:txBody>
          <a:bodyPr wrap="squar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1400" dirty="0" smtClean="0"/>
              <a:t>Иванова Н.С</a:t>
            </a:r>
            <a:r>
              <a:rPr lang="ru-RU" sz="1400" dirty="0" smtClean="0"/>
              <a:t>. </a:t>
            </a:r>
            <a:r>
              <a:rPr lang="ru-RU" sz="1400" dirty="0"/>
              <a:t> </a:t>
            </a:r>
            <a:r>
              <a:rPr lang="ru-RU" sz="1400" dirty="0" smtClean="0"/>
              <a:t>Абрамов А.С.  Кондратьева А.В.  </a:t>
            </a:r>
            <a:r>
              <a:rPr lang="ru-RU" sz="1400" dirty="0" err="1" smtClean="0"/>
              <a:t>Цапин</a:t>
            </a:r>
            <a:r>
              <a:rPr lang="ru-RU" sz="1400" dirty="0" smtClean="0"/>
              <a:t> Д.М.</a:t>
            </a:r>
            <a:endParaRPr lang="ru-RU" sz="1400" dirty="0" smtClean="0"/>
          </a:p>
          <a:p>
            <a:endParaRPr lang="ru-RU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55576" y="1027622"/>
            <a:ext cx="2579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+mj-lt"/>
              </a:rPr>
              <a:t>ИНЖЕНЕРНЫЙ ПРОЕКТ</a:t>
            </a:r>
            <a:endParaRPr lang="ru-RU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6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624937" y="764704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797281" y="285976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2"/>
          <p:cNvSpPr txBox="1">
            <a:spLocks/>
          </p:cNvSpPr>
          <p:nvPr/>
        </p:nvSpPr>
        <p:spPr>
          <a:xfrm>
            <a:off x="861206" y="292710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1600" b="0" dirty="0" smtClean="0">
                <a:solidFill>
                  <a:schemeClr val="tx1"/>
                </a:solidFill>
              </a:rPr>
              <a:t>ЧАСТНАЯ МОДЕЛЬ УГРОЗ</a:t>
            </a:r>
            <a:endParaRPr lang="ru-RU" sz="1600" b="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3589" y="773757"/>
            <a:ext cx="6242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3"/>
                </a:solidFill>
              </a:rPr>
              <a:t>О проекте</a:t>
            </a:r>
            <a:endParaRPr lang="ru-RU" sz="2000" b="1" dirty="0">
              <a:solidFill>
                <a:schemeClr val="accent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1484784"/>
            <a:ext cx="6984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Проект содержит в себе модель угроз, написанную в соответствии требованиям ФСТЭК. </a:t>
            </a:r>
          </a:p>
          <a:p>
            <a:r>
              <a:rPr lang="ru-RU" dirty="0" smtClean="0"/>
              <a:t>В неё входят: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Описание угроз безопасности </a:t>
            </a:r>
            <a:r>
              <a:rPr lang="ru-RU" dirty="0" err="1" smtClean="0"/>
              <a:t>ПДн</a:t>
            </a:r>
            <a:r>
              <a:rPr lang="ru-RU" dirty="0" smtClean="0"/>
              <a:t> в </a:t>
            </a:r>
            <a:r>
              <a:rPr lang="ru-RU" dirty="0" err="1" smtClean="0"/>
              <a:t>ИСПДн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Описание </a:t>
            </a:r>
            <a:r>
              <a:rPr lang="ru-RU" dirty="0" err="1" smtClean="0"/>
              <a:t>ИСПДн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Модель угроз безопасности </a:t>
            </a:r>
            <a:r>
              <a:rPr lang="ru-RU" dirty="0" err="1" smtClean="0"/>
              <a:t>ПДн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Рисунок 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9" t="2399" r="649" b="30934"/>
          <a:stretch/>
        </p:blipFill>
        <p:spPr>
          <a:xfrm>
            <a:off x="266960" y="1128866"/>
            <a:ext cx="2014332" cy="2014331"/>
          </a:xfrm>
          <a:prstGeom prst="ellipse">
            <a:avLst/>
          </a:prstGeom>
        </p:spPr>
      </p:pic>
      <p:cxnSp>
        <p:nvCxnSpPr>
          <p:cNvPr id="16" name="Прямая соединительная линия 15"/>
          <p:cNvCxnSpPr/>
          <p:nvPr/>
        </p:nvCxnSpPr>
        <p:spPr>
          <a:xfrm>
            <a:off x="624937" y="764704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797281" y="285976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2"/>
          <p:cNvSpPr txBox="1">
            <a:spLocks/>
          </p:cNvSpPr>
          <p:nvPr/>
        </p:nvSpPr>
        <p:spPr>
          <a:xfrm>
            <a:off x="861206" y="292710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1600" b="0" dirty="0" smtClean="0">
                <a:solidFill>
                  <a:schemeClr val="tx1"/>
                </a:solidFill>
              </a:rPr>
              <a:t>ЧАСТНАЯ МОДЕЛЬ УГРОЗ</a:t>
            </a:r>
            <a:endParaRPr lang="ru-RU" sz="1600" b="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0275" y="705945"/>
            <a:ext cx="6242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3"/>
                </a:solidFill>
              </a:rPr>
              <a:t>Участники проекта</a:t>
            </a:r>
            <a:endParaRPr lang="ru-RU" sz="2000" b="1" dirty="0">
              <a:solidFill>
                <a:schemeClr val="accent3"/>
              </a:solidFill>
            </a:endParaRPr>
          </a:p>
        </p:txBody>
      </p:sp>
      <p:sp>
        <p:nvSpPr>
          <p:cNvPr id="8" name="Picture Placeholder 1"/>
          <p:cNvSpPr>
            <a:spLocks noGrp="1"/>
          </p:cNvSpPr>
          <p:nvPr/>
        </p:nvSpPr>
        <p:spPr>
          <a:xfrm>
            <a:off x="2312336" y="3167146"/>
            <a:ext cx="2014332" cy="2014331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/>
          <a:p>
            <a:endParaRPr lang="ru-RU"/>
          </a:p>
        </p:txBody>
      </p:sp>
      <p:sp>
        <p:nvSpPr>
          <p:cNvPr id="10" name="Picture Placeholder 8"/>
          <p:cNvSpPr>
            <a:spLocks noGrp="1"/>
          </p:cNvSpPr>
          <p:nvPr/>
        </p:nvSpPr>
        <p:spPr>
          <a:xfrm>
            <a:off x="6670353" y="1151679"/>
            <a:ext cx="2014332" cy="2014331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/>
          <a:p>
            <a:endParaRPr lang="ru-RU"/>
          </a:p>
        </p:txBody>
      </p:sp>
      <p:sp>
        <p:nvSpPr>
          <p:cNvPr id="11" name="Picture Placeholder 9"/>
          <p:cNvSpPr>
            <a:spLocks noGrp="1"/>
          </p:cNvSpPr>
          <p:nvPr/>
        </p:nvSpPr>
        <p:spPr>
          <a:xfrm>
            <a:off x="4800951" y="3166010"/>
            <a:ext cx="2014332" cy="2014331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/>
          <a:p>
            <a:endParaRPr lang="ru-RU"/>
          </a:p>
        </p:txBody>
      </p:sp>
      <p:sp>
        <p:nvSpPr>
          <p:cNvPr id="17" name="TextBox 12"/>
          <p:cNvSpPr txBox="1"/>
          <p:nvPr/>
        </p:nvSpPr>
        <p:spPr>
          <a:xfrm>
            <a:off x="2205228" y="5003116"/>
            <a:ext cx="2192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Абрамов Артём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138894" y="2929651"/>
            <a:ext cx="2410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Иванова Наталья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2" name="TextBox 14"/>
          <p:cNvSpPr txBox="1"/>
          <p:nvPr/>
        </p:nvSpPr>
        <p:spPr>
          <a:xfrm>
            <a:off x="6577872" y="2981981"/>
            <a:ext cx="2188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Цапин</a:t>
            </a:r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Дмитрий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3" name="TextBox 15"/>
          <p:cNvSpPr txBox="1"/>
          <p:nvPr/>
        </p:nvSpPr>
        <p:spPr>
          <a:xfrm>
            <a:off x="4459278" y="5012338"/>
            <a:ext cx="287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Кондратьева Анжела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4" name="TextBox 16"/>
          <p:cNvSpPr txBox="1"/>
          <p:nvPr/>
        </p:nvSpPr>
        <p:spPr>
          <a:xfrm>
            <a:off x="2174883" y="5351408"/>
            <a:ext cx="2177287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dirty="0" smtClean="0">
                <a:solidFill>
                  <a:schemeClr val="accent3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Описание </a:t>
            </a:r>
            <a:r>
              <a:rPr lang="ru-RU" sz="1600" b="1" dirty="0" err="1" smtClean="0">
                <a:solidFill>
                  <a:schemeClr val="accent3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ИСПДн</a:t>
            </a:r>
            <a:r>
              <a:rPr lang="ru-RU" sz="1600" b="1" dirty="0" smtClean="0">
                <a:solidFill>
                  <a:schemeClr val="accent3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, составление отчёта</a:t>
            </a:r>
            <a:endParaRPr lang="en-US" sz="1600" b="1" dirty="0">
              <a:solidFill>
                <a:schemeClr val="accent3"/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25" name="TextBox 17"/>
          <p:cNvSpPr txBox="1"/>
          <p:nvPr/>
        </p:nvSpPr>
        <p:spPr>
          <a:xfrm>
            <a:off x="209372" y="3223353"/>
            <a:ext cx="2177287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dirty="0" smtClean="0">
                <a:solidFill>
                  <a:schemeClr val="accent3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Составление модели угроз, презентация</a:t>
            </a:r>
            <a:endParaRPr lang="en-US" sz="1600" b="1" dirty="0">
              <a:solidFill>
                <a:schemeClr val="accent3"/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26" name="TextBox 18"/>
          <p:cNvSpPr txBox="1"/>
          <p:nvPr/>
        </p:nvSpPr>
        <p:spPr>
          <a:xfrm>
            <a:off x="6671774" y="3326471"/>
            <a:ext cx="2177287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dirty="0" smtClean="0">
                <a:solidFill>
                  <a:schemeClr val="accent3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Описание угро</a:t>
            </a:r>
            <a:r>
              <a:rPr lang="ru-RU" sz="1600" b="1" dirty="0" smtClean="0">
                <a:solidFill>
                  <a:schemeClr val="accent3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з, составление модели угроз</a:t>
            </a:r>
            <a:endParaRPr lang="en-US" sz="1600" b="1" dirty="0">
              <a:solidFill>
                <a:schemeClr val="accent3"/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27" name="TextBox 19"/>
          <p:cNvSpPr txBox="1"/>
          <p:nvPr/>
        </p:nvSpPr>
        <p:spPr>
          <a:xfrm>
            <a:off x="4818233" y="5293998"/>
            <a:ext cx="2394385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ru-RU" sz="1600" b="1" dirty="0" smtClean="0">
                <a:solidFill>
                  <a:schemeClr val="accent3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Сайт, описание </a:t>
            </a:r>
            <a:r>
              <a:rPr lang="ru-RU" sz="1600" b="1" dirty="0" err="1" smtClean="0">
                <a:solidFill>
                  <a:schemeClr val="accent3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ИСПДн</a:t>
            </a:r>
            <a:endParaRPr lang="en-US" sz="1600" b="1" dirty="0">
              <a:solidFill>
                <a:schemeClr val="accent3"/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624937" y="764704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797281" y="285976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2"/>
          <p:cNvSpPr txBox="1">
            <a:spLocks/>
          </p:cNvSpPr>
          <p:nvPr/>
        </p:nvSpPr>
        <p:spPr>
          <a:xfrm>
            <a:off x="861206" y="292710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1600" b="0" dirty="0" smtClean="0">
                <a:solidFill>
                  <a:schemeClr val="tx1"/>
                </a:solidFill>
              </a:rPr>
              <a:t>ЧАСТНАЯ МОДЕЛЬ УГРОЗ</a:t>
            </a:r>
            <a:endParaRPr lang="ru-RU" sz="1600" b="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3589" y="773757"/>
            <a:ext cx="6242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3"/>
                </a:solidFill>
              </a:rPr>
              <a:t>Этапы работы над проектом</a:t>
            </a:r>
            <a:endParaRPr lang="ru-RU" sz="2000" b="1" dirty="0">
              <a:solidFill>
                <a:schemeClr val="accent3"/>
              </a:solidFill>
            </a:endParaRPr>
          </a:p>
        </p:txBody>
      </p:sp>
      <p:grpSp>
        <p:nvGrpSpPr>
          <p:cNvPr id="7" name="Group 40"/>
          <p:cNvGrpSpPr/>
          <p:nvPr/>
        </p:nvGrpSpPr>
        <p:grpSpPr>
          <a:xfrm>
            <a:off x="1" y="1567543"/>
            <a:ext cx="4572000" cy="3993730"/>
            <a:chOff x="2449513" y="450850"/>
            <a:chExt cx="7078663" cy="4772025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7770813" y="4416425"/>
              <a:ext cx="0" cy="806450"/>
            </a:xfrm>
            <a:prstGeom prst="line">
              <a:avLst/>
            </a:prstGeom>
            <a:noFill/>
            <a:ln w="15875" cap="flat">
              <a:solidFill>
                <a:srgbClr val="F5F5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" name="Group 37"/>
            <p:cNvGrpSpPr/>
            <p:nvPr/>
          </p:nvGrpSpPr>
          <p:grpSpPr>
            <a:xfrm>
              <a:off x="8018463" y="4546600"/>
              <a:ext cx="541338" cy="542926"/>
              <a:chOff x="8018463" y="4546600"/>
              <a:chExt cx="541338" cy="542926"/>
            </a:xfrm>
            <a:solidFill>
              <a:schemeClr val="bg1"/>
            </a:solidFill>
          </p:grpSpPr>
          <p:sp>
            <p:nvSpPr>
              <p:cNvPr id="45" name="Freeform 10"/>
              <p:cNvSpPr>
                <a:spLocks noEditPoints="1"/>
              </p:cNvSpPr>
              <p:nvPr/>
            </p:nvSpPr>
            <p:spPr bwMode="auto">
              <a:xfrm>
                <a:off x="8018463" y="4598988"/>
                <a:ext cx="492125" cy="490538"/>
              </a:xfrm>
              <a:custGeom>
                <a:avLst/>
                <a:gdLst>
                  <a:gd name="T0" fmla="*/ 108 w 216"/>
                  <a:gd name="T1" fmla="*/ 216 h 216"/>
                  <a:gd name="T2" fmla="*/ 216 w 216"/>
                  <a:gd name="T3" fmla="*/ 108 h 216"/>
                  <a:gd name="T4" fmla="*/ 203 w 216"/>
                  <a:gd name="T5" fmla="*/ 57 h 216"/>
                  <a:gd name="T6" fmla="*/ 201 w 216"/>
                  <a:gd name="T7" fmla="*/ 57 h 216"/>
                  <a:gd name="T8" fmla="*/ 199 w 216"/>
                  <a:gd name="T9" fmla="*/ 57 h 216"/>
                  <a:gd name="T10" fmla="*/ 185 w 216"/>
                  <a:gd name="T11" fmla="*/ 56 h 216"/>
                  <a:gd name="T12" fmla="*/ 175 w 216"/>
                  <a:gd name="T13" fmla="*/ 66 h 216"/>
                  <a:gd name="T14" fmla="*/ 187 w 216"/>
                  <a:gd name="T15" fmla="*/ 108 h 216"/>
                  <a:gd name="T16" fmla="*/ 108 w 216"/>
                  <a:gd name="T17" fmla="*/ 187 h 216"/>
                  <a:gd name="T18" fmla="*/ 29 w 216"/>
                  <a:gd name="T19" fmla="*/ 108 h 216"/>
                  <a:gd name="T20" fmla="*/ 108 w 216"/>
                  <a:gd name="T21" fmla="*/ 29 h 216"/>
                  <a:gd name="T22" fmla="*/ 150 w 216"/>
                  <a:gd name="T23" fmla="*/ 41 h 216"/>
                  <a:gd name="T24" fmla="*/ 159 w 216"/>
                  <a:gd name="T25" fmla="*/ 32 h 216"/>
                  <a:gd name="T26" fmla="*/ 157 w 216"/>
                  <a:gd name="T27" fmla="*/ 16 h 216"/>
                  <a:gd name="T28" fmla="*/ 158 w 216"/>
                  <a:gd name="T29" fmla="*/ 12 h 216"/>
                  <a:gd name="T30" fmla="*/ 108 w 216"/>
                  <a:gd name="T31" fmla="*/ 0 h 216"/>
                  <a:gd name="T32" fmla="*/ 0 w 216"/>
                  <a:gd name="T33" fmla="*/ 108 h 216"/>
                  <a:gd name="T34" fmla="*/ 108 w 216"/>
                  <a:gd name="T35" fmla="*/ 216 h 216"/>
                  <a:gd name="T36" fmla="*/ 108 w 216"/>
                  <a:gd name="T37" fmla="*/ 216 h 216"/>
                  <a:gd name="T38" fmla="*/ 108 w 216"/>
                  <a:gd name="T3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168" y="216"/>
                      <a:pt x="216" y="168"/>
                      <a:pt x="216" y="108"/>
                    </a:cubicBezTo>
                    <a:cubicBezTo>
                      <a:pt x="216" y="90"/>
                      <a:pt x="211" y="72"/>
                      <a:pt x="203" y="57"/>
                    </a:cubicBezTo>
                    <a:cubicBezTo>
                      <a:pt x="202" y="57"/>
                      <a:pt x="201" y="57"/>
                      <a:pt x="201" y="57"/>
                    </a:cubicBezTo>
                    <a:cubicBezTo>
                      <a:pt x="200" y="57"/>
                      <a:pt x="200" y="57"/>
                      <a:pt x="199" y="57"/>
                    </a:cubicBezTo>
                    <a:cubicBezTo>
                      <a:pt x="185" y="56"/>
                      <a:pt x="185" y="56"/>
                      <a:pt x="185" y="56"/>
                    </a:cubicBezTo>
                    <a:cubicBezTo>
                      <a:pt x="175" y="66"/>
                      <a:pt x="175" y="66"/>
                      <a:pt x="175" y="66"/>
                    </a:cubicBezTo>
                    <a:cubicBezTo>
                      <a:pt x="183" y="78"/>
                      <a:pt x="187" y="93"/>
                      <a:pt x="187" y="108"/>
                    </a:cubicBezTo>
                    <a:cubicBezTo>
                      <a:pt x="187" y="152"/>
                      <a:pt x="152" y="187"/>
                      <a:pt x="108" y="187"/>
                    </a:cubicBezTo>
                    <a:cubicBezTo>
                      <a:pt x="64" y="187"/>
                      <a:pt x="29" y="152"/>
                      <a:pt x="29" y="108"/>
                    </a:cubicBezTo>
                    <a:cubicBezTo>
                      <a:pt x="29" y="64"/>
                      <a:pt x="64" y="29"/>
                      <a:pt x="108" y="29"/>
                    </a:cubicBezTo>
                    <a:cubicBezTo>
                      <a:pt x="123" y="29"/>
                      <a:pt x="138" y="33"/>
                      <a:pt x="150" y="41"/>
                    </a:cubicBezTo>
                    <a:cubicBezTo>
                      <a:pt x="159" y="32"/>
                      <a:pt x="159" y="32"/>
                      <a:pt x="159" y="32"/>
                    </a:cubicBezTo>
                    <a:cubicBezTo>
                      <a:pt x="157" y="16"/>
                      <a:pt x="157" y="16"/>
                      <a:pt x="157" y="16"/>
                    </a:cubicBezTo>
                    <a:cubicBezTo>
                      <a:pt x="157" y="15"/>
                      <a:pt x="157" y="13"/>
                      <a:pt x="158" y="12"/>
                    </a:cubicBezTo>
                    <a:cubicBezTo>
                      <a:pt x="143" y="4"/>
                      <a:pt x="126" y="0"/>
                      <a:pt x="108" y="0"/>
                    </a:cubicBezTo>
                    <a:cubicBezTo>
                      <a:pt x="48" y="0"/>
                      <a:pt x="0" y="48"/>
                      <a:pt x="0" y="108"/>
                    </a:cubicBezTo>
                    <a:cubicBezTo>
                      <a:pt x="0" y="168"/>
                      <a:pt x="48" y="216"/>
                      <a:pt x="108" y="216"/>
                    </a:cubicBezTo>
                    <a:close/>
                    <a:moveTo>
                      <a:pt x="108" y="216"/>
                    </a:moveTo>
                    <a:cubicBezTo>
                      <a:pt x="108" y="216"/>
                      <a:pt x="108" y="216"/>
                      <a:pt x="108" y="2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1"/>
              <p:cNvSpPr>
                <a:spLocks noEditPoints="1"/>
              </p:cNvSpPr>
              <p:nvPr/>
            </p:nvSpPr>
            <p:spPr bwMode="auto">
              <a:xfrm>
                <a:off x="8143876" y="4724400"/>
                <a:ext cx="241300" cy="241300"/>
              </a:xfrm>
              <a:custGeom>
                <a:avLst/>
                <a:gdLst>
                  <a:gd name="T0" fmla="*/ 53 w 106"/>
                  <a:gd name="T1" fmla="*/ 25 h 106"/>
                  <a:gd name="T2" fmla="*/ 55 w 106"/>
                  <a:gd name="T3" fmla="*/ 25 h 106"/>
                  <a:gd name="T4" fmla="*/ 75 w 106"/>
                  <a:gd name="T5" fmla="*/ 5 h 106"/>
                  <a:gd name="T6" fmla="*/ 75 w 106"/>
                  <a:gd name="T7" fmla="*/ 5 h 106"/>
                  <a:gd name="T8" fmla="*/ 53 w 106"/>
                  <a:gd name="T9" fmla="*/ 0 h 106"/>
                  <a:gd name="T10" fmla="*/ 0 w 106"/>
                  <a:gd name="T11" fmla="*/ 53 h 106"/>
                  <a:gd name="T12" fmla="*/ 53 w 106"/>
                  <a:gd name="T13" fmla="*/ 106 h 106"/>
                  <a:gd name="T14" fmla="*/ 106 w 106"/>
                  <a:gd name="T15" fmla="*/ 53 h 106"/>
                  <a:gd name="T16" fmla="*/ 101 w 106"/>
                  <a:gd name="T17" fmla="*/ 31 h 106"/>
                  <a:gd name="T18" fmla="*/ 101 w 106"/>
                  <a:gd name="T19" fmla="*/ 31 h 106"/>
                  <a:gd name="T20" fmla="*/ 81 w 106"/>
                  <a:gd name="T21" fmla="*/ 51 h 106"/>
                  <a:gd name="T22" fmla="*/ 81 w 106"/>
                  <a:gd name="T23" fmla="*/ 53 h 106"/>
                  <a:gd name="T24" fmla="*/ 53 w 106"/>
                  <a:gd name="T25" fmla="*/ 81 h 106"/>
                  <a:gd name="T26" fmla="*/ 25 w 106"/>
                  <a:gd name="T27" fmla="*/ 53 h 106"/>
                  <a:gd name="T28" fmla="*/ 53 w 106"/>
                  <a:gd name="T29" fmla="*/ 25 h 106"/>
                  <a:gd name="T30" fmla="*/ 53 w 106"/>
                  <a:gd name="T31" fmla="*/ 25 h 106"/>
                  <a:gd name="T32" fmla="*/ 53 w 106"/>
                  <a:gd name="T33" fmla="*/ 2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6" h="106">
                    <a:moveTo>
                      <a:pt x="53" y="25"/>
                    </a:moveTo>
                    <a:cubicBezTo>
                      <a:pt x="54" y="25"/>
                      <a:pt x="54" y="25"/>
                      <a:pt x="55" y="2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69" y="2"/>
                      <a:pt x="61" y="0"/>
                      <a:pt x="53" y="0"/>
                    </a:cubicBezTo>
                    <a:cubicBezTo>
                      <a:pt x="24" y="0"/>
                      <a:pt x="0" y="24"/>
                      <a:pt x="0" y="53"/>
                    </a:cubicBezTo>
                    <a:cubicBezTo>
                      <a:pt x="0" y="82"/>
                      <a:pt x="24" y="106"/>
                      <a:pt x="53" y="106"/>
                    </a:cubicBezTo>
                    <a:cubicBezTo>
                      <a:pt x="82" y="106"/>
                      <a:pt x="106" y="82"/>
                      <a:pt x="106" y="53"/>
                    </a:cubicBezTo>
                    <a:cubicBezTo>
                      <a:pt x="106" y="45"/>
                      <a:pt x="104" y="37"/>
                      <a:pt x="101" y="31"/>
                    </a:cubicBezTo>
                    <a:cubicBezTo>
                      <a:pt x="101" y="31"/>
                      <a:pt x="101" y="31"/>
                      <a:pt x="101" y="31"/>
                    </a:cubicBezTo>
                    <a:cubicBezTo>
                      <a:pt x="81" y="51"/>
                      <a:pt x="81" y="51"/>
                      <a:pt x="81" y="51"/>
                    </a:cubicBezTo>
                    <a:cubicBezTo>
                      <a:pt x="81" y="52"/>
                      <a:pt x="81" y="52"/>
                      <a:pt x="81" y="53"/>
                    </a:cubicBezTo>
                    <a:cubicBezTo>
                      <a:pt x="81" y="68"/>
                      <a:pt x="68" y="81"/>
                      <a:pt x="53" y="81"/>
                    </a:cubicBezTo>
                    <a:cubicBezTo>
                      <a:pt x="38" y="81"/>
                      <a:pt x="25" y="68"/>
                      <a:pt x="25" y="53"/>
                    </a:cubicBezTo>
                    <a:cubicBezTo>
                      <a:pt x="25" y="38"/>
                      <a:pt x="38" y="25"/>
                      <a:pt x="53" y="25"/>
                    </a:cubicBezTo>
                    <a:close/>
                    <a:moveTo>
                      <a:pt x="53" y="25"/>
                    </a:moveTo>
                    <a:cubicBezTo>
                      <a:pt x="53" y="25"/>
                      <a:pt x="53" y="25"/>
                      <a:pt x="53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2"/>
              <p:cNvSpPr>
                <a:spLocks noEditPoints="1"/>
              </p:cNvSpPr>
              <p:nvPr/>
            </p:nvSpPr>
            <p:spPr bwMode="auto">
              <a:xfrm>
                <a:off x="8286751" y="4546600"/>
                <a:ext cx="273050" cy="273050"/>
              </a:xfrm>
              <a:custGeom>
                <a:avLst/>
                <a:gdLst>
                  <a:gd name="T0" fmla="*/ 101 w 120"/>
                  <a:gd name="T1" fmla="*/ 33 h 120"/>
                  <a:gd name="T2" fmla="*/ 107 w 120"/>
                  <a:gd name="T3" fmla="*/ 27 h 120"/>
                  <a:gd name="T4" fmla="*/ 107 w 120"/>
                  <a:gd name="T5" fmla="*/ 18 h 120"/>
                  <a:gd name="T6" fmla="*/ 103 w 120"/>
                  <a:gd name="T7" fmla="*/ 14 h 120"/>
                  <a:gd name="T8" fmla="*/ 98 w 120"/>
                  <a:gd name="T9" fmla="*/ 12 h 120"/>
                  <a:gd name="T10" fmla="*/ 94 w 120"/>
                  <a:gd name="T11" fmla="*/ 14 h 120"/>
                  <a:gd name="T12" fmla="*/ 87 w 120"/>
                  <a:gd name="T13" fmla="*/ 20 h 120"/>
                  <a:gd name="T14" fmla="*/ 86 w 120"/>
                  <a:gd name="T15" fmla="*/ 2 h 120"/>
                  <a:gd name="T16" fmla="*/ 83 w 120"/>
                  <a:gd name="T17" fmla="*/ 0 h 120"/>
                  <a:gd name="T18" fmla="*/ 82 w 120"/>
                  <a:gd name="T19" fmla="*/ 1 h 120"/>
                  <a:gd name="T20" fmla="*/ 55 w 120"/>
                  <a:gd name="T21" fmla="*/ 27 h 120"/>
                  <a:gd name="T22" fmla="*/ 52 w 120"/>
                  <a:gd name="T23" fmla="*/ 36 h 120"/>
                  <a:gd name="T24" fmla="*/ 52 w 120"/>
                  <a:gd name="T25" fmla="*/ 37 h 120"/>
                  <a:gd name="T26" fmla="*/ 53 w 120"/>
                  <a:gd name="T27" fmla="*/ 54 h 120"/>
                  <a:gd name="T28" fmla="*/ 44 w 120"/>
                  <a:gd name="T29" fmla="*/ 63 h 120"/>
                  <a:gd name="T30" fmla="*/ 27 w 120"/>
                  <a:gd name="T31" fmla="*/ 80 h 120"/>
                  <a:gd name="T32" fmla="*/ 26 w 120"/>
                  <a:gd name="T33" fmla="*/ 81 h 120"/>
                  <a:gd name="T34" fmla="*/ 10 w 120"/>
                  <a:gd name="T35" fmla="*/ 97 h 120"/>
                  <a:gd name="T36" fmla="*/ 2 w 120"/>
                  <a:gd name="T37" fmla="*/ 105 h 120"/>
                  <a:gd name="T38" fmla="*/ 1 w 120"/>
                  <a:gd name="T39" fmla="*/ 108 h 120"/>
                  <a:gd name="T40" fmla="*/ 0 w 120"/>
                  <a:gd name="T41" fmla="*/ 114 h 120"/>
                  <a:gd name="T42" fmla="*/ 6 w 120"/>
                  <a:gd name="T43" fmla="*/ 120 h 120"/>
                  <a:gd name="T44" fmla="*/ 6 w 120"/>
                  <a:gd name="T45" fmla="*/ 120 h 120"/>
                  <a:gd name="T46" fmla="*/ 12 w 120"/>
                  <a:gd name="T47" fmla="*/ 120 h 120"/>
                  <a:gd name="T48" fmla="*/ 16 w 120"/>
                  <a:gd name="T49" fmla="*/ 118 h 120"/>
                  <a:gd name="T50" fmla="*/ 68 w 120"/>
                  <a:gd name="T51" fmla="*/ 67 h 120"/>
                  <a:gd name="T52" fmla="*/ 83 w 120"/>
                  <a:gd name="T53" fmla="*/ 68 h 120"/>
                  <a:gd name="T54" fmla="*/ 84 w 120"/>
                  <a:gd name="T55" fmla="*/ 68 h 120"/>
                  <a:gd name="T56" fmla="*/ 84 w 120"/>
                  <a:gd name="T57" fmla="*/ 68 h 120"/>
                  <a:gd name="T58" fmla="*/ 93 w 120"/>
                  <a:gd name="T59" fmla="*/ 65 h 120"/>
                  <a:gd name="T60" fmla="*/ 119 w 120"/>
                  <a:gd name="T61" fmla="*/ 38 h 120"/>
                  <a:gd name="T62" fmla="*/ 117 w 120"/>
                  <a:gd name="T63" fmla="*/ 34 h 120"/>
                  <a:gd name="T64" fmla="*/ 101 w 120"/>
                  <a:gd name="T65" fmla="*/ 33 h 120"/>
                  <a:gd name="T66" fmla="*/ 101 w 120"/>
                  <a:gd name="T67" fmla="*/ 33 h 120"/>
                  <a:gd name="T68" fmla="*/ 101 w 120"/>
                  <a:gd name="T69" fmla="*/ 33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0" h="120">
                    <a:moveTo>
                      <a:pt x="101" y="33"/>
                    </a:moveTo>
                    <a:cubicBezTo>
                      <a:pt x="107" y="27"/>
                      <a:pt x="107" y="27"/>
                      <a:pt x="107" y="27"/>
                    </a:cubicBezTo>
                    <a:cubicBezTo>
                      <a:pt x="110" y="25"/>
                      <a:pt x="110" y="20"/>
                      <a:pt x="107" y="18"/>
                    </a:cubicBezTo>
                    <a:cubicBezTo>
                      <a:pt x="103" y="14"/>
                      <a:pt x="103" y="14"/>
                      <a:pt x="103" y="14"/>
                    </a:cubicBezTo>
                    <a:cubicBezTo>
                      <a:pt x="102" y="12"/>
                      <a:pt x="100" y="12"/>
                      <a:pt x="98" y="12"/>
                    </a:cubicBezTo>
                    <a:cubicBezTo>
                      <a:pt x="97" y="12"/>
                      <a:pt x="95" y="12"/>
                      <a:pt x="94" y="14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6" y="2"/>
                      <a:pt x="86" y="2"/>
                      <a:pt x="86" y="2"/>
                    </a:cubicBezTo>
                    <a:cubicBezTo>
                      <a:pt x="86" y="1"/>
                      <a:pt x="84" y="0"/>
                      <a:pt x="83" y="0"/>
                    </a:cubicBezTo>
                    <a:cubicBezTo>
                      <a:pt x="83" y="0"/>
                      <a:pt x="82" y="0"/>
                      <a:pt x="82" y="1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30"/>
                      <a:pt x="52" y="33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3" y="54"/>
                      <a:pt x="53" y="54"/>
                      <a:pt x="53" y="54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27" y="80"/>
                      <a:pt x="27" y="80"/>
                      <a:pt x="27" y="80"/>
                    </a:cubicBezTo>
                    <a:cubicBezTo>
                      <a:pt x="26" y="81"/>
                      <a:pt x="26" y="81"/>
                      <a:pt x="26" y="81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2" y="105"/>
                      <a:pt x="2" y="105"/>
                      <a:pt x="2" y="105"/>
                    </a:cubicBezTo>
                    <a:cubicBezTo>
                      <a:pt x="1" y="106"/>
                      <a:pt x="1" y="107"/>
                      <a:pt x="1" y="108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0" y="117"/>
                      <a:pt x="3" y="120"/>
                      <a:pt x="6" y="120"/>
                    </a:cubicBezTo>
                    <a:cubicBezTo>
                      <a:pt x="6" y="120"/>
                      <a:pt x="6" y="120"/>
                      <a:pt x="6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4" y="120"/>
                      <a:pt x="15" y="119"/>
                      <a:pt x="16" y="118"/>
                    </a:cubicBezTo>
                    <a:cubicBezTo>
                      <a:pt x="68" y="67"/>
                      <a:pt x="68" y="67"/>
                      <a:pt x="68" y="67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4" y="68"/>
                      <a:pt x="84" y="68"/>
                      <a:pt x="84" y="68"/>
                    </a:cubicBezTo>
                    <a:cubicBezTo>
                      <a:pt x="84" y="68"/>
                      <a:pt x="84" y="68"/>
                      <a:pt x="84" y="68"/>
                    </a:cubicBezTo>
                    <a:cubicBezTo>
                      <a:pt x="88" y="68"/>
                      <a:pt x="90" y="67"/>
                      <a:pt x="93" y="65"/>
                    </a:cubicBezTo>
                    <a:cubicBezTo>
                      <a:pt x="119" y="38"/>
                      <a:pt x="119" y="38"/>
                      <a:pt x="119" y="38"/>
                    </a:cubicBezTo>
                    <a:cubicBezTo>
                      <a:pt x="120" y="37"/>
                      <a:pt x="119" y="34"/>
                      <a:pt x="117" y="34"/>
                    </a:cubicBezTo>
                    <a:lnTo>
                      <a:pt x="101" y="33"/>
                    </a:lnTo>
                    <a:close/>
                    <a:moveTo>
                      <a:pt x="101" y="33"/>
                    </a:moveTo>
                    <a:cubicBezTo>
                      <a:pt x="101" y="33"/>
                      <a:pt x="101" y="33"/>
                      <a:pt x="101" y="3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449513" y="3117850"/>
              <a:ext cx="1438275" cy="133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4441826" y="3117850"/>
              <a:ext cx="3986213" cy="1133475"/>
            </a:xfrm>
            <a:custGeom>
              <a:avLst/>
              <a:gdLst>
                <a:gd name="T0" fmla="*/ 0 w 2511"/>
                <a:gd name="T1" fmla="*/ 714 h 714"/>
                <a:gd name="T2" fmla="*/ 0 w 2511"/>
                <a:gd name="T3" fmla="*/ 0 h 714"/>
                <a:gd name="T4" fmla="*/ 2253 w 2511"/>
                <a:gd name="T5" fmla="*/ 0 h 714"/>
                <a:gd name="T6" fmla="*/ 2511 w 2511"/>
                <a:gd name="T7" fmla="*/ 357 h 714"/>
                <a:gd name="T8" fmla="*/ 2253 w 2511"/>
                <a:gd name="T9" fmla="*/ 714 h 714"/>
                <a:gd name="T10" fmla="*/ 0 w 2511"/>
                <a:gd name="T11" fmla="*/ 714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1" h="714">
                  <a:moveTo>
                    <a:pt x="0" y="714"/>
                  </a:moveTo>
                  <a:lnTo>
                    <a:pt x="0" y="0"/>
                  </a:lnTo>
                  <a:lnTo>
                    <a:pt x="2253" y="0"/>
                  </a:lnTo>
                  <a:lnTo>
                    <a:pt x="2511" y="357"/>
                  </a:lnTo>
                  <a:lnTo>
                    <a:pt x="2253" y="714"/>
                  </a:lnTo>
                  <a:lnTo>
                    <a:pt x="0" y="7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3887788" y="3119438"/>
              <a:ext cx="554038" cy="1333500"/>
            </a:xfrm>
            <a:custGeom>
              <a:avLst/>
              <a:gdLst>
                <a:gd name="T0" fmla="*/ 0 w 349"/>
                <a:gd name="T1" fmla="*/ 840 h 840"/>
                <a:gd name="T2" fmla="*/ 0 w 349"/>
                <a:gd name="T3" fmla="*/ 0 h 840"/>
                <a:gd name="T4" fmla="*/ 349 w 349"/>
                <a:gd name="T5" fmla="*/ 0 h 840"/>
                <a:gd name="T6" fmla="*/ 349 w 349"/>
                <a:gd name="T7" fmla="*/ 714 h 840"/>
                <a:gd name="T8" fmla="*/ 0 w 349"/>
                <a:gd name="T9" fmla="*/ 84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840">
                  <a:moveTo>
                    <a:pt x="0" y="840"/>
                  </a:moveTo>
                  <a:lnTo>
                    <a:pt x="0" y="0"/>
                  </a:lnTo>
                  <a:lnTo>
                    <a:pt x="349" y="0"/>
                  </a:lnTo>
                  <a:lnTo>
                    <a:pt x="349" y="714"/>
                  </a:lnTo>
                  <a:lnTo>
                    <a:pt x="0" y="84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auto">
            <a:xfrm>
              <a:off x="2749551" y="3367088"/>
              <a:ext cx="838200" cy="83502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7146926" y="3282950"/>
              <a:ext cx="0" cy="806450"/>
            </a:xfrm>
            <a:prstGeom prst="line">
              <a:avLst/>
            </a:prstGeom>
            <a:noFill/>
            <a:ln w="15875" cap="flat">
              <a:solidFill>
                <a:srgbClr val="F5F5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449513" y="1784350"/>
              <a:ext cx="1438275" cy="133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3887788" y="1784350"/>
              <a:ext cx="554038" cy="1333500"/>
            </a:xfrm>
            <a:custGeom>
              <a:avLst/>
              <a:gdLst>
                <a:gd name="T0" fmla="*/ 0 w 349"/>
                <a:gd name="T1" fmla="*/ 840 h 840"/>
                <a:gd name="T2" fmla="*/ 0 w 349"/>
                <a:gd name="T3" fmla="*/ 0 h 840"/>
                <a:gd name="T4" fmla="*/ 349 w 349"/>
                <a:gd name="T5" fmla="*/ 126 h 840"/>
                <a:gd name="T6" fmla="*/ 349 w 349"/>
                <a:gd name="T7" fmla="*/ 840 h 840"/>
                <a:gd name="T8" fmla="*/ 0 w 349"/>
                <a:gd name="T9" fmla="*/ 84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840">
                  <a:moveTo>
                    <a:pt x="0" y="840"/>
                  </a:moveTo>
                  <a:lnTo>
                    <a:pt x="0" y="0"/>
                  </a:lnTo>
                  <a:lnTo>
                    <a:pt x="349" y="126"/>
                  </a:lnTo>
                  <a:lnTo>
                    <a:pt x="349" y="840"/>
                  </a:lnTo>
                  <a:lnTo>
                    <a:pt x="0" y="84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441826" y="1985963"/>
              <a:ext cx="5086350" cy="1133475"/>
            </a:xfrm>
            <a:custGeom>
              <a:avLst/>
              <a:gdLst>
                <a:gd name="T0" fmla="*/ 2947 w 3204"/>
                <a:gd name="T1" fmla="*/ 714 h 714"/>
                <a:gd name="T2" fmla="*/ 3204 w 3204"/>
                <a:gd name="T3" fmla="*/ 357 h 714"/>
                <a:gd name="T4" fmla="*/ 2947 w 3204"/>
                <a:gd name="T5" fmla="*/ 0 h 714"/>
                <a:gd name="T6" fmla="*/ 0 w 3204"/>
                <a:gd name="T7" fmla="*/ 0 h 714"/>
                <a:gd name="T8" fmla="*/ 0 w 3204"/>
                <a:gd name="T9" fmla="*/ 714 h 714"/>
                <a:gd name="T10" fmla="*/ 2947 w 3204"/>
                <a:gd name="T11" fmla="*/ 714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4" h="714">
                  <a:moveTo>
                    <a:pt x="2947" y="714"/>
                  </a:moveTo>
                  <a:lnTo>
                    <a:pt x="3204" y="357"/>
                  </a:lnTo>
                  <a:lnTo>
                    <a:pt x="2947" y="0"/>
                  </a:lnTo>
                  <a:lnTo>
                    <a:pt x="0" y="0"/>
                  </a:lnTo>
                  <a:lnTo>
                    <a:pt x="0" y="714"/>
                  </a:lnTo>
                  <a:lnTo>
                    <a:pt x="2947" y="71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2749551" y="2035175"/>
              <a:ext cx="838200" cy="8350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7975601" y="2152650"/>
              <a:ext cx="0" cy="804863"/>
            </a:xfrm>
            <a:prstGeom prst="line">
              <a:avLst/>
            </a:prstGeom>
            <a:noFill/>
            <a:ln w="15875" cap="flat">
              <a:solidFill>
                <a:srgbClr val="F5F5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9" name="Group 39"/>
            <p:cNvGrpSpPr/>
            <p:nvPr/>
          </p:nvGrpSpPr>
          <p:grpSpPr>
            <a:xfrm>
              <a:off x="8139113" y="2316163"/>
              <a:ext cx="709613" cy="492125"/>
              <a:chOff x="8139113" y="2316163"/>
              <a:chExt cx="709613" cy="492125"/>
            </a:xfrm>
            <a:solidFill>
              <a:schemeClr val="bg1"/>
            </a:solidFill>
          </p:grpSpPr>
          <p:sp>
            <p:nvSpPr>
              <p:cNvPr id="36" name="Freeform 27"/>
              <p:cNvSpPr>
                <a:spLocks noEditPoints="1"/>
              </p:cNvSpPr>
              <p:nvPr/>
            </p:nvSpPr>
            <p:spPr bwMode="auto">
              <a:xfrm>
                <a:off x="8204201" y="2316163"/>
                <a:ext cx="577850" cy="404813"/>
              </a:xfrm>
              <a:custGeom>
                <a:avLst/>
                <a:gdLst>
                  <a:gd name="T0" fmla="*/ 240 w 254"/>
                  <a:gd name="T1" fmla="*/ 178 h 178"/>
                  <a:gd name="T2" fmla="*/ 14 w 254"/>
                  <a:gd name="T3" fmla="*/ 178 h 178"/>
                  <a:gd name="T4" fmla="*/ 0 w 254"/>
                  <a:gd name="T5" fmla="*/ 165 h 178"/>
                  <a:gd name="T6" fmla="*/ 0 w 254"/>
                  <a:gd name="T7" fmla="*/ 14 h 178"/>
                  <a:gd name="T8" fmla="*/ 14 w 254"/>
                  <a:gd name="T9" fmla="*/ 0 h 178"/>
                  <a:gd name="T10" fmla="*/ 240 w 254"/>
                  <a:gd name="T11" fmla="*/ 0 h 178"/>
                  <a:gd name="T12" fmla="*/ 254 w 254"/>
                  <a:gd name="T13" fmla="*/ 14 h 178"/>
                  <a:gd name="T14" fmla="*/ 254 w 254"/>
                  <a:gd name="T15" fmla="*/ 165 h 178"/>
                  <a:gd name="T16" fmla="*/ 240 w 254"/>
                  <a:gd name="T17" fmla="*/ 178 h 178"/>
                  <a:gd name="T18" fmla="*/ 14 w 254"/>
                  <a:gd name="T19" fmla="*/ 12 h 178"/>
                  <a:gd name="T20" fmla="*/ 12 w 254"/>
                  <a:gd name="T21" fmla="*/ 14 h 178"/>
                  <a:gd name="T22" fmla="*/ 12 w 254"/>
                  <a:gd name="T23" fmla="*/ 165 h 178"/>
                  <a:gd name="T24" fmla="*/ 14 w 254"/>
                  <a:gd name="T25" fmla="*/ 167 h 178"/>
                  <a:gd name="T26" fmla="*/ 240 w 254"/>
                  <a:gd name="T27" fmla="*/ 167 h 178"/>
                  <a:gd name="T28" fmla="*/ 242 w 254"/>
                  <a:gd name="T29" fmla="*/ 165 h 178"/>
                  <a:gd name="T30" fmla="*/ 242 w 254"/>
                  <a:gd name="T31" fmla="*/ 14 h 178"/>
                  <a:gd name="T32" fmla="*/ 240 w 254"/>
                  <a:gd name="T33" fmla="*/ 12 h 178"/>
                  <a:gd name="T34" fmla="*/ 14 w 254"/>
                  <a:gd name="T35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4" h="178">
                    <a:moveTo>
                      <a:pt x="240" y="178"/>
                    </a:moveTo>
                    <a:cubicBezTo>
                      <a:pt x="14" y="178"/>
                      <a:pt x="14" y="178"/>
                      <a:pt x="14" y="178"/>
                    </a:cubicBezTo>
                    <a:cubicBezTo>
                      <a:pt x="6" y="178"/>
                      <a:pt x="0" y="172"/>
                      <a:pt x="0" y="16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40" y="0"/>
                      <a:pt x="240" y="0"/>
                      <a:pt x="240" y="0"/>
                    </a:cubicBezTo>
                    <a:cubicBezTo>
                      <a:pt x="248" y="0"/>
                      <a:pt x="254" y="7"/>
                      <a:pt x="254" y="14"/>
                    </a:cubicBezTo>
                    <a:cubicBezTo>
                      <a:pt x="254" y="165"/>
                      <a:pt x="254" y="165"/>
                      <a:pt x="254" y="165"/>
                    </a:cubicBezTo>
                    <a:cubicBezTo>
                      <a:pt x="254" y="172"/>
                      <a:pt x="248" y="178"/>
                      <a:pt x="240" y="178"/>
                    </a:cubicBezTo>
                    <a:close/>
                    <a:moveTo>
                      <a:pt x="14" y="12"/>
                    </a:moveTo>
                    <a:cubicBezTo>
                      <a:pt x="13" y="12"/>
                      <a:pt x="12" y="13"/>
                      <a:pt x="12" y="14"/>
                    </a:cubicBezTo>
                    <a:cubicBezTo>
                      <a:pt x="12" y="165"/>
                      <a:pt x="12" y="165"/>
                      <a:pt x="12" y="165"/>
                    </a:cubicBezTo>
                    <a:cubicBezTo>
                      <a:pt x="12" y="166"/>
                      <a:pt x="13" y="167"/>
                      <a:pt x="14" y="167"/>
                    </a:cubicBezTo>
                    <a:cubicBezTo>
                      <a:pt x="240" y="167"/>
                      <a:pt x="240" y="167"/>
                      <a:pt x="240" y="167"/>
                    </a:cubicBezTo>
                    <a:cubicBezTo>
                      <a:pt x="241" y="167"/>
                      <a:pt x="242" y="166"/>
                      <a:pt x="242" y="165"/>
                    </a:cubicBezTo>
                    <a:cubicBezTo>
                      <a:pt x="242" y="14"/>
                      <a:pt x="242" y="14"/>
                      <a:pt x="242" y="14"/>
                    </a:cubicBezTo>
                    <a:cubicBezTo>
                      <a:pt x="242" y="13"/>
                      <a:pt x="241" y="12"/>
                      <a:pt x="240" y="12"/>
                    </a:cubicBez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8"/>
              <p:cNvSpPr>
                <a:spLocks/>
              </p:cNvSpPr>
              <p:nvPr/>
            </p:nvSpPr>
            <p:spPr bwMode="auto">
              <a:xfrm>
                <a:off x="8139113" y="2751138"/>
                <a:ext cx="709613" cy="57150"/>
              </a:xfrm>
              <a:custGeom>
                <a:avLst/>
                <a:gdLst>
                  <a:gd name="T0" fmla="*/ 304 w 312"/>
                  <a:gd name="T1" fmla="*/ 25 h 25"/>
                  <a:gd name="T2" fmla="*/ 8 w 312"/>
                  <a:gd name="T3" fmla="*/ 25 h 25"/>
                  <a:gd name="T4" fmla="*/ 0 w 312"/>
                  <a:gd name="T5" fmla="*/ 16 h 25"/>
                  <a:gd name="T6" fmla="*/ 0 w 312"/>
                  <a:gd name="T7" fmla="*/ 9 h 25"/>
                  <a:gd name="T8" fmla="*/ 8 w 312"/>
                  <a:gd name="T9" fmla="*/ 0 h 25"/>
                  <a:gd name="T10" fmla="*/ 304 w 312"/>
                  <a:gd name="T11" fmla="*/ 0 h 25"/>
                  <a:gd name="T12" fmla="*/ 312 w 312"/>
                  <a:gd name="T13" fmla="*/ 9 h 25"/>
                  <a:gd name="T14" fmla="*/ 312 w 312"/>
                  <a:gd name="T15" fmla="*/ 16 h 25"/>
                  <a:gd name="T16" fmla="*/ 304 w 312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2" h="25">
                    <a:moveTo>
                      <a:pt x="304" y="25"/>
                    </a:moveTo>
                    <a:cubicBezTo>
                      <a:pt x="8" y="25"/>
                      <a:pt x="8" y="25"/>
                      <a:pt x="8" y="25"/>
                    </a:cubicBezTo>
                    <a:cubicBezTo>
                      <a:pt x="3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308" y="0"/>
                      <a:pt x="312" y="4"/>
                      <a:pt x="312" y="9"/>
                    </a:cubicBezTo>
                    <a:cubicBezTo>
                      <a:pt x="312" y="16"/>
                      <a:pt x="312" y="16"/>
                      <a:pt x="312" y="16"/>
                    </a:cubicBezTo>
                    <a:cubicBezTo>
                      <a:pt x="312" y="21"/>
                      <a:pt x="308" y="25"/>
                      <a:pt x="30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29"/>
              <p:cNvSpPr>
                <a:spLocks noEditPoints="1"/>
              </p:cNvSpPr>
              <p:nvPr/>
            </p:nvSpPr>
            <p:spPr bwMode="auto">
              <a:xfrm>
                <a:off x="8218488" y="2330450"/>
                <a:ext cx="550863" cy="61913"/>
              </a:xfrm>
              <a:custGeom>
                <a:avLst/>
                <a:gdLst>
                  <a:gd name="T0" fmla="*/ 234 w 242"/>
                  <a:gd name="T1" fmla="*/ 0 h 27"/>
                  <a:gd name="T2" fmla="*/ 8 w 242"/>
                  <a:gd name="T3" fmla="*/ 0 h 27"/>
                  <a:gd name="T4" fmla="*/ 0 w 242"/>
                  <a:gd name="T5" fmla="*/ 8 h 27"/>
                  <a:gd name="T6" fmla="*/ 0 w 242"/>
                  <a:gd name="T7" fmla="*/ 27 h 27"/>
                  <a:gd name="T8" fmla="*/ 242 w 242"/>
                  <a:gd name="T9" fmla="*/ 27 h 27"/>
                  <a:gd name="T10" fmla="*/ 242 w 242"/>
                  <a:gd name="T11" fmla="*/ 8 h 27"/>
                  <a:gd name="T12" fmla="*/ 234 w 242"/>
                  <a:gd name="T13" fmla="*/ 0 h 27"/>
                  <a:gd name="T14" fmla="*/ 121 w 242"/>
                  <a:gd name="T15" fmla="*/ 20 h 27"/>
                  <a:gd name="T16" fmla="*/ 114 w 242"/>
                  <a:gd name="T17" fmla="*/ 14 h 27"/>
                  <a:gd name="T18" fmla="*/ 121 w 242"/>
                  <a:gd name="T19" fmla="*/ 7 h 27"/>
                  <a:gd name="T20" fmla="*/ 127 w 242"/>
                  <a:gd name="T21" fmla="*/ 14 h 27"/>
                  <a:gd name="T22" fmla="*/ 121 w 242"/>
                  <a:gd name="T23" fmla="*/ 2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2" h="27">
                    <a:moveTo>
                      <a:pt x="234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42" y="27"/>
                      <a:pt x="242" y="27"/>
                      <a:pt x="242" y="27"/>
                    </a:cubicBezTo>
                    <a:cubicBezTo>
                      <a:pt x="242" y="8"/>
                      <a:pt x="242" y="8"/>
                      <a:pt x="242" y="8"/>
                    </a:cubicBezTo>
                    <a:cubicBezTo>
                      <a:pt x="242" y="4"/>
                      <a:pt x="238" y="0"/>
                      <a:pt x="234" y="0"/>
                    </a:cubicBezTo>
                    <a:close/>
                    <a:moveTo>
                      <a:pt x="121" y="20"/>
                    </a:moveTo>
                    <a:cubicBezTo>
                      <a:pt x="117" y="20"/>
                      <a:pt x="114" y="17"/>
                      <a:pt x="114" y="14"/>
                    </a:cubicBezTo>
                    <a:cubicBezTo>
                      <a:pt x="114" y="10"/>
                      <a:pt x="117" y="7"/>
                      <a:pt x="121" y="7"/>
                    </a:cubicBezTo>
                    <a:cubicBezTo>
                      <a:pt x="124" y="7"/>
                      <a:pt x="127" y="10"/>
                      <a:pt x="127" y="14"/>
                    </a:cubicBezTo>
                    <a:cubicBezTo>
                      <a:pt x="127" y="17"/>
                      <a:pt x="124" y="20"/>
                      <a:pt x="121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0"/>
              <p:cNvSpPr>
                <a:spLocks/>
              </p:cNvSpPr>
              <p:nvPr/>
            </p:nvSpPr>
            <p:spPr bwMode="auto">
              <a:xfrm>
                <a:off x="8607426" y="2532063"/>
                <a:ext cx="47625" cy="65088"/>
              </a:xfrm>
              <a:custGeom>
                <a:avLst/>
                <a:gdLst>
                  <a:gd name="T0" fmla="*/ 16 w 21"/>
                  <a:gd name="T1" fmla="*/ 28 h 28"/>
                  <a:gd name="T2" fmla="*/ 12 w 21"/>
                  <a:gd name="T3" fmla="*/ 25 h 28"/>
                  <a:gd name="T4" fmla="*/ 1 w 21"/>
                  <a:gd name="T5" fmla="*/ 7 h 28"/>
                  <a:gd name="T6" fmla="*/ 3 w 21"/>
                  <a:gd name="T7" fmla="*/ 1 h 28"/>
                  <a:gd name="T8" fmla="*/ 9 w 21"/>
                  <a:gd name="T9" fmla="*/ 3 h 28"/>
                  <a:gd name="T10" fmla="*/ 20 w 21"/>
                  <a:gd name="T11" fmla="*/ 21 h 28"/>
                  <a:gd name="T12" fmla="*/ 18 w 21"/>
                  <a:gd name="T13" fmla="*/ 27 h 28"/>
                  <a:gd name="T14" fmla="*/ 16 w 21"/>
                  <a:gd name="T1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28">
                    <a:moveTo>
                      <a:pt x="16" y="28"/>
                    </a:moveTo>
                    <a:cubicBezTo>
                      <a:pt x="14" y="28"/>
                      <a:pt x="13" y="27"/>
                      <a:pt x="12" y="25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2"/>
                      <a:pt x="3" y="1"/>
                    </a:cubicBezTo>
                    <a:cubicBezTo>
                      <a:pt x="5" y="0"/>
                      <a:pt x="8" y="0"/>
                      <a:pt x="9" y="3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1" y="23"/>
                      <a:pt x="21" y="26"/>
                      <a:pt x="18" y="27"/>
                    </a:cubicBezTo>
                    <a:cubicBezTo>
                      <a:pt x="18" y="27"/>
                      <a:pt x="17" y="28"/>
                      <a:pt x="1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1"/>
              <p:cNvSpPr>
                <a:spLocks/>
              </p:cNvSpPr>
              <p:nvPr/>
            </p:nvSpPr>
            <p:spPr bwMode="auto">
              <a:xfrm>
                <a:off x="8575676" y="2473325"/>
                <a:ext cx="87313" cy="107950"/>
              </a:xfrm>
              <a:custGeom>
                <a:avLst/>
                <a:gdLst>
                  <a:gd name="T0" fmla="*/ 8 w 38"/>
                  <a:gd name="T1" fmla="*/ 44 h 47"/>
                  <a:gd name="T2" fmla="*/ 1 w 38"/>
                  <a:gd name="T3" fmla="*/ 5 h 47"/>
                  <a:gd name="T4" fmla="*/ 5 w 38"/>
                  <a:gd name="T5" fmla="*/ 2 h 47"/>
                  <a:gd name="T6" fmla="*/ 36 w 38"/>
                  <a:gd name="T7" fmla="*/ 27 h 47"/>
                  <a:gd name="T8" fmla="*/ 34 w 38"/>
                  <a:gd name="T9" fmla="*/ 32 h 47"/>
                  <a:gd name="T10" fmla="*/ 22 w 38"/>
                  <a:gd name="T11" fmla="*/ 32 h 47"/>
                  <a:gd name="T12" fmla="*/ 19 w 38"/>
                  <a:gd name="T13" fmla="*/ 33 h 47"/>
                  <a:gd name="T14" fmla="*/ 13 w 38"/>
                  <a:gd name="T15" fmla="*/ 45 h 47"/>
                  <a:gd name="T16" fmla="*/ 8 w 38"/>
                  <a:gd name="T17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47">
                    <a:moveTo>
                      <a:pt x="8" y="44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0" y="2"/>
                      <a:pt x="3" y="0"/>
                      <a:pt x="5" y="2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8" y="29"/>
                      <a:pt x="37" y="32"/>
                      <a:pt x="34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0" y="32"/>
                      <a:pt x="19" y="32"/>
                      <a:pt x="19" y="33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2" y="47"/>
                      <a:pt x="9" y="47"/>
                      <a:pt x="8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2449513" y="450850"/>
              <a:ext cx="1438275" cy="133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3887788" y="450850"/>
              <a:ext cx="554038" cy="1533525"/>
            </a:xfrm>
            <a:custGeom>
              <a:avLst/>
              <a:gdLst>
                <a:gd name="T0" fmla="*/ 0 w 349"/>
                <a:gd name="T1" fmla="*/ 840 h 966"/>
                <a:gd name="T2" fmla="*/ 0 w 349"/>
                <a:gd name="T3" fmla="*/ 0 h 966"/>
                <a:gd name="T4" fmla="*/ 349 w 349"/>
                <a:gd name="T5" fmla="*/ 252 h 966"/>
                <a:gd name="T6" fmla="*/ 349 w 349"/>
                <a:gd name="T7" fmla="*/ 966 h 966"/>
                <a:gd name="T8" fmla="*/ 0 w 349"/>
                <a:gd name="T9" fmla="*/ 840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966">
                  <a:moveTo>
                    <a:pt x="0" y="840"/>
                  </a:moveTo>
                  <a:lnTo>
                    <a:pt x="0" y="0"/>
                  </a:lnTo>
                  <a:lnTo>
                    <a:pt x="349" y="252"/>
                  </a:lnTo>
                  <a:lnTo>
                    <a:pt x="349" y="966"/>
                  </a:lnTo>
                  <a:lnTo>
                    <a:pt x="0" y="84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4441826" y="850900"/>
              <a:ext cx="4359275" cy="1135063"/>
            </a:xfrm>
            <a:custGeom>
              <a:avLst/>
              <a:gdLst>
                <a:gd name="T0" fmla="*/ 2488 w 2746"/>
                <a:gd name="T1" fmla="*/ 715 h 715"/>
                <a:gd name="T2" fmla="*/ 2746 w 2746"/>
                <a:gd name="T3" fmla="*/ 359 h 715"/>
                <a:gd name="T4" fmla="*/ 2488 w 2746"/>
                <a:gd name="T5" fmla="*/ 0 h 715"/>
                <a:gd name="T6" fmla="*/ 0 w 2746"/>
                <a:gd name="T7" fmla="*/ 0 h 715"/>
                <a:gd name="T8" fmla="*/ 0 w 2746"/>
                <a:gd name="T9" fmla="*/ 715 h 715"/>
                <a:gd name="T10" fmla="*/ 2488 w 2746"/>
                <a:gd name="T11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46" h="715">
                  <a:moveTo>
                    <a:pt x="2488" y="715"/>
                  </a:moveTo>
                  <a:lnTo>
                    <a:pt x="2746" y="359"/>
                  </a:lnTo>
                  <a:lnTo>
                    <a:pt x="2488" y="0"/>
                  </a:lnTo>
                  <a:lnTo>
                    <a:pt x="0" y="0"/>
                  </a:lnTo>
                  <a:lnTo>
                    <a:pt x="0" y="715"/>
                  </a:lnTo>
                  <a:lnTo>
                    <a:pt x="2488" y="7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5"/>
            <p:cNvSpPr>
              <a:spLocks noChangeArrowheads="1"/>
            </p:cNvSpPr>
            <p:nvPr/>
          </p:nvSpPr>
          <p:spPr bwMode="auto">
            <a:xfrm>
              <a:off x="2749551" y="701675"/>
              <a:ext cx="838200" cy="835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7351713" y="1017588"/>
              <a:ext cx="0" cy="804863"/>
            </a:xfrm>
            <a:prstGeom prst="line">
              <a:avLst/>
            </a:prstGeom>
            <a:noFill/>
            <a:ln w="15875" cap="flat">
              <a:solidFill>
                <a:srgbClr val="F5F5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26062" y="1907849"/>
            <a:ext cx="524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01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049" y="30382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0</a:t>
            </a:r>
            <a:r>
              <a:rPr lang="ru-RU" sz="20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4355" y="41575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0</a:t>
            </a:r>
            <a:r>
              <a:rPr lang="ru-RU" sz="20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79771" y="1902347"/>
            <a:ext cx="44642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i="1" dirty="0" smtClean="0"/>
              <a:t>О</a:t>
            </a:r>
            <a:r>
              <a:rPr lang="ru-RU" sz="2200" i="1" dirty="0" smtClean="0"/>
              <a:t>писание </a:t>
            </a:r>
            <a:r>
              <a:rPr lang="ru-RU" sz="2200" i="1" dirty="0"/>
              <a:t>угроз безопасности </a:t>
            </a:r>
            <a:r>
              <a:rPr lang="ru-RU" sz="2200" i="1" dirty="0" err="1"/>
              <a:t>ПДн</a:t>
            </a:r>
            <a:r>
              <a:rPr lang="ru-RU" sz="2200" i="1" dirty="0"/>
              <a:t> в </a:t>
            </a:r>
            <a:r>
              <a:rPr lang="ru-RU" sz="2200" i="1" dirty="0" err="1"/>
              <a:t>ИСПДн</a:t>
            </a:r>
            <a:endParaRPr lang="ru-RU" sz="2200" i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60683" y="2979119"/>
            <a:ext cx="467757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b="1" i="1" dirty="0"/>
              <a:t>О</a:t>
            </a:r>
            <a:r>
              <a:rPr lang="ru-RU" sz="2100" i="1" dirty="0"/>
              <a:t>писание </a:t>
            </a:r>
            <a:r>
              <a:rPr lang="ru-RU" sz="2100" i="1" dirty="0" err="1" smtClean="0"/>
              <a:t>ИСПДн</a:t>
            </a:r>
            <a:r>
              <a:rPr lang="ru-RU" sz="2100" i="1" dirty="0" smtClean="0"/>
              <a:t>: </a:t>
            </a:r>
            <a:r>
              <a:rPr lang="en-US" sz="2100" i="1" dirty="0" smtClean="0"/>
              <a:t>Active directory</a:t>
            </a:r>
            <a:r>
              <a:rPr lang="ru-RU" sz="2100" i="1" dirty="0" smtClean="0"/>
              <a:t>, Рабочие станции Пользователей</a:t>
            </a:r>
            <a:endParaRPr lang="ru-RU" sz="2100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090089" y="4062423"/>
            <a:ext cx="4192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/>
              <a:t>М</a:t>
            </a:r>
            <a:r>
              <a:rPr lang="ru-RU" sz="2000" i="1" dirty="0"/>
              <a:t>одель угроз безопасности </a:t>
            </a:r>
            <a:r>
              <a:rPr lang="ru-RU" sz="2000" i="1" dirty="0" err="1"/>
              <a:t>ПДн</a:t>
            </a:r>
            <a:endParaRPr lang="ru-RU" sz="2000" i="1" dirty="0"/>
          </a:p>
        </p:txBody>
      </p:sp>
      <p:sp>
        <p:nvSpPr>
          <p:cNvPr id="54" name="Freeform 81"/>
          <p:cNvSpPr>
            <a:spLocks noEditPoints="1"/>
          </p:cNvSpPr>
          <p:nvPr/>
        </p:nvSpPr>
        <p:spPr bwMode="auto">
          <a:xfrm>
            <a:off x="3321919" y="2214132"/>
            <a:ext cx="494595" cy="447114"/>
          </a:xfrm>
          <a:custGeom>
            <a:avLst/>
            <a:gdLst>
              <a:gd name="T0" fmla="*/ 377671 w 248"/>
              <a:gd name="T1" fmla="*/ 294708 h 224"/>
              <a:gd name="T2" fmla="*/ 281653 w 248"/>
              <a:gd name="T3" fmla="*/ 294708 h 224"/>
              <a:gd name="T4" fmla="*/ 256048 w 248"/>
              <a:gd name="T5" fmla="*/ 294708 h 224"/>
              <a:gd name="T6" fmla="*/ 256048 w 248"/>
              <a:gd name="T7" fmla="*/ 326742 h 224"/>
              <a:gd name="T8" fmla="*/ 281653 w 248"/>
              <a:gd name="T9" fmla="*/ 352368 h 224"/>
              <a:gd name="T10" fmla="*/ 281653 w 248"/>
              <a:gd name="T11" fmla="*/ 358775 h 224"/>
              <a:gd name="T12" fmla="*/ 115222 w 248"/>
              <a:gd name="T13" fmla="*/ 358775 h 224"/>
              <a:gd name="T14" fmla="*/ 115222 w 248"/>
              <a:gd name="T15" fmla="*/ 352368 h 224"/>
              <a:gd name="T16" fmla="*/ 140827 w 248"/>
              <a:gd name="T17" fmla="*/ 326742 h 224"/>
              <a:gd name="T18" fmla="*/ 140827 w 248"/>
              <a:gd name="T19" fmla="*/ 294708 h 224"/>
              <a:gd name="T20" fmla="*/ 115222 w 248"/>
              <a:gd name="T21" fmla="*/ 294708 h 224"/>
              <a:gd name="T22" fmla="*/ 19204 w 248"/>
              <a:gd name="T23" fmla="*/ 294708 h 224"/>
              <a:gd name="T24" fmla="*/ 0 w 248"/>
              <a:gd name="T25" fmla="*/ 275488 h 224"/>
              <a:gd name="T26" fmla="*/ 0 w 248"/>
              <a:gd name="T27" fmla="*/ 19220 h 224"/>
              <a:gd name="T28" fmla="*/ 19204 w 248"/>
              <a:gd name="T29" fmla="*/ 0 h 224"/>
              <a:gd name="T30" fmla="*/ 377671 w 248"/>
              <a:gd name="T31" fmla="*/ 0 h 224"/>
              <a:gd name="T32" fmla="*/ 396875 w 248"/>
              <a:gd name="T33" fmla="*/ 19220 h 224"/>
              <a:gd name="T34" fmla="*/ 396875 w 248"/>
              <a:gd name="T35" fmla="*/ 275488 h 224"/>
              <a:gd name="T36" fmla="*/ 377671 w 248"/>
              <a:gd name="T37" fmla="*/ 294708 h 224"/>
              <a:gd name="T38" fmla="*/ 371270 w 248"/>
              <a:gd name="T39" fmla="*/ 25627 h 224"/>
              <a:gd name="T40" fmla="*/ 25605 w 248"/>
              <a:gd name="T41" fmla="*/ 25627 h 224"/>
              <a:gd name="T42" fmla="*/ 25605 w 248"/>
              <a:gd name="T43" fmla="*/ 243454 h 224"/>
              <a:gd name="T44" fmla="*/ 371270 w 248"/>
              <a:gd name="T45" fmla="*/ 243454 h 224"/>
              <a:gd name="T46" fmla="*/ 371270 w 248"/>
              <a:gd name="T47" fmla="*/ 25627 h 224"/>
              <a:gd name="T48" fmla="*/ 160030 w 248"/>
              <a:gd name="T49" fmla="*/ 76880 h 224"/>
              <a:gd name="T50" fmla="*/ 172833 w 248"/>
              <a:gd name="T51" fmla="*/ 83287 h 224"/>
              <a:gd name="T52" fmla="*/ 198438 w 248"/>
              <a:gd name="T53" fmla="*/ 107312 h 224"/>
              <a:gd name="T54" fmla="*/ 224042 w 248"/>
              <a:gd name="T55" fmla="*/ 83287 h 224"/>
              <a:gd name="T56" fmla="*/ 236845 w 248"/>
              <a:gd name="T57" fmla="*/ 76880 h 224"/>
              <a:gd name="T58" fmla="*/ 256048 w 248"/>
              <a:gd name="T59" fmla="*/ 96100 h 224"/>
              <a:gd name="T60" fmla="*/ 249647 w 248"/>
              <a:gd name="T61" fmla="*/ 108914 h 224"/>
              <a:gd name="T62" fmla="*/ 225643 w 248"/>
              <a:gd name="T63" fmla="*/ 134541 h 224"/>
              <a:gd name="T64" fmla="*/ 249647 w 248"/>
              <a:gd name="T65" fmla="*/ 160167 h 224"/>
              <a:gd name="T66" fmla="*/ 256048 w 248"/>
              <a:gd name="T67" fmla="*/ 172981 h 224"/>
              <a:gd name="T68" fmla="*/ 236845 w 248"/>
              <a:gd name="T69" fmla="*/ 192201 h 224"/>
              <a:gd name="T70" fmla="*/ 224042 w 248"/>
              <a:gd name="T71" fmla="*/ 185794 h 224"/>
              <a:gd name="T72" fmla="*/ 198438 w 248"/>
              <a:gd name="T73" fmla="*/ 161769 h 224"/>
              <a:gd name="T74" fmla="*/ 172833 w 248"/>
              <a:gd name="T75" fmla="*/ 185794 h 224"/>
              <a:gd name="T76" fmla="*/ 160030 w 248"/>
              <a:gd name="T77" fmla="*/ 192201 h 224"/>
              <a:gd name="T78" fmla="*/ 140827 w 248"/>
              <a:gd name="T79" fmla="*/ 172981 h 224"/>
              <a:gd name="T80" fmla="*/ 147228 w 248"/>
              <a:gd name="T81" fmla="*/ 160167 h 224"/>
              <a:gd name="T82" fmla="*/ 171232 w 248"/>
              <a:gd name="T83" fmla="*/ 134541 h 224"/>
              <a:gd name="T84" fmla="*/ 147228 w 248"/>
              <a:gd name="T85" fmla="*/ 108914 h 224"/>
              <a:gd name="T86" fmla="*/ 140827 w 248"/>
              <a:gd name="T87" fmla="*/ 96100 h 224"/>
              <a:gd name="T88" fmla="*/ 160030 w 248"/>
              <a:gd name="T89" fmla="*/ 76880 h 22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48" h="224">
                <a:moveTo>
                  <a:pt x="236" y="184"/>
                </a:moveTo>
                <a:cubicBezTo>
                  <a:pt x="176" y="184"/>
                  <a:pt x="176" y="184"/>
                  <a:pt x="176" y="184"/>
                </a:cubicBezTo>
                <a:cubicBezTo>
                  <a:pt x="160" y="184"/>
                  <a:pt x="160" y="184"/>
                  <a:pt x="160" y="184"/>
                </a:cubicBezTo>
                <a:cubicBezTo>
                  <a:pt x="160" y="204"/>
                  <a:pt x="160" y="204"/>
                  <a:pt x="160" y="204"/>
                </a:cubicBezTo>
                <a:cubicBezTo>
                  <a:pt x="176" y="220"/>
                  <a:pt x="176" y="220"/>
                  <a:pt x="176" y="220"/>
                </a:cubicBezTo>
                <a:cubicBezTo>
                  <a:pt x="176" y="224"/>
                  <a:pt x="176" y="224"/>
                  <a:pt x="176" y="224"/>
                </a:cubicBezTo>
                <a:cubicBezTo>
                  <a:pt x="72" y="224"/>
                  <a:pt x="72" y="224"/>
                  <a:pt x="72" y="224"/>
                </a:cubicBezTo>
                <a:cubicBezTo>
                  <a:pt x="72" y="220"/>
                  <a:pt x="72" y="220"/>
                  <a:pt x="72" y="220"/>
                </a:cubicBezTo>
                <a:cubicBezTo>
                  <a:pt x="88" y="204"/>
                  <a:pt x="88" y="204"/>
                  <a:pt x="88" y="204"/>
                </a:cubicBezTo>
                <a:cubicBezTo>
                  <a:pt x="88" y="184"/>
                  <a:pt x="88" y="184"/>
                  <a:pt x="88" y="184"/>
                </a:cubicBezTo>
                <a:cubicBezTo>
                  <a:pt x="72" y="184"/>
                  <a:pt x="72" y="184"/>
                  <a:pt x="72" y="184"/>
                </a:cubicBezTo>
                <a:cubicBezTo>
                  <a:pt x="12" y="184"/>
                  <a:pt x="12" y="184"/>
                  <a:pt x="12" y="184"/>
                </a:cubicBezTo>
                <a:cubicBezTo>
                  <a:pt x="5" y="184"/>
                  <a:pt x="0" y="179"/>
                  <a:pt x="0" y="17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36" y="0"/>
                  <a:pt x="236" y="0"/>
                  <a:pt x="236" y="0"/>
                </a:cubicBezTo>
                <a:cubicBezTo>
                  <a:pt x="243" y="0"/>
                  <a:pt x="248" y="5"/>
                  <a:pt x="248" y="12"/>
                </a:cubicBezTo>
                <a:cubicBezTo>
                  <a:pt x="248" y="172"/>
                  <a:pt x="248" y="172"/>
                  <a:pt x="248" y="172"/>
                </a:cubicBezTo>
                <a:cubicBezTo>
                  <a:pt x="248" y="179"/>
                  <a:pt x="243" y="184"/>
                  <a:pt x="236" y="184"/>
                </a:cubicBezTo>
                <a:moveTo>
                  <a:pt x="232" y="16"/>
                </a:moveTo>
                <a:cubicBezTo>
                  <a:pt x="16" y="16"/>
                  <a:pt x="16" y="16"/>
                  <a:pt x="16" y="16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232" y="152"/>
                  <a:pt x="232" y="152"/>
                  <a:pt x="232" y="152"/>
                </a:cubicBezTo>
                <a:lnTo>
                  <a:pt x="232" y="16"/>
                </a:lnTo>
                <a:close/>
                <a:moveTo>
                  <a:pt x="100" y="48"/>
                </a:moveTo>
                <a:cubicBezTo>
                  <a:pt x="103" y="48"/>
                  <a:pt x="106" y="49"/>
                  <a:pt x="108" y="52"/>
                </a:cubicBezTo>
                <a:cubicBezTo>
                  <a:pt x="124" y="67"/>
                  <a:pt x="124" y="67"/>
                  <a:pt x="124" y="67"/>
                </a:cubicBezTo>
                <a:cubicBezTo>
                  <a:pt x="140" y="52"/>
                  <a:pt x="140" y="52"/>
                  <a:pt x="140" y="52"/>
                </a:cubicBezTo>
                <a:cubicBezTo>
                  <a:pt x="142" y="49"/>
                  <a:pt x="145" y="48"/>
                  <a:pt x="148" y="48"/>
                </a:cubicBezTo>
                <a:cubicBezTo>
                  <a:pt x="155" y="48"/>
                  <a:pt x="160" y="53"/>
                  <a:pt x="160" y="60"/>
                </a:cubicBezTo>
                <a:cubicBezTo>
                  <a:pt x="160" y="63"/>
                  <a:pt x="159" y="66"/>
                  <a:pt x="156" y="68"/>
                </a:cubicBezTo>
                <a:cubicBezTo>
                  <a:pt x="141" y="84"/>
                  <a:pt x="141" y="84"/>
                  <a:pt x="141" y="84"/>
                </a:cubicBezTo>
                <a:cubicBezTo>
                  <a:pt x="156" y="100"/>
                  <a:pt x="156" y="100"/>
                  <a:pt x="156" y="100"/>
                </a:cubicBezTo>
                <a:cubicBezTo>
                  <a:pt x="159" y="102"/>
                  <a:pt x="160" y="105"/>
                  <a:pt x="160" y="108"/>
                </a:cubicBezTo>
                <a:cubicBezTo>
                  <a:pt x="160" y="115"/>
                  <a:pt x="155" y="120"/>
                  <a:pt x="148" y="120"/>
                </a:cubicBezTo>
                <a:cubicBezTo>
                  <a:pt x="145" y="120"/>
                  <a:pt x="142" y="119"/>
                  <a:pt x="140" y="116"/>
                </a:cubicBezTo>
                <a:cubicBezTo>
                  <a:pt x="124" y="101"/>
                  <a:pt x="124" y="101"/>
                  <a:pt x="124" y="101"/>
                </a:cubicBezTo>
                <a:cubicBezTo>
                  <a:pt x="108" y="116"/>
                  <a:pt x="108" y="116"/>
                  <a:pt x="108" y="116"/>
                </a:cubicBezTo>
                <a:cubicBezTo>
                  <a:pt x="106" y="119"/>
                  <a:pt x="103" y="120"/>
                  <a:pt x="100" y="120"/>
                </a:cubicBezTo>
                <a:cubicBezTo>
                  <a:pt x="93" y="120"/>
                  <a:pt x="88" y="115"/>
                  <a:pt x="88" y="108"/>
                </a:cubicBezTo>
                <a:cubicBezTo>
                  <a:pt x="88" y="105"/>
                  <a:pt x="89" y="102"/>
                  <a:pt x="92" y="100"/>
                </a:cubicBezTo>
                <a:cubicBezTo>
                  <a:pt x="107" y="84"/>
                  <a:pt x="107" y="84"/>
                  <a:pt x="107" y="84"/>
                </a:cubicBezTo>
                <a:cubicBezTo>
                  <a:pt x="92" y="68"/>
                  <a:pt x="92" y="68"/>
                  <a:pt x="92" y="68"/>
                </a:cubicBezTo>
                <a:cubicBezTo>
                  <a:pt x="89" y="66"/>
                  <a:pt x="88" y="63"/>
                  <a:pt x="88" y="60"/>
                </a:cubicBezTo>
                <a:cubicBezTo>
                  <a:pt x="88" y="53"/>
                  <a:pt x="93" y="48"/>
                  <a:pt x="100" y="4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6" name="Freeform 23"/>
          <p:cNvSpPr>
            <a:spLocks noEditPoints="1"/>
          </p:cNvSpPr>
          <p:nvPr/>
        </p:nvSpPr>
        <p:spPr bwMode="auto">
          <a:xfrm>
            <a:off x="3425215" y="4225899"/>
            <a:ext cx="137791" cy="231648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0" y="22"/>
              </a:cxn>
              <a:cxn ang="0">
                <a:pos x="7" y="38"/>
              </a:cxn>
              <a:cxn ang="0">
                <a:pos x="7" y="73"/>
              </a:cxn>
              <a:cxn ang="0">
                <a:pos x="22" y="58"/>
              </a:cxn>
              <a:cxn ang="0">
                <a:pos x="36" y="73"/>
              </a:cxn>
              <a:cxn ang="0">
                <a:pos x="36" y="38"/>
              </a:cxn>
              <a:cxn ang="0">
                <a:pos x="43" y="22"/>
              </a:cxn>
              <a:cxn ang="0">
                <a:pos x="22" y="0"/>
              </a:cxn>
              <a:cxn ang="0">
                <a:pos x="22" y="37"/>
              </a:cxn>
              <a:cxn ang="0">
                <a:pos x="7" y="22"/>
              </a:cxn>
              <a:cxn ang="0">
                <a:pos x="22" y="7"/>
              </a:cxn>
              <a:cxn ang="0">
                <a:pos x="36" y="22"/>
              </a:cxn>
              <a:cxn ang="0">
                <a:pos x="22" y="37"/>
              </a:cxn>
            </a:cxnLst>
            <a:rect l="0" t="0" r="r" b="b"/>
            <a:pathLst>
              <a:path w="43" h="73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28"/>
                  <a:pt x="3" y="34"/>
                  <a:pt x="7" y="38"/>
                </a:cubicBezTo>
                <a:cubicBezTo>
                  <a:pt x="7" y="73"/>
                  <a:pt x="7" y="73"/>
                  <a:pt x="7" y="73"/>
                </a:cubicBezTo>
                <a:cubicBezTo>
                  <a:pt x="22" y="58"/>
                  <a:pt x="22" y="58"/>
                  <a:pt x="22" y="58"/>
                </a:cubicBezTo>
                <a:cubicBezTo>
                  <a:pt x="36" y="73"/>
                  <a:pt x="36" y="73"/>
                  <a:pt x="36" y="73"/>
                </a:cubicBezTo>
                <a:cubicBezTo>
                  <a:pt x="36" y="38"/>
                  <a:pt x="36" y="38"/>
                  <a:pt x="36" y="38"/>
                </a:cubicBezTo>
                <a:cubicBezTo>
                  <a:pt x="40" y="34"/>
                  <a:pt x="43" y="28"/>
                  <a:pt x="43" y="22"/>
                </a:cubicBezTo>
                <a:cubicBezTo>
                  <a:pt x="43" y="10"/>
                  <a:pt x="34" y="0"/>
                  <a:pt x="22" y="0"/>
                </a:cubicBezTo>
                <a:close/>
                <a:moveTo>
                  <a:pt x="22" y="37"/>
                </a:moveTo>
                <a:cubicBezTo>
                  <a:pt x="14" y="37"/>
                  <a:pt x="7" y="30"/>
                  <a:pt x="7" y="22"/>
                </a:cubicBezTo>
                <a:cubicBezTo>
                  <a:pt x="7" y="14"/>
                  <a:pt x="14" y="7"/>
                  <a:pt x="22" y="7"/>
                </a:cubicBezTo>
                <a:cubicBezTo>
                  <a:pt x="30" y="7"/>
                  <a:pt x="36" y="14"/>
                  <a:pt x="36" y="22"/>
                </a:cubicBezTo>
                <a:cubicBezTo>
                  <a:pt x="36" y="30"/>
                  <a:pt x="30" y="37"/>
                  <a:pt x="22" y="3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57" name="Freeform 24"/>
          <p:cNvSpPr>
            <a:spLocks/>
          </p:cNvSpPr>
          <p:nvPr/>
        </p:nvSpPr>
        <p:spPr bwMode="auto">
          <a:xfrm>
            <a:off x="3215533" y="4090106"/>
            <a:ext cx="301542" cy="367441"/>
          </a:xfrm>
          <a:custGeom>
            <a:avLst/>
            <a:gdLst/>
            <a:ahLst/>
            <a:cxnLst>
              <a:cxn ang="0">
                <a:pos x="78" y="160"/>
              </a:cxn>
              <a:cxn ang="0">
                <a:pos x="24" y="160"/>
              </a:cxn>
              <a:cxn ang="0">
                <a:pos x="24" y="22"/>
              </a:cxn>
              <a:cxn ang="0">
                <a:pos x="89" y="22"/>
              </a:cxn>
              <a:cxn ang="0">
                <a:pos x="123" y="57"/>
              </a:cxn>
              <a:cxn ang="0">
                <a:pos x="151" y="57"/>
              </a:cxn>
              <a:cxn ang="0">
                <a:pos x="151" y="52"/>
              </a:cxn>
              <a:cxn ang="0">
                <a:pos x="99" y="0"/>
              </a:cxn>
              <a:cxn ang="0">
                <a:pos x="0" y="0"/>
              </a:cxn>
              <a:cxn ang="0">
                <a:pos x="0" y="184"/>
              </a:cxn>
              <a:cxn ang="0">
                <a:pos x="101" y="184"/>
              </a:cxn>
              <a:cxn ang="0">
                <a:pos x="78" y="162"/>
              </a:cxn>
              <a:cxn ang="0">
                <a:pos x="78" y="160"/>
              </a:cxn>
            </a:cxnLst>
            <a:rect l="0" t="0" r="r" b="b"/>
            <a:pathLst>
              <a:path w="151" h="184">
                <a:moveTo>
                  <a:pt x="78" y="160"/>
                </a:moveTo>
                <a:lnTo>
                  <a:pt x="24" y="160"/>
                </a:lnTo>
                <a:lnTo>
                  <a:pt x="24" y="22"/>
                </a:lnTo>
                <a:lnTo>
                  <a:pt x="89" y="22"/>
                </a:lnTo>
                <a:lnTo>
                  <a:pt x="123" y="57"/>
                </a:lnTo>
                <a:lnTo>
                  <a:pt x="151" y="57"/>
                </a:lnTo>
                <a:lnTo>
                  <a:pt x="151" y="52"/>
                </a:lnTo>
                <a:lnTo>
                  <a:pt x="99" y="0"/>
                </a:lnTo>
                <a:lnTo>
                  <a:pt x="0" y="0"/>
                </a:lnTo>
                <a:lnTo>
                  <a:pt x="0" y="184"/>
                </a:lnTo>
                <a:lnTo>
                  <a:pt x="101" y="184"/>
                </a:lnTo>
                <a:lnTo>
                  <a:pt x="78" y="162"/>
                </a:lnTo>
                <a:lnTo>
                  <a:pt x="78" y="16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58" name="Rectangle 25"/>
          <p:cNvSpPr>
            <a:spLocks noChangeArrowheads="1"/>
          </p:cNvSpPr>
          <p:nvPr/>
        </p:nvSpPr>
        <p:spPr bwMode="auto">
          <a:xfrm>
            <a:off x="3285427" y="4203932"/>
            <a:ext cx="117822" cy="2196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59" name="Rectangle 26"/>
          <p:cNvSpPr>
            <a:spLocks noChangeArrowheads="1"/>
          </p:cNvSpPr>
          <p:nvPr/>
        </p:nvSpPr>
        <p:spPr bwMode="auto">
          <a:xfrm>
            <a:off x="3285427" y="4247865"/>
            <a:ext cx="117822" cy="2596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60" name="Rectangle 27"/>
          <p:cNvSpPr>
            <a:spLocks noChangeArrowheads="1"/>
          </p:cNvSpPr>
          <p:nvPr/>
        </p:nvSpPr>
        <p:spPr bwMode="auto">
          <a:xfrm>
            <a:off x="3285427" y="4295792"/>
            <a:ext cx="117822" cy="2196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05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624937" y="764704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797281" y="285976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2"/>
          <p:cNvSpPr txBox="1">
            <a:spLocks/>
          </p:cNvSpPr>
          <p:nvPr/>
        </p:nvSpPr>
        <p:spPr>
          <a:xfrm>
            <a:off x="861206" y="292710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1600" b="0" dirty="0" smtClean="0">
                <a:solidFill>
                  <a:schemeClr val="tx1"/>
                </a:solidFill>
              </a:rPr>
              <a:t>ЧАСТНАЯ МОДЕЛЬ УГРОЗ</a:t>
            </a:r>
            <a:endParaRPr lang="ru-RU" sz="1600" b="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3589" y="773757"/>
            <a:ext cx="6242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3"/>
                </a:solidFill>
              </a:rPr>
              <a:t>Демонстрация результатов работы</a:t>
            </a:r>
            <a:endParaRPr lang="ru-RU" sz="2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2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5576" y="2266650"/>
            <a:ext cx="1256361" cy="281355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1400" dirty="0" smtClean="0"/>
              <a:t>Иванова Н.С.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8360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иколаенко_ААИ-2015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Gilroy SemiBold"/>
        <a:ea typeface=""/>
        <a:cs typeface=""/>
      </a:majorFont>
      <a:minorFont>
        <a:latin typeface="Gilro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Николаенко_ААИ-2015.thmx</Template>
  <TotalTime>29141</TotalTime>
  <Words>147</Words>
  <Application>Microsoft Office PowerPoint</Application>
  <PresentationFormat>Экран (4:3)</PresentationFormat>
  <Paragraphs>37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Gilroy</vt:lpstr>
      <vt:lpstr>Gilroy SemiBold</vt:lpstr>
      <vt:lpstr>Roboto Condensed Light</vt:lpstr>
      <vt:lpstr>Николаенко_ААИ-2015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Lepeshkin</dc:creator>
  <cp:lastModifiedBy>Н И</cp:lastModifiedBy>
  <cp:revision>272</cp:revision>
  <cp:lastPrinted>2016-06-06T19:02:34Z</cp:lastPrinted>
  <dcterms:created xsi:type="dcterms:W3CDTF">2015-04-17T11:13:20Z</dcterms:created>
  <dcterms:modified xsi:type="dcterms:W3CDTF">2020-06-11T22:50:43Z</dcterms:modified>
</cp:coreProperties>
</file>