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375" r:id="rId2"/>
    <p:sldId id="402" r:id="rId3"/>
    <p:sldId id="403" r:id="rId4"/>
    <p:sldId id="404" r:id="rId5"/>
    <p:sldId id="405" r:id="rId6"/>
    <p:sldId id="406" r:id="rId7"/>
    <p:sldId id="407" r:id="rId8"/>
    <p:sldId id="408" r:id="rId9"/>
    <p:sldId id="409" r:id="rId10"/>
    <p:sldId id="410" r:id="rId11"/>
    <p:sldId id="384" r:id="rId12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A6BFDE"/>
    <a:srgbClr val="EBA7A7"/>
    <a:srgbClr val="000000"/>
    <a:srgbClr val="8CADD4"/>
    <a:srgbClr val="A9C1DF"/>
    <a:srgbClr val="BCCFE6"/>
    <a:srgbClr val="E07A7A"/>
    <a:srgbClr val="CE9291"/>
    <a:srgbClr val="BA5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2430" autoAdjust="0"/>
  </p:normalViewPr>
  <p:slideViewPr>
    <p:cSldViewPr>
      <p:cViewPr varScale="1">
        <p:scale>
          <a:sx n="73" d="100"/>
          <a:sy n="73" d="100"/>
        </p:scale>
        <p:origin x="133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73E7F-7578-4DD4-82FD-40C24D6EA17C}" type="datetimeFigureOut">
              <a:rPr lang="ru-RU" smtClean="0"/>
              <a:t>14.06.2020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C04A8-8E84-4CDF-9B92-36B2179632B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956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897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9717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845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9345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4423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4966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6324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4598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1376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804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0D80-164F-4ECE-A815-4FDD83F9BCA5}" type="datetime1">
              <a:rPr lang="ru-RU" smtClean="0"/>
              <a:t>14.06.2020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21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0CD5-AEFD-4FB0-8E05-A24BD20C7889}" type="datetime1">
              <a:rPr lang="ru-RU" smtClean="0"/>
              <a:t>14.06.2020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82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A9A4-3005-430B-8AC7-63EFCE895077}" type="datetime1">
              <a:rPr lang="ru-RU" smtClean="0"/>
              <a:t>14.06.2020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38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8CD6-BB20-4C52-B81D-B7785C33963A}" type="datetime1">
              <a:rPr lang="ru-RU" smtClean="0"/>
              <a:t>14.06.2020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664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B67C-FD54-4096-A385-8F8657C73047}" type="datetime1">
              <a:rPr lang="ru-RU" smtClean="0"/>
              <a:t>14.06.2020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71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76E6-C242-4724-A575-17A3D2DBE5B9}" type="datetime1">
              <a:rPr lang="ru-RU" smtClean="0"/>
              <a:t>14.06.2020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05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84D-7615-4765-BEBB-FC2ADD0D2DA6}" type="datetime1">
              <a:rPr lang="ru-RU" smtClean="0"/>
              <a:t>14.06.2020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742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03A1-BF28-48BC-9995-A08902293C2F}" type="datetime1">
              <a:rPr lang="ru-RU" smtClean="0"/>
              <a:t>14.06.2020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42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2774-8C0E-4227-8A4F-13D7074C7957}" type="datetime1">
              <a:rPr lang="ru-RU" smtClean="0"/>
              <a:t>14.06.2020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707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09E-B0BA-40F4-9409-BAD477F7AA27}" type="datetime1">
              <a:rPr lang="ru-RU" smtClean="0"/>
              <a:t>14.06.2020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62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Чтобы добавить рисунок, перетащите его на заполнитель или щелкните значок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8B98-2144-49DA-A188-3A9AAE81BE8F}" type="datetime1">
              <a:rPr lang="ru-RU" smtClean="0"/>
              <a:t>14.06.2020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93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E7E8C-EA9C-421C-A5E1-3533048FB457}" type="datetime1">
              <a:rPr lang="ru-RU" smtClean="0"/>
              <a:t>14.06.2020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500000000000000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55576" y="1484784"/>
            <a:ext cx="6912768" cy="1173907"/>
          </a:xfrm>
          <a:prstGeom prst="rect">
            <a:avLst/>
          </a:prstGeom>
          <a:noFill/>
        </p:spPr>
        <p:txBody>
          <a:bodyPr wrap="square" lIns="65274" tIns="32637" rIns="65274" bIns="32637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Частная модель угроз  безопасности персональных данных при их обработке в ИСПДН в государственном автономном образовательном учреждении высшего образования города </a:t>
            </a:r>
            <a:r>
              <a:rPr lang="ru-RU" dirty="0">
                <a:solidFill>
                  <a:schemeClr val="bg1"/>
                </a:solidFill>
              </a:rPr>
              <a:t>М</a:t>
            </a:r>
            <a:r>
              <a:rPr lang="ru-RU" dirty="0" smtClean="0">
                <a:solidFill>
                  <a:schemeClr val="bg1"/>
                </a:solidFill>
              </a:rPr>
              <a:t>осквы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937" y="2777461"/>
            <a:ext cx="5583049" cy="496799"/>
          </a:xfrm>
          <a:prstGeom prst="rect">
            <a:avLst/>
          </a:prstGeom>
          <a:noFill/>
        </p:spPr>
        <p:txBody>
          <a:bodyPr wrap="squar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1400" dirty="0" smtClean="0"/>
              <a:t>Иванова Н.С. </a:t>
            </a:r>
            <a:r>
              <a:rPr lang="ru-RU" sz="1400" dirty="0"/>
              <a:t> </a:t>
            </a:r>
            <a:r>
              <a:rPr lang="ru-RU" sz="1400" dirty="0" smtClean="0"/>
              <a:t>Абрамов А.С.  Кондратьева А.В.  </a:t>
            </a:r>
            <a:r>
              <a:rPr lang="ru-RU" sz="1400" dirty="0" err="1" smtClean="0"/>
              <a:t>Цапин</a:t>
            </a:r>
            <a:r>
              <a:rPr lang="ru-RU" sz="1400" dirty="0" smtClean="0"/>
              <a:t> Д.М.</a:t>
            </a:r>
          </a:p>
          <a:p>
            <a:endParaRPr lang="ru-RU"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55576" y="1027622"/>
            <a:ext cx="2579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+mj-lt"/>
              </a:rPr>
              <a:t>ИНЖЕНЕРНЫЙ ПРОЕКТ</a:t>
            </a:r>
            <a:endParaRPr lang="ru-RU" sz="1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64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/>
          <p:nvPr/>
        </p:nvCxnSpPr>
        <p:spPr>
          <a:xfrm>
            <a:off x="624937" y="764704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797281" y="285976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Заголовок 2"/>
          <p:cNvSpPr txBox="1">
            <a:spLocks/>
          </p:cNvSpPr>
          <p:nvPr/>
        </p:nvSpPr>
        <p:spPr>
          <a:xfrm>
            <a:off x="861206" y="292710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1600" b="0" dirty="0" smtClean="0">
                <a:solidFill>
                  <a:schemeClr val="tx1"/>
                </a:solidFill>
              </a:rPr>
              <a:t>ЧАСТНАЯ МОДЕЛЬ УГРОЗ</a:t>
            </a:r>
            <a:endParaRPr lang="ru-RU" sz="1600" b="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3589" y="773757"/>
            <a:ext cx="7783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3"/>
                </a:solidFill>
              </a:rPr>
              <a:t>Заключение</a:t>
            </a:r>
            <a:endParaRPr lang="ru-RU" sz="2000" b="1" dirty="0">
              <a:solidFill>
                <a:schemeClr val="accent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4196645"/>
            <a:ext cx="5876684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Разработанная нами модель угроз может быть </a:t>
            </a:r>
            <a:r>
              <a:rPr lang="ru-RU" u="sng" dirty="0" smtClean="0"/>
              <a:t>адаптирована под любое</a:t>
            </a:r>
            <a:r>
              <a:rPr lang="ru-RU" dirty="0" smtClean="0"/>
              <a:t> образовательное учреждение </a:t>
            </a:r>
            <a:r>
              <a:rPr lang="ru-RU" dirty="0"/>
              <a:t>высшего </a:t>
            </a:r>
            <a:r>
              <a:rPr lang="ru-RU" dirty="0" smtClean="0"/>
              <a:t>образования.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78430" y="1411508"/>
            <a:ext cx="7671485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 fontAlgn="base"/>
            <a:r>
              <a:rPr lang="ru-RU" dirty="0"/>
              <a:t>Модель угроз безопасности </a:t>
            </a:r>
            <a:r>
              <a:rPr lang="ru-RU" dirty="0" err="1" smtClean="0"/>
              <a:t>ПДн</a:t>
            </a:r>
            <a:r>
              <a:rPr lang="ru-RU" dirty="0" smtClean="0"/>
              <a:t> необходима </a:t>
            </a:r>
            <a:r>
              <a:rPr lang="ru-RU" dirty="0"/>
              <a:t>для определения </a:t>
            </a:r>
            <a:r>
              <a:rPr lang="ru-RU" u="sng" dirty="0"/>
              <a:t>требований к системе защиты</a:t>
            </a:r>
            <a:r>
              <a:rPr lang="ru-RU" dirty="0"/>
              <a:t>. Без модели угроз невозможно построить </a:t>
            </a:r>
            <a:r>
              <a:rPr lang="ru-RU" u="sng" dirty="0"/>
              <a:t>адекватную (с точки зрения денежных затрат) систему защиты информации</a:t>
            </a:r>
            <a:r>
              <a:rPr lang="ru-RU" dirty="0"/>
              <a:t>, обеспечивающую безопасность персональных данных</a:t>
            </a:r>
            <a:r>
              <a:rPr lang="ru-RU" dirty="0" smtClean="0"/>
              <a:t>.</a:t>
            </a:r>
          </a:p>
          <a:p>
            <a:pPr algn="just" fontAlgn="base"/>
            <a:endParaRPr lang="ru-RU" dirty="0"/>
          </a:p>
          <a:p>
            <a:pPr algn="just" fontAlgn="base"/>
            <a:r>
              <a:rPr lang="ru-RU" dirty="0"/>
              <a:t>В систему защиты включаются только те средства защиты информации, которые нейтрализуют </a:t>
            </a:r>
            <a:r>
              <a:rPr lang="ru-RU" u="sng" dirty="0"/>
              <a:t>актуальные угрозы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48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1988840"/>
            <a:ext cx="5583049" cy="496799"/>
          </a:xfrm>
          <a:prstGeom prst="rect">
            <a:avLst/>
          </a:prstGeom>
          <a:noFill/>
        </p:spPr>
        <p:txBody>
          <a:bodyPr wrap="squar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1400" dirty="0" smtClean="0"/>
              <a:t>Иванова Н.С. </a:t>
            </a:r>
            <a:r>
              <a:rPr lang="ru-RU" sz="1400" dirty="0"/>
              <a:t> </a:t>
            </a:r>
            <a:r>
              <a:rPr lang="ru-RU" sz="1400" dirty="0" smtClean="0"/>
              <a:t>Абрамов А.С.  Кондратьева А.В.  </a:t>
            </a:r>
            <a:r>
              <a:rPr lang="ru-RU" sz="1400" dirty="0" err="1" smtClean="0"/>
              <a:t>Цапин</a:t>
            </a:r>
            <a:r>
              <a:rPr lang="ru-RU" sz="1400" dirty="0" smtClean="0"/>
              <a:t> Д.М.</a:t>
            </a:r>
          </a:p>
          <a:p>
            <a:endParaRPr lang="ru-RU" sz="1400" dirty="0" smtClean="0"/>
          </a:p>
        </p:txBody>
      </p:sp>
    </p:spTree>
    <p:extLst>
      <p:ext uri="{BB962C8B-B14F-4D97-AF65-F5344CB8AC3E}">
        <p14:creationId xmlns:p14="http://schemas.microsoft.com/office/powerpoint/2010/main" val="38360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/>
          <p:nvPr/>
        </p:nvCxnSpPr>
        <p:spPr>
          <a:xfrm>
            <a:off x="624937" y="764704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797281" y="285976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Заголовок 2"/>
          <p:cNvSpPr txBox="1">
            <a:spLocks/>
          </p:cNvSpPr>
          <p:nvPr/>
        </p:nvSpPr>
        <p:spPr>
          <a:xfrm>
            <a:off x="861206" y="292710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1600" b="0" dirty="0" smtClean="0">
                <a:solidFill>
                  <a:schemeClr val="tx1"/>
                </a:solidFill>
              </a:rPr>
              <a:t>ЧАСТНАЯ МОДЕЛЬ УГРОЗ</a:t>
            </a:r>
            <a:endParaRPr lang="ru-RU" sz="1600" b="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3589" y="773757"/>
            <a:ext cx="6242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3"/>
                </a:solidFill>
              </a:rPr>
              <a:t>О проекте</a:t>
            </a:r>
            <a:endParaRPr lang="ru-RU" sz="2000" b="1" dirty="0">
              <a:solidFill>
                <a:schemeClr val="accent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1206" y="1204726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Проект содержит в себе модель угроз, написанную в соответствии требованиям ФСТЭК. </a:t>
            </a:r>
          </a:p>
          <a:p>
            <a:r>
              <a:rPr lang="ru-RU" dirty="0" smtClean="0"/>
              <a:t>В неё входят: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Описание угроз безопасности </a:t>
            </a:r>
            <a:r>
              <a:rPr lang="ru-RU" dirty="0" err="1" smtClean="0"/>
              <a:t>ПДн</a:t>
            </a:r>
            <a:r>
              <a:rPr lang="ru-RU" dirty="0" smtClean="0"/>
              <a:t> в </a:t>
            </a:r>
            <a:r>
              <a:rPr lang="ru-RU" dirty="0" err="1" smtClean="0"/>
              <a:t>ИСПДн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Описание </a:t>
            </a:r>
            <a:r>
              <a:rPr lang="ru-RU" dirty="0" err="1" smtClean="0"/>
              <a:t>ИСПДн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Модель угроз безопасности </a:t>
            </a:r>
            <a:r>
              <a:rPr lang="ru-RU" dirty="0" err="1" smtClean="0"/>
              <a:t>ПДн</a:t>
            </a:r>
            <a:endParaRPr lang="ru-RU" dirty="0" smtClean="0"/>
          </a:p>
        </p:txBody>
      </p:sp>
      <p:grpSp>
        <p:nvGrpSpPr>
          <p:cNvPr id="6" name="Группа 5"/>
          <p:cNvGrpSpPr/>
          <p:nvPr/>
        </p:nvGrpSpPr>
        <p:grpSpPr>
          <a:xfrm>
            <a:off x="2328352" y="3868323"/>
            <a:ext cx="4757961" cy="2725878"/>
            <a:chOff x="2256344" y="3717032"/>
            <a:chExt cx="4757961" cy="2725878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2256344" y="3717032"/>
              <a:ext cx="4757961" cy="2725878"/>
              <a:chOff x="5292397" y="1511498"/>
              <a:chExt cx="6209382" cy="3659412"/>
            </a:xfrm>
          </p:grpSpPr>
          <p:grpSp>
            <p:nvGrpSpPr>
              <p:cNvPr id="42" name="Group 50"/>
              <p:cNvGrpSpPr/>
              <p:nvPr/>
            </p:nvGrpSpPr>
            <p:grpSpPr>
              <a:xfrm>
                <a:off x="6812478" y="3178219"/>
                <a:ext cx="129186" cy="1082181"/>
                <a:chOff x="6571434" y="3200403"/>
                <a:chExt cx="96837" cy="811196"/>
              </a:xfrm>
              <a:solidFill>
                <a:schemeClr val="accent3"/>
              </a:solidFill>
            </p:grpSpPr>
            <p:sp>
              <p:nvSpPr>
                <p:cNvPr id="43" name="Freeform 11"/>
                <p:cNvSpPr>
                  <a:spLocks/>
                </p:cNvSpPr>
                <p:nvPr/>
              </p:nvSpPr>
              <p:spPr bwMode="auto">
                <a:xfrm>
                  <a:off x="6605564" y="3200403"/>
                  <a:ext cx="14288" cy="764391"/>
                </a:xfrm>
                <a:custGeom>
                  <a:avLst/>
                  <a:gdLst>
                    <a:gd name="T0" fmla="*/ 2 w 4"/>
                    <a:gd name="T1" fmla="*/ 299 h 299"/>
                    <a:gd name="T2" fmla="*/ 0 w 4"/>
                    <a:gd name="T3" fmla="*/ 297 h 299"/>
                    <a:gd name="T4" fmla="*/ 0 w 4"/>
                    <a:gd name="T5" fmla="*/ 2 h 299"/>
                    <a:gd name="T6" fmla="*/ 2 w 4"/>
                    <a:gd name="T7" fmla="*/ 0 h 299"/>
                    <a:gd name="T8" fmla="*/ 4 w 4"/>
                    <a:gd name="T9" fmla="*/ 2 h 299"/>
                    <a:gd name="T10" fmla="*/ 4 w 4"/>
                    <a:gd name="T11" fmla="*/ 297 h 299"/>
                    <a:gd name="T12" fmla="*/ 2 w 4"/>
                    <a:gd name="T13" fmla="*/ 299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299">
                      <a:moveTo>
                        <a:pt x="2" y="299"/>
                      </a:moveTo>
                      <a:cubicBezTo>
                        <a:pt x="1" y="299"/>
                        <a:pt x="0" y="298"/>
                        <a:pt x="0" y="297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4" y="1"/>
                        <a:pt x="4" y="2"/>
                      </a:cubicBezTo>
                      <a:cubicBezTo>
                        <a:pt x="4" y="297"/>
                        <a:pt x="4" y="297"/>
                        <a:pt x="4" y="297"/>
                      </a:cubicBezTo>
                      <a:cubicBezTo>
                        <a:pt x="4" y="298"/>
                        <a:pt x="3" y="299"/>
                        <a:pt x="2" y="29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Freeform 32"/>
                <p:cNvSpPr>
                  <a:spLocks noEditPoints="1"/>
                </p:cNvSpPr>
                <p:nvPr/>
              </p:nvSpPr>
              <p:spPr bwMode="auto">
                <a:xfrm>
                  <a:off x="6571434" y="3913174"/>
                  <a:ext cx="96837" cy="98425"/>
                </a:xfrm>
                <a:custGeom>
                  <a:avLst/>
                  <a:gdLst>
                    <a:gd name="T0" fmla="*/ 13 w 26"/>
                    <a:gd name="T1" fmla="*/ 0 h 26"/>
                    <a:gd name="T2" fmla="*/ 0 w 26"/>
                    <a:gd name="T3" fmla="*/ 13 h 26"/>
                    <a:gd name="T4" fmla="*/ 13 w 26"/>
                    <a:gd name="T5" fmla="*/ 26 h 26"/>
                    <a:gd name="T6" fmla="*/ 26 w 26"/>
                    <a:gd name="T7" fmla="*/ 13 h 26"/>
                    <a:gd name="T8" fmla="*/ 13 w 26"/>
                    <a:gd name="T9" fmla="*/ 0 h 26"/>
                    <a:gd name="T10" fmla="*/ 13 w 26"/>
                    <a:gd name="T11" fmla="*/ 20 h 26"/>
                    <a:gd name="T12" fmla="*/ 6 w 26"/>
                    <a:gd name="T13" fmla="*/ 13 h 26"/>
                    <a:gd name="T14" fmla="*/ 13 w 26"/>
                    <a:gd name="T15" fmla="*/ 6 h 26"/>
                    <a:gd name="T16" fmla="*/ 20 w 26"/>
                    <a:gd name="T17" fmla="*/ 13 h 26"/>
                    <a:gd name="T18" fmla="*/ 13 w 26"/>
                    <a:gd name="T19" fmla="*/ 2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6" h="26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0" y="21"/>
                        <a:pt x="6" y="26"/>
                        <a:pt x="13" y="26"/>
                      </a:cubicBezTo>
                      <a:cubicBezTo>
                        <a:pt x="20" y="26"/>
                        <a:pt x="26" y="21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  <a:moveTo>
                        <a:pt x="13" y="20"/>
                      </a:moveTo>
                      <a:cubicBezTo>
                        <a:pt x="9" y="20"/>
                        <a:pt x="6" y="17"/>
                        <a:pt x="6" y="13"/>
                      </a:cubicBezTo>
                      <a:cubicBezTo>
                        <a:pt x="6" y="9"/>
                        <a:pt x="9" y="6"/>
                        <a:pt x="13" y="6"/>
                      </a:cubicBezTo>
                      <a:cubicBezTo>
                        <a:pt x="17" y="6"/>
                        <a:pt x="20" y="9"/>
                        <a:pt x="20" y="13"/>
                      </a:cubicBezTo>
                      <a:cubicBezTo>
                        <a:pt x="20" y="17"/>
                        <a:pt x="17" y="20"/>
                        <a:pt x="13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51"/>
              <p:cNvGrpSpPr/>
              <p:nvPr/>
            </p:nvGrpSpPr>
            <p:grpSpPr>
              <a:xfrm>
                <a:off x="8827586" y="3178221"/>
                <a:ext cx="131305" cy="1087565"/>
                <a:chOff x="8081962" y="3200401"/>
                <a:chExt cx="98425" cy="815231"/>
              </a:xfrm>
              <a:solidFill>
                <a:schemeClr val="accent4"/>
              </a:solidFill>
            </p:grpSpPr>
            <p:sp>
              <p:nvSpPr>
                <p:cNvPr id="46" name="Freeform 12"/>
                <p:cNvSpPr>
                  <a:spLocks/>
                </p:cNvSpPr>
                <p:nvPr/>
              </p:nvSpPr>
              <p:spPr bwMode="auto">
                <a:xfrm>
                  <a:off x="8123238" y="3200401"/>
                  <a:ext cx="15875" cy="764391"/>
                </a:xfrm>
                <a:custGeom>
                  <a:avLst/>
                  <a:gdLst>
                    <a:gd name="T0" fmla="*/ 2 w 4"/>
                    <a:gd name="T1" fmla="*/ 299 h 299"/>
                    <a:gd name="T2" fmla="*/ 0 w 4"/>
                    <a:gd name="T3" fmla="*/ 297 h 299"/>
                    <a:gd name="T4" fmla="*/ 0 w 4"/>
                    <a:gd name="T5" fmla="*/ 2 h 299"/>
                    <a:gd name="T6" fmla="*/ 2 w 4"/>
                    <a:gd name="T7" fmla="*/ 0 h 299"/>
                    <a:gd name="T8" fmla="*/ 4 w 4"/>
                    <a:gd name="T9" fmla="*/ 2 h 299"/>
                    <a:gd name="T10" fmla="*/ 4 w 4"/>
                    <a:gd name="T11" fmla="*/ 297 h 299"/>
                    <a:gd name="T12" fmla="*/ 2 w 4"/>
                    <a:gd name="T13" fmla="*/ 299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299">
                      <a:moveTo>
                        <a:pt x="2" y="299"/>
                      </a:moveTo>
                      <a:cubicBezTo>
                        <a:pt x="1" y="299"/>
                        <a:pt x="0" y="298"/>
                        <a:pt x="0" y="297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4" y="1"/>
                        <a:pt x="4" y="2"/>
                      </a:cubicBezTo>
                      <a:cubicBezTo>
                        <a:pt x="4" y="297"/>
                        <a:pt x="4" y="297"/>
                        <a:pt x="4" y="297"/>
                      </a:cubicBezTo>
                      <a:cubicBezTo>
                        <a:pt x="4" y="298"/>
                        <a:pt x="3" y="299"/>
                        <a:pt x="2" y="29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Freeform 33"/>
                <p:cNvSpPr>
                  <a:spLocks noEditPoints="1"/>
                </p:cNvSpPr>
                <p:nvPr/>
              </p:nvSpPr>
              <p:spPr bwMode="auto">
                <a:xfrm>
                  <a:off x="8081962" y="3917207"/>
                  <a:ext cx="98425" cy="98425"/>
                </a:xfrm>
                <a:custGeom>
                  <a:avLst/>
                  <a:gdLst>
                    <a:gd name="T0" fmla="*/ 13 w 26"/>
                    <a:gd name="T1" fmla="*/ 0 h 26"/>
                    <a:gd name="T2" fmla="*/ 0 w 26"/>
                    <a:gd name="T3" fmla="*/ 13 h 26"/>
                    <a:gd name="T4" fmla="*/ 13 w 26"/>
                    <a:gd name="T5" fmla="*/ 26 h 26"/>
                    <a:gd name="T6" fmla="*/ 26 w 26"/>
                    <a:gd name="T7" fmla="*/ 13 h 26"/>
                    <a:gd name="T8" fmla="*/ 13 w 26"/>
                    <a:gd name="T9" fmla="*/ 0 h 26"/>
                    <a:gd name="T10" fmla="*/ 13 w 26"/>
                    <a:gd name="T11" fmla="*/ 20 h 26"/>
                    <a:gd name="T12" fmla="*/ 6 w 26"/>
                    <a:gd name="T13" fmla="*/ 13 h 26"/>
                    <a:gd name="T14" fmla="*/ 13 w 26"/>
                    <a:gd name="T15" fmla="*/ 6 h 26"/>
                    <a:gd name="T16" fmla="*/ 20 w 26"/>
                    <a:gd name="T17" fmla="*/ 13 h 26"/>
                    <a:gd name="T18" fmla="*/ 13 w 26"/>
                    <a:gd name="T19" fmla="*/ 2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6" h="26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0" y="21"/>
                        <a:pt x="6" y="26"/>
                        <a:pt x="13" y="26"/>
                      </a:cubicBezTo>
                      <a:cubicBezTo>
                        <a:pt x="20" y="26"/>
                        <a:pt x="26" y="21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  <a:moveTo>
                        <a:pt x="13" y="20"/>
                      </a:moveTo>
                      <a:cubicBezTo>
                        <a:pt x="9" y="20"/>
                        <a:pt x="6" y="17"/>
                        <a:pt x="6" y="13"/>
                      </a:cubicBezTo>
                      <a:cubicBezTo>
                        <a:pt x="6" y="9"/>
                        <a:pt x="9" y="6"/>
                        <a:pt x="13" y="6"/>
                      </a:cubicBezTo>
                      <a:cubicBezTo>
                        <a:pt x="17" y="6"/>
                        <a:pt x="20" y="9"/>
                        <a:pt x="20" y="13"/>
                      </a:cubicBezTo>
                      <a:cubicBezTo>
                        <a:pt x="20" y="17"/>
                        <a:pt x="17" y="20"/>
                        <a:pt x="13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8" name="Freeform 7"/>
              <p:cNvSpPr>
                <a:spLocks/>
              </p:cNvSpPr>
              <p:nvPr/>
            </p:nvSpPr>
            <p:spPr bwMode="auto">
              <a:xfrm>
                <a:off x="6906728" y="3006676"/>
                <a:ext cx="1980158" cy="995374"/>
              </a:xfrm>
              <a:custGeom>
                <a:avLst/>
                <a:gdLst>
                  <a:gd name="T0" fmla="*/ 198 w 395"/>
                  <a:gd name="T1" fmla="*/ 133 h 198"/>
                  <a:gd name="T2" fmla="*/ 65 w 395"/>
                  <a:gd name="T3" fmla="*/ 0 h 198"/>
                  <a:gd name="T4" fmla="*/ 0 w 395"/>
                  <a:gd name="T5" fmla="*/ 0 h 198"/>
                  <a:gd name="T6" fmla="*/ 198 w 395"/>
                  <a:gd name="T7" fmla="*/ 198 h 198"/>
                  <a:gd name="T8" fmla="*/ 395 w 395"/>
                  <a:gd name="T9" fmla="*/ 0 h 198"/>
                  <a:gd name="T10" fmla="*/ 331 w 395"/>
                  <a:gd name="T11" fmla="*/ 0 h 198"/>
                  <a:gd name="T12" fmla="*/ 198 w 395"/>
                  <a:gd name="T13" fmla="*/ 133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5" h="198">
                    <a:moveTo>
                      <a:pt x="198" y="133"/>
                    </a:moveTo>
                    <a:cubicBezTo>
                      <a:pt x="124" y="133"/>
                      <a:pt x="65" y="73"/>
                      <a:pt x="6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9"/>
                      <a:pt x="88" y="198"/>
                      <a:pt x="198" y="198"/>
                    </a:cubicBezTo>
                    <a:cubicBezTo>
                      <a:pt x="307" y="198"/>
                      <a:pt x="395" y="109"/>
                      <a:pt x="395" y="0"/>
                    </a:cubicBezTo>
                    <a:cubicBezTo>
                      <a:pt x="331" y="0"/>
                      <a:pt x="331" y="0"/>
                      <a:pt x="331" y="0"/>
                    </a:cubicBezTo>
                    <a:cubicBezTo>
                      <a:pt x="331" y="73"/>
                      <a:pt x="271" y="133"/>
                      <a:pt x="198" y="133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9" name="Group 47"/>
              <p:cNvGrpSpPr/>
              <p:nvPr/>
            </p:nvGrpSpPr>
            <p:grpSpPr>
              <a:xfrm>
                <a:off x="7889394" y="1511498"/>
                <a:ext cx="1986511" cy="1984394"/>
                <a:chOff x="7378700" y="1951038"/>
                <a:chExt cx="1489075" cy="1487488"/>
              </a:xfrm>
            </p:grpSpPr>
            <p:sp>
              <p:nvSpPr>
                <p:cNvPr id="50" name="Oval 16"/>
                <p:cNvSpPr>
                  <a:spLocks noChangeArrowheads="1"/>
                </p:cNvSpPr>
                <p:nvPr/>
              </p:nvSpPr>
              <p:spPr bwMode="auto">
                <a:xfrm>
                  <a:off x="7378700" y="1951038"/>
                  <a:ext cx="1489075" cy="1487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Oval 17"/>
                <p:cNvSpPr>
                  <a:spLocks noChangeArrowheads="1"/>
                </p:cNvSpPr>
                <p:nvPr/>
              </p:nvSpPr>
              <p:spPr bwMode="auto">
                <a:xfrm>
                  <a:off x="7631113" y="2203133"/>
                  <a:ext cx="1000125" cy="9985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2" name="Group 46"/>
              <p:cNvGrpSpPr/>
              <p:nvPr/>
            </p:nvGrpSpPr>
            <p:grpSpPr>
              <a:xfrm>
                <a:off x="5871117" y="1511498"/>
                <a:ext cx="2304183" cy="1984394"/>
                <a:chOff x="5865813" y="1951038"/>
                <a:chExt cx="1727200" cy="1487488"/>
              </a:xfrm>
            </p:grpSpPr>
            <p:sp>
              <p:nvSpPr>
                <p:cNvPr id="53" name="Freeform 15"/>
                <p:cNvSpPr>
                  <a:spLocks noEditPoints="1"/>
                </p:cNvSpPr>
                <p:nvPr/>
              </p:nvSpPr>
              <p:spPr bwMode="auto">
                <a:xfrm>
                  <a:off x="5865813" y="1951038"/>
                  <a:ext cx="1487488" cy="1487488"/>
                </a:xfrm>
                <a:custGeom>
                  <a:avLst/>
                  <a:gdLst>
                    <a:gd name="T0" fmla="*/ 198 w 396"/>
                    <a:gd name="T1" fmla="*/ 0 h 395"/>
                    <a:gd name="T2" fmla="*/ 0 w 396"/>
                    <a:gd name="T3" fmla="*/ 198 h 395"/>
                    <a:gd name="T4" fmla="*/ 198 w 396"/>
                    <a:gd name="T5" fmla="*/ 395 h 395"/>
                    <a:gd name="T6" fmla="*/ 396 w 396"/>
                    <a:gd name="T7" fmla="*/ 198 h 395"/>
                    <a:gd name="T8" fmla="*/ 198 w 396"/>
                    <a:gd name="T9" fmla="*/ 0 h 395"/>
                    <a:gd name="T10" fmla="*/ 198 w 396"/>
                    <a:gd name="T11" fmla="*/ 331 h 395"/>
                    <a:gd name="T12" fmla="*/ 65 w 396"/>
                    <a:gd name="T13" fmla="*/ 198 h 395"/>
                    <a:gd name="T14" fmla="*/ 198 w 396"/>
                    <a:gd name="T15" fmla="*/ 65 h 395"/>
                    <a:gd name="T16" fmla="*/ 331 w 396"/>
                    <a:gd name="T17" fmla="*/ 198 h 395"/>
                    <a:gd name="T18" fmla="*/ 198 w 396"/>
                    <a:gd name="T19" fmla="*/ 331 h 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96" h="395">
                      <a:moveTo>
                        <a:pt x="198" y="0"/>
                      </a:moveTo>
                      <a:cubicBezTo>
                        <a:pt x="89" y="0"/>
                        <a:pt x="0" y="88"/>
                        <a:pt x="0" y="198"/>
                      </a:cubicBezTo>
                      <a:cubicBezTo>
                        <a:pt x="0" y="307"/>
                        <a:pt x="89" y="395"/>
                        <a:pt x="198" y="395"/>
                      </a:cubicBezTo>
                      <a:cubicBezTo>
                        <a:pt x="307" y="395"/>
                        <a:pt x="396" y="307"/>
                        <a:pt x="396" y="198"/>
                      </a:cubicBezTo>
                      <a:cubicBezTo>
                        <a:pt x="396" y="88"/>
                        <a:pt x="307" y="0"/>
                        <a:pt x="198" y="0"/>
                      </a:cubicBezTo>
                      <a:close/>
                      <a:moveTo>
                        <a:pt x="198" y="331"/>
                      </a:moveTo>
                      <a:cubicBezTo>
                        <a:pt x="124" y="331"/>
                        <a:pt x="65" y="271"/>
                        <a:pt x="65" y="198"/>
                      </a:cubicBezTo>
                      <a:cubicBezTo>
                        <a:pt x="65" y="124"/>
                        <a:pt x="124" y="65"/>
                        <a:pt x="198" y="65"/>
                      </a:cubicBezTo>
                      <a:cubicBezTo>
                        <a:pt x="271" y="65"/>
                        <a:pt x="331" y="124"/>
                        <a:pt x="331" y="198"/>
                      </a:cubicBezTo>
                      <a:cubicBezTo>
                        <a:pt x="331" y="271"/>
                        <a:pt x="271" y="331"/>
                        <a:pt x="198" y="33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Freeform 20"/>
                <p:cNvSpPr>
                  <a:spLocks/>
                </p:cNvSpPr>
                <p:nvPr/>
              </p:nvSpPr>
              <p:spPr bwMode="auto">
                <a:xfrm>
                  <a:off x="7037388" y="2554288"/>
                  <a:ext cx="555625" cy="282575"/>
                </a:xfrm>
                <a:custGeom>
                  <a:avLst/>
                  <a:gdLst>
                    <a:gd name="T0" fmla="*/ 298 w 350"/>
                    <a:gd name="T1" fmla="*/ 178 h 178"/>
                    <a:gd name="T2" fmla="*/ 0 w 350"/>
                    <a:gd name="T3" fmla="*/ 178 h 178"/>
                    <a:gd name="T4" fmla="*/ 0 w 350"/>
                    <a:gd name="T5" fmla="*/ 0 h 178"/>
                    <a:gd name="T6" fmla="*/ 298 w 350"/>
                    <a:gd name="T7" fmla="*/ 0 h 178"/>
                    <a:gd name="T8" fmla="*/ 350 w 350"/>
                    <a:gd name="T9" fmla="*/ 90 h 178"/>
                    <a:gd name="T10" fmla="*/ 298 w 350"/>
                    <a:gd name="T11" fmla="*/ 178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0" h="178">
                      <a:moveTo>
                        <a:pt x="298" y="178"/>
                      </a:moveTo>
                      <a:lnTo>
                        <a:pt x="0" y="178"/>
                      </a:lnTo>
                      <a:lnTo>
                        <a:pt x="0" y="0"/>
                      </a:lnTo>
                      <a:lnTo>
                        <a:pt x="298" y="0"/>
                      </a:lnTo>
                      <a:lnTo>
                        <a:pt x="350" y="90"/>
                      </a:lnTo>
                      <a:lnTo>
                        <a:pt x="298" y="17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Oval 23"/>
                <p:cNvSpPr>
                  <a:spLocks noChangeArrowheads="1"/>
                </p:cNvSpPr>
                <p:nvPr/>
              </p:nvSpPr>
              <p:spPr bwMode="auto">
                <a:xfrm>
                  <a:off x="6113463" y="2203133"/>
                  <a:ext cx="998538" cy="9985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5" name="TextBox 64"/>
              <p:cNvSpPr txBox="1"/>
              <p:nvPr/>
            </p:nvSpPr>
            <p:spPr>
              <a:xfrm>
                <a:off x="5292397" y="4179275"/>
                <a:ext cx="2547227" cy="991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b="1" dirty="0" smtClean="0">
                    <a:latin typeface="+mj-lt"/>
                  </a:rPr>
                  <a:t>Определить требования к системе защиты</a:t>
                </a:r>
                <a:endParaRPr lang="en-US" sz="1400" b="1" dirty="0">
                  <a:latin typeface="+mj-lt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7928557" y="4179275"/>
                <a:ext cx="3573222" cy="991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b="1" dirty="0"/>
                  <a:t>П</a:t>
                </a:r>
                <a:r>
                  <a:rPr lang="ru-RU" sz="1400" b="1" dirty="0" smtClean="0"/>
                  <a:t>остроить </a:t>
                </a:r>
                <a:r>
                  <a:rPr lang="ru-RU" sz="1400" b="1" dirty="0"/>
                  <a:t>адекватную (с точки зрения денежных затрат) систему </a:t>
                </a:r>
                <a:r>
                  <a:rPr lang="ru-RU" sz="1400" b="1" dirty="0" smtClean="0"/>
                  <a:t>защиты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</p:txBody>
          </p:sp>
        </p:grpSp>
        <p:sp>
          <p:nvSpPr>
            <p:cNvPr id="67" name="Freeform 81"/>
            <p:cNvSpPr>
              <a:spLocks noEditPoints="1"/>
            </p:cNvSpPr>
            <p:nvPr/>
          </p:nvSpPr>
          <p:spPr bwMode="auto">
            <a:xfrm>
              <a:off x="3203995" y="4240130"/>
              <a:ext cx="494595" cy="447114"/>
            </a:xfrm>
            <a:custGeom>
              <a:avLst/>
              <a:gdLst>
                <a:gd name="T0" fmla="*/ 377671 w 248"/>
                <a:gd name="T1" fmla="*/ 294708 h 224"/>
                <a:gd name="T2" fmla="*/ 281653 w 248"/>
                <a:gd name="T3" fmla="*/ 294708 h 224"/>
                <a:gd name="T4" fmla="*/ 256048 w 248"/>
                <a:gd name="T5" fmla="*/ 294708 h 224"/>
                <a:gd name="T6" fmla="*/ 256048 w 248"/>
                <a:gd name="T7" fmla="*/ 326742 h 224"/>
                <a:gd name="T8" fmla="*/ 281653 w 248"/>
                <a:gd name="T9" fmla="*/ 352368 h 224"/>
                <a:gd name="T10" fmla="*/ 281653 w 248"/>
                <a:gd name="T11" fmla="*/ 358775 h 224"/>
                <a:gd name="T12" fmla="*/ 115222 w 248"/>
                <a:gd name="T13" fmla="*/ 358775 h 224"/>
                <a:gd name="T14" fmla="*/ 115222 w 248"/>
                <a:gd name="T15" fmla="*/ 352368 h 224"/>
                <a:gd name="T16" fmla="*/ 140827 w 248"/>
                <a:gd name="T17" fmla="*/ 326742 h 224"/>
                <a:gd name="T18" fmla="*/ 140827 w 248"/>
                <a:gd name="T19" fmla="*/ 294708 h 224"/>
                <a:gd name="T20" fmla="*/ 115222 w 248"/>
                <a:gd name="T21" fmla="*/ 294708 h 224"/>
                <a:gd name="T22" fmla="*/ 19204 w 248"/>
                <a:gd name="T23" fmla="*/ 294708 h 224"/>
                <a:gd name="T24" fmla="*/ 0 w 248"/>
                <a:gd name="T25" fmla="*/ 275488 h 224"/>
                <a:gd name="T26" fmla="*/ 0 w 248"/>
                <a:gd name="T27" fmla="*/ 19220 h 224"/>
                <a:gd name="T28" fmla="*/ 19204 w 248"/>
                <a:gd name="T29" fmla="*/ 0 h 224"/>
                <a:gd name="T30" fmla="*/ 377671 w 248"/>
                <a:gd name="T31" fmla="*/ 0 h 224"/>
                <a:gd name="T32" fmla="*/ 396875 w 248"/>
                <a:gd name="T33" fmla="*/ 19220 h 224"/>
                <a:gd name="T34" fmla="*/ 396875 w 248"/>
                <a:gd name="T35" fmla="*/ 275488 h 224"/>
                <a:gd name="T36" fmla="*/ 377671 w 248"/>
                <a:gd name="T37" fmla="*/ 294708 h 224"/>
                <a:gd name="T38" fmla="*/ 371270 w 248"/>
                <a:gd name="T39" fmla="*/ 25627 h 224"/>
                <a:gd name="T40" fmla="*/ 25605 w 248"/>
                <a:gd name="T41" fmla="*/ 25627 h 224"/>
                <a:gd name="T42" fmla="*/ 25605 w 248"/>
                <a:gd name="T43" fmla="*/ 243454 h 224"/>
                <a:gd name="T44" fmla="*/ 371270 w 248"/>
                <a:gd name="T45" fmla="*/ 243454 h 224"/>
                <a:gd name="T46" fmla="*/ 371270 w 248"/>
                <a:gd name="T47" fmla="*/ 25627 h 224"/>
                <a:gd name="T48" fmla="*/ 160030 w 248"/>
                <a:gd name="T49" fmla="*/ 76880 h 224"/>
                <a:gd name="T50" fmla="*/ 172833 w 248"/>
                <a:gd name="T51" fmla="*/ 83287 h 224"/>
                <a:gd name="T52" fmla="*/ 198438 w 248"/>
                <a:gd name="T53" fmla="*/ 107312 h 224"/>
                <a:gd name="T54" fmla="*/ 224042 w 248"/>
                <a:gd name="T55" fmla="*/ 83287 h 224"/>
                <a:gd name="T56" fmla="*/ 236845 w 248"/>
                <a:gd name="T57" fmla="*/ 76880 h 224"/>
                <a:gd name="T58" fmla="*/ 256048 w 248"/>
                <a:gd name="T59" fmla="*/ 96100 h 224"/>
                <a:gd name="T60" fmla="*/ 249647 w 248"/>
                <a:gd name="T61" fmla="*/ 108914 h 224"/>
                <a:gd name="T62" fmla="*/ 225643 w 248"/>
                <a:gd name="T63" fmla="*/ 134541 h 224"/>
                <a:gd name="T64" fmla="*/ 249647 w 248"/>
                <a:gd name="T65" fmla="*/ 160167 h 224"/>
                <a:gd name="T66" fmla="*/ 256048 w 248"/>
                <a:gd name="T67" fmla="*/ 172981 h 224"/>
                <a:gd name="T68" fmla="*/ 236845 w 248"/>
                <a:gd name="T69" fmla="*/ 192201 h 224"/>
                <a:gd name="T70" fmla="*/ 224042 w 248"/>
                <a:gd name="T71" fmla="*/ 185794 h 224"/>
                <a:gd name="T72" fmla="*/ 198438 w 248"/>
                <a:gd name="T73" fmla="*/ 161769 h 224"/>
                <a:gd name="T74" fmla="*/ 172833 w 248"/>
                <a:gd name="T75" fmla="*/ 185794 h 224"/>
                <a:gd name="T76" fmla="*/ 160030 w 248"/>
                <a:gd name="T77" fmla="*/ 192201 h 224"/>
                <a:gd name="T78" fmla="*/ 140827 w 248"/>
                <a:gd name="T79" fmla="*/ 172981 h 224"/>
                <a:gd name="T80" fmla="*/ 147228 w 248"/>
                <a:gd name="T81" fmla="*/ 160167 h 224"/>
                <a:gd name="T82" fmla="*/ 171232 w 248"/>
                <a:gd name="T83" fmla="*/ 134541 h 224"/>
                <a:gd name="T84" fmla="*/ 147228 w 248"/>
                <a:gd name="T85" fmla="*/ 108914 h 224"/>
                <a:gd name="T86" fmla="*/ 140827 w 248"/>
                <a:gd name="T87" fmla="*/ 96100 h 224"/>
                <a:gd name="T88" fmla="*/ 160030 w 248"/>
                <a:gd name="T89" fmla="*/ 76880 h 22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48" h="224">
                  <a:moveTo>
                    <a:pt x="236" y="184"/>
                  </a:moveTo>
                  <a:cubicBezTo>
                    <a:pt x="176" y="184"/>
                    <a:pt x="176" y="184"/>
                    <a:pt x="176" y="184"/>
                  </a:cubicBezTo>
                  <a:cubicBezTo>
                    <a:pt x="160" y="184"/>
                    <a:pt x="160" y="184"/>
                    <a:pt x="160" y="184"/>
                  </a:cubicBezTo>
                  <a:cubicBezTo>
                    <a:pt x="160" y="204"/>
                    <a:pt x="160" y="204"/>
                    <a:pt x="160" y="204"/>
                  </a:cubicBezTo>
                  <a:cubicBezTo>
                    <a:pt x="176" y="220"/>
                    <a:pt x="176" y="220"/>
                    <a:pt x="176" y="220"/>
                  </a:cubicBezTo>
                  <a:cubicBezTo>
                    <a:pt x="176" y="224"/>
                    <a:pt x="176" y="224"/>
                    <a:pt x="176" y="224"/>
                  </a:cubicBezTo>
                  <a:cubicBezTo>
                    <a:pt x="72" y="224"/>
                    <a:pt x="72" y="224"/>
                    <a:pt x="72" y="224"/>
                  </a:cubicBezTo>
                  <a:cubicBezTo>
                    <a:pt x="72" y="220"/>
                    <a:pt x="72" y="220"/>
                    <a:pt x="72" y="220"/>
                  </a:cubicBezTo>
                  <a:cubicBezTo>
                    <a:pt x="88" y="204"/>
                    <a:pt x="88" y="204"/>
                    <a:pt x="88" y="204"/>
                  </a:cubicBezTo>
                  <a:cubicBezTo>
                    <a:pt x="88" y="184"/>
                    <a:pt x="88" y="184"/>
                    <a:pt x="88" y="184"/>
                  </a:cubicBezTo>
                  <a:cubicBezTo>
                    <a:pt x="72" y="184"/>
                    <a:pt x="72" y="184"/>
                    <a:pt x="72" y="184"/>
                  </a:cubicBezTo>
                  <a:cubicBezTo>
                    <a:pt x="12" y="184"/>
                    <a:pt x="12" y="184"/>
                    <a:pt x="12" y="184"/>
                  </a:cubicBezTo>
                  <a:cubicBezTo>
                    <a:pt x="5" y="184"/>
                    <a:pt x="0" y="179"/>
                    <a:pt x="0" y="17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43" y="0"/>
                    <a:pt x="248" y="5"/>
                    <a:pt x="248" y="12"/>
                  </a:cubicBezTo>
                  <a:cubicBezTo>
                    <a:pt x="248" y="172"/>
                    <a:pt x="248" y="172"/>
                    <a:pt x="248" y="172"/>
                  </a:cubicBezTo>
                  <a:cubicBezTo>
                    <a:pt x="248" y="179"/>
                    <a:pt x="243" y="184"/>
                    <a:pt x="236" y="184"/>
                  </a:cubicBezTo>
                  <a:moveTo>
                    <a:pt x="232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232" y="152"/>
                    <a:pt x="232" y="152"/>
                    <a:pt x="232" y="152"/>
                  </a:cubicBezTo>
                  <a:lnTo>
                    <a:pt x="232" y="16"/>
                  </a:lnTo>
                  <a:close/>
                  <a:moveTo>
                    <a:pt x="100" y="48"/>
                  </a:moveTo>
                  <a:cubicBezTo>
                    <a:pt x="103" y="48"/>
                    <a:pt x="106" y="49"/>
                    <a:pt x="108" y="52"/>
                  </a:cubicBezTo>
                  <a:cubicBezTo>
                    <a:pt x="124" y="67"/>
                    <a:pt x="124" y="67"/>
                    <a:pt x="124" y="67"/>
                  </a:cubicBezTo>
                  <a:cubicBezTo>
                    <a:pt x="140" y="52"/>
                    <a:pt x="140" y="52"/>
                    <a:pt x="140" y="52"/>
                  </a:cubicBezTo>
                  <a:cubicBezTo>
                    <a:pt x="142" y="49"/>
                    <a:pt x="145" y="48"/>
                    <a:pt x="148" y="48"/>
                  </a:cubicBezTo>
                  <a:cubicBezTo>
                    <a:pt x="155" y="48"/>
                    <a:pt x="160" y="53"/>
                    <a:pt x="160" y="60"/>
                  </a:cubicBezTo>
                  <a:cubicBezTo>
                    <a:pt x="160" y="63"/>
                    <a:pt x="159" y="66"/>
                    <a:pt x="156" y="68"/>
                  </a:cubicBezTo>
                  <a:cubicBezTo>
                    <a:pt x="141" y="84"/>
                    <a:pt x="141" y="84"/>
                    <a:pt x="141" y="84"/>
                  </a:cubicBezTo>
                  <a:cubicBezTo>
                    <a:pt x="156" y="100"/>
                    <a:pt x="156" y="100"/>
                    <a:pt x="156" y="100"/>
                  </a:cubicBezTo>
                  <a:cubicBezTo>
                    <a:pt x="159" y="102"/>
                    <a:pt x="160" y="105"/>
                    <a:pt x="160" y="108"/>
                  </a:cubicBezTo>
                  <a:cubicBezTo>
                    <a:pt x="160" y="115"/>
                    <a:pt x="155" y="120"/>
                    <a:pt x="148" y="120"/>
                  </a:cubicBezTo>
                  <a:cubicBezTo>
                    <a:pt x="145" y="120"/>
                    <a:pt x="142" y="119"/>
                    <a:pt x="140" y="116"/>
                  </a:cubicBezTo>
                  <a:cubicBezTo>
                    <a:pt x="124" y="101"/>
                    <a:pt x="124" y="101"/>
                    <a:pt x="124" y="101"/>
                  </a:cubicBezTo>
                  <a:cubicBezTo>
                    <a:pt x="108" y="116"/>
                    <a:pt x="108" y="116"/>
                    <a:pt x="108" y="116"/>
                  </a:cubicBezTo>
                  <a:cubicBezTo>
                    <a:pt x="106" y="119"/>
                    <a:pt x="103" y="120"/>
                    <a:pt x="100" y="120"/>
                  </a:cubicBezTo>
                  <a:cubicBezTo>
                    <a:pt x="93" y="120"/>
                    <a:pt x="88" y="115"/>
                    <a:pt x="88" y="108"/>
                  </a:cubicBezTo>
                  <a:cubicBezTo>
                    <a:pt x="88" y="105"/>
                    <a:pt x="89" y="102"/>
                    <a:pt x="92" y="100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92" y="68"/>
                    <a:pt x="92" y="68"/>
                    <a:pt x="92" y="68"/>
                  </a:cubicBezTo>
                  <a:cubicBezTo>
                    <a:pt x="89" y="66"/>
                    <a:pt x="88" y="63"/>
                    <a:pt x="88" y="60"/>
                  </a:cubicBezTo>
                  <a:cubicBezTo>
                    <a:pt x="88" y="53"/>
                    <a:pt x="93" y="48"/>
                    <a:pt x="100" y="4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grpSp>
          <p:nvGrpSpPr>
            <p:cNvPr id="68" name="Group 37"/>
            <p:cNvGrpSpPr/>
            <p:nvPr/>
          </p:nvGrpSpPr>
          <p:grpSpPr>
            <a:xfrm>
              <a:off x="4818477" y="4218581"/>
              <a:ext cx="377825" cy="488950"/>
              <a:chOff x="5888038" y="4421188"/>
              <a:chExt cx="377825" cy="488950"/>
            </a:xfrm>
            <a:solidFill>
              <a:schemeClr val="accent4"/>
            </a:solidFill>
          </p:grpSpPr>
          <p:sp>
            <p:nvSpPr>
              <p:cNvPr id="69" name="Freeform 27"/>
              <p:cNvSpPr>
                <a:spLocks/>
              </p:cNvSpPr>
              <p:nvPr/>
            </p:nvSpPr>
            <p:spPr bwMode="auto">
              <a:xfrm>
                <a:off x="6049963" y="4675188"/>
                <a:ext cx="19050" cy="53975"/>
              </a:xfrm>
              <a:custGeom>
                <a:avLst/>
                <a:gdLst>
                  <a:gd name="T0" fmla="*/ 0 w 1"/>
                  <a:gd name="T1" fmla="*/ 1 h 3"/>
                  <a:gd name="T2" fmla="*/ 1 w 1"/>
                  <a:gd name="T3" fmla="*/ 3 h 3"/>
                  <a:gd name="T4" fmla="*/ 1 w 1"/>
                  <a:gd name="T5" fmla="*/ 0 h 3"/>
                  <a:gd name="T6" fmla="*/ 0 w 1"/>
                  <a:gd name="T7" fmla="*/ 1 h 3"/>
                  <a:gd name="T8" fmla="*/ 0 w 1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">
                    <a:moveTo>
                      <a:pt x="0" y="1"/>
                    </a:moveTo>
                    <a:cubicBezTo>
                      <a:pt x="0" y="2"/>
                      <a:pt x="0" y="2"/>
                      <a:pt x="1" y="3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8"/>
              <p:cNvSpPr>
                <a:spLocks/>
              </p:cNvSpPr>
              <p:nvPr/>
            </p:nvSpPr>
            <p:spPr bwMode="auto">
              <a:xfrm>
                <a:off x="6086476" y="4746625"/>
                <a:ext cx="17463" cy="55563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3 h 3"/>
                  <a:gd name="T4" fmla="*/ 1 w 1"/>
                  <a:gd name="T5" fmla="*/ 2 h 3"/>
                  <a:gd name="T6" fmla="*/ 1 w 1"/>
                  <a:gd name="T7" fmla="*/ 1 h 3"/>
                  <a:gd name="T8" fmla="*/ 0 w 1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" y="3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9"/>
              <p:cNvSpPr>
                <a:spLocks/>
              </p:cNvSpPr>
              <p:nvPr/>
            </p:nvSpPr>
            <p:spPr bwMode="auto">
              <a:xfrm>
                <a:off x="5978526" y="4421188"/>
                <a:ext cx="198438" cy="90488"/>
              </a:xfrm>
              <a:custGeom>
                <a:avLst/>
                <a:gdLst>
                  <a:gd name="T0" fmla="*/ 8 w 11"/>
                  <a:gd name="T1" fmla="*/ 5 h 5"/>
                  <a:gd name="T2" fmla="*/ 8 w 11"/>
                  <a:gd name="T3" fmla="*/ 5 h 5"/>
                  <a:gd name="T4" fmla="*/ 10 w 11"/>
                  <a:gd name="T5" fmla="*/ 3 h 5"/>
                  <a:gd name="T6" fmla="*/ 6 w 11"/>
                  <a:gd name="T7" fmla="*/ 0 h 5"/>
                  <a:gd name="T8" fmla="*/ 1 w 11"/>
                  <a:gd name="T9" fmla="*/ 3 h 5"/>
                  <a:gd name="T10" fmla="*/ 3 w 11"/>
                  <a:gd name="T11" fmla="*/ 5 h 5"/>
                  <a:gd name="T12" fmla="*/ 3 w 11"/>
                  <a:gd name="T13" fmla="*/ 5 h 5"/>
                  <a:gd name="T14" fmla="*/ 8 w 11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5">
                    <a:moveTo>
                      <a:pt x="8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9" y="5"/>
                      <a:pt x="9" y="4"/>
                      <a:pt x="10" y="3"/>
                    </a:cubicBezTo>
                    <a:cubicBezTo>
                      <a:pt x="11" y="0"/>
                      <a:pt x="8" y="0"/>
                      <a:pt x="6" y="0"/>
                    </a:cubicBezTo>
                    <a:cubicBezTo>
                      <a:pt x="3" y="0"/>
                      <a:pt x="0" y="0"/>
                      <a:pt x="1" y="3"/>
                    </a:cubicBezTo>
                    <a:cubicBezTo>
                      <a:pt x="2" y="4"/>
                      <a:pt x="2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8" y="5"/>
                      <a:pt x="8" y="5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30"/>
              <p:cNvSpPr>
                <a:spLocks noEditPoints="1"/>
              </p:cNvSpPr>
              <p:nvPr/>
            </p:nvSpPr>
            <p:spPr bwMode="auto">
              <a:xfrm>
                <a:off x="5888038" y="4548188"/>
                <a:ext cx="377825" cy="361950"/>
              </a:xfrm>
              <a:custGeom>
                <a:avLst/>
                <a:gdLst>
                  <a:gd name="T0" fmla="*/ 13 w 21"/>
                  <a:gd name="T1" fmla="*/ 14 h 20"/>
                  <a:gd name="T2" fmla="*/ 11 w 21"/>
                  <a:gd name="T3" fmla="*/ 15 h 20"/>
                  <a:gd name="T4" fmla="*/ 11 w 21"/>
                  <a:gd name="T5" fmla="*/ 16 h 20"/>
                  <a:gd name="T6" fmla="*/ 10 w 21"/>
                  <a:gd name="T7" fmla="*/ 16 h 20"/>
                  <a:gd name="T8" fmla="*/ 10 w 21"/>
                  <a:gd name="T9" fmla="*/ 15 h 20"/>
                  <a:gd name="T10" fmla="*/ 7 w 21"/>
                  <a:gd name="T11" fmla="*/ 13 h 20"/>
                  <a:gd name="T12" fmla="*/ 8 w 21"/>
                  <a:gd name="T13" fmla="*/ 12 h 20"/>
                  <a:gd name="T14" fmla="*/ 10 w 21"/>
                  <a:gd name="T15" fmla="*/ 14 h 20"/>
                  <a:gd name="T16" fmla="*/ 10 w 21"/>
                  <a:gd name="T17" fmla="*/ 11 h 20"/>
                  <a:gd name="T18" fmla="*/ 8 w 21"/>
                  <a:gd name="T19" fmla="*/ 10 h 20"/>
                  <a:gd name="T20" fmla="*/ 7 w 21"/>
                  <a:gd name="T21" fmla="*/ 9 h 20"/>
                  <a:gd name="T22" fmla="*/ 10 w 21"/>
                  <a:gd name="T23" fmla="*/ 6 h 20"/>
                  <a:gd name="T24" fmla="*/ 10 w 21"/>
                  <a:gd name="T25" fmla="*/ 5 h 20"/>
                  <a:gd name="T26" fmla="*/ 11 w 21"/>
                  <a:gd name="T27" fmla="*/ 5 h 20"/>
                  <a:gd name="T28" fmla="*/ 11 w 21"/>
                  <a:gd name="T29" fmla="*/ 6 h 20"/>
                  <a:gd name="T30" fmla="*/ 13 w 21"/>
                  <a:gd name="T31" fmla="*/ 8 h 20"/>
                  <a:gd name="T32" fmla="*/ 12 w 21"/>
                  <a:gd name="T33" fmla="*/ 8 h 20"/>
                  <a:gd name="T34" fmla="*/ 11 w 21"/>
                  <a:gd name="T35" fmla="*/ 7 h 20"/>
                  <a:gd name="T36" fmla="*/ 11 w 21"/>
                  <a:gd name="T37" fmla="*/ 10 h 20"/>
                  <a:gd name="T38" fmla="*/ 13 w 21"/>
                  <a:gd name="T39" fmla="*/ 10 h 20"/>
                  <a:gd name="T40" fmla="*/ 13 w 21"/>
                  <a:gd name="T41" fmla="*/ 11 h 20"/>
                  <a:gd name="T42" fmla="*/ 14 w 21"/>
                  <a:gd name="T43" fmla="*/ 12 h 20"/>
                  <a:gd name="T44" fmla="*/ 13 w 21"/>
                  <a:gd name="T45" fmla="*/ 14 h 20"/>
                  <a:gd name="T46" fmla="*/ 14 w 21"/>
                  <a:gd name="T47" fmla="*/ 0 h 20"/>
                  <a:gd name="T48" fmla="*/ 13 w 21"/>
                  <a:gd name="T49" fmla="*/ 1 h 20"/>
                  <a:gd name="T50" fmla="*/ 8 w 21"/>
                  <a:gd name="T51" fmla="*/ 1 h 20"/>
                  <a:gd name="T52" fmla="*/ 7 w 21"/>
                  <a:gd name="T53" fmla="*/ 0 h 20"/>
                  <a:gd name="T54" fmla="*/ 0 w 21"/>
                  <a:gd name="T55" fmla="*/ 13 h 20"/>
                  <a:gd name="T56" fmla="*/ 11 w 21"/>
                  <a:gd name="T57" fmla="*/ 20 h 20"/>
                  <a:gd name="T58" fmla="*/ 21 w 21"/>
                  <a:gd name="T59" fmla="*/ 13 h 20"/>
                  <a:gd name="T60" fmla="*/ 14 w 21"/>
                  <a:gd name="T6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1" h="20">
                    <a:moveTo>
                      <a:pt x="13" y="14"/>
                    </a:moveTo>
                    <a:cubicBezTo>
                      <a:pt x="12" y="14"/>
                      <a:pt x="12" y="15"/>
                      <a:pt x="11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8" y="15"/>
                      <a:pt x="7" y="14"/>
                      <a:pt x="7" y="13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3"/>
                      <a:pt x="9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9" y="11"/>
                      <a:pt x="8" y="11"/>
                      <a:pt x="8" y="10"/>
                    </a:cubicBezTo>
                    <a:cubicBezTo>
                      <a:pt x="7" y="10"/>
                      <a:pt x="7" y="9"/>
                      <a:pt x="7" y="9"/>
                    </a:cubicBezTo>
                    <a:cubicBezTo>
                      <a:pt x="7" y="7"/>
                      <a:pt x="8" y="6"/>
                      <a:pt x="10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2" y="6"/>
                      <a:pt x="13" y="7"/>
                      <a:pt x="13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8"/>
                      <a:pt x="11" y="7"/>
                      <a:pt x="11" y="7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10"/>
                      <a:pt x="12" y="10"/>
                      <a:pt x="13" y="10"/>
                    </a:cubicBezTo>
                    <a:cubicBezTo>
                      <a:pt x="13" y="10"/>
                      <a:pt x="13" y="11"/>
                      <a:pt x="13" y="11"/>
                    </a:cubicBezTo>
                    <a:cubicBezTo>
                      <a:pt x="14" y="11"/>
                      <a:pt x="14" y="12"/>
                      <a:pt x="14" y="12"/>
                    </a:cubicBezTo>
                    <a:cubicBezTo>
                      <a:pt x="14" y="13"/>
                      <a:pt x="13" y="14"/>
                      <a:pt x="13" y="14"/>
                    </a:cubicBezTo>
                    <a:close/>
                    <a:moveTo>
                      <a:pt x="14" y="0"/>
                    </a:moveTo>
                    <a:cubicBezTo>
                      <a:pt x="14" y="0"/>
                      <a:pt x="13" y="1"/>
                      <a:pt x="13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0"/>
                      <a:pt x="7" y="0"/>
                    </a:cubicBezTo>
                    <a:cubicBezTo>
                      <a:pt x="3" y="2"/>
                      <a:pt x="0" y="8"/>
                      <a:pt x="0" y="13"/>
                    </a:cubicBezTo>
                    <a:cubicBezTo>
                      <a:pt x="0" y="19"/>
                      <a:pt x="5" y="20"/>
                      <a:pt x="11" y="20"/>
                    </a:cubicBezTo>
                    <a:cubicBezTo>
                      <a:pt x="16" y="20"/>
                      <a:pt x="21" y="19"/>
                      <a:pt x="21" y="13"/>
                    </a:cubicBezTo>
                    <a:cubicBezTo>
                      <a:pt x="21" y="8"/>
                      <a:pt x="17" y="2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2799864" y="3078490"/>
            <a:ext cx="320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Модель угроз позволяет</a:t>
            </a:r>
            <a:endParaRPr lang="ru-RU" b="1" dirty="0"/>
          </a:p>
        </p:txBody>
      </p:sp>
      <p:cxnSp>
        <p:nvCxnSpPr>
          <p:cNvPr id="74" name="Прямая со стрелкой 73"/>
          <p:cNvCxnSpPr/>
          <p:nvPr/>
        </p:nvCxnSpPr>
        <p:spPr>
          <a:xfrm flipH="1">
            <a:off x="3523300" y="3459645"/>
            <a:ext cx="247298" cy="3293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cxnSpLocks/>
          </p:cNvCxnSpPr>
          <p:nvPr/>
        </p:nvCxnSpPr>
        <p:spPr>
          <a:xfrm rot="-4320000" flipH="1">
            <a:off x="4938286" y="3455851"/>
            <a:ext cx="247298" cy="3293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Рисунок 4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9" t="2399" r="649" b="30934"/>
          <a:stretch/>
        </p:blipFill>
        <p:spPr>
          <a:xfrm>
            <a:off x="266960" y="1128866"/>
            <a:ext cx="2014332" cy="2014331"/>
          </a:xfrm>
          <a:prstGeom prst="ellipse">
            <a:avLst/>
          </a:prstGeom>
        </p:spPr>
      </p:pic>
      <p:cxnSp>
        <p:nvCxnSpPr>
          <p:cNvPr id="16" name="Прямая соединительная линия 15"/>
          <p:cNvCxnSpPr/>
          <p:nvPr/>
        </p:nvCxnSpPr>
        <p:spPr>
          <a:xfrm>
            <a:off x="624937" y="764704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797281" y="285976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Заголовок 2"/>
          <p:cNvSpPr txBox="1">
            <a:spLocks/>
          </p:cNvSpPr>
          <p:nvPr/>
        </p:nvSpPr>
        <p:spPr>
          <a:xfrm>
            <a:off x="861206" y="292710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1600" b="0" dirty="0" smtClean="0">
                <a:solidFill>
                  <a:schemeClr val="tx1"/>
                </a:solidFill>
              </a:rPr>
              <a:t>ЧАСТНАЯ МОДЕЛЬ УГРОЗ</a:t>
            </a:r>
            <a:endParaRPr lang="ru-RU" sz="1600" b="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0275" y="705945"/>
            <a:ext cx="6242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3"/>
                </a:solidFill>
              </a:rPr>
              <a:t>Участники проекта</a:t>
            </a:r>
            <a:endParaRPr lang="ru-RU" sz="2000" b="1" dirty="0">
              <a:solidFill>
                <a:schemeClr val="accent3"/>
              </a:solidFill>
            </a:endParaRPr>
          </a:p>
        </p:txBody>
      </p:sp>
      <p:sp>
        <p:nvSpPr>
          <p:cNvPr id="8" name="Picture Placeholder 1"/>
          <p:cNvSpPr>
            <a:spLocks noGrp="1"/>
          </p:cNvSpPr>
          <p:nvPr/>
        </p:nvSpPr>
        <p:spPr>
          <a:xfrm>
            <a:off x="2312336" y="3167146"/>
            <a:ext cx="2014332" cy="2014331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/>
          <a:p>
            <a:endParaRPr lang="ru-RU"/>
          </a:p>
        </p:txBody>
      </p:sp>
      <p:sp>
        <p:nvSpPr>
          <p:cNvPr id="10" name="Picture Placeholder 8"/>
          <p:cNvSpPr>
            <a:spLocks noGrp="1"/>
          </p:cNvSpPr>
          <p:nvPr/>
        </p:nvSpPr>
        <p:spPr>
          <a:xfrm>
            <a:off x="6670353" y="1151679"/>
            <a:ext cx="2014332" cy="2014331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/>
          <a:p>
            <a:endParaRPr lang="ru-RU"/>
          </a:p>
        </p:txBody>
      </p:sp>
      <p:sp>
        <p:nvSpPr>
          <p:cNvPr id="11" name="Picture Placeholder 9"/>
          <p:cNvSpPr>
            <a:spLocks noGrp="1"/>
          </p:cNvSpPr>
          <p:nvPr/>
        </p:nvSpPr>
        <p:spPr>
          <a:xfrm>
            <a:off x="4800951" y="3166010"/>
            <a:ext cx="2014332" cy="2014331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/>
          <a:p>
            <a:endParaRPr lang="ru-RU"/>
          </a:p>
        </p:txBody>
      </p:sp>
      <p:sp>
        <p:nvSpPr>
          <p:cNvPr id="24" name="TextBox 16"/>
          <p:cNvSpPr txBox="1"/>
          <p:nvPr/>
        </p:nvSpPr>
        <p:spPr>
          <a:xfrm>
            <a:off x="2174883" y="5351408"/>
            <a:ext cx="2177287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b="1" dirty="0" smtClean="0">
                <a:solidFill>
                  <a:schemeClr val="accent3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Описание </a:t>
            </a:r>
            <a:r>
              <a:rPr lang="ru-RU" sz="1600" b="1" dirty="0" err="1" smtClean="0">
                <a:solidFill>
                  <a:schemeClr val="accent3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ИСПДн</a:t>
            </a:r>
            <a:r>
              <a:rPr lang="ru-RU" sz="1600" b="1" dirty="0" smtClean="0">
                <a:solidFill>
                  <a:schemeClr val="accent3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, составление отчёта</a:t>
            </a:r>
            <a:endParaRPr lang="en-US" sz="1600" b="1" dirty="0">
              <a:solidFill>
                <a:schemeClr val="accent3"/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25" name="TextBox 17"/>
          <p:cNvSpPr txBox="1"/>
          <p:nvPr/>
        </p:nvSpPr>
        <p:spPr>
          <a:xfrm>
            <a:off x="174912" y="3223352"/>
            <a:ext cx="2177287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b="1" dirty="0" smtClean="0">
                <a:solidFill>
                  <a:schemeClr val="accent3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Составление модели угроз, презентация</a:t>
            </a:r>
            <a:endParaRPr lang="en-US" sz="1600" b="1" dirty="0">
              <a:solidFill>
                <a:schemeClr val="accent3"/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26" name="TextBox 18"/>
          <p:cNvSpPr txBox="1"/>
          <p:nvPr/>
        </p:nvSpPr>
        <p:spPr>
          <a:xfrm>
            <a:off x="6737554" y="3392629"/>
            <a:ext cx="2177287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b="1" dirty="0" smtClean="0">
                <a:solidFill>
                  <a:schemeClr val="accent3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Описание угроз, составление </a:t>
            </a:r>
          </a:p>
          <a:p>
            <a:pPr algn="ctr"/>
            <a:r>
              <a:rPr lang="ru-RU" sz="1600" b="1" dirty="0" smtClean="0">
                <a:solidFill>
                  <a:schemeClr val="accent3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модели угроз</a:t>
            </a:r>
            <a:endParaRPr lang="en-US" sz="1600" b="1" dirty="0">
              <a:solidFill>
                <a:schemeClr val="accent3"/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27" name="TextBox 19"/>
          <p:cNvSpPr txBox="1"/>
          <p:nvPr/>
        </p:nvSpPr>
        <p:spPr>
          <a:xfrm>
            <a:off x="4818233" y="5293998"/>
            <a:ext cx="2394385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ru-RU" sz="1600" b="1" dirty="0" smtClean="0">
                <a:solidFill>
                  <a:schemeClr val="accent3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Сайт, описание </a:t>
            </a:r>
            <a:r>
              <a:rPr lang="ru-RU" sz="1600" b="1" dirty="0" err="1" smtClean="0">
                <a:solidFill>
                  <a:schemeClr val="accent3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ИСПДн</a:t>
            </a:r>
            <a:endParaRPr lang="en-US" sz="1600" b="1" dirty="0">
              <a:solidFill>
                <a:schemeClr val="accent3"/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73"/>
          <a:stretch/>
        </p:blipFill>
        <p:spPr>
          <a:xfrm>
            <a:off x="2310124" y="3087332"/>
            <a:ext cx="2091711" cy="2122063"/>
          </a:xfrm>
          <a:prstGeom prst="ellipse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544DCD8-9EC8-AF43-8EBF-3CD923D631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5835" y="3140684"/>
            <a:ext cx="2044563" cy="2044563"/>
          </a:xfrm>
          <a:prstGeom prst="rect">
            <a:avLst/>
          </a:prstGeom>
        </p:spPr>
      </p:pic>
      <p:pic>
        <p:nvPicPr>
          <p:cNvPr id="1026" name="Picture 2" descr="https://sun9-62.userapi.com/c858224/v858224480/2121ba/pvld3NzRqLM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57"/>
          <a:stretch/>
        </p:blipFill>
        <p:spPr bwMode="auto">
          <a:xfrm>
            <a:off x="6625123" y="1139051"/>
            <a:ext cx="2093787" cy="216758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42414" y="2991095"/>
            <a:ext cx="2350716" cy="27491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13"/>
          <p:cNvSpPr txBox="1"/>
          <p:nvPr/>
        </p:nvSpPr>
        <p:spPr>
          <a:xfrm>
            <a:off x="95288" y="2913018"/>
            <a:ext cx="2410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+mj-lt"/>
              </a:rPr>
              <a:t>Иванова Наталья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2189180" y="5104702"/>
            <a:ext cx="2177287" cy="26596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2"/>
          <p:cNvSpPr txBox="1"/>
          <p:nvPr/>
        </p:nvSpPr>
        <p:spPr>
          <a:xfrm>
            <a:off x="2189180" y="5035495"/>
            <a:ext cx="2192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+mj-lt"/>
              </a:rPr>
              <a:t>Абрамов Артём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4591593" y="5076496"/>
            <a:ext cx="2847664" cy="27491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15"/>
          <p:cNvSpPr txBox="1"/>
          <p:nvPr/>
        </p:nvSpPr>
        <p:spPr>
          <a:xfrm>
            <a:off x="4583289" y="5009343"/>
            <a:ext cx="287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+mj-lt"/>
              </a:rPr>
              <a:t>Кондратьева Анжела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6730813" y="3180906"/>
            <a:ext cx="2127171" cy="25386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14"/>
          <p:cNvSpPr txBox="1"/>
          <p:nvPr/>
        </p:nvSpPr>
        <p:spPr>
          <a:xfrm>
            <a:off x="6716557" y="3087332"/>
            <a:ext cx="2188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 err="1" smtClean="0">
                <a:solidFill>
                  <a:schemeClr val="bg1"/>
                </a:solidFill>
                <a:latin typeface="+mj-lt"/>
              </a:rPr>
              <a:t>Цапин</a:t>
            </a:r>
            <a:r>
              <a:rPr lang="ru-RU" sz="2000" b="1" dirty="0" smtClean="0">
                <a:solidFill>
                  <a:schemeClr val="bg1"/>
                </a:solidFill>
                <a:latin typeface="+mj-lt"/>
              </a:rPr>
              <a:t> Дмитрий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03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0" y="1567543"/>
            <a:ext cx="4572001" cy="4464050"/>
            <a:chOff x="0" y="1567543"/>
            <a:chExt cx="4572001" cy="4464050"/>
          </a:xfrm>
        </p:grpSpPr>
        <p:grpSp>
          <p:nvGrpSpPr>
            <p:cNvPr id="7" name="Group 40"/>
            <p:cNvGrpSpPr/>
            <p:nvPr/>
          </p:nvGrpSpPr>
          <p:grpSpPr>
            <a:xfrm>
              <a:off x="1" y="1567543"/>
              <a:ext cx="4572000" cy="3993730"/>
              <a:chOff x="2449513" y="450850"/>
              <a:chExt cx="7078663" cy="4772025"/>
            </a:xfrm>
          </p:grpSpPr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>
                <a:off x="7770813" y="4416425"/>
                <a:ext cx="0" cy="806450"/>
              </a:xfrm>
              <a:prstGeom prst="line">
                <a:avLst/>
              </a:prstGeom>
              <a:noFill/>
              <a:ln w="15875" cap="flat">
                <a:solidFill>
                  <a:srgbClr val="F5F5F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3" name="Group 37"/>
              <p:cNvGrpSpPr/>
              <p:nvPr/>
            </p:nvGrpSpPr>
            <p:grpSpPr>
              <a:xfrm>
                <a:off x="8018463" y="4546600"/>
                <a:ext cx="541338" cy="542926"/>
                <a:chOff x="8018463" y="4546600"/>
                <a:chExt cx="541338" cy="542926"/>
              </a:xfrm>
              <a:solidFill>
                <a:schemeClr val="bg1"/>
              </a:solidFill>
            </p:grpSpPr>
            <p:sp>
              <p:nvSpPr>
                <p:cNvPr id="45" name="Freeform 10"/>
                <p:cNvSpPr>
                  <a:spLocks noEditPoints="1"/>
                </p:cNvSpPr>
                <p:nvPr/>
              </p:nvSpPr>
              <p:spPr bwMode="auto">
                <a:xfrm>
                  <a:off x="8018463" y="4598988"/>
                  <a:ext cx="492125" cy="490538"/>
                </a:xfrm>
                <a:custGeom>
                  <a:avLst/>
                  <a:gdLst>
                    <a:gd name="T0" fmla="*/ 108 w 216"/>
                    <a:gd name="T1" fmla="*/ 216 h 216"/>
                    <a:gd name="T2" fmla="*/ 216 w 216"/>
                    <a:gd name="T3" fmla="*/ 108 h 216"/>
                    <a:gd name="T4" fmla="*/ 203 w 216"/>
                    <a:gd name="T5" fmla="*/ 57 h 216"/>
                    <a:gd name="T6" fmla="*/ 201 w 216"/>
                    <a:gd name="T7" fmla="*/ 57 h 216"/>
                    <a:gd name="T8" fmla="*/ 199 w 216"/>
                    <a:gd name="T9" fmla="*/ 57 h 216"/>
                    <a:gd name="T10" fmla="*/ 185 w 216"/>
                    <a:gd name="T11" fmla="*/ 56 h 216"/>
                    <a:gd name="T12" fmla="*/ 175 w 216"/>
                    <a:gd name="T13" fmla="*/ 66 h 216"/>
                    <a:gd name="T14" fmla="*/ 187 w 216"/>
                    <a:gd name="T15" fmla="*/ 108 h 216"/>
                    <a:gd name="T16" fmla="*/ 108 w 216"/>
                    <a:gd name="T17" fmla="*/ 187 h 216"/>
                    <a:gd name="T18" fmla="*/ 29 w 216"/>
                    <a:gd name="T19" fmla="*/ 108 h 216"/>
                    <a:gd name="T20" fmla="*/ 108 w 216"/>
                    <a:gd name="T21" fmla="*/ 29 h 216"/>
                    <a:gd name="T22" fmla="*/ 150 w 216"/>
                    <a:gd name="T23" fmla="*/ 41 h 216"/>
                    <a:gd name="T24" fmla="*/ 159 w 216"/>
                    <a:gd name="T25" fmla="*/ 32 h 216"/>
                    <a:gd name="T26" fmla="*/ 157 w 216"/>
                    <a:gd name="T27" fmla="*/ 16 h 216"/>
                    <a:gd name="T28" fmla="*/ 158 w 216"/>
                    <a:gd name="T29" fmla="*/ 12 h 216"/>
                    <a:gd name="T30" fmla="*/ 108 w 216"/>
                    <a:gd name="T31" fmla="*/ 0 h 216"/>
                    <a:gd name="T32" fmla="*/ 0 w 216"/>
                    <a:gd name="T33" fmla="*/ 108 h 216"/>
                    <a:gd name="T34" fmla="*/ 108 w 216"/>
                    <a:gd name="T35" fmla="*/ 216 h 216"/>
                    <a:gd name="T36" fmla="*/ 108 w 216"/>
                    <a:gd name="T37" fmla="*/ 216 h 216"/>
                    <a:gd name="T38" fmla="*/ 108 w 216"/>
                    <a:gd name="T39" fmla="*/ 216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6" h="216">
                      <a:moveTo>
                        <a:pt x="108" y="216"/>
                      </a:moveTo>
                      <a:cubicBezTo>
                        <a:pt x="168" y="216"/>
                        <a:pt x="216" y="168"/>
                        <a:pt x="216" y="108"/>
                      </a:cubicBezTo>
                      <a:cubicBezTo>
                        <a:pt x="216" y="90"/>
                        <a:pt x="211" y="72"/>
                        <a:pt x="203" y="57"/>
                      </a:cubicBezTo>
                      <a:cubicBezTo>
                        <a:pt x="202" y="57"/>
                        <a:pt x="201" y="57"/>
                        <a:pt x="201" y="57"/>
                      </a:cubicBezTo>
                      <a:cubicBezTo>
                        <a:pt x="200" y="57"/>
                        <a:pt x="200" y="57"/>
                        <a:pt x="199" y="57"/>
                      </a:cubicBezTo>
                      <a:cubicBezTo>
                        <a:pt x="185" y="56"/>
                        <a:pt x="185" y="56"/>
                        <a:pt x="185" y="56"/>
                      </a:cubicBezTo>
                      <a:cubicBezTo>
                        <a:pt x="175" y="66"/>
                        <a:pt x="175" y="66"/>
                        <a:pt x="175" y="66"/>
                      </a:cubicBezTo>
                      <a:cubicBezTo>
                        <a:pt x="183" y="78"/>
                        <a:pt x="187" y="93"/>
                        <a:pt x="187" y="108"/>
                      </a:cubicBezTo>
                      <a:cubicBezTo>
                        <a:pt x="187" y="152"/>
                        <a:pt x="152" y="187"/>
                        <a:pt x="108" y="187"/>
                      </a:cubicBezTo>
                      <a:cubicBezTo>
                        <a:pt x="64" y="187"/>
                        <a:pt x="29" y="152"/>
                        <a:pt x="29" y="108"/>
                      </a:cubicBezTo>
                      <a:cubicBezTo>
                        <a:pt x="29" y="64"/>
                        <a:pt x="64" y="29"/>
                        <a:pt x="108" y="29"/>
                      </a:cubicBezTo>
                      <a:cubicBezTo>
                        <a:pt x="123" y="29"/>
                        <a:pt x="138" y="33"/>
                        <a:pt x="150" y="41"/>
                      </a:cubicBezTo>
                      <a:cubicBezTo>
                        <a:pt x="159" y="32"/>
                        <a:pt x="159" y="32"/>
                        <a:pt x="159" y="32"/>
                      </a:cubicBezTo>
                      <a:cubicBezTo>
                        <a:pt x="157" y="16"/>
                        <a:pt x="157" y="16"/>
                        <a:pt x="157" y="16"/>
                      </a:cubicBezTo>
                      <a:cubicBezTo>
                        <a:pt x="157" y="15"/>
                        <a:pt x="157" y="13"/>
                        <a:pt x="158" y="12"/>
                      </a:cubicBezTo>
                      <a:cubicBezTo>
                        <a:pt x="143" y="4"/>
                        <a:pt x="126" y="0"/>
                        <a:pt x="108" y="0"/>
                      </a:cubicBezTo>
                      <a:cubicBezTo>
                        <a:pt x="48" y="0"/>
                        <a:pt x="0" y="48"/>
                        <a:pt x="0" y="108"/>
                      </a:cubicBezTo>
                      <a:cubicBezTo>
                        <a:pt x="0" y="168"/>
                        <a:pt x="48" y="216"/>
                        <a:pt x="108" y="216"/>
                      </a:cubicBezTo>
                      <a:close/>
                      <a:moveTo>
                        <a:pt x="108" y="216"/>
                      </a:moveTo>
                      <a:cubicBezTo>
                        <a:pt x="108" y="216"/>
                        <a:pt x="108" y="216"/>
                        <a:pt x="108" y="21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Freeform 11"/>
                <p:cNvSpPr>
                  <a:spLocks noEditPoints="1"/>
                </p:cNvSpPr>
                <p:nvPr/>
              </p:nvSpPr>
              <p:spPr bwMode="auto">
                <a:xfrm>
                  <a:off x="8143876" y="4724400"/>
                  <a:ext cx="241300" cy="241300"/>
                </a:xfrm>
                <a:custGeom>
                  <a:avLst/>
                  <a:gdLst>
                    <a:gd name="T0" fmla="*/ 53 w 106"/>
                    <a:gd name="T1" fmla="*/ 25 h 106"/>
                    <a:gd name="T2" fmla="*/ 55 w 106"/>
                    <a:gd name="T3" fmla="*/ 25 h 106"/>
                    <a:gd name="T4" fmla="*/ 75 w 106"/>
                    <a:gd name="T5" fmla="*/ 5 h 106"/>
                    <a:gd name="T6" fmla="*/ 75 w 106"/>
                    <a:gd name="T7" fmla="*/ 5 h 106"/>
                    <a:gd name="T8" fmla="*/ 53 w 106"/>
                    <a:gd name="T9" fmla="*/ 0 h 106"/>
                    <a:gd name="T10" fmla="*/ 0 w 106"/>
                    <a:gd name="T11" fmla="*/ 53 h 106"/>
                    <a:gd name="T12" fmla="*/ 53 w 106"/>
                    <a:gd name="T13" fmla="*/ 106 h 106"/>
                    <a:gd name="T14" fmla="*/ 106 w 106"/>
                    <a:gd name="T15" fmla="*/ 53 h 106"/>
                    <a:gd name="T16" fmla="*/ 101 w 106"/>
                    <a:gd name="T17" fmla="*/ 31 h 106"/>
                    <a:gd name="T18" fmla="*/ 101 w 106"/>
                    <a:gd name="T19" fmla="*/ 31 h 106"/>
                    <a:gd name="T20" fmla="*/ 81 w 106"/>
                    <a:gd name="T21" fmla="*/ 51 h 106"/>
                    <a:gd name="T22" fmla="*/ 81 w 106"/>
                    <a:gd name="T23" fmla="*/ 53 h 106"/>
                    <a:gd name="T24" fmla="*/ 53 w 106"/>
                    <a:gd name="T25" fmla="*/ 81 h 106"/>
                    <a:gd name="T26" fmla="*/ 25 w 106"/>
                    <a:gd name="T27" fmla="*/ 53 h 106"/>
                    <a:gd name="T28" fmla="*/ 53 w 106"/>
                    <a:gd name="T29" fmla="*/ 25 h 106"/>
                    <a:gd name="T30" fmla="*/ 53 w 106"/>
                    <a:gd name="T31" fmla="*/ 25 h 106"/>
                    <a:gd name="T32" fmla="*/ 53 w 106"/>
                    <a:gd name="T33" fmla="*/ 25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06" h="106">
                      <a:moveTo>
                        <a:pt x="53" y="25"/>
                      </a:moveTo>
                      <a:cubicBezTo>
                        <a:pt x="54" y="25"/>
                        <a:pt x="54" y="25"/>
                        <a:pt x="55" y="25"/>
                      </a:cubicBezTo>
                      <a:cubicBezTo>
                        <a:pt x="75" y="5"/>
                        <a:pt x="75" y="5"/>
                        <a:pt x="75" y="5"/>
                      </a:cubicBezTo>
                      <a:cubicBezTo>
                        <a:pt x="75" y="5"/>
                        <a:pt x="75" y="5"/>
                        <a:pt x="75" y="5"/>
                      </a:cubicBezTo>
                      <a:cubicBezTo>
                        <a:pt x="69" y="2"/>
                        <a:pt x="61" y="0"/>
                        <a:pt x="53" y="0"/>
                      </a:cubicBezTo>
                      <a:cubicBezTo>
                        <a:pt x="24" y="0"/>
                        <a:pt x="0" y="24"/>
                        <a:pt x="0" y="53"/>
                      </a:cubicBezTo>
                      <a:cubicBezTo>
                        <a:pt x="0" y="82"/>
                        <a:pt x="24" y="106"/>
                        <a:pt x="53" y="106"/>
                      </a:cubicBezTo>
                      <a:cubicBezTo>
                        <a:pt x="82" y="106"/>
                        <a:pt x="106" y="82"/>
                        <a:pt x="106" y="53"/>
                      </a:cubicBezTo>
                      <a:cubicBezTo>
                        <a:pt x="106" y="45"/>
                        <a:pt x="104" y="37"/>
                        <a:pt x="101" y="31"/>
                      </a:cubicBezTo>
                      <a:cubicBezTo>
                        <a:pt x="101" y="31"/>
                        <a:pt x="101" y="31"/>
                        <a:pt x="101" y="31"/>
                      </a:cubicBezTo>
                      <a:cubicBezTo>
                        <a:pt x="81" y="51"/>
                        <a:pt x="81" y="51"/>
                        <a:pt x="81" y="51"/>
                      </a:cubicBezTo>
                      <a:cubicBezTo>
                        <a:pt x="81" y="52"/>
                        <a:pt x="81" y="52"/>
                        <a:pt x="81" y="53"/>
                      </a:cubicBezTo>
                      <a:cubicBezTo>
                        <a:pt x="81" y="68"/>
                        <a:pt x="68" y="81"/>
                        <a:pt x="53" y="81"/>
                      </a:cubicBezTo>
                      <a:cubicBezTo>
                        <a:pt x="38" y="81"/>
                        <a:pt x="25" y="68"/>
                        <a:pt x="25" y="53"/>
                      </a:cubicBezTo>
                      <a:cubicBezTo>
                        <a:pt x="25" y="38"/>
                        <a:pt x="38" y="25"/>
                        <a:pt x="53" y="25"/>
                      </a:cubicBezTo>
                      <a:close/>
                      <a:moveTo>
                        <a:pt x="53" y="25"/>
                      </a:moveTo>
                      <a:cubicBezTo>
                        <a:pt x="53" y="25"/>
                        <a:pt x="53" y="25"/>
                        <a:pt x="53" y="2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Freeform 12"/>
                <p:cNvSpPr>
                  <a:spLocks noEditPoints="1"/>
                </p:cNvSpPr>
                <p:nvPr/>
              </p:nvSpPr>
              <p:spPr bwMode="auto">
                <a:xfrm>
                  <a:off x="8286751" y="4546600"/>
                  <a:ext cx="273050" cy="273050"/>
                </a:xfrm>
                <a:custGeom>
                  <a:avLst/>
                  <a:gdLst>
                    <a:gd name="T0" fmla="*/ 101 w 120"/>
                    <a:gd name="T1" fmla="*/ 33 h 120"/>
                    <a:gd name="T2" fmla="*/ 107 w 120"/>
                    <a:gd name="T3" fmla="*/ 27 h 120"/>
                    <a:gd name="T4" fmla="*/ 107 w 120"/>
                    <a:gd name="T5" fmla="*/ 18 h 120"/>
                    <a:gd name="T6" fmla="*/ 103 w 120"/>
                    <a:gd name="T7" fmla="*/ 14 h 120"/>
                    <a:gd name="T8" fmla="*/ 98 w 120"/>
                    <a:gd name="T9" fmla="*/ 12 h 120"/>
                    <a:gd name="T10" fmla="*/ 94 w 120"/>
                    <a:gd name="T11" fmla="*/ 14 h 120"/>
                    <a:gd name="T12" fmla="*/ 87 w 120"/>
                    <a:gd name="T13" fmla="*/ 20 h 120"/>
                    <a:gd name="T14" fmla="*/ 86 w 120"/>
                    <a:gd name="T15" fmla="*/ 2 h 120"/>
                    <a:gd name="T16" fmla="*/ 83 w 120"/>
                    <a:gd name="T17" fmla="*/ 0 h 120"/>
                    <a:gd name="T18" fmla="*/ 82 w 120"/>
                    <a:gd name="T19" fmla="*/ 1 h 120"/>
                    <a:gd name="T20" fmla="*/ 55 w 120"/>
                    <a:gd name="T21" fmla="*/ 27 h 120"/>
                    <a:gd name="T22" fmla="*/ 52 w 120"/>
                    <a:gd name="T23" fmla="*/ 36 h 120"/>
                    <a:gd name="T24" fmla="*/ 52 w 120"/>
                    <a:gd name="T25" fmla="*/ 37 h 120"/>
                    <a:gd name="T26" fmla="*/ 53 w 120"/>
                    <a:gd name="T27" fmla="*/ 54 h 120"/>
                    <a:gd name="T28" fmla="*/ 44 w 120"/>
                    <a:gd name="T29" fmla="*/ 63 h 120"/>
                    <a:gd name="T30" fmla="*/ 27 w 120"/>
                    <a:gd name="T31" fmla="*/ 80 h 120"/>
                    <a:gd name="T32" fmla="*/ 26 w 120"/>
                    <a:gd name="T33" fmla="*/ 81 h 120"/>
                    <a:gd name="T34" fmla="*/ 10 w 120"/>
                    <a:gd name="T35" fmla="*/ 97 h 120"/>
                    <a:gd name="T36" fmla="*/ 2 w 120"/>
                    <a:gd name="T37" fmla="*/ 105 h 120"/>
                    <a:gd name="T38" fmla="*/ 1 w 120"/>
                    <a:gd name="T39" fmla="*/ 108 h 120"/>
                    <a:gd name="T40" fmla="*/ 0 w 120"/>
                    <a:gd name="T41" fmla="*/ 114 h 120"/>
                    <a:gd name="T42" fmla="*/ 6 w 120"/>
                    <a:gd name="T43" fmla="*/ 120 h 120"/>
                    <a:gd name="T44" fmla="*/ 6 w 120"/>
                    <a:gd name="T45" fmla="*/ 120 h 120"/>
                    <a:gd name="T46" fmla="*/ 12 w 120"/>
                    <a:gd name="T47" fmla="*/ 120 h 120"/>
                    <a:gd name="T48" fmla="*/ 16 w 120"/>
                    <a:gd name="T49" fmla="*/ 118 h 120"/>
                    <a:gd name="T50" fmla="*/ 68 w 120"/>
                    <a:gd name="T51" fmla="*/ 67 h 120"/>
                    <a:gd name="T52" fmla="*/ 83 w 120"/>
                    <a:gd name="T53" fmla="*/ 68 h 120"/>
                    <a:gd name="T54" fmla="*/ 84 w 120"/>
                    <a:gd name="T55" fmla="*/ 68 h 120"/>
                    <a:gd name="T56" fmla="*/ 84 w 120"/>
                    <a:gd name="T57" fmla="*/ 68 h 120"/>
                    <a:gd name="T58" fmla="*/ 93 w 120"/>
                    <a:gd name="T59" fmla="*/ 65 h 120"/>
                    <a:gd name="T60" fmla="*/ 119 w 120"/>
                    <a:gd name="T61" fmla="*/ 38 h 120"/>
                    <a:gd name="T62" fmla="*/ 117 w 120"/>
                    <a:gd name="T63" fmla="*/ 34 h 120"/>
                    <a:gd name="T64" fmla="*/ 101 w 120"/>
                    <a:gd name="T65" fmla="*/ 33 h 120"/>
                    <a:gd name="T66" fmla="*/ 101 w 120"/>
                    <a:gd name="T67" fmla="*/ 33 h 120"/>
                    <a:gd name="T68" fmla="*/ 101 w 120"/>
                    <a:gd name="T69" fmla="*/ 33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20" h="120">
                      <a:moveTo>
                        <a:pt x="101" y="33"/>
                      </a:moveTo>
                      <a:cubicBezTo>
                        <a:pt x="107" y="27"/>
                        <a:pt x="107" y="27"/>
                        <a:pt x="107" y="27"/>
                      </a:cubicBezTo>
                      <a:cubicBezTo>
                        <a:pt x="110" y="25"/>
                        <a:pt x="110" y="20"/>
                        <a:pt x="107" y="18"/>
                      </a:cubicBezTo>
                      <a:cubicBezTo>
                        <a:pt x="103" y="14"/>
                        <a:pt x="103" y="14"/>
                        <a:pt x="103" y="14"/>
                      </a:cubicBezTo>
                      <a:cubicBezTo>
                        <a:pt x="102" y="12"/>
                        <a:pt x="100" y="12"/>
                        <a:pt x="98" y="12"/>
                      </a:cubicBezTo>
                      <a:cubicBezTo>
                        <a:pt x="97" y="12"/>
                        <a:pt x="95" y="12"/>
                        <a:pt x="94" y="14"/>
                      </a:cubicBezTo>
                      <a:cubicBezTo>
                        <a:pt x="87" y="20"/>
                        <a:pt x="87" y="20"/>
                        <a:pt x="87" y="20"/>
                      </a:cubicBezTo>
                      <a:cubicBezTo>
                        <a:pt x="86" y="2"/>
                        <a:pt x="86" y="2"/>
                        <a:pt x="86" y="2"/>
                      </a:cubicBezTo>
                      <a:cubicBezTo>
                        <a:pt x="86" y="1"/>
                        <a:pt x="84" y="0"/>
                        <a:pt x="83" y="0"/>
                      </a:cubicBezTo>
                      <a:cubicBezTo>
                        <a:pt x="83" y="0"/>
                        <a:pt x="82" y="0"/>
                        <a:pt x="82" y="1"/>
                      </a:cubicBezTo>
                      <a:cubicBezTo>
                        <a:pt x="55" y="27"/>
                        <a:pt x="55" y="27"/>
                        <a:pt x="55" y="27"/>
                      </a:cubicBezTo>
                      <a:cubicBezTo>
                        <a:pt x="53" y="30"/>
                        <a:pt x="52" y="33"/>
                        <a:pt x="52" y="36"/>
                      </a:cubicBezTo>
                      <a:cubicBezTo>
                        <a:pt x="52" y="37"/>
                        <a:pt x="52" y="37"/>
                        <a:pt x="52" y="37"/>
                      </a:cubicBezTo>
                      <a:cubicBezTo>
                        <a:pt x="53" y="54"/>
                        <a:pt x="53" y="54"/>
                        <a:pt x="53" y="54"/>
                      </a:cubicBezTo>
                      <a:cubicBezTo>
                        <a:pt x="44" y="63"/>
                        <a:pt x="44" y="63"/>
                        <a:pt x="44" y="63"/>
                      </a:cubicBezTo>
                      <a:cubicBezTo>
                        <a:pt x="27" y="80"/>
                        <a:pt x="27" y="80"/>
                        <a:pt x="27" y="80"/>
                      </a:cubicBezTo>
                      <a:cubicBezTo>
                        <a:pt x="26" y="81"/>
                        <a:pt x="26" y="81"/>
                        <a:pt x="26" y="81"/>
                      </a:cubicBezTo>
                      <a:cubicBezTo>
                        <a:pt x="10" y="97"/>
                        <a:pt x="10" y="97"/>
                        <a:pt x="10" y="97"/>
                      </a:cubicBezTo>
                      <a:cubicBezTo>
                        <a:pt x="2" y="105"/>
                        <a:pt x="2" y="105"/>
                        <a:pt x="2" y="105"/>
                      </a:cubicBezTo>
                      <a:cubicBezTo>
                        <a:pt x="1" y="106"/>
                        <a:pt x="1" y="107"/>
                        <a:pt x="1" y="108"/>
                      </a:cubicBezTo>
                      <a:cubicBezTo>
                        <a:pt x="0" y="114"/>
                        <a:pt x="0" y="114"/>
                        <a:pt x="0" y="114"/>
                      </a:cubicBezTo>
                      <a:cubicBezTo>
                        <a:pt x="0" y="117"/>
                        <a:pt x="3" y="120"/>
                        <a:pt x="6" y="120"/>
                      </a:cubicBezTo>
                      <a:cubicBezTo>
                        <a:pt x="6" y="120"/>
                        <a:pt x="6" y="120"/>
                        <a:pt x="6" y="120"/>
                      </a:cubicBezTo>
                      <a:cubicBezTo>
                        <a:pt x="12" y="120"/>
                        <a:pt x="12" y="120"/>
                        <a:pt x="12" y="120"/>
                      </a:cubicBezTo>
                      <a:cubicBezTo>
                        <a:pt x="14" y="120"/>
                        <a:pt x="15" y="119"/>
                        <a:pt x="16" y="118"/>
                      </a:cubicBezTo>
                      <a:cubicBezTo>
                        <a:pt x="68" y="67"/>
                        <a:pt x="68" y="67"/>
                        <a:pt x="68" y="67"/>
                      </a:cubicBezTo>
                      <a:cubicBezTo>
                        <a:pt x="83" y="68"/>
                        <a:pt x="83" y="68"/>
                        <a:pt x="83" y="68"/>
                      </a:cubicBezTo>
                      <a:cubicBezTo>
                        <a:pt x="84" y="68"/>
                        <a:pt x="84" y="68"/>
                        <a:pt x="84" y="68"/>
                      </a:cubicBezTo>
                      <a:cubicBezTo>
                        <a:pt x="84" y="68"/>
                        <a:pt x="84" y="68"/>
                        <a:pt x="84" y="68"/>
                      </a:cubicBezTo>
                      <a:cubicBezTo>
                        <a:pt x="88" y="68"/>
                        <a:pt x="90" y="67"/>
                        <a:pt x="93" y="65"/>
                      </a:cubicBezTo>
                      <a:cubicBezTo>
                        <a:pt x="119" y="38"/>
                        <a:pt x="119" y="38"/>
                        <a:pt x="119" y="38"/>
                      </a:cubicBezTo>
                      <a:cubicBezTo>
                        <a:pt x="120" y="37"/>
                        <a:pt x="119" y="34"/>
                        <a:pt x="117" y="34"/>
                      </a:cubicBezTo>
                      <a:lnTo>
                        <a:pt x="101" y="33"/>
                      </a:lnTo>
                      <a:close/>
                      <a:moveTo>
                        <a:pt x="101" y="33"/>
                      </a:moveTo>
                      <a:cubicBezTo>
                        <a:pt x="101" y="33"/>
                        <a:pt x="101" y="33"/>
                        <a:pt x="101" y="33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449513" y="3117850"/>
                <a:ext cx="1438275" cy="1333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4441826" y="3117850"/>
                <a:ext cx="3986213" cy="1133475"/>
              </a:xfrm>
              <a:custGeom>
                <a:avLst/>
                <a:gdLst>
                  <a:gd name="T0" fmla="*/ 0 w 2511"/>
                  <a:gd name="T1" fmla="*/ 714 h 714"/>
                  <a:gd name="T2" fmla="*/ 0 w 2511"/>
                  <a:gd name="T3" fmla="*/ 0 h 714"/>
                  <a:gd name="T4" fmla="*/ 2253 w 2511"/>
                  <a:gd name="T5" fmla="*/ 0 h 714"/>
                  <a:gd name="T6" fmla="*/ 2511 w 2511"/>
                  <a:gd name="T7" fmla="*/ 357 h 714"/>
                  <a:gd name="T8" fmla="*/ 2253 w 2511"/>
                  <a:gd name="T9" fmla="*/ 714 h 714"/>
                  <a:gd name="T10" fmla="*/ 0 w 2511"/>
                  <a:gd name="T11" fmla="*/ 714 h 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11" h="714">
                    <a:moveTo>
                      <a:pt x="0" y="714"/>
                    </a:moveTo>
                    <a:lnTo>
                      <a:pt x="0" y="0"/>
                    </a:lnTo>
                    <a:lnTo>
                      <a:pt x="2253" y="0"/>
                    </a:lnTo>
                    <a:lnTo>
                      <a:pt x="2511" y="357"/>
                    </a:lnTo>
                    <a:lnTo>
                      <a:pt x="2253" y="714"/>
                    </a:lnTo>
                    <a:lnTo>
                      <a:pt x="0" y="7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5"/>
              <p:cNvSpPr>
                <a:spLocks/>
              </p:cNvSpPr>
              <p:nvPr/>
            </p:nvSpPr>
            <p:spPr bwMode="auto">
              <a:xfrm>
                <a:off x="3887788" y="3119438"/>
                <a:ext cx="554038" cy="1333500"/>
              </a:xfrm>
              <a:custGeom>
                <a:avLst/>
                <a:gdLst>
                  <a:gd name="T0" fmla="*/ 0 w 349"/>
                  <a:gd name="T1" fmla="*/ 840 h 840"/>
                  <a:gd name="T2" fmla="*/ 0 w 349"/>
                  <a:gd name="T3" fmla="*/ 0 h 840"/>
                  <a:gd name="T4" fmla="*/ 349 w 349"/>
                  <a:gd name="T5" fmla="*/ 0 h 840"/>
                  <a:gd name="T6" fmla="*/ 349 w 349"/>
                  <a:gd name="T7" fmla="*/ 714 h 840"/>
                  <a:gd name="T8" fmla="*/ 0 w 349"/>
                  <a:gd name="T9" fmla="*/ 840 h 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9" h="840">
                    <a:moveTo>
                      <a:pt x="0" y="840"/>
                    </a:moveTo>
                    <a:lnTo>
                      <a:pt x="0" y="0"/>
                    </a:lnTo>
                    <a:lnTo>
                      <a:pt x="349" y="0"/>
                    </a:lnTo>
                    <a:lnTo>
                      <a:pt x="349" y="714"/>
                    </a:lnTo>
                    <a:lnTo>
                      <a:pt x="0" y="84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Oval 16"/>
              <p:cNvSpPr>
                <a:spLocks noChangeArrowheads="1"/>
              </p:cNvSpPr>
              <p:nvPr/>
            </p:nvSpPr>
            <p:spPr bwMode="auto">
              <a:xfrm>
                <a:off x="2749551" y="3367088"/>
                <a:ext cx="838200" cy="835025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>
                <a:off x="7146926" y="3282950"/>
                <a:ext cx="0" cy="806450"/>
              </a:xfrm>
              <a:prstGeom prst="line">
                <a:avLst/>
              </a:prstGeom>
              <a:noFill/>
              <a:ln w="15875" cap="flat">
                <a:solidFill>
                  <a:srgbClr val="F5F5F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/>
            </p:nvSpPr>
            <p:spPr bwMode="auto">
              <a:xfrm>
                <a:off x="2449513" y="1784350"/>
                <a:ext cx="1438275" cy="1333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3887788" y="1784350"/>
                <a:ext cx="554038" cy="1333500"/>
              </a:xfrm>
              <a:custGeom>
                <a:avLst/>
                <a:gdLst>
                  <a:gd name="T0" fmla="*/ 0 w 349"/>
                  <a:gd name="T1" fmla="*/ 840 h 840"/>
                  <a:gd name="T2" fmla="*/ 0 w 349"/>
                  <a:gd name="T3" fmla="*/ 0 h 840"/>
                  <a:gd name="T4" fmla="*/ 349 w 349"/>
                  <a:gd name="T5" fmla="*/ 126 h 840"/>
                  <a:gd name="T6" fmla="*/ 349 w 349"/>
                  <a:gd name="T7" fmla="*/ 840 h 840"/>
                  <a:gd name="T8" fmla="*/ 0 w 349"/>
                  <a:gd name="T9" fmla="*/ 840 h 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9" h="840">
                    <a:moveTo>
                      <a:pt x="0" y="840"/>
                    </a:moveTo>
                    <a:lnTo>
                      <a:pt x="0" y="0"/>
                    </a:lnTo>
                    <a:lnTo>
                      <a:pt x="349" y="126"/>
                    </a:lnTo>
                    <a:lnTo>
                      <a:pt x="349" y="840"/>
                    </a:lnTo>
                    <a:lnTo>
                      <a:pt x="0" y="84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4441826" y="1985963"/>
                <a:ext cx="5086350" cy="1133475"/>
              </a:xfrm>
              <a:custGeom>
                <a:avLst/>
                <a:gdLst>
                  <a:gd name="T0" fmla="*/ 2947 w 3204"/>
                  <a:gd name="T1" fmla="*/ 714 h 714"/>
                  <a:gd name="T2" fmla="*/ 3204 w 3204"/>
                  <a:gd name="T3" fmla="*/ 357 h 714"/>
                  <a:gd name="T4" fmla="*/ 2947 w 3204"/>
                  <a:gd name="T5" fmla="*/ 0 h 714"/>
                  <a:gd name="T6" fmla="*/ 0 w 3204"/>
                  <a:gd name="T7" fmla="*/ 0 h 714"/>
                  <a:gd name="T8" fmla="*/ 0 w 3204"/>
                  <a:gd name="T9" fmla="*/ 714 h 714"/>
                  <a:gd name="T10" fmla="*/ 2947 w 3204"/>
                  <a:gd name="T11" fmla="*/ 714 h 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4" h="714">
                    <a:moveTo>
                      <a:pt x="2947" y="714"/>
                    </a:moveTo>
                    <a:lnTo>
                      <a:pt x="3204" y="357"/>
                    </a:lnTo>
                    <a:lnTo>
                      <a:pt x="2947" y="0"/>
                    </a:lnTo>
                    <a:lnTo>
                      <a:pt x="0" y="0"/>
                    </a:lnTo>
                    <a:lnTo>
                      <a:pt x="0" y="714"/>
                    </a:lnTo>
                    <a:lnTo>
                      <a:pt x="2947" y="7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Oval 25"/>
              <p:cNvSpPr>
                <a:spLocks noChangeArrowheads="1"/>
              </p:cNvSpPr>
              <p:nvPr/>
            </p:nvSpPr>
            <p:spPr bwMode="auto">
              <a:xfrm>
                <a:off x="2749551" y="2035175"/>
                <a:ext cx="838200" cy="83502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7975601" y="2152650"/>
                <a:ext cx="0" cy="804863"/>
              </a:xfrm>
              <a:prstGeom prst="line">
                <a:avLst/>
              </a:prstGeom>
              <a:noFill/>
              <a:ln w="15875" cap="flat">
                <a:solidFill>
                  <a:srgbClr val="F5F5F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9" name="Group 39"/>
              <p:cNvGrpSpPr/>
              <p:nvPr/>
            </p:nvGrpSpPr>
            <p:grpSpPr>
              <a:xfrm>
                <a:off x="8139113" y="2316163"/>
                <a:ext cx="709613" cy="492125"/>
                <a:chOff x="8139113" y="2316163"/>
                <a:chExt cx="709613" cy="492125"/>
              </a:xfrm>
              <a:solidFill>
                <a:schemeClr val="bg1"/>
              </a:solidFill>
            </p:grpSpPr>
            <p:sp>
              <p:nvSpPr>
                <p:cNvPr id="36" name="Freeform 27"/>
                <p:cNvSpPr>
                  <a:spLocks noEditPoints="1"/>
                </p:cNvSpPr>
                <p:nvPr/>
              </p:nvSpPr>
              <p:spPr bwMode="auto">
                <a:xfrm>
                  <a:off x="8204201" y="2316163"/>
                  <a:ext cx="577850" cy="404813"/>
                </a:xfrm>
                <a:custGeom>
                  <a:avLst/>
                  <a:gdLst>
                    <a:gd name="T0" fmla="*/ 240 w 254"/>
                    <a:gd name="T1" fmla="*/ 178 h 178"/>
                    <a:gd name="T2" fmla="*/ 14 w 254"/>
                    <a:gd name="T3" fmla="*/ 178 h 178"/>
                    <a:gd name="T4" fmla="*/ 0 w 254"/>
                    <a:gd name="T5" fmla="*/ 165 h 178"/>
                    <a:gd name="T6" fmla="*/ 0 w 254"/>
                    <a:gd name="T7" fmla="*/ 14 h 178"/>
                    <a:gd name="T8" fmla="*/ 14 w 254"/>
                    <a:gd name="T9" fmla="*/ 0 h 178"/>
                    <a:gd name="T10" fmla="*/ 240 w 254"/>
                    <a:gd name="T11" fmla="*/ 0 h 178"/>
                    <a:gd name="T12" fmla="*/ 254 w 254"/>
                    <a:gd name="T13" fmla="*/ 14 h 178"/>
                    <a:gd name="T14" fmla="*/ 254 w 254"/>
                    <a:gd name="T15" fmla="*/ 165 h 178"/>
                    <a:gd name="T16" fmla="*/ 240 w 254"/>
                    <a:gd name="T17" fmla="*/ 178 h 178"/>
                    <a:gd name="T18" fmla="*/ 14 w 254"/>
                    <a:gd name="T19" fmla="*/ 12 h 178"/>
                    <a:gd name="T20" fmla="*/ 12 w 254"/>
                    <a:gd name="T21" fmla="*/ 14 h 178"/>
                    <a:gd name="T22" fmla="*/ 12 w 254"/>
                    <a:gd name="T23" fmla="*/ 165 h 178"/>
                    <a:gd name="T24" fmla="*/ 14 w 254"/>
                    <a:gd name="T25" fmla="*/ 167 h 178"/>
                    <a:gd name="T26" fmla="*/ 240 w 254"/>
                    <a:gd name="T27" fmla="*/ 167 h 178"/>
                    <a:gd name="T28" fmla="*/ 242 w 254"/>
                    <a:gd name="T29" fmla="*/ 165 h 178"/>
                    <a:gd name="T30" fmla="*/ 242 w 254"/>
                    <a:gd name="T31" fmla="*/ 14 h 178"/>
                    <a:gd name="T32" fmla="*/ 240 w 254"/>
                    <a:gd name="T33" fmla="*/ 12 h 178"/>
                    <a:gd name="T34" fmla="*/ 14 w 254"/>
                    <a:gd name="T35" fmla="*/ 12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54" h="178">
                      <a:moveTo>
                        <a:pt x="240" y="178"/>
                      </a:moveTo>
                      <a:cubicBezTo>
                        <a:pt x="14" y="178"/>
                        <a:pt x="14" y="178"/>
                        <a:pt x="14" y="178"/>
                      </a:cubicBezTo>
                      <a:cubicBezTo>
                        <a:pt x="6" y="178"/>
                        <a:pt x="0" y="172"/>
                        <a:pt x="0" y="165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7"/>
                        <a:pt x="6" y="0"/>
                        <a:pt x="14" y="0"/>
                      </a:cubicBezTo>
                      <a:cubicBezTo>
                        <a:pt x="240" y="0"/>
                        <a:pt x="240" y="0"/>
                        <a:pt x="240" y="0"/>
                      </a:cubicBezTo>
                      <a:cubicBezTo>
                        <a:pt x="248" y="0"/>
                        <a:pt x="254" y="7"/>
                        <a:pt x="254" y="14"/>
                      </a:cubicBezTo>
                      <a:cubicBezTo>
                        <a:pt x="254" y="165"/>
                        <a:pt x="254" y="165"/>
                        <a:pt x="254" y="165"/>
                      </a:cubicBezTo>
                      <a:cubicBezTo>
                        <a:pt x="254" y="172"/>
                        <a:pt x="248" y="178"/>
                        <a:pt x="240" y="178"/>
                      </a:cubicBezTo>
                      <a:close/>
                      <a:moveTo>
                        <a:pt x="14" y="12"/>
                      </a:moveTo>
                      <a:cubicBezTo>
                        <a:pt x="13" y="12"/>
                        <a:pt x="12" y="13"/>
                        <a:pt x="12" y="14"/>
                      </a:cubicBezTo>
                      <a:cubicBezTo>
                        <a:pt x="12" y="165"/>
                        <a:pt x="12" y="165"/>
                        <a:pt x="12" y="165"/>
                      </a:cubicBezTo>
                      <a:cubicBezTo>
                        <a:pt x="12" y="166"/>
                        <a:pt x="13" y="167"/>
                        <a:pt x="14" y="167"/>
                      </a:cubicBezTo>
                      <a:cubicBezTo>
                        <a:pt x="240" y="167"/>
                        <a:pt x="240" y="167"/>
                        <a:pt x="240" y="167"/>
                      </a:cubicBezTo>
                      <a:cubicBezTo>
                        <a:pt x="241" y="167"/>
                        <a:pt x="242" y="166"/>
                        <a:pt x="242" y="165"/>
                      </a:cubicBezTo>
                      <a:cubicBezTo>
                        <a:pt x="242" y="14"/>
                        <a:pt x="242" y="14"/>
                        <a:pt x="242" y="14"/>
                      </a:cubicBezTo>
                      <a:cubicBezTo>
                        <a:pt x="242" y="13"/>
                        <a:pt x="241" y="12"/>
                        <a:pt x="240" y="12"/>
                      </a:cubicBezTo>
                      <a:lnTo>
                        <a:pt x="14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28"/>
                <p:cNvSpPr>
                  <a:spLocks/>
                </p:cNvSpPr>
                <p:nvPr/>
              </p:nvSpPr>
              <p:spPr bwMode="auto">
                <a:xfrm>
                  <a:off x="8139113" y="2751138"/>
                  <a:ext cx="709613" cy="57150"/>
                </a:xfrm>
                <a:custGeom>
                  <a:avLst/>
                  <a:gdLst>
                    <a:gd name="T0" fmla="*/ 304 w 312"/>
                    <a:gd name="T1" fmla="*/ 25 h 25"/>
                    <a:gd name="T2" fmla="*/ 8 w 312"/>
                    <a:gd name="T3" fmla="*/ 25 h 25"/>
                    <a:gd name="T4" fmla="*/ 0 w 312"/>
                    <a:gd name="T5" fmla="*/ 16 h 25"/>
                    <a:gd name="T6" fmla="*/ 0 w 312"/>
                    <a:gd name="T7" fmla="*/ 9 h 25"/>
                    <a:gd name="T8" fmla="*/ 8 w 312"/>
                    <a:gd name="T9" fmla="*/ 0 h 25"/>
                    <a:gd name="T10" fmla="*/ 304 w 312"/>
                    <a:gd name="T11" fmla="*/ 0 h 25"/>
                    <a:gd name="T12" fmla="*/ 312 w 312"/>
                    <a:gd name="T13" fmla="*/ 9 h 25"/>
                    <a:gd name="T14" fmla="*/ 312 w 312"/>
                    <a:gd name="T15" fmla="*/ 16 h 25"/>
                    <a:gd name="T16" fmla="*/ 304 w 312"/>
                    <a:gd name="T17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12" h="25">
                      <a:moveTo>
                        <a:pt x="304" y="25"/>
                      </a:move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3" y="25"/>
                        <a:pt x="0" y="21"/>
                        <a:pt x="0" y="16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4"/>
                        <a:pt x="3" y="0"/>
                        <a:pt x="8" y="0"/>
                      </a:cubicBezTo>
                      <a:cubicBezTo>
                        <a:pt x="304" y="0"/>
                        <a:pt x="304" y="0"/>
                        <a:pt x="304" y="0"/>
                      </a:cubicBezTo>
                      <a:cubicBezTo>
                        <a:pt x="308" y="0"/>
                        <a:pt x="312" y="4"/>
                        <a:pt x="312" y="9"/>
                      </a:cubicBezTo>
                      <a:cubicBezTo>
                        <a:pt x="312" y="16"/>
                        <a:pt x="312" y="16"/>
                        <a:pt x="312" y="16"/>
                      </a:cubicBezTo>
                      <a:cubicBezTo>
                        <a:pt x="312" y="21"/>
                        <a:pt x="308" y="25"/>
                        <a:pt x="304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29"/>
                <p:cNvSpPr>
                  <a:spLocks noEditPoints="1"/>
                </p:cNvSpPr>
                <p:nvPr/>
              </p:nvSpPr>
              <p:spPr bwMode="auto">
                <a:xfrm>
                  <a:off x="8218488" y="2330450"/>
                  <a:ext cx="550863" cy="61913"/>
                </a:xfrm>
                <a:custGeom>
                  <a:avLst/>
                  <a:gdLst>
                    <a:gd name="T0" fmla="*/ 234 w 242"/>
                    <a:gd name="T1" fmla="*/ 0 h 27"/>
                    <a:gd name="T2" fmla="*/ 8 w 242"/>
                    <a:gd name="T3" fmla="*/ 0 h 27"/>
                    <a:gd name="T4" fmla="*/ 0 w 242"/>
                    <a:gd name="T5" fmla="*/ 8 h 27"/>
                    <a:gd name="T6" fmla="*/ 0 w 242"/>
                    <a:gd name="T7" fmla="*/ 27 h 27"/>
                    <a:gd name="T8" fmla="*/ 242 w 242"/>
                    <a:gd name="T9" fmla="*/ 27 h 27"/>
                    <a:gd name="T10" fmla="*/ 242 w 242"/>
                    <a:gd name="T11" fmla="*/ 8 h 27"/>
                    <a:gd name="T12" fmla="*/ 234 w 242"/>
                    <a:gd name="T13" fmla="*/ 0 h 27"/>
                    <a:gd name="T14" fmla="*/ 121 w 242"/>
                    <a:gd name="T15" fmla="*/ 20 h 27"/>
                    <a:gd name="T16" fmla="*/ 114 w 242"/>
                    <a:gd name="T17" fmla="*/ 14 h 27"/>
                    <a:gd name="T18" fmla="*/ 121 w 242"/>
                    <a:gd name="T19" fmla="*/ 7 h 27"/>
                    <a:gd name="T20" fmla="*/ 127 w 242"/>
                    <a:gd name="T21" fmla="*/ 14 h 27"/>
                    <a:gd name="T22" fmla="*/ 121 w 242"/>
                    <a:gd name="T23" fmla="*/ 2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2" h="27">
                      <a:moveTo>
                        <a:pt x="234" y="0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0" y="4"/>
                        <a:pt x="0" y="8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242" y="27"/>
                        <a:pt x="242" y="27"/>
                        <a:pt x="242" y="27"/>
                      </a:cubicBezTo>
                      <a:cubicBezTo>
                        <a:pt x="242" y="8"/>
                        <a:pt x="242" y="8"/>
                        <a:pt x="242" y="8"/>
                      </a:cubicBezTo>
                      <a:cubicBezTo>
                        <a:pt x="242" y="4"/>
                        <a:pt x="238" y="0"/>
                        <a:pt x="234" y="0"/>
                      </a:cubicBezTo>
                      <a:close/>
                      <a:moveTo>
                        <a:pt x="121" y="20"/>
                      </a:moveTo>
                      <a:cubicBezTo>
                        <a:pt x="117" y="20"/>
                        <a:pt x="114" y="17"/>
                        <a:pt x="114" y="14"/>
                      </a:cubicBezTo>
                      <a:cubicBezTo>
                        <a:pt x="114" y="10"/>
                        <a:pt x="117" y="7"/>
                        <a:pt x="121" y="7"/>
                      </a:cubicBezTo>
                      <a:cubicBezTo>
                        <a:pt x="124" y="7"/>
                        <a:pt x="127" y="10"/>
                        <a:pt x="127" y="14"/>
                      </a:cubicBezTo>
                      <a:cubicBezTo>
                        <a:pt x="127" y="17"/>
                        <a:pt x="124" y="20"/>
                        <a:pt x="121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Freeform 30"/>
                <p:cNvSpPr>
                  <a:spLocks/>
                </p:cNvSpPr>
                <p:nvPr/>
              </p:nvSpPr>
              <p:spPr bwMode="auto">
                <a:xfrm>
                  <a:off x="8607426" y="2532063"/>
                  <a:ext cx="47625" cy="65088"/>
                </a:xfrm>
                <a:custGeom>
                  <a:avLst/>
                  <a:gdLst>
                    <a:gd name="T0" fmla="*/ 16 w 21"/>
                    <a:gd name="T1" fmla="*/ 28 h 28"/>
                    <a:gd name="T2" fmla="*/ 12 w 21"/>
                    <a:gd name="T3" fmla="*/ 25 h 28"/>
                    <a:gd name="T4" fmla="*/ 1 w 21"/>
                    <a:gd name="T5" fmla="*/ 7 h 28"/>
                    <a:gd name="T6" fmla="*/ 3 w 21"/>
                    <a:gd name="T7" fmla="*/ 1 h 28"/>
                    <a:gd name="T8" fmla="*/ 9 w 21"/>
                    <a:gd name="T9" fmla="*/ 3 h 28"/>
                    <a:gd name="T10" fmla="*/ 20 w 21"/>
                    <a:gd name="T11" fmla="*/ 21 h 28"/>
                    <a:gd name="T12" fmla="*/ 18 w 21"/>
                    <a:gd name="T13" fmla="*/ 27 h 28"/>
                    <a:gd name="T14" fmla="*/ 16 w 21"/>
                    <a:gd name="T15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" h="28">
                      <a:moveTo>
                        <a:pt x="16" y="28"/>
                      </a:moveTo>
                      <a:cubicBezTo>
                        <a:pt x="14" y="28"/>
                        <a:pt x="13" y="27"/>
                        <a:pt x="12" y="25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0" y="5"/>
                        <a:pt x="1" y="2"/>
                        <a:pt x="3" y="1"/>
                      </a:cubicBezTo>
                      <a:cubicBezTo>
                        <a:pt x="5" y="0"/>
                        <a:pt x="8" y="0"/>
                        <a:pt x="9" y="3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cubicBezTo>
                        <a:pt x="21" y="23"/>
                        <a:pt x="21" y="26"/>
                        <a:pt x="18" y="27"/>
                      </a:cubicBezTo>
                      <a:cubicBezTo>
                        <a:pt x="18" y="27"/>
                        <a:pt x="17" y="28"/>
                        <a:pt x="1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31"/>
                <p:cNvSpPr>
                  <a:spLocks/>
                </p:cNvSpPr>
                <p:nvPr/>
              </p:nvSpPr>
              <p:spPr bwMode="auto">
                <a:xfrm>
                  <a:off x="8575676" y="2473325"/>
                  <a:ext cx="87313" cy="107950"/>
                </a:xfrm>
                <a:custGeom>
                  <a:avLst/>
                  <a:gdLst>
                    <a:gd name="T0" fmla="*/ 8 w 38"/>
                    <a:gd name="T1" fmla="*/ 44 h 47"/>
                    <a:gd name="T2" fmla="*/ 1 w 38"/>
                    <a:gd name="T3" fmla="*/ 5 h 47"/>
                    <a:gd name="T4" fmla="*/ 5 w 38"/>
                    <a:gd name="T5" fmla="*/ 2 h 47"/>
                    <a:gd name="T6" fmla="*/ 36 w 38"/>
                    <a:gd name="T7" fmla="*/ 27 h 47"/>
                    <a:gd name="T8" fmla="*/ 34 w 38"/>
                    <a:gd name="T9" fmla="*/ 32 h 47"/>
                    <a:gd name="T10" fmla="*/ 22 w 38"/>
                    <a:gd name="T11" fmla="*/ 32 h 47"/>
                    <a:gd name="T12" fmla="*/ 19 w 38"/>
                    <a:gd name="T13" fmla="*/ 33 h 47"/>
                    <a:gd name="T14" fmla="*/ 13 w 38"/>
                    <a:gd name="T15" fmla="*/ 45 h 47"/>
                    <a:gd name="T16" fmla="*/ 8 w 38"/>
                    <a:gd name="T17" fmla="*/ 4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8" h="47">
                      <a:moveTo>
                        <a:pt x="8" y="4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2"/>
                        <a:pt x="3" y="0"/>
                        <a:pt x="5" y="2"/>
                      </a:cubicBezTo>
                      <a:cubicBezTo>
                        <a:pt x="36" y="27"/>
                        <a:pt x="36" y="27"/>
                        <a:pt x="36" y="27"/>
                      </a:cubicBezTo>
                      <a:cubicBezTo>
                        <a:pt x="38" y="29"/>
                        <a:pt x="37" y="32"/>
                        <a:pt x="34" y="32"/>
                      </a:cubicBezTo>
                      <a:cubicBezTo>
                        <a:pt x="22" y="32"/>
                        <a:pt x="22" y="32"/>
                        <a:pt x="22" y="32"/>
                      </a:cubicBezTo>
                      <a:cubicBezTo>
                        <a:pt x="20" y="32"/>
                        <a:pt x="19" y="32"/>
                        <a:pt x="19" y="33"/>
                      </a:cubicBezTo>
                      <a:cubicBezTo>
                        <a:pt x="13" y="45"/>
                        <a:pt x="13" y="45"/>
                        <a:pt x="13" y="45"/>
                      </a:cubicBezTo>
                      <a:cubicBezTo>
                        <a:pt x="12" y="47"/>
                        <a:pt x="9" y="47"/>
                        <a:pt x="8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0" name="Rectangle 32"/>
              <p:cNvSpPr>
                <a:spLocks noChangeArrowheads="1"/>
              </p:cNvSpPr>
              <p:nvPr/>
            </p:nvSpPr>
            <p:spPr bwMode="auto">
              <a:xfrm>
                <a:off x="2449513" y="450850"/>
                <a:ext cx="1438275" cy="1333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3"/>
              <p:cNvSpPr>
                <a:spLocks/>
              </p:cNvSpPr>
              <p:nvPr/>
            </p:nvSpPr>
            <p:spPr bwMode="auto">
              <a:xfrm>
                <a:off x="3887788" y="450850"/>
                <a:ext cx="554038" cy="1533525"/>
              </a:xfrm>
              <a:custGeom>
                <a:avLst/>
                <a:gdLst>
                  <a:gd name="T0" fmla="*/ 0 w 349"/>
                  <a:gd name="T1" fmla="*/ 840 h 966"/>
                  <a:gd name="T2" fmla="*/ 0 w 349"/>
                  <a:gd name="T3" fmla="*/ 0 h 966"/>
                  <a:gd name="T4" fmla="*/ 349 w 349"/>
                  <a:gd name="T5" fmla="*/ 252 h 966"/>
                  <a:gd name="T6" fmla="*/ 349 w 349"/>
                  <a:gd name="T7" fmla="*/ 966 h 966"/>
                  <a:gd name="T8" fmla="*/ 0 w 349"/>
                  <a:gd name="T9" fmla="*/ 840 h 9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9" h="966">
                    <a:moveTo>
                      <a:pt x="0" y="840"/>
                    </a:moveTo>
                    <a:lnTo>
                      <a:pt x="0" y="0"/>
                    </a:lnTo>
                    <a:lnTo>
                      <a:pt x="349" y="252"/>
                    </a:lnTo>
                    <a:lnTo>
                      <a:pt x="349" y="966"/>
                    </a:lnTo>
                    <a:lnTo>
                      <a:pt x="0" y="84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4"/>
              <p:cNvSpPr>
                <a:spLocks/>
              </p:cNvSpPr>
              <p:nvPr/>
            </p:nvSpPr>
            <p:spPr bwMode="auto">
              <a:xfrm>
                <a:off x="4441826" y="850900"/>
                <a:ext cx="4359275" cy="1135063"/>
              </a:xfrm>
              <a:custGeom>
                <a:avLst/>
                <a:gdLst>
                  <a:gd name="T0" fmla="*/ 2488 w 2746"/>
                  <a:gd name="T1" fmla="*/ 715 h 715"/>
                  <a:gd name="T2" fmla="*/ 2746 w 2746"/>
                  <a:gd name="T3" fmla="*/ 359 h 715"/>
                  <a:gd name="T4" fmla="*/ 2488 w 2746"/>
                  <a:gd name="T5" fmla="*/ 0 h 715"/>
                  <a:gd name="T6" fmla="*/ 0 w 2746"/>
                  <a:gd name="T7" fmla="*/ 0 h 715"/>
                  <a:gd name="T8" fmla="*/ 0 w 2746"/>
                  <a:gd name="T9" fmla="*/ 715 h 715"/>
                  <a:gd name="T10" fmla="*/ 2488 w 2746"/>
                  <a:gd name="T11" fmla="*/ 715 h 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46" h="715">
                    <a:moveTo>
                      <a:pt x="2488" y="715"/>
                    </a:moveTo>
                    <a:lnTo>
                      <a:pt x="2746" y="359"/>
                    </a:lnTo>
                    <a:lnTo>
                      <a:pt x="2488" y="0"/>
                    </a:lnTo>
                    <a:lnTo>
                      <a:pt x="0" y="0"/>
                    </a:lnTo>
                    <a:lnTo>
                      <a:pt x="0" y="715"/>
                    </a:lnTo>
                    <a:lnTo>
                      <a:pt x="2488" y="71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Oval 35"/>
              <p:cNvSpPr>
                <a:spLocks noChangeArrowheads="1"/>
              </p:cNvSpPr>
              <p:nvPr/>
            </p:nvSpPr>
            <p:spPr bwMode="auto">
              <a:xfrm>
                <a:off x="2749551" y="701675"/>
                <a:ext cx="838200" cy="83502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Line 36"/>
              <p:cNvSpPr>
                <a:spLocks noChangeShapeType="1"/>
              </p:cNvSpPr>
              <p:nvPr/>
            </p:nvSpPr>
            <p:spPr bwMode="auto">
              <a:xfrm>
                <a:off x="7351713" y="1017588"/>
                <a:ext cx="0" cy="804863"/>
              </a:xfrm>
              <a:prstGeom prst="line">
                <a:avLst/>
              </a:prstGeom>
              <a:noFill/>
              <a:ln w="15875" cap="flat">
                <a:solidFill>
                  <a:srgbClr val="F5F5F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" name="Группа 1"/>
            <p:cNvGrpSpPr/>
            <p:nvPr/>
          </p:nvGrpSpPr>
          <p:grpSpPr>
            <a:xfrm>
              <a:off x="0" y="4748179"/>
              <a:ext cx="4283968" cy="1283414"/>
              <a:chOff x="0" y="4748179"/>
              <a:chExt cx="5578734" cy="1283414"/>
            </a:xfrm>
          </p:grpSpPr>
          <p:sp>
            <p:nvSpPr>
              <p:cNvPr id="51" name="Rectangle 5"/>
              <p:cNvSpPr>
                <a:spLocks noChangeArrowheads="1"/>
              </p:cNvSpPr>
              <p:nvPr/>
            </p:nvSpPr>
            <p:spPr bwMode="auto">
              <a:xfrm>
                <a:off x="0" y="4912923"/>
                <a:ext cx="1203699" cy="111601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>
                <a:off x="1203699" y="4748179"/>
                <a:ext cx="463677" cy="1283414"/>
              </a:xfrm>
              <a:custGeom>
                <a:avLst/>
                <a:gdLst>
                  <a:gd name="T0" fmla="*/ 0 w 349"/>
                  <a:gd name="T1" fmla="*/ 966 h 966"/>
                  <a:gd name="T2" fmla="*/ 0 w 349"/>
                  <a:gd name="T3" fmla="*/ 126 h 966"/>
                  <a:gd name="T4" fmla="*/ 349 w 349"/>
                  <a:gd name="T5" fmla="*/ 0 h 966"/>
                  <a:gd name="T6" fmla="*/ 349 w 349"/>
                  <a:gd name="T7" fmla="*/ 713 h 966"/>
                  <a:gd name="T8" fmla="*/ 0 w 349"/>
                  <a:gd name="T9" fmla="*/ 966 h 9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9" h="966">
                    <a:moveTo>
                      <a:pt x="0" y="966"/>
                    </a:moveTo>
                    <a:lnTo>
                      <a:pt x="0" y="126"/>
                    </a:lnTo>
                    <a:lnTo>
                      <a:pt x="349" y="0"/>
                    </a:lnTo>
                    <a:lnTo>
                      <a:pt x="349" y="713"/>
                    </a:lnTo>
                    <a:lnTo>
                      <a:pt x="0" y="96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7"/>
              <p:cNvSpPr>
                <a:spLocks/>
              </p:cNvSpPr>
              <p:nvPr/>
            </p:nvSpPr>
            <p:spPr bwMode="auto">
              <a:xfrm>
                <a:off x="1667376" y="4748179"/>
                <a:ext cx="3911358" cy="947282"/>
              </a:xfrm>
              <a:custGeom>
                <a:avLst/>
                <a:gdLst>
                  <a:gd name="T0" fmla="*/ 0 w 2944"/>
                  <a:gd name="T1" fmla="*/ 713 h 713"/>
                  <a:gd name="T2" fmla="*/ 0 w 2944"/>
                  <a:gd name="T3" fmla="*/ 0 h 713"/>
                  <a:gd name="T4" fmla="*/ 2686 w 2944"/>
                  <a:gd name="T5" fmla="*/ 0 h 713"/>
                  <a:gd name="T6" fmla="*/ 2944 w 2944"/>
                  <a:gd name="T7" fmla="*/ 356 h 713"/>
                  <a:gd name="T8" fmla="*/ 2686 w 2944"/>
                  <a:gd name="T9" fmla="*/ 713 h 713"/>
                  <a:gd name="T10" fmla="*/ 0 w 2944"/>
                  <a:gd name="T11" fmla="*/ 71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44" h="713">
                    <a:moveTo>
                      <a:pt x="0" y="713"/>
                    </a:moveTo>
                    <a:lnTo>
                      <a:pt x="0" y="0"/>
                    </a:lnTo>
                    <a:lnTo>
                      <a:pt x="2686" y="0"/>
                    </a:lnTo>
                    <a:lnTo>
                      <a:pt x="2944" y="356"/>
                    </a:lnTo>
                    <a:lnTo>
                      <a:pt x="2686" y="713"/>
                    </a:lnTo>
                    <a:lnTo>
                      <a:pt x="0" y="71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6" name="Прямая соединительная линия 15"/>
          <p:cNvCxnSpPr/>
          <p:nvPr/>
        </p:nvCxnSpPr>
        <p:spPr>
          <a:xfrm>
            <a:off x="624937" y="764704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797281" y="285976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Заголовок 2"/>
          <p:cNvSpPr txBox="1">
            <a:spLocks/>
          </p:cNvSpPr>
          <p:nvPr/>
        </p:nvSpPr>
        <p:spPr>
          <a:xfrm>
            <a:off x="861206" y="292710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1600" b="0" dirty="0" smtClean="0">
                <a:solidFill>
                  <a:schemeClr val="tx1"/>
                </a:solidFill>
              </a:rPr>
              <a:t>ЧАСТНАЯ МОДЕЛЬ УГРОЗ</a:t>
            </a:r>
            <a:endParaRPr lang="ru-RU" sz="1600" b="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3589" y="773757"/>
            <a:ext cx="6242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3"/>
                </a:solidFill>
              </a:rPr>
              <a:t>Этапы работы над проектом</a:t>
            </a:r>
            <a:endParaRPr lang="ru-RU" sz="2000" b="1" dirty="0">
              <a:solidFill>
                <a:schemeClr val="accent3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6062" y="1907849"/>
            <a:ext cx="524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+mj-lt"/>
              </a:rPr>
              <a:t>01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049" y="30382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+mj-lt"/>
              </a:rPr>
              <a:t>0</a:t>
            </a:r>
            <a:r>
              <a:rPr lang="ru-RU" sz="20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4355" y="41575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+mj-lt"/>
              </a:rPr>
              <a:t>0</a:t>
            </a:r>
            <a:r>
              <a:rPr lang="ru-RU" sz="20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79771" y="1902347"/>
            <a:ext cx="44642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b="1" i="1" dirty="0" smtClean="0"/>
              <a:t>О</a:t>
            </a:r>
            <a:r>
              <a:rPr lang="ru-RU" sz="2100" i="1" dirty="0" smtClean="0"/>
              <a:t>писание </a:t>
            </a:r>
            <a:r>
              <a:rPr lang="ru-RU" sz="2100" i="1" dirty="0"/>
              <a:t>угроз безопасности </a:t>
            </a:r>
            <a:r>
              <a:rPr lang="ru-RU" sz="2100" i="1" dirty="0" err="1"/>
              <a:t>ПДн</a:t>
            </a:r>
            <a:r>
              <a:rPr lang="ru-RU" sz="2100" i="1" dirty="0"/>
              <a:t> в </a:t>
            </a:r>
            <a:r>
              <a:rPr lang="ru-RU" sz="2100" i="1" dirty="0" err="1"/>
              <a:t>ИСПДн</a:t>
            </a:r>
            <a:endParaRPr lang="ru-RU" sz="2100" i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1" y="2733055"/>
            <a:ext cx="467757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b="1" i="1" dirty="0"/>
              <a:t>О</a:t>
            </a:r>
            <a:r>
              <a:rPr lang="ru-RU" sz="2100" i="1" dirty="0"/>
              <a:t>писание </a:t>
            </a:r>
            <a:r>
              <a:rPr lang="ru-RU" sz="2100" i="1" dirty="0" err="1" smtClean="0"/>
              <a:t>ИСПДн</a:t>
            </a:r>
            <a:r>
              <a:rPr lang="ru-RU" sz="2100" i="1" dirty="0" smtClean="0"/>
              <a:t>: </a:t>
            </a:r>
            <a:r>
              <a:rPr lang="en-US" sz="2100" i="1" dirty="0" smtClean="0"/>
              <a:t>Active directory</a:t>
            </a:r>
            <a:r>
              <a:rPr lang="ru-RU" sz="2100" i="1" dirty="0" smtClean="0"/>
              <a:t>, Рабочие станции </a:t>
            </a:r>
            <a:r>
              <a:rPr lang="ru-RU" sz="2100" i="1" dirty="0" smtClean="0"/>
              <a:t>Пользователей, </a:t>
            </a:r>
          </a:p>
          <a:p>
            <a:r>
              <a:rPr lang="ru-RU" sz="2100" i="1" dirty="0"/>
              <a:t>Портал </a:t>
            </a:r>
            <a:r>
              <a:rPr lang="ru-RU" sz="2100" i="1" dirty="0" smtClean="0"/>
              <a:t>ДПО, </a:t>
            </a:r>
            <a:r>
              <a:rPr lang="en-US" sz="2100" i="1" dirty="0" smtClean="0"/>
              <a:t>distance.learning.ru</a:t>
            </a:r>
            <a:endParaRPr lang="ru-RU" sz="2100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090089" y="4062423"/>
            <a:ext cx="439222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100" b="1" i="1" dirty="0"/>
              <a:t>М</a:t>
            </a:r>
            <a:r>
              <a:rPr lang="ru-RU" sz="2100" i="1" dirty="0"/>
              <a:t>одель угроз безопасности </a:t>
            </a:r>
            <a:r>
              <a:rPr lang="ru-RU" sz="2100" i="1" dirty="0" err="1"/>
              <a:t>ПДн</a:t>
            </a:r>
            <a:endParaRPr lang="ru-RU" sz="2100" i="1" dirty="0"/>
          </a:p>
        </p:txBody>
      </p:sp>
      <p:sp>
        <p:nvSpPr>
          <p:cNvPr id="54" name="Freeform 81"/>
          <p:cNvSpPr>
            <a:spLocks noEditPoints="1"/>
          </p:cNvSpPr>
          <p:nvPr/>
        </p:nvSpPr>
        <p:spPr bwMode="auto">
          <a:xfrm>
            <a:off x="3321919" y="2214132"/>
            <a:ext cx="494595" cy="447114"/>
          </a:xfrm>
          <a:custGeom>
            <a:avLst/>
            <a:gdLst>
              <a:gd name="T0" fmla="*/ 377671 w 248"/>
              <a:gd name="T1" fmla="*/ 294708 h 224"/>
              <a:gd name="T2" fmla="*/ 281653 w 248"/>
              <a:gd name="T3" fmla="*/ 294708 h 224"/>
              <a:gd name="T4" fmla="*/ 256048 w 248"/>
              <a:gd name="T5" fmla="*/ 294708 h 224"/>
              <a:gd name="T6" fmla="*/ 256048 w 248"/>
              <a:gd name="T7" fmla="*/ 326742 h 224"/>
              <a:gd name="T8" fmla="*/ 281653 w 248"/>
              <a:gd name="T9" fmla="*/ 352368 h 224"/>
              <a:gd name="T10" fmla="*/ 281653 w 248"/>
              <a:gd name="T11" fmla="*/ 358775 h 224"/>
              <a:gd name="T12" fmla="*/ 115222 w 248"/>
              <a:gd name="T13" fmla="*/ 358775 h 224"/>
              <a:gd name="T14" fmla="*/ 115222 w 248"/>
              <a:gd name="T15" fmla="*/ 352368 h 224"/>
              <a:gd name="T16" fmla="*/ 140827 w 248"/>
              <a:gd name="T17" fmla="*/ 326742 h 224"/>
              <a:gd name="T18" fmla="*/ 140827 w 248"/>
              <a:gd name="T19" fmla="*/ 294708 h 224"/>
              <a:gd name="T20" fmla="*/ 115222 w 248"/>
              <a:gd name="T21" fmla="*/ 294708 h 224"/>
              <a:gd name="T22" fmla="*/ 19204 w 248"/>
              <a:gd name="T23" fmla="*/ 294708 h 224"/>
              <a:gd name="T24" fmla="*/ 0 w 248"/>
              <a:gd name="T25" fmla="*/ 275488 h 224"/>
              <a:gd name="T26" fmla="*/ 0 w 248"/>
              <a:gd name="T27" fmla="*/ 19220 h 224"/>
              <a:gd name="T28" fmla="*/ 19204 w 248"/>
              <a:gd name="T29" fmla="*/ 0 h 224"/>
              <a:gd name="T30" fmla="*/ 377671 w 248"/>
              <a:gd name="T31" fmla="*/ 0 h 224"/>
              <a:gd name="T32" fmla="*/ 396875 w 248"/>
              <a:gd name="T33" fmla="*/ 19220 h 224"/>
              <a:gd name="T34" fmla="*/ 396875 w 248"/>
              <a:gd name="T35" fmla="*/ 275488 h 224"/>
              <a:gd name="T36" fmla="*/ 377671 w 248"/>
              <a:gd name="T37" fmla="*/ 294708 h 224"/>
              <a:gd name="T38" fmla="*/ 371270 w 248"/>
              <a:gd name="T39" fmla="*/ 25627 h 224"/>
              <a:gd name="T40" fmla="*/ 25605 w 248"/>
              <a:gd name="T41" fmla="*/ 25627 h 224"/>
              <a:gd name="T42" fmla="*/ 25605 w 248"/>
              <a:gd name="T43" fmla="*/ 243454 h 224"/>
              <a:gd name="T44" fmla="*/ 371270 w 248"/>
              <a:gd name="T45" fmla="*/ 243454 h 224"/>
              <a:gd name="T46" fmla="*/ 371270 w 248"/>
              <a:gd name="T47" fmla="*/ 25627 h 224"/>
              <a:gd name="T48" fmla="*/ 160030 w 248"/>
              <a:gd name="T49" fmla="*/ 76880 h 224"/>
              <a:gd name="T50" fmla="*/ 172833 w 248"/>
              <a:gd name="T51" fmla="*/ 83287 h 224"/>
              <a:gd name="T52" fmla="*/ 198438 w 248"/>
              <a:gd name="T53" fmla="*/ 107312 h 224"/>
              <a:gd name="T54" fmla="*/ 224042 w 248"/>
              <a:gd name="T55" fmla="*/ 83287 h 224"/>
              <a:gd name="T56" fmla="*/ 236845 w 248"/>
              <a:gd name="T57" fmla="*/ 76880 h 224"/>
              <a:gd name="T58" fmla="*/ 256048 w 248"/>
              <a:gd name="T59" fmla="*/ 96100 h 224"/>
              <a:gd name="T60" fmla="*/ 249647 w 248"/>
              <a:gd name="T61" fmla="*/ 108914 h 224"/>
              <a:gd name="T62" fmla="*/ 225643 w 248"/>
              <a:gd name="T63" fmla="*/ 134541 h 224"/>
              <a:gd name="T64" fmla="*/ 249647 w 248"/>
              <a:gd name="T65" fmla="*/ 160167 h 224"/>
              <a:gd name="T66" fmla="*/ 256048 w 248"/>
              <a:gd name="T67" fmla="*/ 172981 h 224"/>
              <a:gd name="T68" fmla="*/ 236845 w 248"/>
              <a:gd name="T69" fmla="*/ 192201 h 224"/>
              <a:gd name="T70" fmla="*/ 224042 w 248"/>
              <a:gd name="T71" fmla="*/ 185794 h 224"/>
              <a:gd name="T72" fmla="*/ 198438 w 248"/>
              <a:gd name="T73" fmla="*/ 161769 h 224"/>
              <a:gd name="T74" fmla="*/ 172833 w 248"/>
              <a:gd name="T75" fmla="*/ 185794 h 224"/>
              <a:gd name="T76" fmla="*/ 160030 w 248"/>
              <a:gd name="T77" fmla="*/ 192201 h 224"/>
              <a:gd name="T78" fmla="*/ 140827 w 248"/>
              <a:gd name="T79" fmla="*/ 172981 h 224"/>
              <a:gd name="T80" fmla="*/ 147228 w 248"/>
              <a:gd name="T81" fmla="*/ 160167 h 224"/>
              <a:gd name="T82" fmla="*/ 171232 w 248"/>
              <a:gd name="T83" fmla="*/ 134541 h 224"/>
              <a:gd name="T84" fmla="*/ 147228 w 248"/>
              <a:gd name="T85" fmla="*/ 108914 h 224"/>
              <a:gd name="T86" fmla="*/ 140827 w 248"/>
              <a:gd name="T87" fmla="*/ 96100 h 224"/>
              <a:gd name="T88" fmla="*/ 160030 w 248"/>
              <a:gd name="T89" fmla="*/ 76880 h 224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48" h="224">
                <a:moveTo>
                  <a:pt x="236" y="184"/>
                </a:moveTo>
                <a:cubicBezTo>
                  <a:pt x="176" y="184"/>
                  <a:pt x="176" y="184"/>
                  <a:pt x="176" y="184"/>
                </a:cubicBezTo>
                <a:cubicBezTo>
                  <a:pt x="160" y="184"/>
                  <a:pt x="160" y="184"/>
                  <a:pt x="160" y="184"/>
                </a:cubicBezTo>
                <a:cubicBezTo>
                  <a:pt x="160" y="204"/>
                  <a:pt x="160" y="204"/>
                  <a:pt x="160" y="204"/>
                </a:cubicBezTo>
                <a:cubicBezTo>
                  <a:pt x="176" y="220"/>
                  <a:pt x="176" y="220"/>
                  <a:pt x="176" y="220"/>
                </a:cubicBezTo>
                <a:cubicBezTo>
                  <a:pt x="176" y="224"/>
                  <a:pt x="176" y="224"/>
                  <a:pt x="176" y="224"/>
                </a:cubicBezTo>
                <a:cubicBezTo>
                  <a:pt x="72" y="224"/>
                  <a:pt x="72" y="224"/>
                  <a:pt x="72" y="224"/>
                </a:cubicBezTo>
                <a:cubicBezTo>
                  <a:pt x="72" y="220"/>
                  <a:pt x="72" y="220"/>
                  <a:pt x="72" y="220"/>
                </a:cubicBezTo>
                <a:cubicBezTo>
                  <a:pt x="88" y="204"/>
                  <a:pt x="88" y="204"/>
                  <a:pt x="88" y="204"/>
                </a:cubicBezTo>
                <a:cubicBezTo>
                  <a:pt x="88" y="184"/>
                  <a:pt x="88" y="184"/>
                  <a:pt x="88" y="184"/>
                </a:cubicBezTo>
                <a:cubicBezTo>
                  <a:pt x="72" y="184"/>
                  <a:pt x="72" y="184"/>
                  <a:pt x="72" y="184"/>
                </a:cubicBezTo>
                <a:cubicBezTo>
                  <a:pt x="12" y="184"/>
                  <a:pt x="12" y="184"/>
                  <a:pt x="12" y="184"/>
                </a:cubicBezTo>
                <a:cubicBezTo>
                  <a:pt x="5" y="184"/>
                  <a:pt x="0" y="179"/>
                  <a:pt x="0" y="17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36" y="0"/>
                  <a:pt x="236" y="0"/>
                  <a:pt x="236" y="0"/>
                </a:cubicBezTo>
                <a:cubicBezTo>
                  <a:pt x="243" y="0"/>
                  <a:pt x="248" y="5"/>
                  <a:pt x="248" y="12"/>
                </a:cubicBezTo>
                <a:cubicBezTo>
                  <a:pt x="248" y="172"/>
                  <a:pt x="248" y="172"/>
                  <a:pt x="248" y="172"/>
                </a:cubicBezTo>
                <a:cubicBezTo>
                  <a:pt x="248" y="179"/>
                  <a:pt x="243" y="184"/>
                  <a:pt x="236" y="184"/>
                </a:cubicBezTo>
                <a:moveTo>
                  <a:pt x="232" y="16"/>
                </a:moveTo>
                <a:cubicBezTo>
                  <a:pt x="16" y="16"/>
                  <a:pt x="16" y="16"/>
                  <a:pt x="16" y="16"/>
                </a:cubicBezTo>
                <a:cubicBezTo>
                  <a:pt x="16" y="152"/>
                  <a:pt x="16" y="152"/>
                  <a:pt x="16" y="152"/>
                </a:cubicBezTo>
                <a:cubicBezTo>
                  <a:pt x="232" y="152"/>
                  <a:pt x="232" y="152"/>
                  <a:pt x="232" y="152"/>
                </a:cubicBezTo>
                <a:lnTo>
                  <a:pt x="232" y="16"/>
                </a:lnTo>
                <a:close/>
                <a:moveTo>
                  <a:pt x="100" y="48"/>
                </a:moveTo>
                <a:cubicBezTo>
                  <a:pt x="103" y="48"/>
                  <a:pt x="106" y="49"/>
                  <a:pt x="108" y="52"/>
                </a:cubicBezTo>
                <a:cubicBezTo>
                  <a:pt x="124" y="67"/>
                  <a:pt x="124" y="67"/>
                  <a:pt x="124" y="67"/>
                </a:cubicBezTo>
                <a:cubicBezTo>
                  <a:pt x="140" y="52"/>
                  <a:pt x="140" y="52"/>
                  <a:pt x="140" y="52"/>
                </a:cubicBezTo>
                <a:cubicBezTo>
                  <a:pt x="142" y="49"/>
                  <a:pt x="145" y="48"/>
                  <a:pt x="148" y="48"/>
                </a:cubicBezTo>
                <a:cubicBezTo>
                  <a:pt x="155" y="48"/>
                  <a:pt x="160" y="53"/>
                  <a:pt x="160" y="60"/>
                </a:cubicBezTo>
                <a:cubicBezTo>
                  <a:pt x="160" y="63"/>
                  <a:pt x="159" y="66"/>
                  <a:pt x="156" y="68"/>
                </a:cubicBezTo>
                <a:cubicBezTo>
                  <a:pt x="141" y="84"/>
                  <a:pt x="141" y="84"/>
                  <a:pt x="141" y="84"/>
                </a:cubicBezTo>
                <a:cubicBezTo>
                  <a:pt x="156" y="100"/>
                  <a:pt x="156" y="100"/>
                  <a:pt x="156" y="100"/>
                </a:cubicBezTo>
                <a:cubicBezTo>
                  <a:pt x="159" y="102"/>
                  <a:pt x="160" y="105"/>
                  <a:pt x="160" y="108"/>
                </a:cubicBezTo>
                <a:cubicBezTo>
                  <a:pt x="160" y="115"/>
                  <a:pt x="155" y="120"/>
                  <a:pt x="148" y="120"/>
                </a:cubicBezTo>
                <a:cubicBezTo>
                  <a:pt x="145" y="120"/>
                  <a:pt x="142" y="119"/>
                  <a:pt x="140" y="116"/>
                </a:cubicBezTo>
                <a:cubicBezTo>
                  <a:pt x="124" y="101"/>
                  <a:pt x="124" y="101"/>
                  <a:pt x="124" y="101"/>
                </a:cubicBezTo>
                <a:cubicBezTo>
                  <a:pt x="108" y="116"/>
                  <a:pt x="108" y="116"/>
                  <a:pt x="108" y="116"/>
                </a:cubicBezTo>
                <a:cubicBezTo>
                  <a:pt x="106" y="119"/>
                  <a:pt x="103" y="120"/>
                  <a:pt x="100" y="120"/>
                </a:cubicBezTo>
                <a:cubicBezTo>
                  <a:pt x="93" y="120"/>
                  <a:pt x="88" y="115"/>
                  <a:pt x="88" y="108"/>
                </a:cubicBezTo>
                <a:cubicBezTo>
                  <a:pt x="88" y="105"/>
                  <a:pt x="89" y="102"/>
                  <a:pt x="92" y="100"/>
                </a:cubicBezTo>
                <a:cubicBezTo>
                  <a:pt x="107" y="84"/>
                  <a:pt x="107" y="84"/>
                  <a:pt x="107" y="84"/>
                </a:cubicBezTo>
                <a:cubicBezTo>
                  <a:pt x="92" y="68"/>
                  <a:pt x="92" y="68"/>
                  <a:pt x="92" y="68"/>
                </a:cubicBezTo>
                <a:cubicBezTo>
                  <a:pt x="89" y="66"/>
                  <a:pt x="88" y="63"/>
                  <a:pt x="88" y="60"/>
                </a:cubicBezTo>
                <a:cubicBezTo>
                  <a:pt x="88" y="53"/>
                  <a:pt x="93" y="48"/>
                  <a:pt x="100" y="4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6" name="Freeform 23"/>
          <p:cNvSpPr>
            <a:spLocks noEditPoints="1"/>
          </p:cNvSpPr>
          <p:nvPr/>
        </p:nvSpPr>
        <p:spPr bwMode="auto">
          <a:xfrm>
            <a:off x="3425215" y="4225899"/>
            <a:ext cx="137791" cy="231648"/>
          </a:xfrm>
          <a:custGeom>
            <a:avLst/>
            <a:gdLst/>
            <a:ahLst/>
            <a:cxnLst>
              <a:cxn ang="0">
                <a:pos x="22" y="0"/>
              </a:cxn>
              <a:cxn ang="0">
                <a:pos x="0" y="22"/>
              </a:cxn>
              <a:cxn ang="0">
                <a:pos x="7" y="38"/>
              </a:cxn>
              <a:cxn ang="0">
                <a:pos x="7" y="73"/>
              </a:cxn>
              <a:cxn ang="0">
                <a:pos x="22" y="58"/>
              </a:cxn>
              <a:cxn ang="0">
                <a:pos x="36" y="73"/>
              </a:cxn>
              <a:cxn ang="0">
                <a:pos x="36" y="38"/>
              </a:cxn>
              <a:cxn ang="0">
                <a:pos x="43" y="22"/>
              </a:cxn>
              <a:cxn ang="0">
                <a:pos x="22" y="0"/>
              </a:cxn>
              <a:cxn ang="0">
                <a:pos x="22" y="37"/>
              </a:cxn>
              <a:cxn ang="0">
                <a:pos x="7" y="22"/>
              </a:cxn>
              <a:cxn ang="0">
                <a:pos x="22" y="7"/>
              </a:cxn>
              <a:cxn ang="0">
                <a:pos x="36" y="22"/>
              </a:cxn>
              <a:cxn ang="0">
                <a:pos x="22" y="37"/>
              </a:cxn>
            </a:cxnLst>
            <a:rect l="0" t="0" r="r" b="b"/>
            <a:pathLst>
              <a:path w="43" h="73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28"/>
                  <a:pt x="3" y="34"/>
                  <a:pt x="7" y="38"/>
                </a:cubicBezTo>
                <a:cubicBezTo>
                  <a:pt x="7" y="73"/>
                  <a:pt x="7" y="73"/>
                  <a:pt x="7" y="73"/>
                </a:cubicBezTo>
                <a:cubicBezTo>
                  <a:pt x="22" y="58"/>
                  <a:pt x="22" y="58"/>
                  <a:pt x="22" y="58"/>
                </a:cubicBezTo>
                <a:cubicBezTo>
                  <a:pt x="36" y="73"/>
                  <a:pt x="36" y="73"/>
                  <a:pt x="36" y="73"/>
                </a:cubicBezTo>
                <a:cubicBezTo>
                  <a:pt x="36" y="38"/>
                  <a:pt x="36" y="38"/>
                  <a:pt x="36" y="38"/>
                </a:cubicBezTo>
                <a:cubicBezTo>
                  <a:pt x="40" y="34"/>
                  <a:pt x="43" y="28"/>
                  <a:pt x="43" y="22"/>
                </a:cubicBezTo>
                <a:cubicBezTo>
                  <a:pt x="43" y="10"/>
                  <a:pt x="34" y="0"/>
                  <a:pt x="22" y="0"/>
                </a:cubicBezTo>
                <a:close/>
                <a:moveTo>
                  <a:pt x="22" y="37"/>
                </a:moveTo>
                <a:cubicBezTo>
                  <a:pt x="14" y="37"/>
                  <a:pt x="7" y="30"/>
                  <a:pt x="7" y="22"/>
                </a:cubicBezTo>
                <a:cubicBezTo>
                  <a:pt x="7" y="14"/>
                  <a:pt x="14" y="7"/>
                  <a:pt x="22" y="7"/>
                </a:cubicBezTo>
                <a:cubicBezTo>
                  <a:pt x="30" y="7"/>
                  <a:pt x="36" y="14"/>
                  <a:pt x="36" y="22"/>
                </a:cubicBezTo>
                <a:cubicBezTo>
                  <a:pt x="36" y="30"/>
                  <a:pt x="30" y="37"/>
                  <a:pt x="22" y="3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57" name="Freeform 24"/>
          <p:cNvSpPr>
            <a:spLocks/>
          </p:cNvSpPr>
          <p:nvPr/>
        </p:nvSpPr>
        <p:spPr bwMode="auto">
          <a:xfrm>
            <a:off x="3215533" y="4090106"/>
            <a:ext cx="301542" cy="367441"/>
          </a:xfrm>
          <a:custGeom>
            <a:avLst/>
            <a:gdLst/>
            <a:ahLst/>
            <a:cxnLst>
              <a:cxn ang="0">
                <a:pos x="78" y="160"/>
              </a:cxn>
              <a:cxn ang="0">
                <a:pos x="24" y="160"/>
              </a:cxn>
              <a:cxn ang="0">
                <a:pos x="24" y="22"/>
              </a:cxn>
              <a:cxn ang="0">
                <a:pos x="89" y="22"/>
              </a:cxn>
              <a:cxn ang="0">
                <a:pos x="123" y="57"/>
              </a:cxn>
              <a:cxn ang="0">
                <a:pos x="151" y="57"/>
              </a:cxn>
              <a:cxn ang="0">
                <a:pos x="151" y="52"/>
              </a:cxn>
              <a:cxn ang="0">
                <a:pos x="99" y="0"/>
              </a:cxn>
              <a:cxn ang="0">
                <a:pos x="0" y="0"/>
              </a:cxn>
              <a:cxn ang="0">
                <a:pos x="0" y="184"/>
              </a:cxn>
              <a:cxn ang="0">
                <a:pos x="101" y="184"/>
              </a:cxn>
              <a:cxn ang="0">
                <a:pos x="78" y="162"/>
              </a:cxn>
              <a:cxn ang="0">
                <a:pos x="78" y="160"/>
              </a:cxn>
            </a:cxnLst>
            <a:rect l="0" t="0" r="r" b="b"/>
            <a:pathLst>
              <a:path w="151" h="184">
                <a:moveTo>
                  <a:pt x="78" y="160"/>
                </a:moveTo>
                <a:lnTo>
                  <a:pt x="24" y="160"/>
                </a:lnTo>
                <a:lnTo>
                  <a:pt x="24" y="22"/>
                </a:lnTo>
                <a:lnTo>
                  <a:pt x="89" y="22"/>
                </a:lnTo>
                <a:lnTo>
                  <a:pt x="123" y="57"/>
                </a:lnTo>
                <a:lnTo>
                  <a:pt x="151" y="57"/>
                </a:lnTo>
                <a:lnTo>
                  <a:pt x="151" y="52"/>
                </a:lnTo>
                <a:lnTo>
                  <a:pt x="99" y="0"/>
                </a:lnTo>
                <a:lnTo>
                  <a:pt x="0" y="0"/>
                </a:lnTo>
                <a:lnTo>
                  <a:pt x="0" y="184"/>
                </a:lnTo>
                <a:lnTo>
                  <a:pt x="101" y="184"/>
                </a:lnTo>
                <a:lnTo>
                  <a:pt x="78" y="162"/>
                </a:lnTo>
                <a:lnTo>
                  <a:pt x="78" y="16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58" name="Rectangle 25"/>
          <p:cNvSpPr>
            <a:spLocks noChangeArrowheads="1"/>
          </p:cNvSpPr>
          <p:nvPr/>
        </p:nvSpPr>
        <p:spPr bwMode="auto">
          <a:xfrm>
            <a:off x="3285427" y="4203932"/>
            <a:ext cx="117822" cy="2196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59" name="Rectangle 26"/>
          <p:cNvSpPr>
            <a:spLocks noChangeArrowheads="1"/>
          </p:cNvSpPr>
          <p:nvPr/>
        </p:nvSpPr>
        <p:spPr bwMode="auto">
          <a:xfrm>
            <a:off x="3285427" y="4247865"/>
            <a:ext cx="117822" cy="2596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60" name="Rectangle 27"/>
          <p:cNvSpPr>
            <a:spLocks noChangeArrowheads="1"/>
          </p:cNvSpPr>
          <p:nvPr/>
        </p:nvSpPr>
        <p:spPr bwMode="auto">
          <a:xfrm>
            <a:off x="3285427" y="4295792"/>
            <a:ext cx="117822" cy="2196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61" name="Oval 16"/>
          <p:cNvSpPr>
            <a:spLocks noChangeArrowheads="1"/>
          </p:cNvSpPr>
          <p:nvPr/>
        </p:nvSpPr>
        <p:spPr bwMode="auto">
          <a:xfrm>
            <a:off x="176358" y="5074155"/>
            <a:ext cx="541381" cy="69883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09280" y="522045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+mj-lt"/>
              </a:rPr>
              <a:t>0</a:t>
            </a:r>
            <a:r>
              <a:rPr lang="ru-RU" sz="2000" b="1" dirty="0">
                <a:solidFill>
                  <a:schemeClr val="bg1"/>
                </a:solidFill>
                <a:latin typeface="+mj-lt"/>
              </a:rPr>
              <a:t>4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3" name="Line 17"/>
          <p:cNvSpPr>
            <a:spLocks noChangeShapeType="1"/>
          </p:cNvSpPr>
          <p:nvPr/>
        </p:nvSpPr>
        <p:spPr bwMode="auto">
          <a:xfrm>
            <a:off x="3403249" y="4882996"/>
            <a:ext cx="0" cy="674922"/>
          </a:xfrm>
          <a:prstGeom prst="line">
            <a:avLst/>
          </a:prstGeom>
          <a:noFill/>
          <a:ln w="15875" cap="flat">
            <a:solidFill>
              <a:srgbClr val="F5F5F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76"/>
          <p:cNvSpPr>
            <a:spLocks noEditPoints="1"/>
          </p:cNvSpPr>
          <p:nvPr/>
        </p:nvSpPr>
        <p:spPr bwMode="auto">
          <a:xfrm>
            <a:off x="3596900" y="5074155"/>
            <a:ext cx="430004" cy="317723"/>
          </a:xfrm>
          <a:custGeom>
            <a:avLst/>
            <a:gdLst>
              <a:gd name="T0" fmla="*/ 174 w 188"/>
              <a:gd name="T1" fmla="*/ 45 h 161"/>
              <a:gd name="T2" fmla="*/ 173 w 188"/>
              <a:gd name="T3" fmla="*/ 45 h 161"/>
              <a:gd name="T4" fmla="*/ 173 w 188"/>
              <a:gd name="T5" fmla="*/ 30 h 161"/>
              <a:gd name="T6" fmla="*/ 159 w 188"/>
              <a:gd name="T7" fmla="*/ 10 h 161"/>
              <a:gd name="T8" fmla="*/ 159 w 188"/>
              <a:gd name="T9" fmla="*/ 9 h 161"/>
              <a:gd name="T10" fmla="*/ 149 w 188"/>
              <a:gd name="T11" fmla="*/ 0 h 161"/>
              <a:gd name="T12" fmla="*/ 115 w 188"/>
              <a:gd name="T13" fmla="*/ 0 h 161"/>
              <a:gd name="T14" fmla="*/ 106 w 188"/>
              <a:gd name="T15" fmla="*/ 9 h 161"/>
              <a:gd name="T16" fmla="*/ 20 w 188"/>
              <a:gd name="T17" fmla="*/ 9 h 161"/>
              <a:gd name="T18" fmla="*/ 0 w 188"/>
              <a:gd name="T19" fmla="*/ 30 h 161"/>
              <a:gd name="T20" fmla="*/ 0 w 188"/>
              <a:gd name="T21" fmla="*/ 50 h 161"/>
              <a:gd name="T22" fmla="*/ 0 w 188"/>
              <a:gd name="T23" fmla="*/ 49 h 161"/>
              <a:gd name="T24" fmla="*/ 0 w 188"/>
              <a:gd name="T25" fmla="*/ 140 h 161"/>
              <a:gd name="T26" fmla="*/ 1 w 188"/>
              <a:gd name="T27" fmla="*/ 141 h 161"/>
              <a:gd name="T28" fmla="*/ 1 w 188"/>
              <a:gd name="T29" fmla="*/ 141 h 161"/>
              <a:gd name="T30" fmla="*/ 19 w 188"/>
              <a:gd name="T31" fmla="*/ 161 h 161"/>
              <a:gd name="T32" fmla="*/ 153 w 188"/>
              <a:gd name="T33" fmla="*/ 161 h 161"/>
              <a:gd name="T34" fmla="*/ 172 w 188"/>
              <a:gd name="T35" fmla="*/ 141 h 161"/>
              <a:gd name="T36" fmla="*/ 185 w 188"/>
              <a:gd name="T37" fmla="*/ 66 h 161"/>
              <a:gd name="T38" fmla="*/ 174 w 188"/>
              <a:gd name="T39" fmla="*/ 45 h 161"/>
              <a:gd name="T40" fmla="*/ 32 w 188"/>
              <a:gd name="T41" fmla="*/ 45 h 161"/>
              <a:gd name="T42" fmla="*/ 11 w 188"/>
              <a:gd name="T43" fmla="*/ 58 h 161"/>
              <a:gd name="T44" fmla="*/ 11 w 188"/>
              <a:gd name="T45" fmla="*/ 38 h 161"/>
              <a:gd name="T46" fmla="*/ 19 w 188"/>
              <a:gd name="T47" fmla="*/ 30 h 161"/>
              <a:gd name="T48" fmla="*/ 20 w 188"/>
              <a:gd name="T49" fmla="*/ 29 h 161"/>
              <a:gd name="T50" fmla="*/ 106 w 188"/>
              <a:gd name="T51" fmla="*/ 29 h 161"/>
              <a:gd name="T52" fmla="*/ 115 w 188"/>
              <a:gd name="T53" fmla="*/ 20 h 161"/>
              <a:gd name="T54" fmla="*/ 149 w 188"/>
              <a:gd name="T55" fmla="*/ 20 h 161"/>
              <a:gd name="T56" fmla="*/ 159 w 188"/>
              <a:gd name="T57" fmla="*/ 30 h 161"/>
              <a:gd name="T58" fmla="*/ 159 w 188"/>
              <a:gd name="T59" fmla="*/ 30 h 161"/>
              <a:gd name="T60" fmla="*/ 173 w 188"/>
              <a:gd name="T61" fmla="*/ 45 h 161"/>
              <a:gd name="T62" fmla="*/ 32 w 188"/>
              <a:gd name="T63" fmla="*/ 45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88" h="161">
                <a:moveTo>
                  <a:pt x="174" y="45"/>
                </a:moveTo>
                <a:cubicBezTo>
                  <a:pt x="173" y="45"/>
                  <a:pt x="173" y="45"/>
                  <a:pt x="173" y="45"/>
                </a:cubicBezTo>
                <a:cubicBezTo>
                  <a:pt x="173" y="30"/>
                  <a:pt x="173" y="30"/>
                  <a:pt x="173" y="30"/>
                </a:cubicBezTo>
                <a:cubicBezTo>
                  <a:pt x="173" y="20"/>
                  <a:pt x="167" y="12"/>
                  <a:pt x="159" y="10"/>
                </a:cubicBezTo>
                <a:cubicBezTo>
                  <a:pt x="159" y="9"/>
                  <a:pt x="159" y="9"/>
                  <a:pt x="159" y="9"/>
                </a:cubicBezTo>
                <a:cubicBezTo>
                  <a:pt x="159" y="4"/>
                  <a:pt x="154" y="0"/>
                  <a:pt x="149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10" y="0"/>
                  <a:pt x="106" y="4"/>
                  <a:pt x="106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9" y="9"/>
                  <a:pt x="0" y="18"/>
                  <a:pt x="0" y="30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0"/>
                  <a:pt x="0" y="49"/>
                  <a:pt x="0" y="49"/>
                </a:cubicBezTo>
                <a:cubicBezTo>
                  <a:pt x="0" y="140"/>
                  <a:pt x="0" y="140"/>
                  <a:pt x="0" y="140"/>
                </a:cubicBezTo>
                <a:cubicBezTo>
                  <a:pt x="1" y="141"/>
                  <a:pt x="1" y="141"/>
                  <a:pt x="1" y="141"/>
                </a:cubicBezTo>
                <a:cubicBezTo>
                  <a:pt x="1" y="141"/>
                  <a:pt x="1" y="141"/>
                  <a:pt x="1" y="141"/>
                </a:cubicBezTo>
                <a:cubicBezTo>
                  <a:pt x="1" y="153"/>
                  <a:pt x="8" y="161"/>
                  <a:pt x="19" y="161"/>
                </a:cubicBezTo>
                <a:cubicBezTo>
                  <a:pt x="153" y="161"/>
                  <a:pt x="153" y="161"/>
                  <a:pt x="153" y="161"/>
                </a:cubicBezTo>
                <a:cubicBezTo>
                  <a:pt x="164" y="161"/>
                  <a:pt x="170" y="150"/>
                  <a:pt x="172" y="141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8" y="54"/>
                  <a:pt x="184" y="45"/>
                  <a:pt x="174" y="45"/>
                </a:cubicBezTo>
                <a:close/>
                <a:moveTo>
                  <a:pt x="32" y="45"/>
                </a:moveTo>
                <a:cubicBezTo>
                  <a:pt x="24" y="45"/>
                  <a:pt x="15" y="51"/>
                  <a:pt x="11" y="58"/>
                </a:cubicBezTo>
                <a:cubicBezTo>
                  <a:pt x="11" y="38"/>
                  <a:pt x="11" y="38"/>
                  <a:pt x="11" y="38"/>
                </a:cubicBezTo>
                <a:cubicBezTo>
                  <a:pt x="12" y="37"/>
                  <a:pt x="13" y="32"/>
                  <a:pt x="19" y="30"/>
                </a:cubicBezTo>
                <a:cubicBezTo>
                  <a:pt x="20" y="29"/>
                  <a:pt x="20" y="29"/>
                  <a:pt x="20" y="29"/>
                </a:cubicBezTo>
                <a:cubicBezTo>
                  <a:pt x="106" y="29"/>
                  <a:pt x="106" y="29"/>
                  <a:pt x="106" y="29"/>
                </a:cubicBezTo>
                <a:cubicBezTo>
                  <a:pt x="106" y="24"/>
                  <a:pt x="110" y="20"/>
                  <a:pt x="115" y="20"/>
                </a:cubicBezTo>
                <a:cubicBezTo>
                  <a:pt x="149" y="20"/>
                  <a:pt x="149" y="20"/>
                  <a:pt x="149" y="20"/>
                </a:cubicBezTo>
                <a:cubicBezTo>
                  <a:pt x="154" y="20"/>
                  <a:pt x="159" y="24"/>
                  <a:pt x="159" y="30"/>
                </a:cubicBezTo>
                <a:cubicBezTo>
                  <a:pt x="159" y="30"/>
                  <a:pt x="159" y="30"/>
                  <a:pt x="159" y="30"/>
                </a:cubicBezTo>
                <a:cubicBezTo>
                  <a:pt x="166" y="32"/>
                  <a:pt x="171" y="38"/>
                  <a:pt x="173" y="45"/>
                </a:cubicBezTo>
                <a:lnTo>
                  <a:pt x="32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4457251" y="5025267"/>
            <a:ext cx="376192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100" b="1" i="1" dirty="0" smtClean="0"/>
              <a:t>С</a:t>
            </a:r>
            <a:r>
              <a:rPr lang="ru-RU" sz="2100" i="1" dirty="0" smtClean="0"/>
              <a:t>айт, отчёт, презентация</a:t>
            </a:r>
            <a:endParaRPr lang="ru-RU" sz="2100" i="1" dirty="0"/>
          </a:p>
        </p:txBody>
      </p:sp>
    </p:spTree>
    <p:extLst>
      <p:ext uri="{BB962C8B-B14F-4D97-AF65-F5344CB8AC3E}">
        <p14:creationId xmlns:p14="http://schemas.microsoft.com/office/powerpoint/2010/main" val="10305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/>
          <p:nvPr/>
        </p:nvCxnSpPr>
        <p:spPr>
          <a:xfrm>
            <a:off x="624937" y="764704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797281" y="285976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Заголовок 2"/>
          <p:cNvSpPr txBox="1">
            <a:spLocks/>
          </p:cNvSpPr>
          <p:nvPr/>
        </p:nvSpPr>
        <p:spPr>
          <a:xfrm>
            <a:off x="861206" y="292710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1600" b="0" dirty="0" smtClean="0">
                <a:solidFill>
                  <a:schemeClr val="tx1"/>
                </a:solidFill>
              </a:rPr>
              <a:t>ЧАСТНАЯ МОДЕЛЬ УГРОЗ</a:t>
            </a:r>
            <a:endParaRPr lang="ru-RU" sz="1600" b="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3589" y="773757"/>
            <a:ext cx="8016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3"/>
                </a:solidFill>
              </a:rPr>
              <a:t>Демонстрация результатов работы. Описание угроз</a:t>
            </a:r>
            <a:endParaRPr lang="ru-RU" sz="2000" b="1" dirty="0">
              <a:solidFill>
                <a:schemeClr val="accent3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173867"/>
            <a:ext cx="4763155" cy="53164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54108" y="1804556"/>
            <a:ext cx="3528392" cy="181588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Угрозы утечки информации по техническим </a:t>
            </a:r>
            <a:r>
              <a:rPr lang="ru-RU" sz="1600" dirty="0" smtClean="0"/>
              <a:t>каналам,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У</a:t>
            </a:r>
            <a:r>
              <a:rPr lang="ru-RU" sz="1600" dirty="0" smtClean="0"/>
              <a:t>грозы НСД,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Источники </a:t>
            </a:r>
            <a:r>
              <a:rPr lang="ru-RU" sz="1600" dirty="0"/>
              <a:t>угроз безопасности </a:t>
            </a:r>
            <a:r>
              <a:rPr lang="ru-RU" sz="1600" dirty="0" err="1" smtClean="0"/>
              <a:t>ПДн</a:t>
            </a:r>
            <a:r>
              <a:rPr lang="ru-RU" sz="1600" dirty="0" smtClean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Категории </a:t>
            </a:r>
            <a:r>
              <a:rPr lang="ru-RU" sz="1600" dirty="0"/>
              <a:t>нарушителей безопасности </a:t>
            </a:r>
            <a:r>
              <a:rPr lang="ru-RU" sz="1600" dirty="0" err="1"/>
              <a:t>ПДн</a:t>
            </a:r>
            <a:r>
              <a:rPr lang="ru-RU" sz="1600" dirty="0"/>
              <a:t> </a:t>
            </a:r>
            <a:r>
              <a:rPr lang="ru-RU" sz="1600" dirty="0" smtClean="0"/>
              <a:t> 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6262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/>
          <p:nvPr/>
        </p:nvCxnSpPr>
        <p:spPr>
          <a:xfrm>
            <a:off x="624937" y="764704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797281" y="285976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Заголовок 2"/>
          <p:cNvSpPr txBox="1">
            <a:spLocks/>
          </p:cNvSpPr>
          <p:nvPr/>
        </p:nvSpPr>
        <p:spPr>
          <a:xfrm>
            <a:off x="861206" y="292710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1600" b="0" dirty="0" smtClean="0">
                <a:solidFill>
                  <a:schemeClr val="tx1"/>
                </a:solidFill>
              </a:rPr>
              <a:t>ЧАСТНАЯ МОДЕЛЬ УГРОЗ</a:t>
            </a:r>
            <a:endParaRPr lang="ru-RU" sz="1600" b="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3589" y="773757"/>
            <a:ext cx="7584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3"/>
                </a:solidFill>
              </a:rPr>
              <a:t>Демонстрация результатов работы. Описание </a:t>
            </a:r>
            <a:r>
              <a:rPr lang="ru-RU" sz="2000" b="1" dirty="0" err="1" smtClean="0">
                <a:solidFill>
                  <a:schemeClr val="accent3"/>
                </a:solidFill>
              </a:rPr>
              <a:t>ИСПДн</a:t>
            </a:r>
            <a:r>
              <a:rPr lang="ru-RU" sz="2000" b="1" dirty="0" smtClean="0">
                <a:solidFill>
                  <a:schemeClr val="accent3"/>
                </a:solidFill>
              </a:rPr>
              <a:t> </a:t>
            </a:r>
            <a:endParaRPr lang="ru-RU" sz="2000" b="1" dirty="0">
              <a:solidFill>
                <a:schemeClr val="accent3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05" y="2378352"/>
            <a:ext cx="7858125" cy="4238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724128" y="1316523"/>
            <a:ext cx="3240360" cy="21236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Общее </a:t>
            </a:r>
            <a:r>
              <a:rPr lang="ru-RU" sz="1600" dirty="0" smtClean="0"/>
              <a:t>описание,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Обрабатываемые </a:t>
            </a:r>
            <a:r>
              <a:rPr lang="ru-RU" sz="1600" dirty="0"/>
              <a:t>в системе персональные </a:t>
            </a:r>
            <a:r>
              <a:rPr lang="ru-RU" sz="1600" dirty="0" smtClean="0"/>
              <a:t>данные,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Описание </a:t>
            </a:r>
            <a:r>
              <a:rPr lang="ru-RU" sz="1600" dirty="0"/>
              <a:t>технологии функционирования и архитектуры </a:t>
            </a:r>
            <a:r>
              <a:rPr lang="ru-RU" sz="1600" dirty="0" smtClean="0"/>
              <a:t>системы,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Описание </a:t>
            </a:r>
            <a:r>
              <a:rPr lang="ru-RU" sz="1600" dirty="0"/>
              <a:t>механизмов и средств защиты </a:t>
            </a:r>
            <a:r>
              <a:rPr lang="ru-RU" sz="1600" dirty="0" smtClean="0"/>
              <a:t> 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3275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/>
          <p:nvPr/>
        </p:nvCxnSpPr>
        <p:spPr>
          <a:xfrm>
            <a:off x="624937" y="764704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797281" y="285976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Заголовок 2"/>
          <p:cNvSpPr txBox="1">
            <a:spLocks/>
          </p:cNvSpPr>
          <p:nvPr/>
        </p:nvSpPr>
        <p:spPr>
          <a:xfrm>
            <a:off x="861206" y="292710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1600" b="0" dirty="0" smtClean="0">
                <a:solidFill>
                  <a:schemeClr val="tx1"/>
                </a:solidFill>
              </a:rPr>
              <a:t>ЧАСТНАЯ МОДЕЛЬ УГРОЗ</a:t>
            </a:r>
            <a:endParaRPr lang="ru-RU" sz="1600" b="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3589" y="773757"/>
            <a:ext cx="7783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3"/>
                </a:solidFill>
              </a:rPr>
              <a:t>Демонстрация результатов работы. Описание </a:t>
            </a:r>
            <a:r>
              <a:rPr lang="ru-RU" sz="2000" b="1" dirty="0" err="1" smtClean="0">
                <a:solidFill>
                  <a:schemeClr val="accent3"/>
                </a:solidFill>
              </a:rPr>
              <a:t>ИСПДн</a:t>
            </a:r>
            <a:endParaRPr lang="ru-RU" sz="2000" b="1" dirty="0">
              <a:solidFill>
                <a:schemeClr val="accent3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231466"/>
            <a:ext cx="7344816" cy="49343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919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/>
          <p:nvPr/>
        </p:nvCxnSpPr>
        <p:spPr>
          <a:xfrm>
            <a:off x="624937" y="764704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797281" y="285976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Заголовок 2"/>
          <p:cNvSpPr txBox="1">
            <a:spLocks/>
          </p:cNvSpPr>
          <p:nvPr/>
        </p:nvSpPr>
        <p:spPr>
          <a:xfrm>
            <a:off x="861206" y="292710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1600" b="0" dirty="0" smtClean="0">
                <a:solidFill>
                  <a:schemeClr val="tx1"/>
                </a:solidFill>
              </a:rPr>
              <a:t>ЧАСТНАЯ МОДЕЛЬ УГРОЗ</a:t>
            </a:r>
            <a:endParaRPr lang="ru-RU" sz="1600" b="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3589" y="773757"/>
            <a:ext cx="7783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3"/>
                </a:solidFill>
              </a:rPr>
              <a:t>Демонстрация результатов работы. Модель угроз</a:t>
            </a:r>
            <a:endParaRPr lang="ru-RU" sz="2000" b="1" dirty="0">
              <a:solidFill>
                <a:schemeClr val="accent3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286800"/>
            <a:ext cx="5038725" cy="5000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23528" y="1654914"/>
            <a:ext cx="3096344" cy="15696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Уровень исходной защищённости </a:t>
            </a:r>
            <a:r>
              <a:rPr lang="ru-RU" sz="1600" dirty="0" err="1" smtClean="0"/>
              <a:t>ИСПДн</a:t>
            </a:r>
            <a:r>
              <a:rPr lang="ru-RU" sz="1600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Описание угроз безопасности </a:t>
            </a:r>
            <a:r>
              <a:rPr lang="ru-RU" sz="1600" dirty="0" err="1" smtClean="0"/>
              <a:t>ПДн</a:t>
            </a:r>
            <a:r>
              <a:rPr lang="ru-RU" sz="1600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Определение актуальности угроз безопасности </a:t>
            </a:r>
            <a:r>
              <a:rPr lang="ru-RU" sz="1600" dirty="0" err="1"/>
              <a:t>ПДн</a:t>
            </a:r>
            <a:r>
              <a:rPr lang="ru-RU" sz="1600" dirty="0" smtClean="0"/>
              <a:t> 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35988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/>
          <p:nvPr/>
        </p:nvCxnSpPr>
        <p:spPr>
          <a:xfrm>
            <a:off x="624937" y="764704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797281" y="285976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Заголовок 2"/>
          <p:cNvSpPr txBox="1">
            <a:spLocks/>
          </p:cNvSpPr>
          <p:nvPr/>
        </p:nvSpPr>
        <p:spPr>
          <a:xfrm>
            <a:off x="861206" y="292710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1600" b="0" dirty="0" smtClean="0">
                <a:solidFill>
                  <a:schemeClr val="tx1"/>
                </a:solidFill>
              </a:rPr>
              <a:t>ЧАСТНАЯ МОДЕЛЬ УГРОЗ</a:t>
            </a:r>
            <a:endParaRPr lang="ru-RU" sz="1600" b="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3589" y="773757"/>
            <a:ext cx="7783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3"/>
                </a:solidFill>
              </a:rPr>
              <a:t>Демонстрация результатов работы. Модель угроз</a:t>
            </a:r>
            <a:endParaRPr lang="ru-RU" sz="2000" b="1" dirty="0">
              <a:solidFill>
                <a:schemeClr val="accent3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83" y="1508151"/>
            <a:ext cx="7934325" cy="3781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139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иколаенко_ААИ-2015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Gilroy SemiBold"/>
        <a:ea typeface=""/>
        <a:cs typeface=""/>
      </a:majorFont>
      <a:minorFont>
        <a:latin typeface="Gilro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Николаенко_ААИ-2015.thmx</Template>
  <TotalTime>29402</TotalTime>
  <Words>353</Words>
  <Application>Microsoft Office PowerPoint</Application>
  <PresentationFormat>Экран (4:3)</PresentationFormat>
  <Paragraphs>74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Gilroy</vt:lpstr>
      <vt:lpstr>Gilroy SemiBold</vt:lpstr>
      <vt:lpstr>Roboto Condensed Light</vt:lpstr>
      <vt:lpstr>Николаенко_ААИ-2015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Lepeshkin</dc:creator>
  <cp:lastModifiedBy>Н И</cp:lastModifiedBy>
  <cp:revision>290</cp:revision>
  <cp:lastPrinted>2016-06-06T19:02:34Z</cp:lastPrinted>
  <dcterms:created xsi:type="dcterms:W3CDTF">2015-04-17T11:13:20Z</dcterms:created>
  <dcterms:modified xsi:type="dcterms:W3CDTF">2020-06-13T21:33:27Z</dcterms:modified>
</cp:coreProperties>
</file>