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63" r:id="rId10"/>
    <p:sldId id="264" r:id="rId11"/>
    <p:sldId id="265" r:id="rId12"/>
    <p:sldId id="289" r:id="rId13"/>
    <p:sldId id="266" r:id="rId14"/>
    <p:sldId id="267" r:id="rId15"/>
    <p:sldId id="290" r:id="rId16"/>
    <p:sldId id="269" r:id="rId17"/>
    <p:sldId id="268" r:id="rId18"/>
    <p:sldId id="274" r:id="rId19"/>
    <p:sldId id="275" r:id="rId20"/>
    <p:sldId id="270" r:id="rId21"/>
    <p:sldId id="271" r:id="rId22"/>
    <p:sldId id="291" r:id="rId23"/>
    <p:sldId id="272" r:id="rId24"/>
    <p:sldId id="292" r:id="rId25"/>
    <p:sldId id="273" r:id="rId26"/>
    <p:sldId id="277" r:id="rId27"/>
    <p:sldId id="293" r:id="rId28"/>
    <p:sldId id="278" r:id="rId29"/>
    <p:sldId id="276" r:id="rId30"/>
    <p:sldId id="279" r:id="rId31"/>
    <p:sldId id="281" r:id="rId32"/>
    <p:sldId id="280" r:id="rId33"/>
    <p:sldId id="282" r:id="rId34"/>
    <p:sldId id="283" r:id="rId35"/>
    <p:sldId id="284" r:id="rId36"/>
    <p:sldId id="285" r:id="rId37"/>
    <p:sldId id="295" r:id="rId38"/>
    <p:sldId id="286" r:id="rId39"/>
    <p:sldId id="287" r:id="rId40"/>
    <p:sldId id="288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599BA-A525-4732-BCBF-2CACC73DF8B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D6E6-E82D-45D4-9EF4-7E7A981C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6D6E6-E82D-45D4-9EF4-7E7A981CB2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3D4CE3F-610C-417D-935D-2C87FCB16DDB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021BB7-95D5-4D00-B72F-583B07AA11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924800" cy="2363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Ubuntu" panose="020B0504030602030204" pitchFamily="34" charset="0"/>
              </a:rPr>
              <a:t>A General Overview of Natural language processing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Rohola</a:t>
            </a:r>
            <a:r>
              <a:rPr lang="en-US" dirty="0" smtClean="0"/>
              <a:t> </a:t>
            </a:r>
            <a:r>
              <a:rPr lang="en-US" dirty="0" err="1" smtClean="0"/>
              <a:t>Zandie</a:t>
            </a:r>
            <a:endParaRPr lang="en-US" dirty="0" smtClean="0"/>
          </a:p>
          <a:p>
            <a:r>
              <a:rPr lang="en-US" dirty="0" smtClean="0"/>
              <a:t>August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Designing </a:t>
            </a:r>
            <a:r>
              <a:rPr lang="en-US" sz="1800" dirty="0" smtClean="0"/>
              <a:t>computer </a:t>
            </a:r>
            <a:r>
              <a:rPr lang="en-US" sz="1800" dirty="0" smtClean="0"/>
              <a:t>representations that capture information about the world</a:t>
            </a:r>
            <a:endParaRPr lang="en-US" sz="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Question answering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Dialog systems</a:t>
            </a:r>
            <a:endParaRPr lang="en-US" sz="14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accent2"/>
                </a:solidFill>
              </a:rPr>
              <a:t>Factual knowledge</a:t>
            </a:r>
            <a:r>
              <a:rPr lang="en-US" sz="1800" dirty="0" smtClean="0"/>
              <a:t>:  The scientifically verified facts about the world.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Water boils at 100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The minimum price of the book titled “Introduction to Security” by David Walters now is 41$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 smtClean="0"/>
          </a:p>
          <a:p>
            <a:pPr marL="452628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accent2"/>
                </a:solidFill>
              </a:rPr>
              <a:t>Common sense knowledge</a:t>
            </a:r>
            <a:r>
              <a:rPr lang="en-US" sz="1800" dirty="0" smtClean="0"/>
              <a:t>: Collection of information that an ordinary person is expected to know. (general to specific)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Preconditions of actions and events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Effects </a:t>
            </a:r>
            <a:r>
              <a:rPr lang="en-US" sz="1400" dirty="0" smtClean="0"/>
              <a:t>(post conditions) </a:t>
            </a:r>
            <a:r>
              <a:rPr lang="en-US" sz="1400" dirty="0"/>
              <a:t>of actions and events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Subjects and objects of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Behaviors of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Stereotypical situations or </a:t>
            </a:r>
            <a:r>
              <a:rPr lang="en-US" sz="1400" dirty="0" smtClean="0"/>
              <a:t>scripts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Human goals and needs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Emotions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Plans and strategies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Story themes</a:t>
            </a:r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Knowledge Representation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Formal reasoning:</a:t>
            </a:r>
          </a:p>
          <a:p>
            <a:endParaRPr lang="en-US" sz="1800" dirty="0" smtClean="0"/>
          </a:p>
          <a:p>
            <a:pPr marL="736092" lvl="1" indent="-342900">
              <a:buFont typeface="+mj-lt"/>
              <a:buAutoNum type="arabicPeriod"/>
            </a:pPr>
            <a:r>
              <a:rPr lang="en-US" sz="1800" dirty="0" smtClean="0"/>
              <a:t>Deductive reasoning: logical deduction</a:t>
            </a:r>
          </a:p>
          <a:p>
            <a:pPr lvl="2"/>
            <a:r>
              <a:rPr lang="en-US" sz="2000" dirty="0" smtClean="0"/>
              <a:t>Based mostly on first and second order logic</a:t>
            </a:r>
          </a:p>
          <a:p>
            <a:pPr lvl="3"/>
            <a:r>
              <a:rPr lang="en-US" sz="1600" dirty="0"/>
              <a:t>All men are mortal.</a:t>
            </a:r>
          </a:p>
          <a:p>
            <a:pPr lvl="3"/>
            <a:r>
              <a:rPr lang="en-US" sz="1600" dirty="0"/>
              <a:t>Socrates is a man.</a:t>
            </a:r>
          </a:p>
          <a:p>
            <a:pPr lvl="3"/>
            <a:r>
              <a:rPr lang="en-US" sz="1600" dirty="0"/>
              <a:t>Therefore, Socrates is mortal</a:t>
            </a:r>
            <a:r>
              <a:rPr lang="en-US" sz="1600" dirty="0" smtClean="0"/>
              <a:t>.</a:t>
            </a:r>
          </a:p>
          <a:p>
            <a:pPr lvl="3"/>
            <a:endParaRPr lang="en-US" sz="1600" dirty="0"/>
          </a:p>
          <a:p>
            <a:pPr lvl="3"/>
            <a:endParaRPr lang="en-US" sz="1600" dirty="0" smtClean="0"/>
          </a:p>
          <a:p>
            <a:pPr marL="736092" lvl="1" indent="-342900">
              <a:buFont typeface="+mj-lt"/>
              <a:buAutoNum type="arabicPeriod"/>
            </a:pPr>
            <a:r>
              <a:rPr lang="en-US" sz="1800" dirty="0" smtClean="0"/>
              <a:t>Inductive reasoning:</a:t>
            </a:r>
          </a:p>
          <a:p>
            <a:pPr lvl="2"/>
            <a:r>
              <a:rPr lang="en-US" sz="2000" dirty="0" smtClean="0"/>
              <a:t>Based mostly on Bayes inference:</a:t>
            </a:r>
            <a:endParaRPr lang="en-US" sz="4800" dirty="0" smtClean="0"/>
          </a:p>
          <a:p>
            <a:pPr lvl="3"/>
            <a:r>
              <a:rPr lang="en-US" sz="1800" dirty="0"/>
              <a:t>All biological life forms that we know of depend on liquid water to exist.</a:t>
            </a:r>
          </a:p>
          <a:p>
            <a:pPr lvl="3"/>
            <a:r>
              <a:rPr lang="en-US" sz="1800" dirty="0"/>
              <a:t>Therefore, if we discover a new biological life form it will probably depend on liquid water to exist.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Knowledge Reasoning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Informal </a:t>
            </a:r>
            <a:r>
              <a:rPr lang="en-US" sz="1800" dirty="0"/>
              <a:t>reasoning (Heuristics reasoning)</a:t>
            </a:r>
          </a:p>
          <a:p>
            <a:pPr lvl="1"/>
            <a:r>
              <a:rPr lang="en-US" sz="1800" dirty="0"/>
              <a:t>Influenced heavily by </a:t>
            </a:r>
            <a:r>
              <a:rPr lang="en-US" sz="1800" dirty="0">
                <a:solidFill>
                  <a:schemeClr val="accent2"/>
                </a:solidFill>
              </a:rPr>
              <a:t>Cognitive </a:t>
            </a:r>
            <a:r>
              <a:rPr lang="en-US" sz="1800" dirty="0" smtClean="0">
                <a:solidFill>
                  <a:schemeClr val="accent2"/>
                </a:solidFill>
              </a:rPr>
              <a:t>biases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Example: </a:t>
            </a:r>
          </a:p>
          <a:p>
            <a:pPr lvl="2"/>
            <a:r>
              <a:rPr lang="en-US" sz="1600" dirty="0" smtClean="0"/>
              <a:t>The</a:t>
            </a:r>
            <a:r>
              <a:rPr lang="en-US" sz="1600" dirty="0"/>
              <a:t> </a:t>
            </a:r>
            <a:r>
              <a:rPr lang="en-US" sz="1600" b="1" dirty="0"/>
              <a:t>effort heuristic</a:t>
            </a:r>
            <a:r>
              <a:rPr lang="en-US" sz="1600" dirty="0"/>
              <a:t>: the quality or worth of an object is determined from the perceived amount of effort that went into producing that object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Suffer </a:t>
            </a:r>
            <a:r>
              <a:rPr lang="en-US" sz="1800" dirty="0"/>
              <a:t>from cognitive biases:  </a:t>
            </a:r>
            <a:r>
              <a:rPr lang="en-US" sz="1800" dirty="0" smtClean="0"/>
              <a:t>For </a:t>
            </a:r>
            <a:r>
              <a:rPr lang="en-US" sz="1800" dirty="0"/>
              <a:t>example they tend to search for, interpret and recall information in a way that confirms one's preexisting beliefs or hypotheses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Folk </a:t>
            </a:r>
            <a:r>
              <a:rPr lang="en-US" sz="1800" dirty="0"/>
              <a:t>psychology, </a:t>
            </a:r>
            <a:r>
              <a:rPr lang="en-US" sz="1800" dirty="0" smtClean="0"/>
              <a:t>naïve physics, political </a:t>
            </a:r>
            <a:r>
              <a:rPr lang="en-US" sz="1800" dirty="0"/>
              <a:t>debates and </a:t>
            </a:r>
            <a:r>
              <a:rPr lang="en-US" sz="1800" dirty="0" smtClean="0"/>
              <a:t>everyday reasoning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In order to simulate human behavior we need to incorporate human errors!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Knowledge Reasoning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Deductive</a:t>
            </a:r>
          </a:p>
          <a:p>
            <a:pPr lvl="1"/>
            <a:r>
              <a:rPr lang="en-US" sz="2400" dirty="0" smtClean="0"/>
              <a:t>representation:</a:t>
            </a:r>
          </a:p>
          <a:p>
            <a:pPr lvl="2"/>
            <a:r>
              <a:rPr lang="en-US" sz="1600" dirty="0" smtClean="0"/>
              <a:t>Semantic nets, system architecture, frames and ontologies</a:t>
            </a:r>
          </a:p>
          <a:p>
            <a:pPr lvl="1"/>
            <a:r>
              <a:rPr lang="en-US" sz="2400" dirty="0" smtClean="0"/>
              <a:t>reasoning:</a:t>
            </a:r>
          </a:p>
          <a:p>
            <a:pPr lvl="2"/>
            <a:r>
              <a:rPr lang="en-US" sz="1600" dirty="0" smtClean="0"/>
              <a:t>Inference engines, theorem provers.</a:t>
            </a:r>
          </a:p>
          <a:p>
            <a:endParaRPr lang="en-US" sz="2800" dirty="0"/>
          </a:p>
          <a:p>
            <a:r>
              <a:rPr lang="en-US" sz="2800" dirty="0" smtClean="0"/>
              <a:t>Inductive</a:t>
            </a:r>
          </a:p>
          <a:p>
            <a:pPr lvl="1"/>
            <a:r>
              <a:rPr lang="en-US" sz="2400" dirty="0" smtClean="0"/>
              <a:t>representation</a:t>
            </a:r>
          </a:p>
          <a:p>
            <a:pPr lvl="2"/>
            <a:r>
              <a:rPr lang="en-US" sz="1600" dirty="0" smtClean="0"/>
              <a:t>Feature vectors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easoning</a:t>
            </a:r>
          </a:p>
          <a:p>
            <a:pPr lvl="2"/>
            <a:r>
              <a:rPr lang="en-US" sz="1600" dirty="0" smtClean="0"/>
              <a:t>Statistical reasoning (Bayes inference)</a:t>
            </a:r>
          </a:p>
          <a:p>
            <a:pPr lvl="1"/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Knowledge Reasoning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Ontology is a formal way for naming properties, types and relationships between some entities in a domain of discourse.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The statement is a predicate based on formal second order logic.</a:t>
            </a:r>
          </a:p>
          <a:p>
            <a:pPr marL="109728" indent="0">
              <a:buNone/>
            </a:pPr>
            <a:endParaRPr lang="en-US" sz="1800" dirty="0" smtClean="0"/>
          </a:p>
          <a:p>
            <a:r>
              <a:rPr lang="en-US" sz="1800" dirty="0" smtClean="0"/>
              <a:t>Subject and Object can be classes or instances.</a:t>
            </a:r>
          </a:p>
          <a:p>
            <a:pPr lvl="1"/>
            <a:r>
              <a:rPr lang="en-US" sz="1600" dirty="0"/>
              <a:t>relationship between two classes </a:t>
            </a:r>
            <a:r>
              <a:rPr lang="en-US" sz="1600" dirty="0" smtClean="0"/>
              <a:t>: Lions eat </a:t>
            </a:r>
            <a:r>
              <a:rPr lang="en-US" sz="1600" dirty="0" smtClean="0"/>
              <a:t>deer</a:t>
            </a:r>
            <a:endParaRPr lang="en-US" sz="1600" dirty="0" smtClean="0"/>
          </a:p>
          <a:p>
            <a:pPr lvl="1"/>
            <a:r>
              <a:rPr lang="en-US" sz="1600" dirty="0"/>
              <a:t>relationship between two </a:t>
            </a:r>
            <a:r>
              <a:rPr lang="en-US" sz="1600" dirty="0" smtClean="0"/>
              <a:t>individuals: John loves Jessica.</a:t>
            </a:r>
            <a:endParaRPr lang="en-US" sz="2000" dirty="0" smtClean="0"/>
          </a:p>
          <a:p>
            <a:pPr lvl="1"/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Ontology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1" y="2057400"/>
            <a:ext cx="6119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0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most widely used language for ontology is OWL. It consists of:</a:t>
            </a:r>
          </a:p>
          <a:p>
            <a:pPr lvl="1"/>
            <a:r>
              <a:rPr lang="en-US" sz="1800" dirty="0" smtClean="0"/>
              <a:t>Individuals</a:t>
            </a:r>
          </a:p>
          <a:p>
            <a:pPr lvl="1"/>
            <a:r>
              <a:rPr lang="en-US" sz="1800" dirty="0" smtClean="0"/>
              <a:t>Classes</a:t>
            </a:r>
          </a:p>
          <a:p>
            <a:pPr lvl="1"/>
            <a:r>
              <a:rPr lang="en-US" sz="1800" dirty="0" smtClean="0"/>
              <a:t>Attributes</a:t>
            </a:r>
          </a:p>
          <a:p>
            <a:pPr lvl="1"/>
            <a:r>
              <a:rPr lang="en-US" sz="1800" dirty="0" smtClean="0"/>
              <a:t>Relations</a:t>
            </a:r>
          </a:p>
          <a:p>
            <a:pPr lvl="1"/>
            <a:r>
              <a:rPr lang="en-US" sz="1800" dirty="0" smtClean="0"/>
              <a:t>…</a:t>
            </a:r>
            <a:endParaRPr lang="en-US" sz="1800" dirty="0"/>
          </a:p>
          <a:p>
            <a:r>
              <a:rPr lang="en-US" sz="2200" dirty="0" smtClean="0"/>
              <a:t>Example:</a:t>
            </a:r>
          </a:p>
          <a:p>
            <a:pPr lvl="1"/>
            <a:r>
              <a:rPr lang="en-US" sz="1800" dirty="0" smtClean="0"/>
              <a:t>Unary predicates:</a:t>
            </a:r>
          </a:p>
          <a:p>
            <a:pPr lvl="2"/>
            <a:r>
              <a:rPr lang="en-US" sz="1600" dirty="0" smtClean="0"/>
              <a:t>P(x)= x is a person</a:t>
            </a:r>
          </a:p>
          <a:p>
            <a:pPr lvl="2"/>
            <a:r>
              <a:rPr lang="en-US" sz="1600" dirty="0" smtClean="0"/>
              <a:t>x belongs to the “person” class</a:t>
            </a:r>
          </a:p>
          <a:p>
            <a:pPr lvl="1"/>
            <a:r>
              <a:rPr lang="en-US" sz="1800" dirty="0" smtClean="0"/>
              <a:t>Binary predicates</a:t>
            </a:r>
          </a:p>
          <a:p>
            <a:pPr lvl="2"/>
            <a:r>
              <a:rPr lang="en-US" sz="1600" dirty="0" smtClean="0"/>
              <a:t>R(</a:t>
            </a:r>
            <a:r>
              <a:rPr lang="en-US" sz="1600" dirty="0" err="1" smtClean="0"/>
              <a:t>x,y</a:t>
            </a:r>
            <a:r>
              <a:rPr lang="en-US" sz="1600" dirty="0" smtClean="0"/>
              <a:t>)= x has </a:t>
            </a:r>
            <a:r>
              <a:rPr lang="en-US" sz="1600" dirty="0" smtClean="0"/>
              <a:t>age y</a:t>
            </a:r>
            <a:endParaRPr lang="en-US" sz="1600" dirty="0" smtClean="0"/>
          </a:p>
          <a:p>
            <a:pPr lvl="2"/>
            <a:r>
              <a:rPr lang="en-US" sz="1600" dirty="0"/>
              <a:t>y</a:t>
            </a:r>
            <a:r>
              <a:rPr lang="en-US" sz="1600" dirty="0" smtClean="0"/>
              <a:t> is the </a:t>
            </a:r>
            <a:r>
              <a:rPr lang="en-US" sz="1600" dirty="0" smtClean="0"/>
              <a:t>“age” </a:t>
            </a:r>
            <a:r>
              <a:rPr lang="en-US" sz="1600" dirty="0" smtClean="0"/>
              <a:t>property of x</a:t>
            </a:r>
          </a:p>
          <a:p>
            <a:pPr lvl="1"/>
            <a:r>
              <a:rPr lang="en-US" sz="1800" dirty="0" smtClean="0"/>
              <a:t>Constant</a:t>
            </a:r>
          </a:p>
          <a:p>
            <a:pPr lvl="2"/>
            <a:r>
              <a:rPr lang="en-US" sz="1600" dirty="0" smtClean="0"/>
              <a:t>C= John</a:t>
            </a:r>
          </a:p>
          <a:p>
            <a:pPr lvl="2"/>
            <a:r>
              <a:rPr lang="en-US" sz="1600" dirty="0" smtClean="0"/>
              <a:t>John is an individual of class student</a:t>
            </a:r>
          </a:p>
          <a:p>
            <a:pPr lvl="2"/>
            <a:endParaRPr lang="en-US" sz="1600" dirty="0" smtClean="0"/>
          </a:p>
          <a:p>
            <a:pPr lvl="1"/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Ontology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3175011" cy="201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8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7086600" cy="527065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Ontology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The extension of this idea to web is called </a:t>
            </a:r>
            <a:r>
              <a:rPr lang="en-US" sz="1800" dirty="0">
                <a:solidFill>
                  <a:schemeClr val="accent2"/>
                </a:solidFill>
              </a:rPr>
              <a:t>semantic web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Imagine all the resources on the web make a big ontology.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Ontology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78375"/>
            <a:ext cx="7086600" cy="48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Linked Data</a:t>
            </a:r>
            <a:r>
              <a:rPr lang="en-US" sz="1800" dirty="0"/>
              <a:t>:  </a:t>
            </a:r>
            <a:r>
              <a:rPr lang="en-US" sz="1800" dirty="0" smtClean="0"/>
              <a:t>a </a:t>
            </a:r>
            <a:r>
              <a:rPr lang="en-US" sz="1800" dirty="0"/>
              <a:t>method of publishing structured data so that it can be interlinked and become more useful through semantic </a:t>
            </a:r>
            <a:r>
              <a:rPr lang="en-US" sz="1800" dirty="0" smtClean="0"/>
              <a:t>queries.</a:t>
            </a:r>
          </a:p>
          <a:p>
            <a:r>
              <a:rPr lang="en-US" sz="1800" dirty="0" smtClean="0"/>
              <a:t>It is based on web 2.0 technologies:  RDF, URI’s, OWL</a:t>
            </a:r>
          </a:p>
          <a:p>
            <a:r>
              <a:rPr lang="en-US" sz="1800" dirty="0" smtClean="0"/>
              <a:t>The most important datasets of Linked Data known as Knowledge </a:t>
            </a:r>
            <a:r>
              <a:rPr lang="en-US" sz="1800" dirty="0" smtClean="0"/>
              <a:t>bases are:</a:t>
            </a:r>
            <a:endParaRPr lang="en-US" sz="1800" dirty="0" smtClean="0"/>
          </a:p>
          <a:p>
            <a:r>
              <a:rPr lang="en-US" sz="1800" dirty="0" err="1" smtClean="0"/>
              <a:t>Dbpedia</a:t>
            </a:r>
            <a:r>
              <a:rPr lang="en-US" sz="1800" dirty="0" smtClean="0"/>
              <a:t>: </a:t>
            </a:r>
          </a:p>
          <a:p>
            <a:pPr lvl="1"/>
            <a:r>
              <a:rPr lang="en-US" sz="1400" dirty="0" smtClean="0"/>
              <a:t>a </a:t>
            </a:r>
            <a:r>
              <a:rPr lang="en-US" sz="1400" dirty="0"/>
              <a:t>dataset containing extracted data from </a:t>
            </a:r>
            <a:r>
              <a:rPr lang="en-US" sz="1400" dirty="0" smtClean="0"/>
              <a:t>Wikipedia</a:t>
            </a:r>
          </a:p>
          <a:p>
            <a:pPr lvl="1"/>
            <a:r>
              <a:rPr lang="en-US" sz="1400" dirty="0" smtClean="0"/>
              <a:t>3.4 </a:t>
            </a:r>
            <a:r>
              <a:rPr lang="en-US" sz="1400" dirty="0"/>
              <a:t>million concepts described by 1 billion </a:t>
            </a:r>
            <a:r>
              <a:rPr lang="en-US" sz="1400" dirty="0" smtClean="0"/>
              <a:t>triples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r>
              <a:rPr lang="en-US" sz="1800" dirty="0"/>
              <a:t>YAGO:</a:t>
            </a:r>
          </a:p>
          <a:p>
            <a:pPr lvl="1"/>
            <a:r>
              <a:rPr lang="en-US" sz="1400" dirty="0"/>
              <a:t>has knowledge of more than 10 million entities </a:t>
            </a:r>
          </a:p>
          <a:p>
            <a:pPr lvl="1"/>
            <a:r>
              <a:rPr lang="en-US" sz="1400" dirty="0"/>
              <a:t>contains more than 120 million facts about these entities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 smtClean="0"/>
              <a:t>Cyc</a:t>
            </a:r>
            <a:r>
              <a:rPr lang="en-US" sz="1800" dirty="0" smtClean="0"/>
              <a:t>:</a:t>
            </a:r>
          </a:p>
          <a:p>
            <a:pPr lvl="1"/>
            <a:r>
              <a:rPr lang="en-US" sz="1400" dirty="0"/>
              <a:t>a comprehensive ontology and knowledge base of everyday common sense knowledge</a:t>
            </a:r>
            <a:endParaRPr lang="en-US" sz="1400" dirty="0" smtClean="0"/>
          </a:p>
          <a:p>
            <a:r>
              <a:rPr lang="en-US" sz="1800" dirty="0" smtClean="0"/>
              <a:t>FOAF</a:t>
            </a:r>
          </a:p>
          <a:p>
            <a:pPr lvl="1"/>
            <a:r>
              <a:rPr lang="en-US" sz="1400" dirty="0" smtClean="0"/>
              <a:t>a </a:t>
            </a:r>
            <a:r>
              <a:rPr lang="en-US" sz="1400" dirty="0"/>
              <a:t>dataset describing persons, their properties and </a:t>
            </a:r>
            <a:r>
              <a:rPr lang="en-US" sz="1400" dirty="0" smtClean="0"/>
              <a:t>relationships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Ontology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45" y="2362200"/>
            <a:ext cx="1862138" cy="1147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3426093"/>
            <a:ext cx="2291090" cy="1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Semantic query</a:t>
            </a:r>
            <a:r>
              <a:rPr lang="en-US" sz="1800" dirty="0" smtClean="0"/>
              <a:t>:  Semantic queries enable the retrieval of both explicitly and implicitly derived information based on syntactic, semantic and structural information contained in data.</a:t>
            </a:r>
          </a:p>
          <a:p>
            <a:r>
              <a:rPr lang="en-US" sz="1800" dirty="0" smtClean="0"/>
              <a:t>It is mainly based on SPARQL</a:t>
            </a:r>
          </a:p>
          <a:p>
            <a:r>
              <a:rPr lang="en-US" sz="1800" dirty="0" smtClean="0"/>
              <a:t>Example: What are all the country capitals in Africa?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Ontology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5791200" cy="293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In 1950, Alan Turing published his famous article "Computing Machinery and Intelligence" which proposed what is now called the Turing test as a criterion of intelligence</a:t>
            </a:r>
          </a:p>
          <a:p>
            <a:pPr marL="109728" indent="0">
              <a:buNone/>
            </a:pPr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His approach heavily influenced by </a:t>
            </a:r>
            <a:r>
              <a:rPr lang="en-US" sz="1800" u="sng" dirty="0" smtClean="0">
                <a:latin typeface="+mj-lt"/>
                <a:cs typeface="Arial" panose="020B0604020202020204" pitchFamily="34" charset="0"/>
              </a:rPr>
              <a:t>behaviorism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.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It was a response to </a:t>
            </a:r>
            <a:r>
              <a:rPr lang="en-US" sz="1800" u="sng" dirty="0" smtClean="0">
                <a:latin typeface="+mj-lt"/>
                <a:cs typeface="Arial" panose="020B0604020202020204" pitchFamily="34" charset="0"/>
              </a:rPr>
              <a:t>depth psychology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 of Sigmund Freud. </a:t>
            </a: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In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order to be justified in ascribing a mental state to an entity, there must be some true claims about the observable 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behavior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of that 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entity.</a:t>
            </a:r>
          </a:p>
          <a:p>
            <a:endParaRPr lang="en-US" sz="1800" dirty="0">
              <a:latin typeface="+mj-lt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The most important behavior of human is manifested in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History of NLP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Statistical Language Model is probability distribution on sequences of words.</a:t>
                </a:r>
              </a:p>
              <a:p>
                <a:r>
                  <a:rPr lang="en-US" sz="1800" dirty="0" smtClean="0"/>
                  <a:t>With a sequence of words of length 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1800" dirty="0" smtClean="0"/>
              </a:p>
              <a:p>
                <a:r>
                  <a:rPr lang="en-US" sz="1800" b="1" dirty="0" smtClean="0"/>
                  <a:t>Data sparsity</a:t>
                </a:r>
                <a:r>
                  <a:rPr lang="en-US" sz="1800" dirty="0" smtClean="0"/>
                  <a:t>: Most </a:t>
                </a:r>
                <a:r>
                  <a:rPr lang="en-US" sz="1800" dirty="0"/>
                  <a:t>possible word sequences will not be </a:t>
                </a:r>
                <a:r>
                  <a:rPr lang="en-US" sz="1800" dirty="0" smtClean="0"/>
                  <a:t>observed.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The content of language is potentially infinite.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Some sequences are more probable than others:</a:t>
                </a:r>
              </a:p>
              <a:p>
                <a:endParaRPr lang="en-US" sz="1800" dirty="0" smtClean="0"/>
              </a:p>
              <a:p>
                <a:pPr lvl="1"/>
                <a:r>
                  <a:rPr lang="en-US" sz="1600" dirty="0" smtClean="0"/>
                  <a:t>P(Is </a:t>
                </a:r>
                <a:r>
                  <a:rPr lang="en-US" sz="1600" dirty="0" err="1" smtClean="0"/>
                  <a:t>is</a:t>
                </a:r>
                <a:r>
                  <a:rPr lang="en-US" sz="1600" dirty="0" smtClean="0"/>
                  <a:t> of them there)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&lt; P(To be or not to be).</a:t>
                </a:r>
              </a:p>
              <a:p>
                <a:pPr lvl="1"/>
                <a:endParaRPr lang="en-US" sz="1400" dirty="0"/>
              </a:p>
              <a:p>
                <a:pPr lvl="1"/>
                <a:r>
                  <a:rPr lang="en-US" sz="1600" dirty="0" smtClean="0"/>
                  <a:t>P(I ate a book with my mouse) &lt; P(I ate a sandwich with my friends)</a:t>
                </a:r>
              </a:p>
              <a:p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 r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Language Model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/>
              <a:t>Statistical Language processing main hypothesis: Distributional Semantics</a:t>
            </a:r>
          </a:p>
          <a:p>
            <a:endParaRPr lang="en-US" sz="1800" dirty="0"/>
          </a:p>
          <a:p>
            <a:r>
              <a:rPr lang="en-US" sz="1800" b="1" dirty="0"/>
              <a:t>Distributional Semantics</a:t>
            </a:r>
            <a:r>
              <a:rPr lang="en-US" sz="1800" dirty="0"/>
              <a:t>: </a:t>
            </a:r>
            <a:r>
              <a:rPr lang="en-US" sz="1800" i="1" dirty="0"/>
              <a:t>linguistic items with similar distributions have similar meanings</a:t>
            </a:r>
            <a:r>
              <a:rPr lang="en-US" sz="1800" i="1" dirty="0" smtClean="0"/>
              <a:t>.</a:t>
            </a:r>
          </a:p>
          <a:p>
            <a:endParaRPr lang="en-US" sz="1800" i="1" dirty="0"/>
          </a:p>
          <a:p>
            <a:pPr lvl="1"/>
            <a:r>
              <a:rPr lang="en-US" sz="1600" b="1" dirty="0"/>
              <a:t>Topical similarity</a:t>
            </a:r>
            <a:r>
              <a:rPr lang="en-US" sz="1600" dirty="0"/>
              <a:t>: linguistic items occurring in </a:t>
            </a:r>
            <a:r>
              <a:rPr lang="en-US" sz="1600" dirty="0" smtClean="0"/>
              <a:t>similar text regions</a:t>
            </a:r>
          </a:p>
          <a:p>
            <a:pPr lvl="2"/>
            <a:r>
              <a:rPr lang="en-US" sz="1400" dirty="0" smtClean="0"/>
              <a:t>“European League” and “FIFA” words are in the same topic: Football</a:t>
            </a:r>
          </a:p>
          <a:p>
            <a:pPr lvl="2"/>
            <a:r>
              <a:rPr lang="en-US" sz="1400" dirty="0" smtClean="0"/>
              <a:t>“European League” and </a:t>
            </a:r>
            <a:r>
              <a:rPr lang="en-US" sz="1400" dirty="0" smtClean="0"/>
              <a:t>“Optimization” words belong to different topics</a:t>
            </a:r>
            <a:endParaRPr lang="en-US" sz="1400" dirty="0" smtClean="0"/>
          </a:p>
          <a:p>
            <a:pPr lvl="2"/>
            <a:endParaRPr lang="en-US" sz="1400" dirty="0"/>
          </a:p>
          <a:p>
            <a:pPr lvl="1"/>
            <a:r>
              <a:rPr lang="en-US" sz="1600" b="1" dirty="0"/>
              <a:t>Paradigmatic similarities</a:t>
            </a:r>
            <a:r>
              <a:rPr lang="en-US" sz="1600" dirty="0"/>
              <a:t>: linguistic items with similar </a:t>
            </a:r>
            <a:r>
              <a:rPr lang="en-US" sz="1600" dirty="0" smtClean="0"/>
              <a:t>co-occurrence(closer than text regions)</a:t>
            </a:r>
            <a:endParaRPr lang="en-US" sz="1600" dirty="0"/>
          </a:p>
          <a:p>
            <a:pPr lvl="2"/>
            <a:r>
              <a:rPr lang="en-US" sz="1400" dirty="0" smtClean="0"/>
              <a:t>“G5” </a:t>
            </a:r>
            <a:r>
              <a:rPr lang="en-US" sz="1400" dirty="0" smtClean="0"/>
              <a:t>and </a:t>
            </a:r>
            <a:r>
              <a:rPr lang="en-US" sz="1400" dirty="0" smtClean="0"/>
              <a:t>“summit”</a:t>
            </a:r>
            <a:endParaRPr lang="en-US" sz="1400" dirty="0" smtClean="0"/>
          </a:p>
          <a:p>
            <a:pPr lvl="2"/>
            <a:endParaRPr lang="en-US" sz="1400" dirty="0" smtClean="0"/>
          </a:p>
          <a:p>
            <a:pPr lvl="1"/>
            <a:r>
              <a:rPr lang="en-US" sz="1600" b="1" dirty="0" smtClean="0"/>
              <a:t>Syntagmatic </a:t>
            </a:r>
            <a:r>
              <a:rPr lang="en-US" sz="1600" b="1" dirty="0"/>
              <a:t>similarities</a:t>
            </a:r>
            <a:r>
              <a:rPr lang="en-US" sz="1600" dirty="0"/>
              <a:t>: linguistic items with similar syntactic forms. </a:t>
            </a:r>
            <a:endParaRPr lang="en-US" sz="1600" dirty="0" smtClean="0"/>
          </a:p>
          <a:p>
            <a:pPr lvl="2"/>
            <a:r>
              <a:rPr lang="en-US" sz="1400" dirty="0" smtClean="0"/>
              <a:t>“post”, “postal”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Language Model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43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N-gram model: The probability of each word depends only on n previous words.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≈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−(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−1)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r>
                  <a:rPr lang="en-US" sz="1800" dirty="0" smtClean="0"/>
                  <a:t>In most cases we use n=2 or n=3</a:t>
                </a:r>
              </a:p>
              <a:p>
                <a:pPr lvl="1"/>
                <a:r>
                  <a:rPr lang="en-US" sz="1400" dirty="0" smtClean="0"/>
                  <a:t>Corpora: Google n-gram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When n=1 the language model is bag of words: </a:t>
                </a:r>
              </a:p>
              <a:p>
                <a:pPr lvl="1"/>
                <a:r>
                  <a:rPr lang="en-US" sz="1400" dirty="0" smtClean="0"/>
                  <a:t>Order doesn’t matter!</a:t>
                </a:r>
              </a:p>
              <a:p>
                <a:pPr lvl="1"/>
                <a:r>
                  <a:rPr lang="en-US" sz="1400" dirty="0" smtClean="0"/>
                  <a:t>No Grammar</a:t>
                </a:r>
              </a:p>
              <a:p>
                <a:pPr lvl="1"/>
                <a:r>
                  <a:rPr lang="en-US" sz="1400" dirty="0"/>
                  <a:t>Keep </a:t>
                </a:r>
                <a:r>
                  <a:rPr lang="en-US" sz="1400" dirty="0" smtClean="0"/>
                  <a:t>multiplicity</a:t>
                </a:r>
              </a:p>
              <a:p>
                <a:pPr lvl="1"/>
                <a:endParaRPr lang="en-US" sz="1400" dirty="0"/>
              </a:p>
              <a:p>
                <a:r>
                  <a:rPr lang="en-US" sz="1800" dirty="0" smtClean="0"/>
                  <a:t>Lots of variants: exponential language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sSup>
                        <m:sSup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𝑒𝑥𝑝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𝑓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1600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400" dirty="0" smtClean="0"/>
                  <a:t> Parameter vector</a:t>
                </a:r>
              </a:p>
              <a:p>
                <a:pPr lvl="1"/>
                <a:r>
                  <a:rPr lang="en-US" sz="1400" dirty="0" smtClean="0"/>
                  <a:t>f is a feature function like the presence of certain n-grams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Language Model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Vector space model is an algebraic model for representing words and text documents as numerical real valued vectors</a:t>
            </a:r>
          </a:p>
          <a:p>
            <a:endParaRPr lang="en-US" sz="1800" dirty="0" smtClean="0"/>
          </a:p>
          <a:p>
            <a:r>
              <a:rPr lang="en-US" sz="1800" dirty="0" smtClean="0"/>
              <a:t>Naïve modeling: </a:t>
            </a:r>
            <a:r>
              <a:rPr lang="en-US" sz="1800" dirty="0" smtClean="0"/>
              <a:t>consider each </a:t>
            </a:r>
            <a:r>
              <a:rPr lang="en-US" sz="1800" dirty="0" smtClean="0"/>
              <a:t>word as an index vector. A sentence represented as: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109728" indent="0">
              <a:buNone/>
            </a:pPr>
            <a:endParaRPr lang="en-US" sz="1800" dirty="0" smtClean="0"/>
          </a:p>
          <a:p>
            <a:r>
              <a:rPr lang="en-US" sz="1800" dirty="0" smtClean="0"/>
              <a:t>TF-IDF: the above model can be modified in two ways</a:t>
            </a:r>
          </a:p>
          <a:p>
            <a:pPr lvl="1"/>
            <a:r>
              <a:rPr lang="en-US" sz="1400" dirty="0" smtClean="0"/>
              <a:t>Term frequency</a:t>
            </a:r>
          </a:p>
          <a:p>
            <a:pPr lvl="2"/>
            <a:r>
              <a:rPr lang="en-US" sz="1400" dirty="0" smtClean="0"/>
              <a:t>Terms that occur more frequently are more important</a:t>
            </a:r>
          </a:p>
          <a:p>
            <a:pPr lvl="1"/>
            <a:r>
              <a:rPr lang="en-US" sz="1400" dirty="0" smtClean="0"/>
              <a:t>Inverse of document frequency</a:t>
            </a:r>
          </a:p>
          <a:p>
            <a:pPr lvl="2"/>
            <a:r>
              <a:rPr lang="en-US" sz="1400" dirty="0" smtClean="0"/>
              <a:t>A word like “the” occurs very frequently(almost uniformly) among documents and have less information than a word like “book”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8353"/>
              </p:ext>
            </p:extLst>
          </p:nvPr>
        </p:nvGraphicFramePr>
        <p:xfrm>
          <a:off x="1219200" y="2971800"/>
          <a:ext cx="6781801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859"/>
                <a:gridCol w="797859"/>
                <a:gridCol w="797859"/>
                <a:gridCol w="797859"/>
                <a:gridCol w="797859"/>
                <a:gridCol w="1039906"/>
                <a:gridCol w="685800"/>
                <a:gridCol w="1066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endParaRPr lang="en-US" sz="1800" dirty="0" smtClean="0"/>
              </a:p>
              <a:p>
                <a:r>
                  <a:rPr lang="en-US" sz="1800" dirty="0" smtClean="0"/>
                  <a:t>Similarity </a:t>
                </a:r>
                <a:r>
                  <a:rPr lang="en-US" sz="1800" dirty="0"/>
                  <a:t>between </a:t>
                </a:r>
                <a:r>
                  <a:rPr lang="en-US" sz="1800" dirty="0" smtClean="0"/>
                  <a:t>two</a:t>
                </a:r>
              </a:p>
              <a:p>
                <a:pPr marL="109728" indent="0">
                  <a:buNone/>
                </a:pPr>
                <a:r>
                  <a:rPr lang="en-US" sz="1800" dirty="0" smtClean="0"/>
                  <a:t> </a:t>
                </a:r>
                <a:r>
                  <a:rPr lang="en-US" sz="1800" dirty="0"/>
                  <a:t>documents with cosine similarity:  </a:t>
                </a:r>
                <a:endParaRPr lang="en-US" sz="1800" dirty="0" smtClean="0"/>
              </a:p>
              <a:p>
                <a:pPr marL="109728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𝐶𝑜𝑠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||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||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1800" i="1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109728" indent="0">
                  <a:buNone/>
                </a:pPr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Problems</a:t>
                </a:r>
                <a:r>
                  <a:rPr lang="en-US" sz="1800" dirty="0"/>
                  <a:t>:</a:t>
                </a:r>
              </a:p>
              <a:p>
                <a:pPr lvl="1"/>
                <a:r>
                  <a:rPr lang="en-US" sz="1600" dirty="0"/>
                  <a:t>Large documents poorly represented: Large </a:t>
                </a:r>
                <a:r>
                  <a:rPr lang="en-US" sz="1600" dirty="0" smtClean="0"/>
                  <a:t>dimensionality</a:t>
                </a:r>
                <a:endParaRPr lang="en-US" sz="1600" dirty="0"/>
              </a:p>
              <a:p>
                <a:pPr lvl="1"/>
                <a:r>
                  <a:rPr lang="en-US" sz="1600" dirty="0"/>
                  <a:t>Two documents with similar context but different word usage won’t associate</a:t>
                </a:r>
              </a:p>
              <a:p>
                <a:pPr lvl="1"/>
                <a:r>
                  <a:rPr lang="en-US" sz="1600" dirty="0" smtClean="0"/>
                  <a:t>The model theoretically assumes </a:t>
                </a:r>
                <a:r>
                  <a:rPr lang="en-US" sz="1600" dirty="0"/>
                  <a:t>terms are statistically independent</a:t>
                </a:r>
              </a:p>
              <a:p>
                <a:pPr lvl="1"/>
                <a:r>
                  <a:rPr lang="en-US" sz="1600" dirty="0"/>
                  <a:t>All words are </a:t>
                </a:r>
                <a:r>
                  <a:rPr lang="en-US" sz="1600" dirty="0" smtClean="0"/>
                  <a:t>orthogonal </a:t>
                </a:r>
                <a:r>
                  <a:rPr lang="en-US" sz="1600" dirty="0"/>
                  <a:t>and don’t have similarity</a:t>
                </a:r>
              </a:p>
              <a:p>
                <a:pPr lvl="1"/>
                <a:r>
                  <a:rPr lang="en-US" sz="1600" dirty="0"/>
                  <a:t>The order is lost in this model</a:t>
                </a:r>
              </a:p>
              <a:p>
                <a:endParaRPr lang="en-US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18" y="976745"/>
            <a:ext cx="380006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4102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Generalized Vector space model</a:t>
            </a:r>
            <a:r>
              <a:rPr lang="en-US" sz="1800" dirty="0" smtClean="0"/>
              <a:t>: Introduces term correlation to alleviate the orthogonality assumption.</a:t>
            </a:r>
          </a:p>
          <a:p>
            <a:endParaRPr lang="en-US" sz="1400" dirty="0"/>
          </a:p>
          <a:p>
            <a:r>
              <a:rPr lang="en-US" sz="1800" dirty="0" smtClean="0"/>
              <a:t>Correlation between words can be defined in many different ways:</a:t>
            </a:r>
          </a:p>
          <a:p>
            <a:pPr lvl="1"/>
            <a:r>
              <a:rPr lang="en-US" sz="1400" dirty="0" smtClean="0"/>
              <a:t>Semantic similarity relatedness in Wordnet, DBPedia, YAGO Taxonomy and other Linked Open Data</a:t>
            </a:r>
          </a:p>
          <a:p>
            <a:pPr lvl="1"/>
            <a:r>
              <a:rPr lang="en-US" sz="1400" dirty="0"/>
              <a:t>C</a:t>
            </a:r>
            <a:r>
              <a:rPr lang="en-US" sz="1400" dirty="0" smtClean="0"/>
              <a:t>ompute </a:t>
            </a:r>
            <a:r>
              <a:rPr lang="en-US" sz="1400" dirty="0"/>
              <a:t>frequency co-occurrence statistics from large corpora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sz="1600" b="1" dirty="0" smtClean="0"/>
              <a:t>Explicit Semantic Analysis</a:t>
            </a:r>
            <a:r>
              <a:rPr lang="en-US" sz="1600" dirty="0" smtClean="0"/>
              <a:t>: Introduces using of inverted index on large corpora like Wikipedia.</a:t>
            </a:r>
          </a:p>
          <a:p>
            <a:endParaRPr lang="en-US" sz="1600" dirty="0" smtClean="0"/>
          </a:p>
          <a:p>
            <a:r>
              <a:rPr lang="en-US" sz="1600" dirty="0" smtClean="0"/>
              <a:t>Each word can be represented as the vector of all Wikipedia articles that the word occurred in them. </a:t>
            </a:r>
          </a:p>
          <a:p>
            <a:endParaRPr lang="en-US" sz="1600" dirty="0"/>
          </a:p>
          <a:p>
            <a:r>
              <a:rPr lang="en-US" sz="1600" dirty="0" smtClean="0"/>
              <a:t>For example: consider “meet”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2866"/>
              </p:ext>
            </p:extLst>
          </p:nvPr>
        </p:nvGraphicFramePr>
        <p:xfrm>
          <a:off x="990600" y="5181600"/>
          <a:ext cx="73152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990600"/>
                <a:gridCol w="1066800"/>
                <a:gridCol w="533400"/>
                <a:gridCol w="1295400"/>
                <a:gridCol w="1371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Article1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Article2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Article3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Article(n-2)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Article(n-1)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Article(n)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/>
                  <a:t>Latent semantic analysis</a:t>
                </a:r>
                <a:r>
                  <a:rPr lang="en-US" sz="2000" dirty="0" smtClean="0"/>
                  <a:t>: A technique to find the relationship between words and documents.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Words can be represented in a lower dimensional space.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LSA </a:t>
                </a:r>
                <a:r>
                  <a:rPr lang="en-US" sz="2000" dirty="0"/>
                  <a:t>finds a low-rank </a:t>
                </a:r>
                <a:r>
                  <a:rPr lang="en-US" sz="2000" dirty="0" smtClean="0"/>
                  <a:t>approximation for the </a:t>
                </a:r>
                <a:r>
                  <a:rPr lang="en-US" sz="2000" dirty="0"/>
                  <a:t>term-document </a:t>
                </a:r>
                <a:r>
                  <a:rPr lang="en-US" sz="2000" dirty="0" smtClean="0"/>
                  <a:t>matrix using Singular Value Decomposition</a:t>
                </a:r>
              </a:p>
              <a:p>
                <a:endParaRPr lang="en-US" sz="20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Σ</m:t>
                      </m:r>
                      <m:sSup>
                        <m:sSupPr>
                          <m:ctrlPr>
                            <a:rPr lang="el-GR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1800" dirty="0" smtClean="0"/>
                  <a:t>Similarity of terms 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 and j: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𝑆𝑖𝑚𝑖𝑙𝑎𝑟𝑖𝑡𝑦</m:t>
                      </m:r>
                      <m:d>
                        <m:d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𝐶𝑜𝑠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000" b="0" i="1">
                              <a:latin typeface="Cambria Math"/>
                              <a:ea typeface="Cambria Math"/>
                            </a:rPr>
                            <m:t>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000" b="0" i="1">
                              <a:latin typeface="Cambria Math"/>
                              <a:ea typeface="Cambria Math"/>
                            </a:rPr>
                            <m:t>𝛴</m:t>
                          </m:r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The result is that some dimensions </a:t>
            </a:r>
            <a:r>
              <a:rPr lang="en-US" sz="2000" dirty="0" smtClean="0"/>
              <a:t>combined (</a:t>
            </a:r>
            <a:r>
              <a:rPr lang="en-US" sz="2000" dirty="0" err="1" smtClean="0"/>
              <a:t>usaully</a:t>
            </a:r>
            <a:r>
              <a:rPr lang="en-US" sz="2000" dirty="0"/>
              <a:t> </a:t>
            </a:r>
            <a:r>
              <a:rPr lang="en-US" sz="2000" dirty="0" smtClean="0"/>
              <a:t>synonym </a:t>
            </a:r>
            <a:r>
              <a:rPr lang="en-US" sz="2000" dirty="0"/>
              <a:t>words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1800" dirty="0"/>
              <a:t> </a:t>
            </a:r>
            <a:r>
              <a:rPr lang="en-US" sz="1800" dirty="0" smtClean="0"/>
              <a:t>{(</a:t>
            </a:r>
            <a:r>
              <a:rPr lang="en-US" sz="1800" dirty="0"/>
              <a:t>car), (truck), (flower)} </a:t>
            </a:r>
            <a:r>
              <a:rPr lang="en-US" sz="2000" b="1" dirty="0"/>
              <a:t>↦</a:t>
            </a:r>
            <a:r>
              <a:rPr lang="en-US" sz="2000" dirty="0"/>
              <a:t> </a:t>
            </a:r>
            <a:r>
              <a:rPr lang="en-US" sz="1800" dirty="0"/>
              <a:t>{(1.3452 * car + 0.2828 * truck), (flower)}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Problems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The interpretation of new dimensions are not always </a:t>
            </a:r>
            <a:r>
              <a:rPr lang="en-US" sz="1600" dirty="0" smtClean="0"/>
              <a:t>easy</a:t>
            </a:r>
          </a:p>
          <a:p>
            <a:pPr lvl="1"/>
            <a:endParaRPr lang="en-US" sz="1600" dirty="0"/>
          </a:p>
          <a:p>
            <a:pPr marL="0" indent="0" algn="ctr">
              <a:buNone/>
            </a:pPr>
            <a:r>
              <a:rPr lang="en-US" sz="1800" dirty="0"/>
              <a:t>{(car), (bottle), (flower)} </a:t>
            </a:r>
            <a:r>
              <a:rPr lang="en-US" sz="2000" b="1" dirty="0"/>
              <a:t>↦</a:t>
            </a:r>
            <a:r>
              <a:rPr lang="en-US" sz="1800" dirty="0"/>
              <a:t> {(1.3452 * car + 0.2828 * </a:t>
            </a:r>
            <a:r>
              <a:rPr lang="en-US" sz="1800" b="1" dirty="0"/>
              <a:t>bottle</a:t>
            </a:r>
            <a:r>
              <a:rPr lang="en-US" sz="1800" dirty="0"/>
              <a:t>), (flower)}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Cannot </a:t>
            </a:r>
            <a:r>
              <a:rPr lang="en-US" sz="1400" dirty="0"/>
              <a:t>Capture polysemy: Multiple meaning of one word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It </a:t>
            </a:r>
            <a:r>
              <a:rPr lang="en-US" sz="1400" dirty="0"/>
              <a:t>has </a:t>
            </a:r>
            <a:r>
              <a:rPr lang="en-US" sz="1400" dirty="0" smtClean="0"/>
              <a:t>Bag of words </a:t>
            </a:r>
            <a:r>
              <a:rPr lang="en-US" sz="1400" dirty="0"/>
              <a:t>limitations</a:t>
            </a:r>
          </a:p>
          <a:p>
            <a:endParaRPr lang="en-US" sz="2000" dirty="0"/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5939236" cy="54633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Word </a:t>
                </a:r>
                <a:r>
                  <a:rPr lang="en-US" sz="1800" dirty="0" err="1" smtClean="0"/>
                  <a:t>Embeddings</a:t>
                </a:r>
                <a:endParaRPr lang="en-US" sz="1800" dirty="0"/>
              </a:p>
              <a:p>
                <a:r>
                  <a:rPr lang="en-US" sz="1800" dirty="0" smtClean="0"/>
                  <a:t>Embedding</a:t>
                </a:r>
                <a:r>
                  <a:rPr lang="en-US" sz="1800" dirty="0"/>
                  <a:t>:  </a:t>
                </a:r>
                <a:r>
                  <a:rPr lang="en-US" sz="1800" dirty="0" smtClean="0"/>
                  <a:t>When </a:t>
                </a:r>
                <a:r>
                  <a:rPr lang="en-US" sz="1800" dirty="0"/>
                  <a:t>some object X is said to be embedded in another object Y, the embedding is given by some injective and structure-preserving map f : X → Y</a:t>
                </a:r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In word embedding: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b="0" i="1" smtClean="0">
                          <a:latin typeface="Cambria Math"/>
                        </a:rPr>
                        <m:t>𝑊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sz="2000" dirty="0" smtClean="0"/>
                  <a:t>W is the word space that mapped to the n-dimensional Euclidean space</a:t>
                </a:r>
              </a:p>
              <a:p>
                <a:r>
                  <a:rPr lang="en-US" sz="2000" dirty="0" smtClean="0"/>
                  <a:t>Techniques for word embedding:</a:t>
                </a:r>
              </a:p>
              <a:p>
                <a:pPr lvl="1"/>
                <a:r>
                  <a:rPr lang="en-US" sz="2000" dirty="0" smtClean="0"/>
                  <a:t>Neural Networks</a:t>
                </a:r>
              </a:p>
              <a:p>
                <a:pPr lvl="2"/>
                <a:r>
                  <a:rPr lang="en-US" sz="1600" dirty="0" smtClean="0"/>
                  <a:t>Neural net language models are constructed and trained as probabilistic classifiers to predict a probability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/>
                          </a:rPr>
                          <m:t>𝑐𝑜𝑛𝑡𝑒𝑥𝑡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2000" dirty="0" smtClean="0"/>
                  <a:t>Dimensionality reduction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3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In 1957, Noam Chomsky’s “</a:t>
            </a:r>
            <a:r>
              <a:rPr lang="en-US" sz="1800" i="1" dirty="0" smtClean="0">
                <a:latin typeface="+mj-lt"/>
                <a:cs typeface="Arial" panose="020B0604020202020204" pitchFamily="34" charset="0"/>
              </a:rPr>
              <a:t>Syntactic Structures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” revolutionized Linguistics with 'universal grammar', a rule based system of syntactic structures.</a:t>
            </a:r>
          </a:p>
          <a:p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During the 70's many programmers began to write 'conceptual ontologies', which structured real-world information into computer-understandable data.</a:t>
            </a:r>
          </a:p>
          <a:p>
            <a:pPr lvl="1"/>
            <a:r>
              <a:rPr lang="en-US" sz="1400" dirty="0" smtClean="0">
                <a:latin typeface="+mj-lt"/>
                <a:cs typeface="Arial" panose="020B0604020202020204" pitchFamily="34" charset="0"/>
              </a:rPr>
              <a:t>During this time, many chatterbots were written including PARRY,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Racter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, and</a:t>
            </a:r>
            <a:r>
              <a:rPr lang="en-US" sz="14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latin typeface="+mj-lt"/>
                <a:cs typeface="Arial" panose="020B0604020202020204" pitchFamily="34" charset="0"/>
              </a:rPr>
              <a:t>Jabberwacky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.</a:t>
            </a:r>
          </a:p>
          <a:p>
            <a:pPr lvl="1"/>
            <a:endParaRPr lang="en-US" sz="1400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Starting in the late 1980s,  there was a revolution in NLP with the introduction of machine learning algorithms for language processing.</a:t>
            </a:r>
          </a:p>
          <a:p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+mj-lt"/>
                <a:cs typeface="Arial" panose="020B0604020202020204" pitchFamily="34" charset="0"/>
              </a:rPr>
              <a:t>Recent research has increasingly focused on 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unsupervised 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and </a:t>
            </a:r>
            <a:r>
              <a:rPr lang="en-US" sz="1800" dirty="0" smtClean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semi-supervised </a:t>
            </a:r>
            <a:r>
              <a:rPr lang="en-US" sz="1800" dirty="0" smtClean="0">
                <a:latin typeface="+mj-lt"/>
                <a:cs typeface="Arial" panose="020B0604020202020204" pitchFamily="34" charset="0"/>
              </a:rPr>
              <a:t>learning algorithms.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History of NLP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Word2Vec:</a:t>
            </a:r>
            <a:r>
              <a:rPr lang="en-US" sz="2000" dirty="0"/>
              <a:t> </a:t>
            </a:r>
            <a:r>
              <a:rPr lang="en-US" sz="2000" dirty="0" smtClean="0"/>
              <a:t>A shallow two layer neural network trained to reconstruct linguistic context.</a:t>
            </a:r>
          </a:p>
          <a:p>
            <a:r>
              <a:rPr lang="en-US" sz="2000" dirty="0" smtClean="0"/>
              <a:t>Input: </a:t>
            </a:r>
            <a:r>
              <a:rPr lang="en-US" sz="2000" dirty="0"/>
              <a:t>a large corpus of </a:t>
            </a:r>
            <a:r>
              <a:rPr lang="en-US" sz="2000" dirty="0" smtClean="0"/>
              <a:t>text</a:t>
            </a:r>
          </a:p>
          <a:p>
            <a:r>
              <a:rPr lang="en-US" sz="2000" dirty="0" smtClean="0"/>
              <a:t>Output: a </a:t>
            </a:r>
            <a:r>
              <a:rPr lang="en-US" sz="2000" dirty="0"/>
              <a:t>vector space, typically of several hundred </a:t>
            </a:r>
            <a:r>
              <a:rPr lang="en-US" sz="2000" dirty="0" smtClean="0"/>
              <a:t>dimensions</a:t>
            </a:r>
          </a:p>
          <a:p>
            <a:pPr marL="0" indent="0" algn="ctr">
              <a:buNone/>
            </a:pPr>
            <a:r>
              <a:rPr lang="pl-PL" sz="2000" dirty="0" smtClean="0"/>
              <a:t>W</a:t>
            </a:r>
            <a:r>
              <a:rPr lang="pl-PL" sz="2000" dirty="0"/>
              <a:t>(‘‘cat")=(0.2, -0.4, 0.7, </a:t>
            </a:r>
            <a:r>
              <a:rPr lang="pl-PL" sz="2000" dirty="0" smtClean="0"/>
              <a:t>...)</a:t>
            </a:r>
            <a:endParaRPr lang="en-US" sz="2000" dirty="0" smtClean="0"/>
          </a:p>
          <a:p>
            <a:pPr marL="0" indent="0" algn="ctr">
              <a:buNone/>
            </a:pPr>
            <a:r>
              <a:rPr lang="pl-PL" sz="2000" dirty="0" smtClean="0"/>
              <a:t> W</a:t>
            </a:r>
            <a:r>
              <a:rPr lang="pl-PL" sz="2000" dirty="0"/>
              <a:t>(‘‘mat")=(0.0, 0.6, -0.1, </a:t>
            </a:r>
            <a:r>
              <a:rPr lang="pl-PL" sz="2000" dirty="0" smtClean="0"/>
              <a:t>...)</a:t>
            </a:r>
            <a:endParaRPr lang="en-US" sz="2000" dirty="0" smtClean="0"/>
          </a:p>
          <a:p>
            <a:r>
              <a:rPr lang="en-US" sz="2000" dirty="0" smtClean="0"/>
              <a:t>Remarkable properties:</a:t>
            </a:r>
          </a:p>
          <a:p>
            <a:pPr marL="457200" lvl="1" indent="0">
              <a:buNone/>
            </a:pPr>
            <a:r>
              <a:rPr lang="en-US" sz="1600" dirty="0" smtClean="0"/>
              <a:t>1- </a:t>
            </a:r>
            <a:r>
              <a:rPr lang="en-US" sz="1600" dirty="0" smtClean="0">
                <a:solidFill>
                  <a:srgbClr val="FF0000"/>
                </a:solidFill>
              </a:rPr>
              <a:t>Analogy</a:t>
            </a:r>
            <a:r>
              <a:rPr lang="en-US" sz="1600" dirty="0" smtClean="0"/>
              <a:t>: </a:t>
            </a:r>
          </a:p>
          <a:p>
            <a:pPr marL="457200" lvl="1" indent="0">
              <a:buNone/>
            </a:pPr>
            <a:r>
              <a:rPr lang="en-US" sz="1600" dirty="0" smtClean="0"/>
              <a:t>W</a:t>
            </a:r>
            <a:r>
              <a:rPr lang="en-US" sz="1600" dirty="0"/>
              <a:t>(‘‘woman")−W(‘‘man") ≃ W(‘‘aunt")−W(‘‘uncle</a:t>
            </a:r>
            <a:r>
              <a:rPr lang="en-US" sz="1600" dirty="0" smtClean="0"/>
              <a:t>")</a:t>
            </a:r>
          </a:p>
          <a:p>
            <a:pPr marL="457200" lvl="1" indent="0">
              <a:buNone/>
            </a:pPr>
            <a:r>
              <a:rPr lang="en-US" sz="1600" dirty="0"/>
              <a:t>W(‘‘woman")−W(‘‘man") ≃ W(‘‘queen")−W(‘‘king</a:t>
            </a:r>
            <a:r>
              <a:rPr lang="en-US" sz="1600" dirty="0" smtClean="0"/>
              <a:t>")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2- Finding </a:t>
            </a:r>
            <a:r>
              <a:rPr lang="en-US" sz="1600" dirty="0" smtClean="0">
                <a:solidFill>
                  <a:srgbClr val="FF0000"/>
                </a:solidFill>
              </a:rPr>
              <a:t>matches</a:t>
            </a:r>
            <a:r>
              <a:rPr lang="en-US" sz="1600" dirty="0" smtClean="0"/>
              <a:t> and doesn’t matches:</a:t>
            </a:r>
          </a:p>
          <a:p>
            <a:pPr marL="457200" lvl="1" indent="0">
              <a:buNone/>
            </a:pPr>
            <a:r>
              <a:rPr lang="en-US" sz="1600" dirty="0" err="1" smtClean="0"/>
              <a:t>doesnt_match</a:t>
            </a:r>
            <a:r>
              <a:rPr lang="en-US" sz="1600" dirty="0" smtClean="0"/>
              <a:t>(["breakfast”, “cereal”, “dinner”, “lunch“])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'cereal</a:t>
            </a:r>
            <a:r>
              <a:rPr lang="en-US" sz="1600" dirty="0"/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026" name="Picture 2" descr="C:\Users\rohola\Desktop\Mikolov-GenderVe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0"/>
            <a:ext cx="24384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3-</a:t>
            </a:r>
            <a:r>
              <a:rPr lang="en-US" sz="2000" dirty="0" smtClean="0">
                <a:solidFill>
                  <a:srgbClr val="FF0000"/>
                </a:solidFill>
              </a:rPr>
              <a:t>Shared </a:t>
            </a:r>
            <a:r>
              <a:rPr lang="en-US" sz="2000" dirty="0">
                <a:solidFill>
                  <a:srgbClr val="FF0000"/>
                </a:solidFill>
              </a:rPr>
              <a:t>representation</a:t>
            </a:r>
            <a:r>
              <a:rPr lang="en-US" sz="2000" dirty="0"/>
              <a:t>: </a:t>
            </a:r>
            <a:r>
              <a:rPr lang="en-US" sz="2000" dirty="0" smtClean="0"/>
              <a:t>Similar words in different languages </a:t>
            </a:r>
            <a:r>
              <a:rPr lang="en-US" sz="2000" dirty="0"/>
              <a:t>map to the same space </a:t>
            </a:r>
            <a:r>
              <a:rPr lang="en-US" sz="2000" dirty="0" smtClean="0"/>
              <a:t>vicinity</a:t>
            </a:r>
          </a:p>
          <a:p>
            <a:r>
              <a:rPr lang="en-US" sz="2000" dirty="0" err="1" smtClean="0"/>
              <a:t>W_en</a:t>
            </a:r>
            <a:r>
              <a:rPr lang="en-US" sz="2000" dirty="0" smtClean="0"/>
              <a:t> and </a:t>
            </a:r>
            <a:r>
              <a:rPr lang="en-US" sz="2000" dirty="0" err="1" smtClean="0"/>
              <a:t>W_zh</a:t>
            </a:r>
            <a:r>
              <a:rPr lang="en-US" sz="2000" dirty="0" smtClean="0"/>
              <a:t> are word embedding</a:t>
            </a:r>
          </a:p>
          <a:p>
            <a:pPr marL="0" indent="0">
              <a:buNone/>
            </a:pPr>
            <a:r>
              <a:rPr lang="en-US" sz="2000" dirty="0" smtClean="0"/>
              <a:t> for English and Chinese.</a:t>
            </a:r>
          </a:p>
          <a:p>
            <a:r>
              <a:rPr lang="en-US" sz="2000" dirty="0" smtClean="0"/>
              <a:t>It’s great for translation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4- Finding </a:t>
            </a:r>
            <a:r>
              <a:rPr lang="en-US" sz="2000" dirty="0" smtClean="0">
                <a:solidFill>
                  <a:srgbClr val="FF0000"/>
                </a:solidFill>
              </a:rPr>
              <a:t>word clusters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3074" name="Picture 2" descr="C:\Users\rohola\Desktop\flowchart-bilingu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552" y="1447800"/>
            <a:ext cx="2528887" cy="235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ohola\Desktop\Colbert-WordTab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76361"/>
            <a:ext cx="7527999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8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Other successful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:</a:t>
            </a:r>
          </a:p>
          <a:p>
            <a:pPr lvl="1"/>
            <a:r>
              <a:rPr lang="en-US" sz="1400" dirty="0" err="1" smtClean="0"/>
              <a:t>Turian</a:t>
            </a:r>
            <a:r>
              <a:rPr lang="en-US" sz="1400" dirty="0" smtClean="0"/>
              <a:t> embedding (</a:t>
            </a:r>
            <a:r>
              <a:rPr lang="en-US" sz="1400" dirty="0" err="1" smtClean="0"/>
              <a:t>Turian</a:t>
            </a:r>
            <a:r>
              <a:rPr lang="en-US" sz="1400" dirty="0" smtClean="0"/>
              <a:t> et al., 2010)</a:t>
            </a:r>
          </a:p>
          <a:p>
            <a:pPr lvl="1"/>
            <a:r>
              <a:rPr lang="en-US" sz="1400" dirty="0" smtClean="0"/>
              <a:t>SENNA embedding (</a:t>
            </a:r>
            <a:r>
              <a:rPr lang="en-US" sz="1400" dirty="0" err="1" smtClean="0"/>
              <a:t>Collobert</a:t>
            </a:r>
            <a:r>
              <a:rPr lang="en-US" sz="1400" dirty="0" smtClean="0"/>
              <a:t> et al., 2011)</a:t>
            </a:r>
          </a:p>
          <a:p>
            <a:pPr lvl="1"/>
            <a:r>
              <a:rPr lang="en-US" sz="1400" dirty="0" err="1" smtClean="0"/>
              <a:t>Eigenword</a:t>
            </a:r>
            <a:r>
              <a:rPr lang="en-US" sz="1400" dirty="0" smtClean="0"/>
              <a:t> (Dhillon et al., 2015)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The generalization of these method to sentences and documents</a:t>
            </a:r>
          </a:p>
          <a:p>
            <a:pPr lvl="1"/>
            <a:r>
              <a:rPr lang="en-US" sz="1400" dirty="0" smtClean="0"/>
              <a:t>Sentene2vec and Doc2vec</a:t>
            </a:r>
          </a:p>
          <a:p>
            <a:pPr lvl="1"/>
            <a:r>
              <a:rPr lang="en-US" sz="1400" dirty="0" smtClean="0"/>
              <a:t>Still sparse</a:t>
            </a:r>
          </a:p>
          <a:p>
            <a:endParaRPr lang="en-US" sz="1600" dirty="0"/>
          </a:p>
          <a:p>
            <a:r>
              <a:rPr lang="en-US" sz="1600" dirty="0" smtClean="0"/>
              <a:t>There are a lot of application that benefit from vector space models</a:t>
            </a:r>
          </a:p>
          <a:p>
            <a:pPr lvl="1"/>
            <a:r>
              <a:rPr lang="en-US" sz="1600" dirty="0" smtClean="0"/>
              <a:t>Parsing, Stemming, Segmentation</a:t>
            </a:r>
          </a:p>
          <a:p>
            <a:pPr lvl="1"/>
            <a:r>
              <a:rPr lang="en-US" sz="1600" dirty="0" smtClean="0"/>
              <a:t>Named Entity recognition</a:t>
            </a:r>
            <a:r>
              <a:rPr lang="en-US" sz="1600" dirty="0"/>
              <a:t>, </a:t>
            </a:r>
            <a:r>
              <a:rPr lang="en-US" sz="1600" dirty="0" smtClean="0"/>
              <a:t>Word sense </a:t>
            </a:r>
            <a:r>
              <a:rPr lang="en-US" sz="1600" dirty="0" smtClean="0"/>
              <a:t>disambiguation, </a:t>
            </a:r>
            <a:r>
              <a:rPr lang="en-US" sz="1600" dirty="0" smtClean="0"/>
              <a:t>Sentiment </a:t>
            </a:r>
            <a:r>
              <a:rPr lang="en-US" sz="1600" dirty="0" smtClean="0"/>
              <a:t>analysis </a:t>
            </a:r>
            <a:r>
              <a:rPr lang="en-US" sz="1600" dirty="0" err="1"/>
              <a:t>Coreference</a:t>
            </a:r>
            <a:r>
              <a:rPr lang="en-US" sz="1600" dirty="0"/>
              <a:t> </a:t>
            </a:r>
            <a:r>
              <a:rPr lang="en-US" sz="1600" dirty="0" smtClean="0"/>
              <a:t>resolution</a:t>
            </a:r>
            <a:endParaRPr lang="en-US" sz="1600" dirty="0"/>
          </a:p>
          <a:p>
            <a:pPr lvl="1"/>
            <a:r>
              <a:rPr lang="en-US" sz="1600" dirty="0" smtClean="0"/>
              <a:t>Question Answering,, topic modeling</a:t>
            </a:r>
          </a:p>
          <a:p>
            <a:pPr lvl="1"/>
            <a:r>
              <a:rPr lang="en-US" sz="1600" dirty="0" smtClean="0"/>
              <a:t>Summarization</a:t>
            </a:r>
            <a:r>
              <a:rPr lang="en-US" sz="1600" dirty="0"/>
              <a:t>, Machine translation, dialog </a:t>
            </a:r>
            <a:r>
              <a:rPr lang="en-US" sz="1600" dirty="0" smtClean="0"/>
              <a:t>systems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Vector space model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Question:</a:t>
            </a:r>
          </a:p>
          <a:p>
            <a:pPr lvl="1"/>
            <a:r>
              <a:rPr lang="en-US" sz="1400" dirty="0" smtClean="0"/>
              <a:t>How do you evaluate a search engine results?</a:t>
            </a:r>
          </a:p>
          <a:p>
            <a:pPr lvl="1"/>
            <a:r>
              <a:rPr lang="en-US" sz="1400" dirty="0" smtClean="0"/>
              <a:t>How do you evaluate a translation system?</a:t>
            </a:r>
          </a:p>
          <a:p>
            <a:endParaRPr lang="en-US" sz="1800" dirty="0"/>
          </a:p>
          <a:p>
            <a:r>
              <a:rPr lang="en-US" sz="1800" dirty="0" smtClean="0"/>
              <a:t>Solution: recruit human subjects, train them and ask them to assess the </a:t>
            </a:r>
            <a:r>
              <a:rPr lang="en-US" sz="1800" dirty="0" smtClean="0"/>
              <a:t>output</a:t>
            </a:r>
          </a:p>
          <a:p>
            <a:endParaRPr lang="en-US" sz="1800" dirty="0" smtClean="0"/>
          </a:p>
          <a:p>
            <a:r>
              <a:rPr lang="en-US" sz="1800" dirty="0" smtClean="0"/>
              <a:t>Problems:</a:t>
            </a:r>
          </a:p>
          <a:p>
            <a:pPr lvl="1"/>
            <a:r>
              <a:rPr lang="en-US" sz="1400" dirty="0" smtClean="0"/>
              <a:t>Inconsistent results</a:t>
            </a:r>
          </a:p>
          <a:p>
            <a:pPr lvl="1"/>
            <a:r>
              <a:rPr lang="en-US" sz="1400" dirty="0" smtClean="0"/>
              <a:t>Slow to evaluate</a:t>
            </a:r>
          </a:p>
          <a:p>
            <a:pPr lvl="1"/>
            <a:r>
              <a:rPr lang="en-US" sz="1400" dirty="0" smtClean="0"/>
              <a:t>Costly</a:t>
            </a:r>
          </a:p>
          <a:p>
            <a:endParaRPr lang="en-US" sz="1800" dirty="0"/>
          </a:p>
          <a:p>
            <a:r>
              <a:rPr lang="en-US" sz="1800" dirty="0"/>
              <a:t>It’s hard to define the ground </a:t>
            </a:r>
            <a:r>
              <a:rPr lang="en-US" sz="1800" dirty="0" smtClean="0"/>
              <a:t>truth: </a:t>
            </a:r>
          </a:p>
          <a:p>
            <a:pPr lvl="1"/>
            <a:r>
              <a:rPr lang="en-US" sz="1400" dirty="0" smtClean="0"/>
              <a:t>Subjective opinions on results are very common!</a:t>
            </a:r>
            <a:endParaRPr lang="en-US" sz="14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Evaluation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/>
              <a:t>Automatic and Manual evaluation</a:t>
            </a:r>
          </a:p>
          <a:p>
            <a:endParaRPr lang="en-US" sz="1800" dirty="0"/>
          </a:p>
          <a:p>
            <a:r>
              <a:rPr lang="en-US" sz="1800" dirty="0" smtClean="0"/>
              <a:t>Manual evaluation needs human subjects to assess the system</a:t>
            </a:r>
          </a:p>
          <a:p>
            <a:endParaRPr lang="en-US" sz="1800" dirty="0"/>
          </a:p>
          <a:p>
            <a:r>
              <a:rPr lang="en-US" sz="1800" dirty="0" smtClean="0"/>
              <a:t>Automatic evaluation </a:t>
            </a:r>
            <a:r>
              <a:rPr lang="en-US" sz="1800" dirty="0" smtClean="0"/>
              <a:t>doesn’t </a:t>
            </a:r>
            <a:r>
              <a:rPr lang="en-US" sz="1800" dirty="0" smtClean="0"/>
              <a:t>need humans. They work based on predefined criteria, corpuses or standards.</a:t>
            </a:r>
          </a:p>
          <a:p>
            <a:endParaRPr lang="en-US" sz="1400" dirty="0" smtClean="0"/>
          </a:p>
          <a:p>
            <a:r>
              <a:rPr lang="en-US" sz="1800" dirty="0"/>
              <a:t>A</a:t>
            </a:r>
            <a:r>
              <a:rPr lang="en-US" sz="1800" dirty="0" smtClean="0"/>
              <a:t>utomatic </a:t>
            </a:r>
            <a:r>
              <a:rPr lang="en-US" sz="1800" dirty="0"/>
              <a:t>evaluation methods are favored today by </a:t>
            </a:r>
            <a:r>
              <a:rPr lang="en-US" sz="1800" dirty="0" smtClean="0"/>
              <a:t>most</a:t>
            </a:r>
          </a:p>
          <a:p>
            <a:pPr marL="109728" indent="0">
              <a:buNone/>
            </a:pPr>
            <a:endParaRPr lang="en-US" sz="1800" dirty="0" smtClean="0"/>
          </a:p>
          <a:p>
            <a:r>
              <a:rPr lang="en-US" sz="1800" dirty="0"/>
              <a:t>However, recognizing that manual evaluations remain valuable, it is common practice to periodically conduct studies that establish a correlation between results of automatic and manual evaluations.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Evaluation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/>
              <a:t>Formative and Summative </a:t>
            </a:r>
            <a:r>
              <a:rPr lang="en-US" sz="2000" b="1" dirty="0" smtClean="0"/>
              <a:t>evaluation</a:t>
            </a:r>
          </a:p>
          <a:p>
            <a:pPr marL="109728" indent="0">
              <a:buNone/>
            </a:pPr>
            <a:endParaRPr lang="en-US" sz="2000" b="1" dirty="0" smtClean="0"/>
          </a:p>
          <a:p>
            <a:r>
              <a:rPr lang="en-US" sz="1800" dirty="0"/>
              <a:t>“When the cook tastes the soup, that’s formative; when the customer tastes the soup, that’s </a:t>
            </a:r>
            <a:r>
              <a:rPr lang="en-US" sz="1800" dirty="0" smtClean="0"/>
              <a:t>summative”</a:t>
            </a:r>
          </a:p>
          <a:p>
            <a:endParaRPr lang="en-US" sz="1800" dirty="0"/>
          </a:p>
          <a:p>
            <a:r>
              <a:rPr lang="en-US" sz="1800" dirty="0" smtClean="0"/>
              <a:t>Formative evaluations tend to be light weight and iterative</a:t>
            </a:r>
          </a:p>
          <a:p>
            <a:endParaRPr lang="en-US" sz="1800" dirty="0"/>
          </a:p>
          <a:p>
            <a:r>
              <a:rPr lang="en-US" sz="1800" dirty="0" smtClean="0"/>
              <a:t>Summative </a:t>
            </a:r>
            <a:r>
              <a:rPr lang="en-US" sz="1800" dirty="0"/>
              <a:t>evaluations are typically conducted once a system is complete</a:t>
            </a: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Evaluation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/>
              <a:t>Inter-annotator agreement and upper bounds</a:t>
            </a:r>
          </a:p>
          <a:p>
            <a:r>
              <a:rPr lang="en-US" sz="1800" dirty="0" smtClean="0"/>
              <a:t>In many NLP tasks we need to annotate text, e.g. POS tagging</a:t>
            </a:r>
          </a:p>
          <a:p>
            <a:endParaRPr lang="en-US" sz="1800" dirty="0"/>
          </a:p>
          <a:p>
            <a:r>
              <a:rPr lang="en-US" sz="1800" dirty="0" smtClean="0"/>
              <a:t>It is a common practice to compare the performance of multiple human judges for two reasons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1- </a:t>
            </a:r>
            <a:r>
              <a:rPr lang="en-US" sz="1800" dirty="0" smtClean="0"/>
              <a:t>if human beings cannot reach substantial agreement about the annotation it is likely that the task is too difficult or poorly </a:t>
            </a:r>
            <a:r>
              <a:rPr lang="en-US" sz="1800" dirty="0" smtClean="0"/>
              <a:t>defined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2- It is generally agreed that human inter-annotation defined an upper limit on our ability to measure performance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Evaluation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000" b="1" dirty="0" smtClean="0"/>
                  <a:t>Inter-annotator agreement and upper bounds</a:t>
                </a:r>
              </a:p>
              <a:p>
                <a:r>
                  <a:rPr lang="en-US" sz="1800" dirty="0"/>
                  <a:t>Problem: we only measure the observed agreement, we need to consider the random agreement.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Solution</a:t>
                </a:r>
                <a:r>
                  <a:rPr lang="en-US" sz="1800" dirty="0"/>
                  <a:t>: Correction for the chance is captured by Cohen’s kappa: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𝜅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:</m:t>
                    </m:r>
                    <m:r>
                      <a:rPr lang="en-US" sz="1800" b="0" i="1" smtClean="0">
                        <a:latin typeface="Cambria Math"/>
                      </a:rPr>
                      <m:t>𝑟𝑒𝑙𝑎𝑡𝑖𝑣𝑒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𝑜𝑏𝑠𝑒𝑟𝑣𝑒𝑑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𝑎𝑔𝑟𝑒𝑒𝑚𝑒𝑛𝑡</m:t>
                    </m:r>
                  </m:oMath>
                </a14:m>
                <a:endParaRPr lang="en-US" sz="18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:</m:t>
                    </m:r>
                    <m:r>
                      <a:rPr lang="en-US" sz="1800" b="0" i="1" smtClean="0">
                        <a:latin typeface="Cambria Math"/>
                      </a:rPr>
                      <m:t>h𝑦𝑝𝑜𝑡h𝑒𝑡𝑖𝑐𝑎𝑙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𝑝𝑟𝑜𝑏𝑎𝑏𝑖𝑙𝑖𝑡𝑦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𝑜𝑓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𝑐h𝑎𝑛𝑐𝑒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𝑎𝑔𝑟𝑒𝑒𝑚𝑒𝑛𝑡</m:t>
                    </m:r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Still </a:t>
                </a:r>
                <a:r>
                  <a:rPr lang="en-US" sz="1800" dirty="0"/>
                  <a:t>controversial (out of the scope of this presentation)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Evaluation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000" b="1" dirty="0" smtClean="0"/>
                  <a:t>Evaluation paradigms</a:t>
                </a:r>
                <a:endParaRPr lang="en-US" sz="2000" b="1" dirty="0"/>
              </a:p>
              <a:p>
                <a:r>
                  <a:rPr lang="en-US" sz="1800" dirty="0" smtClean="0"/>
                  <a:t>One output per input</a:t>
                </a:r>
              </a:p>
              <a:p>
                <a:pPr lvl="1"/>
                <a:r>
                  <a:rPr lang="en-US" sz="1600" dirty="0" smtClean="0"/>
                  <a:t>The most straightforward</a:t>
                </a:r>
              </a:p>
              <a:p>
                <a:pPr lvl="1"/>
                <a:r>
                  <a:rPr lang="en-US" sz="1600" dirty="0" smtClean="0"/>
                  <a:t>Word sense disambiguation</a:t>
                </a:r>
              </a:p>
              <a:p>
                <a:pPr lvl="1"/>
                <a:r>
                  <a:rPr lang="en-US" sz="1600" dirty="0" smtClean="0"/>
                  <a:t>Inputs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1600" dirty="0" smtClean="0"/>
                  <a:t> and labels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 smtClean="0"/>
                  <a:t>Precision, recall  and F1-measure</a:t>
                </a:r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Multiple </a:t>
                </a:r>
                <a:r>
                  <a:rPr lang="en-US" sz="1800" dirty="0" smtClean="0"/>
                  <a:t>output per input</a:t>
                </a:r>
              </a:p>
              <a:p>
                <a:pPr lvl="1"/>
                <a:r>
                  <a:rPr lang="en-US" sz="1600" dirty="0" smtClean="0"/>
                  <a:t>Information retrieval: More than one document are relevant for an input query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𝑃𝑟𝑒𝑐𝑖𝑠𝑖𝑜𝑛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𝑟𝑒𝑙𝑒𝑣𝑎𝑛𝑡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𝑟𝑒𝑡𝑟𝑖𝑒𝑣𝑒𝑑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𝑟𝑒𝑡𝑟𝑖𝑒𝑣𝑒𝑑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 smtClean="0"/>
                  <a:t> </a:t>
                </a:r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𝑅𝑒𝑐𝑎𝑙𝑙</m:t>
                    </m:r>
                    <m:r>
                      <a:rPr lang="en-US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</a:rPr>
                          <m:t>𝑟𝑒𝑙𝑒𝑣𝑎𝑛𝑡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𝑟𝑒𝑡𝑟𝑖𝑒𝑣𝑒𝑑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𝑟𝑒𝑙𝑒𝑣𝑎𝑛𝑡</m:t>
                        </m:r>
                        <m:r>
                          <a:rPr lang="en-US" sz="2000" i="1"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pPr lvl="1"/>
                <a:r>
                  <a:rPr lang="en-US" sz="1600" dirty="0" smtClean="0"/>
                  <a:t>Can be defined with a range of relevancy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Evaluation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 smtClean="0"/>
              <a:t>Evaluation paradigms</a:t>
            </a:r>
          </a:p>
          <a:p>
            <a:r>
              <a:rPr lang="en-US" sz="2000" dirty="0"/>
              <a:t>Text output for each input</a:t>
            </a:r>
          </a:p>
          <a:p>
            <a:pPr lvl="1"/>
            <a:r>
              <a:rPr lang="en-US" sz="1600" dirty="0"/>
              <a:t>Machine translation and text summarization: Desired output can be expressed in many different ways</a:t>
            </a:r>
          </a:p>
          <a:p>
            <a:pPr lvl="1"/>
            <a:r>
              <a:rPr lang="en-US" sz="1600" dirty="0"/>
              <a:t>Human judges</a:t>
            </a:r>
          </a:p>
          <a:p>
            <a:pPr lvl="1"/>
            <a:r>
              <a:rPr lang="en-US" sz="1600" dirty="0"/>
              <a:t>Broke the text into pieces that can be compared via exact matching: n-gram and then compare to golden standard provided by human translators</a:t>
            </a:r>
          </a:p>
          <a:p>
            <a:pPr lvl="1"/>
            <a:r>
              <a:rPr lang="en-US" sz="1600" dirty="0"/>
              <a:t>Operationalized in </a:t>
            </a:r>
            <a:r>
              <a:rPr lang="en-US" sz="1600" dirty="0" smtClean="0"/>
              <a:t>BLEU metric for translation and ROUGE metric for summarization</a:t>
            </a:r>
          </a:p>
          <a:p>
            <a:endParaRPr lang="en-US" sz="2000" dirty="0"/>
          </a:p>
          <a:p>
            <a:r>
              <a:rPr lang="en-US" sz="2000" dirty="0" smtClean="0"/>
              <a:t>Structured </a:t>
            </a:r>
            <a:r>
              <a:rPr lang="en-US" sz="2000" dirty="0" smtClean="0"/>
              <a:t>output for inputs</a:t>
            </a:r>
            <a:endParaRPr lang="en-US" sz="2000" dirty="0" smtClean="0"/>
          </a:p>
          <a:p>
            <a:pPr lvl="1"/>
            <a:r>
              <a:rPr lang="en-US" sz="1600" dirty="0" smtClean="0"/>
              <a:t>Syntactic trees</a:t>
            </a:r>
          </a:p>
          <a:p>
            <a:pPr lvl="1"/>
            <a:r>
              <a:rPr lang="en-US" sz="1600" dirty="0" smtClean="0"/>
              <a:t>The same idea: broke the output into pieces and compare n-grams</a:t>
            </a:r>
          </a:p>
          <a:p>
            <a:endParaRPr lang="en-US" sz="20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Evaluation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Text vs Non-Text Data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" y="1143000"/>
            <a:ext cx="8960720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4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000" b="1" dirty="0" smtClean="0"/>
                  <a:t>Evaluation paradigms</a:t>
                </a:r>
              </a:p>
              <a:p>
                <a:r>
                  <a:rPr lang="en-US" sz="2000" dirty="0"/>
                  <a:t>Output values on a scale</a:t>
                </a:r>
              </a:p>
              <a:p>
                <a:pPr lvl="1"/>
                <a:r>
                  <a:rPr lang="en-US" sz="1600" dirty="0"/>
                  <a:t>Topic modeling and dialog </a:t>
                </a:r>
                <a:r>
                  <a:rPr lang="en-US" sz="1600" dirty="0" smtClean="0"/>
                  <a:t>systems</a:t>
                </a:r>
              </a:p>
              <a:p>
                <a:pPr lvl="1"/>
                <a:r>
                  <a:rPr lang="en-US" sz="1600" dirty="0" smtClean="0"/>
                  <a:t>Consider the system as a language model</a:t>
                </a:r>
              </a:p>
              <a:p>
                <a:pPr lvl="1"/>
                <a:r>
                  <a:rPr lang="en-US" sz="1600" dirty="0" smtClean="0"/>
                  <a:t>How well the probability distribution predicts a sample</a:t>
                </a:r>
              </a:p>
              <a:p>
                <a:pPr lvl="1"/>
                <a:r>
                  <a:rPr lang="en-US" sz="1600" dirty="0" smtClean="0"/>
                  <a:t>Perplexity: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sup>
                    </m:sSup>
                  </m:oMath>
                </a14:m>
                <a:endParaRPr lang="en-US" sz="1800" dirty="0"/>
              </a:p>
              <a:p>
                <a:pPr lvl="1"/>
                <a:r>
                  <a:rPr lang="en-US" sz="1600" dirty="0" smtClean="0"/>
                  <a:t>Perplexity measures the extent to which the model reduces ambiguity when predicting the next word</a:t>
                </a:r>
              </a:p>
              <a:p>
                <a:pPr lvl="1"/>
                <a:r>
                  <a:rPr lang="en-US" sz="1600" dirty="0" smtClean="0"/>
                  <a:t>In worst case, the model is not longer better than rolling a V-sided dice, yield the perplexity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𝑘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⁡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den>
                        </m:f>
                      </m:sup>
                    </m:sSup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V</m:t>
                        </m:r>
                      </m:e>
                    </m:d>
                  </m:oMath>
                </a14:m>
                <a:r>
                  <a:rPr lang="en-US" sz="1600" dirty="0" smtClean="0"/>
                  <a:t> </a:t>
                </a:r>
              </a:p>
              <a:p>
                <a:pPr lvl="1"/>
                <a:r>
                  <a:rPr lang="en-US" sz="1600" dirty="0" smtClean="0"/>
                  <a:t>At the other extreme, the model always predict correctly perplexity would be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k</m:t>
                    </m:r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1600" b="0" dirty="0" smtClean="0"/>
              </a:p>
              <a:p>
                <a:pPr lvl="1"/>
                <a:r>
                  <a:rPr lang="en-US" sz="1600" dirty="0" smtClean="0"/>
                  <a:t>KL-divergence between the model probability and ground truth probability distribution.</a:t>
                </a:r>
                <a:endParaRPr lang="en-US" sz="16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05800" cy="5257800"/>
              </a:xfrm>
              <a:blipFill rotWithShape="1">
                <a:blip r:embed="rId2"/>
                <a:stretch>
                  <a:fillRect t="-580" r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Evaluation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30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2086" y="2967335"/>
            <a:ext cx="3579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Ubuntu" panose="020B0504030602030204" pitchFamily="34" charset="0"/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82086" y="2967335"/>
            <a:ext cx="3579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Ubuntu" panose="020B0504030602030204" pitchFamily="34" charset="0"/>
              </a:rPr>
              <a:t>Thank you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2086" y="2967335"/>
            <a:ext cx="3579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Ubuntu" panose="020B0504030602030204" pitchFamily="34" charset="0"/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6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Ambiguity</a:t>
            </a:r>
          </a:p>
          <a:p>
            <a:endParaRPr lang="en-US" sz="3200" dirty="0" smtClean="0"/>
          </a:p>
          <a:p>
            <a:r>
              <a:rPr lang="en-US" sz="3200" dirty="0" smtClean="0"/>
              <a:t>Knowledge Representation</a:t>
            </a:r>
          </a:p>
          <a:p>
            <a:endParaRPr lang="en-US" sz="3200" dirty="0" smtClean="0"/>
          </a:p>
          <a:p>
            <a:r>
              <a:rPr lang="en-US" sz="3200" dirty="0" smtClean="0"/>
              <a:t>Data Sparsity</a:t>
            </a:r>
          </a:p>
          <a:p>
            <a:endParaRPr lang="en-US" sz="3200" dirty="0" smtClean="0"/>
          </a:p>
          <a:p>
            <a:r>
              <a:rPr lang="en-US" sz="3200" dirty="0" smtClean="0"/>
              <a:t>Evaluation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Challenges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2800" b="1" dirty="0" smtClean="0"/>
              <a:t>I made her duck</a:t>
            </a:r>
          </a:p>
          <a:p>
            <a:endParaRPr lang="en-US" sz="1800" dirty="0"/>
          </a:p>
          <a:p>
            <a:pPr marL="452628" indent="-342900">
              <a:buFont typeface="+mj-lt"/>
              <a:buAutoNum type="arabicPeriod"/>
            </a:pPr>
            <a:r>
              <a:rPr lang="en-US" sz="2400" dirty="0" smtClean="0"/>
              <a:t>I cooked waterfowl for her benefit (to eat)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 smtClean="0"/>
              <a:t>I cooked waterfowl belonging to her 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 smtClean="0"/>
              <a:t>I created the (plaster?) waterfowl she owns 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 smtClean="0"/>
              <a:t>I caused her to quickly lower her head or body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 smtClean="0"/>
              <a:t>I recognized the true identity of her spy waterfowl</a:t>
            </a:r>
          </a:p>
          <a:p>
            <a:pPr marL="452628" indent="-342900">
              <a:buFont typeface="+mj-lt"/>
              <a:buAutoNum type="arabicPeriod"/>
            </a:pPr>
            <a:r>
              <a:rPr lang="en-US" sz="2400" dirty="0" smtClean="0"/>
              <a:t>I waved my magic wand and turned her into undifferentiated waterfowl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Ambiguity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Ambiguity is pervasive</a:t>
            </a:r>
          </a:p>
          <a:p>
            <a:endParaRPr lang="en-US" sz="2000" dirty="0" smtClean="0"/>
          </a:p>
          <a:p>
            <a:r>
              <a:rPr lang="en-US" sz="2000" dirty="0" smtClean="0"/>
              <a:t>I caused her to quickly lower her head or body</a:t>
            </a:r>
          </a:p>
          <a:p>
            <a:pPr lvl="1"/>
            <a:r>
              <a:rPr lang="en-US" sz="1600" dirty="0" smtClean="0"/>
              <a:t>Part of speech: “duck” can be a Noun or Verb </a:t>
            </a:r>
          </a:p>
          <a:p>
            <a:endParaRPr lang="en-US" sz="2000" dirty="0" smtClean="0"/>
          </a:p>
          <a:p>
            <a:r>
              <a:rPr lang="en-US" sz="2000" dirty="0" smtClean="0"/>
              <a:t>I cooked waterfowl belonging to her. </a:t>
            </a:r>
          </a:p>
          <a:p>
            <a:pPr lvl="1"/>
            <a:r>
              <a:rPr lang="en-US" sz="1600" dirty="0" smtClean="0"/>
              <a:t>Part of speech:</a:t>
            </a:r>
          </a:p>
          <a:p>
            <a:pPr lvl="1"/>
            <a:r>
              <a:rPr lang="en-US" sz="1600" dirty="0" smtClean="0"/>
              <a:t>“her” is passive pronoun (“of her”) </a:t>
            </a:r>
          </a:p>
          <a:p>
            <a:pPr lvl="1"/>
            <a:r>
              <a:rPr lang="en-US" sz="1600" dirty="0" smtClean="0"/>
              <a:t>“her” is dative pronoun (“for her”)</a:t>
            </a:r>
          </a:p>
          <a:p>
            <a:endParaRPr lang="en-US" sz="2000" dirty="0" smtClean="0"/>
          </a:p>
          <a:p>
            <a:r>
              <a:rPr lang="en-US" sz="2000" dirty="0" smtClean="0"/>
              <a:t>I made the (plaster) duck statue she owns </a:t>
            </a:r>
          </a:p>
          <a:p>
            <a:pPr lvl="1"/>
            <a:r>
              <a:rPr lang="en-US" sz="1600" dirty="0" smtClean="0"/>
              <a:t>Word Meaning : “make” can mean “create” or “cook”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Ambiguity</a:t>
            </a:r>
            <a:endParaRPr lang="en-US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64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Grammar: make can be (Syntactic ambiguity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400" dirty="0"/>
              <a:t>Transitive: (verb has a noun direct object)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Ditransitive</a:t>
            </a:r>
            <a:r>
              <a:rPr lang="en-US" sz="2400" dirty="0"/>
              <a:t>: (verb has 2 noun objects) </a:t>
            </a:r>
          </a:p>
          <a:p>
            <a:pPr marL="630936" lvl="2" indent="0">
              <a:buNone/>
            </a:pPr>
            <a:r>
              <a:rPr lang="en-US" sz="1400" dirty="0" smtClean="0"/>
              <a:t>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Action-transitive </a:t>
            </a:r>
            <a:r>
              <a:rPr lang="en-US" sz="2400" dirty="0"/>
              <a:t>(verb has a direct object + verb)</a:t>
            </a:r>
          </a:p>
          <a:p>
            <a:pPr lvl="2"/>
            <a:r>
              <a:rPr lang="en-US" sz="1400" dirty="0"/>
              <a:t> I caused [her] [to move her body]</a:t>
            </a:r>
          </a:p>
          <a:p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Ambiguity</a:t>
            </a:r>
            <a:endParaRPr lang="en-US" dirty="0">
              <a:latin typeface="Ubuntu" panose="020B05040306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6400" y="1905000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I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911351"/>
            <a:ext cx="1219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 smtClean="0"/>
              <a:t>cooked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1911352"/>
            <a:ext cx="3048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[waterfowl belonging to her]</a:t>
            </a:r>
          </a:p>
        </p:txBody>
      </p:sp>
      <p:cxnSp>
        <p:nvCxnSpPr>
          <p:cNvPr id="8" name="Curved Connector 7"/>
          <p:cNvCxnSpPr>
            <a:stCxn id="5" idx="2"/>
            <a:endCxn id="6" idx="2"/>
          </p:cNvCxnSpPr>
          <p:nvPr/>
        </p:nvCxnSpPr>
        <p:spPr>
          <a:xfrm rot="16200000" flipH="1">
            <a:off x="4724400" y="1149351"/>
            <a:ext cx="1" cy="2438400"/>
          </a:xfrm>
          <a:prstGeom prst="curvedConnector3">
            <a:avLst>
              <a:gd name="adj1" fmla="val 228601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76400" y="3581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I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814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[her</a:t>
            </a:r>
            <a:r>
              <a:rPr lang="en-US" sz="1400" dirty="0" smtClean="0"/>
              <a:t>]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4709" y="3581400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600" dirty="0"/>
              <a:t>made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50528" y="3581400"/>
            <a:ext cx="266065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[undifferentiated waterfowl</a:t>
            </a:r>
            <a:r>
              <a:rPr lang="en-US" sz="1400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11882" y="35814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 smtClean="0"/>
              <a:t>into</a:t>
            </a:r>
            <a:endParaRPr lang="en-US" dirty="0"/>
          </a:p>
        </p:txBody>
      </p:sp>
      <p:cxnSp>
        <p:nvCxnSpPr>
          <p:cNvPr id="22" name="Curved Connector 21"/>
          <p:cNvCxnSpPr>
            <a:stCxn id="15" idx="2"/>
            <a:endCxn id="14" idx="2"/>
          </p:cNvCxnSpPr>
          <p:nvPr/>
        </p:nvCxnSpPr>
        <p:spPr>
          <a:xfrm rot="16200000" flipH="1">
            <a:off x="3766704" y="3461904"/>
            <a:ext cx="12700" cy="1153391"/>
          </a:xfrm>
          <a:prstGeom prst="curved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5" idx="2"/>
            <a:endCxn id="16" idx="2"/>
          </p:cNvCxnSpPr>
          <p:nvPr/>
        </p:nvCxnSpPr>
        <p:spPr>
          <a:xfrm rot="16200000" flipH="1">
            <a:off x="5235431" y="1993178"/>
            <a:ext cx="12700" cy="4090844"/>
          </a:xfrm>
          <a:prstGeom prst="curvedConnector3">
            <a:avLst>
              <a:gd name="adj1" fmla="val 37636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27791" y="2608559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Object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5379" y="4241861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Object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4241861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Object 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676400" y="5410200"/>
            <a:ext cx="838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I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694709" y="5410200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600" dirty="0" smtClean="0"/>
              <a:t>caused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886200" y="5410200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/>
              <a:t>[her</a:t>
            </a:r>
            <a:r>
              <a:rPr lang="en-US" sz="1400" dirty="0" smtClean="0"/>
              <a:t>]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62662" y="5410200"/>
            <a:ext cx="266065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algn="ctr"/>
            <a:r>
              <a:rPr lang="en-US" sz="1400" dirty="0" smtClean="0"/>
              <a:t>[to move her body]</a:t>
            </a:r>
            <a:endParaRPr lang="en-US" dirty="0"/>
          </a:p>
        </p:txBody>
      </p:sp>
      <p:cxnSp>
        <p:nvCxnSpPr>
          <p:cNvPr id="45" name="Curved Connector 44"/>
          <p:cNvCxnSpPr>
            <a:stCxn id="41" idx="2"/>
            <a:endCxn id="42" idx="2"/>
          </p:cNvCxnSpPr>
          <p:nvPr/>
        </p:nvCxnSpPr>
        <p:spPr>
          <a:xfrm rot="16200000" flipH="1">
            <a:off x="3804804" y="5252604"/>
            <a:ext cx="12700" cy="1229591"/>
          </a:xfrm>
          <a:prstGeom prst="curved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41" idx="2"/>
            <a:endCxn id="43" idx="2"/>
          </p:cNvCxnSpPr>
          <p:nvPr/>
        </p:nvCxnSpPr>
        <p:spPr>
          <a:xfrm rot="16200000" flipH="1">
            <a:off x="4841498" y="4215911"/>
            <a:ext cx="12700" cy="3302978"/>
          </a:xfrm>
          <a:prstGeom prst="curvedConnector3">
            <a:avLst>
              <a:gd name="adj1" fmla="val 4527276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30909" y="6094511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Object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19541" y="640228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Verb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/>
              <a:t>Lexical ambiguity</a:t>
            </a:r>
          </a:p>
          <a:p>
            <a:pPr lvl="1"/>
            <a:r>
              <a:rPr lang="en-US" sz="2000" dirty="0" smtClean="0"/>
              <a:t>Duck can be Noun or Verb</a:t>
            </a:r>
          </a:p>
          <a:p>
            <a:r>
              <a:rPr lang="en-US" sz="1800" b="1" dirty="0" smtClean="0"/>
              <a:t>Syntactic ambiguity </a:t>
            </a:r>
          </a:p>
          <a:p>
            <a:pPr lvl="1"/>
            <a:r>
              <a:rPr lang="en-US" sz="1800" dirty="0" smtClean="0"/>
              <a:t>Different Parse trees</a:t>
            </a:r>
          </a:p>
          <a:p>
            <a:pPr lvl="1"/>
            <a:r>
              <a:rPr lang="en-US" sz="1800" dirty="0" smtClean="0"/>
              <a:t>Generated in </a:t>
            </a:r>
            <a:r>
              <a:rPr lang="en-US" sz="1800" dirty="0" smtClean="0"/>
              <a:t>python</a:t>
            </a:r>
            <a:endParaRPr lang="en-US" sz="18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sz="1800" b="1" dirty="0" smtClean="0"/>
              <a:t>Semantic ambiguity</a:t>
            </a:r>
            <a:endParaRPr lang="en-US" sz="1800" b="1" dirty="0"/>
          </a:p>
          <a:p>
            <a:pPr lvl="1"/>
            <a:r>
              <a:rPr lang="en-US" sz="1600" dirty="0" smtClean="0"/>
              <a:t>Make can be </a:t>
            </a:r>
            <a:r>
              <a:rPr lang="en-US" sz="1600" dirty="0" smtClean="0"/>
              <a:t>“create” </a:t>
            </a:r>
            <a:r>
              <a:rPr lang="en-US" sz="1600" dirty="0" smtClean="0"/>
              <a:t>or </a:t>
            </a:r>
            <a:r>
              <a:rPr lang="en-US" sz="1600" dirty="0" smtClean="0"/>
              <a:t>“cook”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/>
              <a:t>Metaphors</a:t>
            </a:r>
            <a:endParaRPr lang="en-US" sz="1200" b="1" dirty="0"/>
          </a:p>
          <a:p>
            <a:r>
              <a:rPr lang="en-US" sz="1600" dirty="0"/>
              <a:t>a figure of speech in which a word or phrase is applied to an object or action to which it is not literally </a:t>
            </a:r>
            <a:r>
              <a:rPr lang="en-US" sz="1600" dirty="0" smtClean="0"/>
              <a:t>applicable</a:t>
            </a:r>
          </a:p>
          <a:p>
            <a:pPr lvl="1" algn="ctr"/>
            <a:r>
              <a:rPr lang="en-US" sz="1200" dirty="0" smtClean="0"/>
              <a:t>He </a:t>
            </a:r>
            <a:r>
              <a:rPr lang="en-US" sz="1200" dirty="0" smtClean="0"/>
              <a:t>drowned in a sea of grief</a:t>
            </a:r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1018309"/>
          </a:xfrm>
        </p:spPr>
        <p:txBody>
          <a:bodyPr/>
          <a:lstStyle/>
          <a:p>
            <a:r>
              <a:rPr lang="en-US" dirty="0" smtClean="0">
                <a:latin typeface="Ubuntu" panose="020B0504030602030204" pitchFamily="34" charset="0"/>
              </a:rPr>
              <a:t>Ambiguity</a:t>
            </a:r>
            <a:endParaRPr lang="en-US" dirty="0">
              <a:latin typeface="Ubuntu" panose="020B05040306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29408"/>
            <a:ext cx="5181600" cy="29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8130</TotalTime>
  <Words>2720</Words>
  <Application>Microsoft Office PowerPoint</Application>
  <PresentationFormat>On-screen Show (4:3)</PresentationFormat>
  <Paragraphs>497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A General Overview of Natural language processing</vt:lpstr>
      <vt:lpstr>History of NLP</vt:lpstr>
      <vt:lpstr>History of NLP</vt:lpstr>
      <vt:lpstr>Text vs Non-Text Data</vt:lpstr>
      <vt:lpstr>Challenges</vt:lpstr>
      <vt:lpstr>Ambiguity</vt:lpstr>
      <vt:lpstr>Ambiguity</vt:lpstr>
      <vt:lpstr>Ambiguity</vt:lpstr>
      <vt:lpstr>Ambiguity</vt:lpstr>
      <vt:lpstr>Knowledge Representation</vt:lpstr>
      <vt:lpstr>Knowledge Reasoning</vt:lpstr>
      <vt:lpstr>Knowledge Reasoning</vt:lpstr>
      <vt:lpstr>Knowledge Reasoning</vt:lpstr>
      <vt:lpstr>Ontology</vt:lpstr>
      <vt:lpstr>Ontology</vt:lpstr>
      <vt:lpstr>Ontology</vt:lpstr>
      <vt:lpstr>Ontology</vt:lpstr>
      <vt:lpstr>Ontology</vt:lpstr>
      <vt:lpstr>Ontology</vt:lpstr>
      <vt:lpstr>Language Model</vt:lpstr>
      <vt:lpstr>Language Model</vt:lpstr>
      <vt:lpstr>Language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Vector space model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rohola</dc:creator>
  <cp:lastModifiedBy>rohola</cp:lastModifiedBy>
  <cp:revision>196</cp:revision>
  <dcterms:created xsi:type="dcterms:W3CDTF">2017-07-19T15:05:45Z</dcterms:created>
  <dcterms:modified xsi:type="dcterms:W3CDTF">2017-08-04T18:25:22Z</dcterms:modified>
</cp:coreProperties>
</file>