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99" r:id="rId7"/>
    <p:sldId id="300" r:id="rId8"/>
    <p:sldId id="301" r:id="rId9"/>
    <p:sldId id="260" r:id="rId10"/>
    <p:sldId id="298" r:id="rId11"/>
    <p:sldId id="262" r:id="rId12"/>
    <p:sldId id="294" r:id="rId13"/>
    <p:sldId id="263" r:id="rId14"/>
    <p:sldId id="264" r:id="rId15"/>
    <p:sldId id="265" r:id="rId16"/>
    <p:sldId id="289" r:id="rId17"/>
    <p:sldId id="266" r:id="rId18"/>
    <p:sldId id="267" r:id="rId19"/>
    <p:sldId id="290" r:id="rId20"/>
    <p:sldId id="269" r:id="rId21"/>
    <p:sldId id="268" r:id="rId22"/>
    <p:sldId id="274" r:id="rId23"/>
    <p:sldId id="275" r:id="rId24"/>
    <p:sldId id="270" r:id="rId25"/>
    <p:sldId id="271" r:id="rId26"/>
    <p:sldId id="302" r:id="rId27"/>
    <p:sldId id="291" r:id="rId28"/>
    <p:sldId id="272" r:id="rId29"/>
    <p:sldId id="292" r:id="rId30"/>
    <p:sldId id="273" r:id="rId31"/>
    <p:sldId id="277" r:id="rId32"/>
    <p:sldId id="293" r:id="rId33"/>
    <p:sldId id="276" r:id="rId34"/>
    <p:sldId id="279" r:id="rId35"/>
    <p:sldId id="281" r:id="rId36"/>
    <p:sldId id="280" r:id="rId37"/>
    <p:sldId id="282" r:id="rId38"/>
    <p:sldId id="283" r:id="rId39"/>
    <p:sldId id="285" r:id="rId40"/>
    <p:sldId id="286" r:id="rId41"/>
    <p:sldId id="287" r:id="rId42"/>
    <p:sldId id="288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599BA-A525-4732-BCBF-2CACC73DF8B4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D6E6-E82D-45D4-9EF4-7E7A981C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6D6E6-E82D-45D4-9EF4-7E7A981CB2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3D4CE3F-610C-417D-935D-2C87FCB16DDB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924800" cy="2363162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A General Overview of 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Rohola</a:t>
            </a:r>
            <a:r>
              <a:rPr lang="en-US" dirty="0"/>
              <a:t> </a:t>
            </a:r>
            <a:r>
              <a:rPr lang="en-US" dirty="0" err="1"/>
              <a:t>Zandie</a:t>
            </a:r>
            <a:endParaRPr lang="en-US" dirty="0"/>
          </a:p>
          <a:p>
            <a:r>
              <a:rPr lang="en-US" dirty="0"/>
              <a:t>August 2017</a:t>
            </a:r>
          </a:p>
        </p:txBody>
      </p:sp>
    </p:spTree>
    <p:extLst>
      <p:ext uri="{BB962C8B-B14F-4D97-AF65-F5344CB8AC3E}">
        <p14:creationId xmlns:p14="http://schemas.microsoft.com/office/powerpoint/2010/main" val="30789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b="1" dirty="0"/>
              <a:t>I made her duck</a:t>
            </a:r>
          </a:p>
          <a:p>
            <a:endParaRPr lang="en-US" sz="1800" dirty="0"/>
          </a:p>
          <a:p>
            <a:pPr marL="452628" indent="-342900">
              <a:buFont typeface="+mj-lt"/>
              <a:buAutoNum type="arabicPeriod"/>
            </a:pPr>
            <a:r>
              <a:rPr lang="en-US" sz="2400" dirty="0"/>
              <a:t>I cooked waterfowl for her benefit (to eat)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/>
              <a:t>I cooked waterfowl belonging to her 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/>
              <a:t>I created the (plaster?) waterfowl she owns 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/>
              <a:t>I caused her to quickly lower her head or body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/>
              <a:t>I recognized the true identity of her spy waterfowl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/>
              <a:t>I waved my magic wand and turned her into undifferentiated waterfowl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Ambiguity</a:t>
            </a:r>
          </a:p>
        </p:txBody>
      </p:sp>
    </p:spTree>
    <p:extLst>
      <p:ext uri="{BB962C8B-B14F-4D97-AF65-F5344CB8AC3E}">
        <p14:creationId xmlns:p14="http://schemas.microsoft.com/office/powerpoint/2010/main" val="194860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Ambiguity is pervasive</a:t>
            </a:r>
          </a:p>
          <a:p>
            <a:endParaRPr lang="en-US" sz="2000" dirty="0"/>
          </a:p>
          <a:p>
            <a:r>
              <a:rPr lang="en-US" sz="2000" dirty="0"/>
              <a:t>I caused her to quickly lower her head or body</a:t>
            </a:r>
          </a:p>
          <a:p>
            <a:pPr lvl="1"/>
            <a:r>
              <a:rPr lang="en-US" sz="1600" dirty="0"/>
              <a:t>Part of speech: “duck” can be a Noun or Verb </a:t>
            </a:r>
          </a:p>
          <a:p>
            <a:endParaRPr lang="en-US" sz="2000" dirty="0"/>
          </a:p>
          <a:p>
            <a:r>
              <a:rPr lang="en-US" sz="2000" dirty="0"/>
              <a:t>I cooked waterfowl belonging to her. </a:t>
            </a:r>
          </a:p>
          <a:p>
            <a:pPr lvl="1"/>
            <a:r>
              <a:rPr lang="en-US" sz="1600" dirty="0"/>
              <a:t>Part of speech:</a:t>
            </a:r>
          </a:p>
          <a:p>
            <a:pPr lvl="1"/>
            <a:r>
              <a:rPr lang="en-US" sz="1600" dirty="0"/>
              <a:t>“her” is passive pronoun (“of her”) </a:t>
            </a:r>
          </a:p>
          <a:p>
            <a:pPr lvl="1"/>
            <a:r>
              <a:rPr lang="en-US" sz="1600" dirty="0"/>
              <a:t>“her” is dative pronoun (“for her”)</a:t>
            </a:r>
          </a:p>
          <a:p>
            <a:endParaRPr lang="en-US" sz="2000" dirty="0"/>
          </a:p>
          <a:p>
            <a:r>
              <a:rPr lang="en-US" sz="2000" dirty="0"/>
              <a:t>I made the (plaster) duck statue she owns </a:t>
            </a:r>
          </a:p>
          <a:p>
            <a:pPr lvl="1"/>
            <a:r>
              <a:rPr lang="en-US" sz="1600" dirty="0"/>
              <a:t>Word Meaning : “make” can mean “create” or “cook”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Ambiguity</a:t>
            </a:r>
          </a:p>
        </p:txBody>
      </p:sp>
    </p:spTree>
    <p:extLst>
      <p:ext uri="{BB962C8B-B14F-4D97-AF65-F5344CB8AC3E}">
        <p14:creationId xmlns:p14="http://schemas.microsoft.com/office/powerpoint/2010/main" val="271164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Grammar: make can be (Syntactic ambiguity)</a:t>
            </a:r>
          </a:p>
          <a:p>
            <a:pPr lvl="1"/>
            <a:r>
              <a:rPr lang="en-US" sz="2400" dirty="0"/>
              <a:t>Transitive: (verb has a noun direct object)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Ditransitive: (verb has 2 noun objects) </a:t>
            </a:r>
          </a:p>
          <a:p>
            <a:pPr marL="630936" lvl="2" indent="0">
              <a:buNone/>
            </a:pPr>
            <a:r>
              <a:rPr lang="en-US" sz="1400" dirty="0"/>
              <a:t>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Action-transitive (verb has a direct object + verb)</a:t>
            </a:r>
          </a:p>
          <a:p>
            <a:pPr lvl="2"/>
            <a:r>
              <a:rPr lang="en-US" sz="1400" dirty="0"/>
              <a:t> I caused [her] [to move her body]</a:t>
            </a: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Ambiguity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1905000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I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911351"/>
            <a:ext cx="1219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cooked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911352"/>
            <a:ext cx="3048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[waterfowl belonging to her]</a:t>
            </a:r>
          </a:p>
        </p:txBody>
      </p:sp>
      <p:cxnSp>
        <p:nvCxnSpPr>
          <p:cNvPr id="8" name="Curved Connector 7"/>
          <p:cNvCxnSpPr>
            <a:stCxn id="5" idx="2"/>
            <a:endCxn id="6" idx="2"/>
          </p:cNvCxnSpPr>
          <p:nvPr/>
        </p:nvCxnSpPr>
        <p:spPr>
          <a:xfrm rot="16200000" flipH="1">
            <a:off x="4724400" y="1149351"/>
            <a:ext cx="1" cy="2438400"/>
          </a:xfrm>
          <a:prstGeom prst="curvedConnector3">
            <a:avLst>
              <a:gd name="adj1" fmla="val 228601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76400" y="3581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I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814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[her]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4709" y="3581400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600" dirty="0"/>
              <a:t>made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50528" y="3581400"/>
            <a:ext cx="266065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[undifferentiated waterfowl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11882" y="3581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into</a:t>
            </a:r>
            <a:endParaRPr lang="en-US" dirty="0"/>
          </a:p>
        </p:txBody>
      </p:sp>
      <p:cxnSp>
        <p:nvCxnSpPr>
          <p:cNvPr id="22" name="Curved Connector 21"/>
          <p:cNvCxnSpPr>
            <a:stCxn id="15" idx="2"/>
            <a:endCxn id="14" idx="2"/>
          </p:cNvCxnSpPr>
          <p:nvPr/>
        </p:nvCxnSpPr>
        <p:spPr>
          <a:xfrm rot="16200000" flipH="1">
            <a:off x="3766704" y="3461904"/>
            <a:ext cx="12700" cy="1153391"/>
          </a:xfrm>
          <a:prstGeom prst="curved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5" idx="2"/>
            <a:endCxn id="16" idx="2"/>
          </p:cNvCxnSpPr>
          <p:nvPr/>
        </p:nvCxnSpPr>
        <p:spPr>
          <a:xfrm rot="16200000" flipH="1">
            <a:off x="5235431" y="1993178"/>
            <a:ext cx="12700" cy="4090844"/>
          </a:xfrm>
          <a:prstGeom prst="curvedConnector3">
            <a:avLst>
              <a:gd name="adj1" fmla="val 37636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27791" y="2608559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Object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5379" y="4241861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Object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4241861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Object 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676400" y="54102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I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94709" y="5410200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600" dirty="0"/>
              <a:t>caused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86200" y="54102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[her]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62662" y="5410200"/>
            <a:ext cx="266065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[to move her body]</a:t>
            </a:r>
            <a:endParaRPr lang="en-US" dirty="0"/>
          </a:p>
        </p:txBody>
      </p:sp>
      <p:cxnSp>
        <p:nvCxnSpPr>
          <p:cNvPr id="45" name="Curved Connector 44"/>
          <p:cNvCxnSpPr>
            <a:stCxn id="41" idx="2"/>
            <a:endCxn id="42" idx="2"/>
          </p:cNvCxnSpPr>
          <p:nvPr/>
        </p:nvCxnSpPr>
        <p:spPr>
          <a:xfrm rot="16200000" flipH="1">
            <a:off x="3804804" y="5252604"/>
            <a:ext cx="12700" cy="1229591"/>
          </a:xfrm>
          <a:prstGeom prst="curved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1" idx="2"/>
            <a:endCxn id="43" idx="2"/>
          </p:cNvCxnSpPr>
          <p:nvPr/>
        </p:nvCxnSpPr>
        <p:spPr>
          <a:xfrm rot="16200000" flipH="1">
            <a:off x="4841498" y="4215911"/>
            <a:ext cx="12700" cy="3302978"/>
          </a:xfrm>
          <a:prstGeom prst="curvedConnector3">
            <a:avLst>
              <a:gd name="adj1" fmla="val 4527276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30909" y="609451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19541" y="640228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111962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Lexical ambiguity</a:t>
            </a:r>
          </a:p>
          <a:p>
            <a:pPr lvl="1"/>
            <a:r>
              <a:rPr lang="en-US" sz="2000" dirty="0"/>
              <a:t>Duck can be Noun or Verb</a:t>
            </a:r>
          </a:p>
          <a:p>
            <a:r>
              <a:rPr lang="en-US" sz="1800" b="1" dirty="0"/>
              <a:t>Syntactic ambiguity </a:t>
            </a:r>
          </a:p>
          <a:p>
            <a:pPr lvl="1"/>
            <a:r>
              <a:rPr lang="en-US" sz="1800" dirty="0"/>
              <a:t>Different Parse trees</a:t>
            </a:r>
          </a:p>
          <a:p>
            <a:pPr lvl="1"/>
            <a:r>
              <a:rPr lang="en-US" sz="1800" dirty="0"/>
              <a:t>Generated in python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1800" b="1" dirty="0"/>
              <a:t>Semantic ambiguity</a:t>
            </a:r>
          </a:p>
          <a:p>
            <a:pPr lvl="1"/>
            <a:r>
              <a:rPr lang="en-US" sz="1600" dirty="0"/>
              <a:t>Make can be “create” or “cook”</a:t>
            </a:r>
          </a:p>
          <a:p>
            <a:endParaRPr lang="en-US" sz="1600" dirty="0"/>
          </a:p>
          <a:p>
            <a:r>
              <a:rPr lang="en-US" sz="1600" b="1" dirty="0"/>
              <a:t>Metaphors</a:t>
            </a:r>
            <a:endParaRPr lang="en-US" sz="1200" b="1" dirty="0"/>
          </a:p>
          <a:p>
            <a:r>
              <a:rPr lang="en-US" sz="1600" dirty="0"/>
              <a:t>a figure of speech in which a word or phrase is applied to an object or action to which it is not literally applicable</a:t>
            </a:r>
          </a:p>
          <a:p>
            <a:pPr lvl="1" algn="ctr"/>
            <a:r>
              <a:rPr lang="en-US" sz="1200" dirty="0"/>
              <a:t>He drowned in a sea of grief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Ambiguity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29408"/>
            <a:ext cx="5181600" cy="29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Designing computer representations that capture information about the world</a:t>
            </a:r>
            <a:endParaRPr lang="en-US" sz="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Question answering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Dialog systems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dirty="0">
                <a:solidFill>
                  <a:schemeClr val="accent2"/>
                </a:solidFill>
              </a:rPr>
              <a:t>Factual knowledge</a:t>
            </a:r>
            <a:r>
              <a:rPr lang="en-US" sz="1800" dirty="0"/>
              <a:t>:  The scientifically verified facts about the world.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Water boils at 100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The minimum price of the book titled “Introduction to Security” by David Walters now is 41$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452628" indent="-342900">
              <a:buFont typeface="+mj-lt"/>
              <a:buAutoNum type="arabicPeriod"/>
            </a:pPr>
            <a:r>
              <a:rPr lang="en-US" sz="1800" dirty="0">
                <a:solidFill>
                  <a:schemeClr val="accent2"/>
                </a:solidFill>
              </a:rPr>
              <a:t>Common sense knowledge</a:t>
            </a:r>
            <a:r>
              <a:rPr lang="en-US" sz="1800" dirty="0"/>
              <a:t>: Collection of information that an ordinary person is expected to know. (general to specific)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Preconditions of actions and events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Effects (post conditions) of actions and events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Subjects and objects of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Behaviors of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Stereotypical situations or scripts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Human goals and 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Emotions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Plans and strategies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Story themes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1759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Formal reasoning:</a:t>
            </a:r>
          </a:p>
          <a:p>
            <a:endParaRPr lang="en-US" sz="1800" dirty="0"/>
          </a:p>
          <a:p>
            <a:pPr marL="736092" lvl="1" indent="-342900">
              <a:buFont typeface="+mj-lt"/>
              <a:buAutoNum type="arabicPeriod"/>
            </a:pPr>
            <a:r>
              <a:rPr lang="en-US" sz="1800" dirty="0"/>
              <a:t>Deductive reasoning: logical deduction</a:t>
            </a:r>
          </a:p>
          <a:p>
            <a:pPr lvl="2"/>
            <a:r>
              <a:rPr lang="en-US" sz="2000" dirty="0"/>
              <a:t>Based mostly on first and second order logic</a:t>
            </a:r>
          </a:p>
          <a:p>
            <a:pPr lvl="3"/>
            <a:r>
              <a:rPr lang="en-US" sz="1600" dirty="0"/>
              <a:t>All men are mortal.</a:t>
            </a:r>
          </a:p>
          <a:p>
            <a:pPr lvl="3"/>
            <a:r>
              <a:rPr lang="en-US" sz="1600" dirty="0"/>
              <a:t>Socrates is a man.</a:t>
            </a:r>
          </a:p>
          <a:p>
            <a:pPr lvl="3"/>
            <a:r>
              <a:rPr lang="en-US" sz="1600" dirty="0"/>
              <a:t>Therefore, Socrates is mortal.</a:t>
            </a:r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pPr marL="736092" lvl="1" indent="-342900">
              <a:buFont typeface="+mj-lt"/>
              <a:buAutoNum type="arabicPeriod"/>
            </a:pPr>
            <a:r>
              <a:rPr lang="en-US" sz="1800" dirty="0"/>
              <a:t>Inductive reasoning:</a:t>
            </a:r>
          </a:p>
          <a:p>
            <a:pPr lvl="2"/>
            <a:r>
              <a:rPr lang="en-US" sz="2000" dirty="0"/>
              <a:t>Based mostly on Bayes inference:</a:t>
            </a:r>
            <a:endParaRPr lang="en-US" sz="4800" dirty="0"/>
          </a:p>
          <a:p>
            <a:pPr lvl="3"/>
            <a:r>
              <a:rPr lang="en-US" sz="1800" dirty="0"/>
              <a:t>All biological life forms that we know of depend on liquid water to exist.</a:t>
            </a:r>
          </a:p>
          <a:p>
            <a:pPr lvl="3"/>
            <a:r>
              <a:rPr lang="en-US" sz="1800" dirty="0"/>
              <a:t>Therefore, if we discover a new biological life form it will probably depend on liquid water to exist.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Knowledge Reasoning</a:t>
            </a:r>
          </a:p>
        </p:txBody>
      </p:sp>
    </p:spTree>
    <p:extLst>
      <p:ext uri="{BB962C8B-B14F-4D97-AF65-F5344CB8AC3E}">
        <p14:creationId xmlns:p14="http://schemas.microsoft.com/office/powerpoint/2010/main" val="229427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Informal reasoning (Heuristics reasoning)</a:t>
            </a:r>
          </a:p>
          <a:p>
            <a:pPr lvl="1"/>
            <a:r>
              <a:rPr lang="en-US" sz="1800" dirty="0"/>
              <a:t>Influenced heavily by </a:t>
            </a:r>
            <a:r>
              <a:rPr lang="en-US" sz="1800" dirty="0">
                <a:solidFill>
                  <a:schemeClr val="accent2"/>
                </a:solidFill>
              </a:rPr>
              <a:t>Cognitive biases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Example: </a:t>
            </a:r>
          </a:p>
          <a:p>
            <a:pPr lvl="2"/>
            <a:r>
              <a:rPr lang="en-US" sz="1600" dirty="0"/>
              <a:t>The </a:t>
            </a:r>
            <a:r>
              <a:rPr lang="en-US" sz="1600" b="1" dirty="0"/>
              <a:t>effort heuristic</a:t>
            </a:r>
            <a:r>
              <a:rPr lang="en-US" sz="1600" dirty="0"/>
              <a:t>: the quality or worth of an object is determined from the perceived amount of effort that went into producing that object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Suffer from cognitive biases:  For example they tend to search for, interpret and recall information in a way that confirms one's preexisting beliefs or hypotheses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Folk psychology, naïve physics, political debates and everyday reasoning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 order to simulate human behavior we need to incorporate human errors!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Knowledge Reasoning</a:t>
            </a:r>
          </a:p>
        </p:txBody>
      </p:sp>
    </p:spTree>
    <p:extLst>
      <p:ext uri="{BB962C8B-B14F-4D97-AF65-F5344CB8AC3E}">
        <p14:creationId xmlns:p14="http://schemas.microsoft.com/office/powerpoint/2010/main" val="946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Deductive</a:t>
            </a:r>
          </a:p>
          <a:p>
            <a:pPr lvl="1"/>
            <a:r>
              <a:rPr lang="en-US" sz="2400" dirty="0"/>
              <a:t>representation:</a:t>
            </a:r>
          </a:p>
          <a:p>
            <a:pPr lvl="2"/>
            <a:r>
              <a:rPr lang="en-US" sz="1600" dirty="0"/>
              <a:t>Semantic nets, system architecture, frames and ontologies</a:t>
            </a:r>
          </a:p>
          <a:p>
            <a:pPr lvl="1"/>
            <a:r>
              <a:rPr lang="en-US" sz="2400" dirty="0"/>
              <a:t>reasoning:</a:t>
            </a:r>
          </a:p>
          <a:p>
            <a:pPr lvl="2"/>
            <a:r>
              <a:rPr lang="en-US" sz="1600" dirty="0"/>
              <a:t>Inference engines, theorem provers.</a:t>
            </a:r>
          </a:p>
          <a:p>
            <a:endParaRPr lang="en-US" sz="2800" dirty="0"/>
          </a:p>
          <a:p>
            <a:r>
              <a:rPr lang="en-US" sz="2800" dirty="0"/>
              <a:t>Inductive</a:t>
            </a:r>
          </a:p>
          <a:p>
            <a:pPr lvl="1"/>
            <a:r>
              <a:rPr lang="en-US" sz="2400" dirty="0"/>
              <a:t>representation</a:t>
            </a:r>
          </a:p>
          <a:p>
            <a:pPr lvl="2"/>
            <a:r>
              <a:rPr lang="en-US" sz="1600" dirty="0"/>
              <a:t>Feature vectors</a:t>
            </a:r>
          </a:p>
          <a:p>
            <a:pPr lvl="1"/>
            <a:r>
              <a:rPr lang="en-US" sz="2400" dirty="0"/>
              <a:t>reasoning</a:t>
            </a:r>
          </a:p>
          <a:p>
            <a:pPr lvl="2"/>
            <a:r>
              <a:rPr lang="en-US" sz="1600" dirty="0"/>
              <a:t>Statistical reasoning (Bayes inference)</a:t>
            </a:r>
          </a:p>
          <a:p>
            <a:pPr lvl="1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Knowledge Reasoning</a:t>
            </a:r>
          </a:p>
        </p:txBody>
      </p:sp>
    </p:spTree>
    <p:extLst>
      <p:ext uri="{BB962C8B-B14F-4D97-AF65-F5344CB8AC3E}">
        <p14:creationId xmlns:p14="http://schemas.microsoft.com/office/powerpoint/2010/main" val="362485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Ontology is a formal way for naming properties, types and relationships between some entities in a domain of discourse.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statement is a predicate based on formal second order logic.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dirty="0"/>
              <a:t>Subject and Object can be classes or instances.</a:t>
            </a:r>
          </a:p>
          <a:p>
            <a:pPr lvl="1"/>
            <a:r>
              <a:rPr lang="en-US" sz="1600" dirty="0"/>
              <a:t>relationship between two classes : Lions eat deer</a:t>
            </a:r>
          </a:p>
          <a:p>
            <a:pPr lvl="1"/>
            <a:r>
              <a:rPr lang="en-US" sz="1600" dirty="0"/>
              <a:t>relationship between two individuals: John loves Jessica.</a:t>
            </a:r>
            <a:endParaRPr lang="en-US" sz="2000" dirty="0"/>
          </a:p>
          <a:p>
            <a:pPr lvl="1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Ontology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1" y="2057400"/>
            <a:ext cx="6119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01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The most widely used language for ontology is OWL. It consists of:</a:t>
            </a:r>
          </a:p>
          <a:p>
            <a:pPr lvl="1"/>
            <a:r>
              <a:rPr lang="en-US" sz="1800" dirty="0"/>
              <a:t>Individuals</a:t>
            </a:r>
          </a:p>
          <a:p>
            <a:pPr lvl="1"/>
            <a:r>
              <a:rPr lang="en-US" sz="1800" dirty="0"/>
              <a:t>Classes</a:t>
            </a:r>
          </a:p>
          <a:p>
            <a:pPr lvl="1"/>
            <a:r>
              <a:rPr lang="en-US" sz="1800" dirty="0"/>
              <a:t>Attributes</a:t>
            </a:r>
          </a:p>
          <a:p>
            <a:pPr lvl="1"/>
            <a:r>
              <a:rPr lang="en-US" sz="1800" dirty="0"/>
              <a:t>Relations</a:t>
            </a:r>
          </a:p>
          <a:p>
            <a:pPr lvl="1"/>
            <a:r>
              <a:rPr lang="en-US" sz="1800" dirty="0"/>
              <a:t>…</a:t>
            </a:r>
          </a:p>
          <a:p>
            <a:r>
              <a:rPr lang="en-US" sz="2200" dirty="0"/>
              <a:t>Example:</a:t>
            </a:r>
          </a:p>
          <a:p>
            <a:pPr lvl="1"/>
            <a:r>
              <a:rPr lang="en-US" sz="1800" dirty="0"/>
              <a:t>Unary predicates:</a:t>
            </a:r>
          </a:p>
          <a:p>
            <a:pPr lvl="2"/>
            <a:r>
              <a:rPr lang="en-US" sz="1600" dirty="0"/>
              <a:t>P(x)= x is a person</a:t>
            </a:r>
          </a:p>
          <a:p>
            <a:pPr lvl="2"/>
            <a:r>
              <a:rPr lang="en-US" sz="1600" dirty="0"/>
              <a:t>x belongs to the “person” class</a:t>
            </a:r>
          </a:p>
          <a:p>
            <a:pPr lvl="1"/>
            <a:r>
              <a:rPr lang="en-US" sz="1800" dirty="0"/>
              <a:t>Binary predicates</a:t>
            </a:r>
          </a:p>
          <a:p>
            <a:pPr lvl="2"/>
            <a:r>
              <a:rPr lang="en-US" sz="1600" dirty="0"/>
              <a:t>R(</a:t>
            </a:r>
            <a:r>
              <a:rPr lang="en-US" sz="1600" dirty="0" err="1"/>
              <a:t>x,y</a:t>
            </a:r>
            <a:r>
              <a:rPr lang="en-US" sz="1600" dirty="0"/>
              <a:t>)= x has age y</a:t>
            </a:r>
          </a:p>
          <a:p>
            <a:pPr lvl="2"/>
            <a:r>
              <a:rPr lang="en-US" sz="1600" dirty="0"/>
              <a:t>y is the “age” property of x</a:t>
            </a:r>
          </a:p>
          <a:p>
            <a:pPr lvl="1"/>
            <a:r>
              <a:rPr lang="en-US" sz="1800" dirty="0"/>
              <a:t>Constant</a:t>
            </a:r>
          </a:p>
          <a:p>
            <a:pPr lvl="2"/>
            <a:r>
              <a:rPr lang="en-US" sz="1600" dirty="0"/>
              <a:t>C= John</a:t>
            </a:r>
          </a:p>
          <a:p>
            <a:pPr lvl="2"/>
            <a:r>
              <a:rPr lang="en-US" sz="1600" dirty="0"/>
              <a:t>John is an individual of class student</a:t>
            </a:r>
          </a:p>
          <a:p>
            <a:pPr lvl="2"/>
            <a:endParaRPr lang="en-US" sz="1600" dirty="0"/>
          </a:p>
          <a:p>
            <a:pPr lvl="1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Ontology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175011" cy="201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5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  <a:cs typeface="Arial" panose="020B0604020202020204" pitchFamily="34" charset="0"/>
              </a:rPr>
              <a:t>In 1950, Alan Turing published his famous article "Computing Machinery and Intelligence" which proposed what is now called the Turing test as a criterion of intelligence</a:t>
            </a:r>
          </a:p>
          <a:p>
            <a:pPr marL="109728" indent="0">
              <a:buNone/>
            </a:pP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His approach heavily influenced by </a:t>
            </a:r>
            <a:r>
              <a:rPr lang="en-US" sz="1800" u="sng" dirty="0">
                <a:latin typeface="+mj-lt"/>
                <a:cs typeface="Arial" panose="020B0604020202020204" pitchFamily="34" charset="0"/>
              </a:rPr>
              <a:t>behaviorism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marL="109728" indent="0">
              <a:buNone/>
            </a:pP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It was a response to </a:t>
            </a:r>
            <a:r>
              <a:rPr lang="en-US" sz="1800" u="sng" dirty="0">
                <a:latin typeface="+mj-lt"/>
                <a:cs typeface="Arial" panose="020B0604020202020204" pitchFamily="34" charset="0"/>
              </a:rPr>
              <a:t>depth psychology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of Sigmund Freud. </a:t>
            </a:r>
          </a:p>
          <a:p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In order to be justified in ascribing a mental state to an entity, there must be some true claims about the observable behavior of that entity.</a:t>
            </a:r>
          </a:p>
          <a:p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The most important behavior of human is manifested in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History of NLP</a:t>
            </a:r>
          </a:p>
        </p:txBody>
      </p:sp>
    </p:spTree>
    <p:extLst>
      <p:ext uri="{BB962C8B-B14F-4D97-AF65-F5344CB8AC3E}">
        <p14:creationId xmlns:p14="http://schemas.microsoft.com/office/powerpoint/2010/main" val="73756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7086600" cy="527065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97371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The extension of this idea to web is called </a:t>
            </a:r>
            <a:r>
              <a:rPr lang="en-US" sz="1800" dirty="0">
                <a:solidFill>
                  <a:schemeClr val="accent2"/>
                </a:solidFill>
              </a:rPr>
              <a:t>semantic web</a:t>
            </a:r>
            <a:r>
              <a:rPr lang="en-US" sz="1800" dirty="0"/>
              <a:t>.</a:t>
            </a:r>
          </a:p>
          <a:p>
            <a:r>
              <a:rPr lang="en-US" sz="1800" dirty="0"/>
              <a:t>Imagine all the resources on the web make a big ontology.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Ontology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8375"/>
            <a:ext cx="7086600" cy="48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Linked Data</a:t>
            </a:r>
            <a:r>
              <a:rPr lang="en-US" sz="1800" dirty="0"/>
              <a:t>:  a method of publishing structured data so that it can be interlinked and become more useful through semantic queries.</a:t>
            </a:r>
          </a:p>
          <a:p>
            <a:r>
              <a:rPr lang="en-US" sz="1800" dirty="0"/>
              <a:t>It is based on web 2.0 technologies:  RDF, URI’s, OWL</a:t>
            </a:r>
          </a:p>
          <a:p>
            <a:r>
              <a:rPr lang="en-US" sz="1800" dirty="0"/>
              <a:t>The most important datasets of Linked Data known as Knowledge bases are:</a:t>
            </a:r>
          </a:p>
          <a:p>
            <a:r>
              <a:rPr lang="en-US" sz="1800" dirty="0" err="1"/>
              <a:t>Dbpedia</a:t>
            </a:r>
            <a:r>
              <a:rPr lang="en-US" sz="1800" dirty="0"/>
              <a:t>: </a:t>
            </a:r>
          </a:p>
          <a:p>
            <a:pPr lvl="1"/>
            <a:r>
              <a:rPr lang="en-US" sz="1400" dirty="0"/>
              <a:t>a dataset containing extracted data from Wikipedia</a:t>
            </a:r>
          </a:p>
          <a:p>
            <a:pPr lvl="1"/>
            <a:r>
              <a:rPr lang="en-US" sz="1400" dirty="0"/>
              <a:t>3.4 million concepts described by 1 billion triples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YAGO:</a:t>
            </a:r>
          </a:p>
          <a:p>
            <a:pPr lvl="1"/>
            <a:r>
              <a:rPr lang="en-US" sz="1400" dirty="0"/>
              <a:t>has knowledge of more than 10 million entities </a:t>
            </a:r>
          </a:p>
          <a:p>
            <a:pPr lvl="1"/>
            <a:r>
              <a:rPr lang="en-US" sz="1400" dirty="0"/>
              <a:t>contains more than 120 million facts about these entities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Cyc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a comprehensive ontology and knowledge base of everyday common sense knowledge</a:t>
            </a:r>
          </a:p>
          <a:p>
            <a:r>
              <a:rPr lang="en-US" sz="1800" dirty="0"/>
              <a:t>FOAF</a:t>
            </a:r>
          </a:p>
          <a:p>
            <a:pPr lvl="1"/>
            <a:r>
              <a:rPr lang="en-US" sz="1400" dirty="0"/>
              <a:t>a dataset describing persons, their properties and 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45" y="2362200"/>
            <a:ext cx="1862138" cy="1147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3426093"/>
            <a:ext cx="2291090" cy="1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Semantic query</a:t>
            </a:r>
            <a:r>
              <a:rPr lang="en-US" sz="1800" dirty="0"/>
              <a:t>:  Semantic queries enable the retrieval of both explicitly and implicitly derived information based on syntactic, semantic and structural information contained in data.</a:t>
            </a:r>
          </a:p>
          <a:p>
            <a:r>
              <a:rPr lang="en-US" sz="1800" dirty="0"/>
              <a:t>It is mainly based on SPARQL</a:t>
            </a:r>
          </a:p>
          <a:p>
            <a:r>
              <a:rPr lang="en-US" sz="1800" dirty="0"/>
              <a:t>Example: What are all the country capitals in Africa?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Ontology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5791200" cy="293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43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Statistical Language Model is probability distribution on sequences of words.</a:t>
                </a:r>
              </a:p>
              <a:p>
                <a:r>
                  <a:rPr lang="en-US" sz="1800" dirty="0"/>
                  <a:t>With a sequence of words of length 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1800" dirty="0"/>
              </a:p>
              <a:p>
                <a:r>
                  <a:rPr lang="en-US" sz="1800" b="1" dirty="0"/>
                  <a:t>Data sparsity</a:t>
                </a:r>
                <a:r>
                  <a:rPr lang="en-US" sz="1800" dirty="0"/>
                  <a:t>: Most possible word sequences will not be observed.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 content of language is potentially infinite.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Some sequences are more probable than others:</a:t>
                </a:r>
              </a:p>
              <a:p>
                <a:endParaRPr lang="en-US" sz="1800" dirty="0"/>
              </a:p>
              <a:p>
                <a:pPr lvl="1"/>
                <a:r>
                  <a:rPr lang="en-US" sz="1600" dirty="0"/>
                  <a:t>P(Is </a:t>
                </a:r>
                <a:r>
                  <a:rPr lang="en-US" sz="1600" dirty="0" err="1"/>
                  <a:t>is</a:t>
                </a:r>
                <a:r>
                  <a:rPr lang="en-US" sz="1600" dirty="0"/>
                  <a:t> of them there) &lt; P(To be or not to be).</a:t>
                </a:r>
              </a:p>
              <a:p>
                <a:pPr lvl="1"/>
                <a:endParaRPr lang="en-US" sz="1400" dirty="0"/>
              </a:p>
              <a:p>
                <a:pPr lvl="1"/>
                <a:r>
                  <a:rPr lang="en-US" sz="1600" dirty="0"/>
                  <a:t>P(I ate a book with my mouse) &lt; P(I ate a sandwich with my friends)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 r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15283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Statistical Language processing main hypothesis: Distributional Semantics</a:t>
                </a:r>
              </a:p>
              <a:p>
                <a:endParaRPr lang="en-US" sz="1800" dirty="0"/>
              </a:p>
              <a:p>
                <a:r>
                  <a:rPr lang="en-US" sz="1800" b="1" dirty="0"/>
                  <a:t>Distributional Semantics</a:t>
                </a:r>
                <a:r>
                  <a:rPr lang="en-US" sz="1800" dirty="0"/>
                  <a:t>: </a:t>
                </a:r>
                <a:r>
                  <a:rPr lang="en-US" sz="1800" i="1" dirty="0"/>
                  <a:t>linguistic items with similar distributions have similar meanings.</a:t>
                </a:r>
              </a:p>
              <a:p>
                <a:endParaRPr lang="en-US" sz="1800" i="1" dirty="0" smtClean="0"/>
              </a:p>
              <a:p>
                <a:r>
                  <a:rPr lang="en-US" sz="1800" dirty="0"/>
                  <a:t>N-gram model: The probability of each word depends only on n words in its context called 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𝑤</m:t>
                          </m:r>
                        </m:e>
                        <m:e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𝐶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𝑤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𝐶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We </a:t>
                </a:r>
                <a:r>
                  <a:rPr lang="en-US" sz="1800" dirty="0"/>
                  <a:t>count how many times the word w appeared in the context h, and normalize by all observations of h</a:t>
                </a:r>
              </a:p>
              <a:p>
                <a:endParaRPr lang="en-US" sz="1800" i="1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277430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Many histories h are similar, but n-grams assume exact match of h </a:t>
            </a:r>
          </a:p>
          <a:p>
            <a:endParaRPr lang="en-US" sz="1800" dirty="0" smtClean="0"/>
          </a:p>
          <a:p>
            <a:r>
              <a:rPr lang="en-US" sz="1800" dirty="0" smtClean="0"/>
              <a:t>Practically, n-grams have problems with representing patterns over more than a few words</a:t>
            </a:r>
          </a:p>
          <a:p>
            <a:endParaRPr lang="en-US" sz="1800" dirty="0"/>
          </a:p>
          <a:p>
            <a:r>
              <a:rPr lang="en-US" sz="1800" dirty="0" smtClean="0"/>
              <a:t>With increasing order of the n-gram model, the number of possible parameters increases </a:t>
            </a:r>
            <a:r>
              <a:rPr lang="en-US" sz="1800" b="1" dirty="0" smtClean="0"/>
              <a:t>exponentially</a:t>
            </a:r>
          </a:p>
          <a:p>
            <a:endParaRPr lang="en-US" sz="1800" b="1" dirty="0" smtClean="0"/>
          </a:p>
          <a:p>
            <a:r>
              <a:rPr lang="en-US" sz="1800" dirty="0" smtClean="0"/>
              <a:t>There will be never enough of training data to estimate parameters of high order N-grams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415693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 smtClean="0"/>
              <a:t>In </a:t>
            </a:r>
            <a:r>
              <a:rPr lang="en-US" sz="1800" dirty="0"/>
              <a:t>most cases we use n=2 or n=3</a:t>
            </a:r>
          </a:p>
          <a:p>
            <a:endParaRPr lang="en-US" sz="1800" dirty="0"/>
          </a:p>
          <a:p>
            <a:r>
              <a:rPr lang="en-US" sz="1800" dirty="0"/>
              <a:t>When n=1 the language model is bag of words: </a:t>
            </a:r>
          </a:p>
          <a:p>
            <a:pPr lvl="1"/>
            <a:r>
              <a:rPr lang="en-US" sz="1400" dirty="0"/>
              <a:t>Order doesn’t matter!</a:t>
            </a:r>
          </a:p>
          <a:p>
            <a:pPr lvl="1"/>
            <a:r>
              <a:rPr lang="en-US" sz="1400" dirty="0"/>
              <a:t>No Grammar</a:t>
            </a:r>
          </a:p>
          <a:p>
            <a:pPr lvl="1"/>
            <a:r>
              <a:rPr lang="en-US" sz="1400" dirty="0"/>
              <a:t>Keep </a:t>
            </a:r>
            <a:r>
              <a:rPr lang="en-US" sz="1400" dirty="0" smtClean="0"/>
              <a:t>multiplicity</a:t>
            </a:r>
          </a:p>
          <a:p>
            <a:pPr lvl="1"/>
            <a:endParaRPr lang="en-US" sz="1400" dirty="0"/>
          </a:p>
          <a:p>
            <a:r>
              <a:rPr lang="en-US" sz="1800" dirty="0" smtClean="0"/>
              <a:t>We need another way for representing words as vectors that takes into account the </a:t>
            </a:r>
            <a:r>
              <a:rPr lang="en-US" sz="1800" b="1" dirty="0" smtClean="0"/>
              <a:t>context </a:t>
            </a:r>
            <a:r>
              <a:rPr lang="en-US" sz="1800" dirty="0" smtClean="0"/>
              <a:t>or</a:t>
            </a:r>
            <a:r>
              <a:rPr lang="en-US" sz="1800" b="1" dirty="0" smtClean="0"/>
              <a:t> documents </a:t>
            </a:r>
            <a:r>
              <a:rPr lang="en-US" sz="1800" dirty="0" smtClean="0"/>
              <a:t>it appears in.</a:t>
            </a:r>
          </a:p>
          <a:p>
            <a:endParaRPr lang="en-US" sz="1800" dirty="0"/>
          </a:p>
          <a:p>
            <a:r>
              <a:rPr lang="en-US" sz="1800" dirty="0" smtClean="0"/>
              <a:t>Observation: Words does not distributed uniformly across documents. </a:t>
            </a:r>
          </a:p>
          <a:p>
            <a:r>
              <a:rPr lang="en-US" sz="1800" dirty="0" smtClean="0"/>
              <a:t>Observation: Some </a:t>
            </a:r>
            <a:r>
              <a:rPr lang="en-US" sz="1800" dirty="0"/>
              <a:t>words are more probable in some documents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961938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Vector space model is an algebraic model for representing words and text documents as numerical real valued vectors</a:t>
            </a:r>
          </a:p>
          <a:p>
            <a:endParaRPr lang="en-US" sz="1800" dirty="0"/>
          </a:p>
          <a:p>
            <a:r>
              <a:rPr lang="en-US" sz="1800" dirty="0" smtClean="0"/>
              <a:t>Simple modeling</a:t>
            </a:r>
            <a:r>
              <a:rPr lang="en-US" sz="1800" dirty="0"/>
              <a:t>: consider each word as an index vector. A sentence represented as: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dirty="0"/>
              <a:t>TF-IDF: the above model can be modified in two ways</a:t>
            </a:r>
          </a:p>
          <a:p>
            <a:pPr lvl="1"/>
            <a:r>
              <a:rPr lang="en-US" sz="1400" dirty="0"/>
              <a:t>Term frequency</a:t>
            </a:r>
          </a:p>
          <a:p>
            <a:pPr lvl="2"/>
            <a:r>
              <a:rPr lang="en-US" sz="1400" dirty="0"/>
              <a:t>Terms that occur more frequently are more important</a:t>
            </a:r>
          </a:p>
          <a:p>
            <a:pPr lvl="1"/>
            <a:r>
              <a:rPr lang="en-US" sz="1400" dirty="0"/>
              <a:t>Inverse of document frequency</a:t>
            </a:r>
          </a:p>
          <a:p>
            <a:pPr lvl="2"/>
            <a:r>
              <a:rPr lang="en-US" sz="1400" dirty="0"/>
              <a:t>A word like “the” occurs very frequently(almost uniformly) among documents and have less information than a word like “book”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Vector space model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8353"/>
              </p:ext>
            </p:extLst>
          </p:nvPr>
        </p:nvGraphicFramePr>
        <p:xfrm>
          <a:off x="1219200" y="2971800"/>
          <a:ext cx="6781801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76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endParaRPr lang="en-US" sz="1800" dirty="0"/>
              </a:p>
              <a:p>
                <a:r>
                  <a:rPr lang="en-US" sz="1800" dirty="0"/>
                  <a:t>Similarity between two</a:t>
                </a:r>
              </a:p>
              <a:p>
                <a:pPr marL="109728" indent="0">
                  <a:buNone/>
                </a:pPr>
                <a:r>
                  <a:rPr lang="en-US" sz="1800" dirty="0"/>
                  <a:t> documents with cosine similarity:  </a:t>
                </a:r>
              </a:p>
              <a:p>
                <a:pPr marL="109728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𝐶𝑜𝑠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||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||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1800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109728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Problems:</a:t>
                </a:r>
              </a:p>
              <a:p>
                <a:pPr lvl="1"/>
                <a:r>
                  <a:rPr lang="en-US" sz="1600" dirty="0"/>
                  <a:t>Large documents poorly represented: Large </a:t>
                </a:r>
                <a:r>
                  <a:rPr lang="en-US" sz="1600" dirty="0" smtClean="0"/>
                  <a:t>dimensionality(1 million unique words in English without special words)</a:t>
                </a:r>
                <a:endParaRPr lang="en-US" sz="1600" dirty="0"/>
              </a:p>
              <a:p>
                <a:pPr lvl="1"/>
                <a:r>
                  <a:rPr lang="en-US" sz="1600" dirty="0"/>
                  <a:t>Two documents with similar context but different word usage won’t associate</a:t>
                </a:r>
              </a:p>
              <a:p>
                <a:pPr lvl="1"/>
                <a:r>
                  <a:rPr lang="en-US" sz="1600" dirty="0"/>
                  <a:t>The model theoretically assumes terms are statistically independent</a:t>
                </a:r>
              </a:p>
              <a:p>
                <a:pPr lvl="1"/>
                <a:r>
                  <a:rPr lang="en-US" sz="1600" dirty="0"/>
                  <a:t>All words are orthogonal and don’t have similarity</a:t>
                </a:r>
              </a:p>
              <a:p>
                <a:pPr lvl="1"/>
                <a:r>
                  <a:rPr lang="en-US" sz="1600" dirty="0"/>
                  <a:t>The order is lost in this model</a:t>
                </a:r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Vector space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18" y="976745"/>
            <a:ext cx="380006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3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  <a:cs typeface="Arial" panose="020B0604020202020204" pitchFamily="34" charset="0"/>
              </a:rPr>
              <a:t>In 1957, Noam Chomsky’s “</a:t>
            </a:r>
            <a:r>
              <a:rPr lang="en-US" sz="1800" i="1" dirty="0">
                <a:latin typeface="+mj-lt"/>
                <a:cs typeface="Arial" panose="020B0604020202020204" pitchFamily="34" charset="0"/>
              </a:rPr>
              <a:t>Syntactic Structures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” revolutionized Linguistics with 'universal grammar', a rule based system of syntactic structures.</a:t>
            </a:r>
          </a:p>
          <a:p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During the 70's many programmers began to write 'conceptual ontologies', which structured real-world information into computer-understandable data.</a:t>
            </a:r>
          </a:p>
          <a:p>
            <a:pPr lvl="1"/>
            <a:r>
              <a:rPr lang="en-US" sz="1400" dirty="0">
                <a:latin typeface="+mj-lt"/>
                <a:cs typeface="Arial" panose="020B0604020202020204" pitchFamily="34" charset="0"/>
              </a:rPr>
              <a:t>During this time, many chatterbots were written including PARRY, </a:t>
            </a:r>
            <a:r>
              <a:rPr lang="en-US" sz="1400" dirty="0" err="1">
                <a:latin typeface="+mj-lt"/>
                <a:cs typeface="Arial" panose="020B0604020202020204" pitchFamily="34" charset="0"/>
              </a:rPr>
              <a:t>Racter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, and </a:t>
            </a:r>
            <a:r>
              <a:rPr lang="en-US" sz="1400" dirty="0" err="1">
                <a:latin typeface="+mj-lt"/>
                <a:cs typeface="Arial" panose="020B0604020202020204" pitchFamily="34" charset="0"/>
              </a:rPr>
              <a:t>Jabberwacky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lvl="1"/>
            <a:endParaRPr lang="en-US" sz="14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Starting in the late 1980s,  there was a revolution in NLP with the introduction of machine learning algorithms for language processing.</a:t>
            </a:r>
          </a:p>
          <a:p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Recent research has increasingly focused on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unsupervised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and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semi-supervised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learning algorithms.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History of NLP</a:t>
            </a:r>
          </a:p>
        </p:txBody>
      </p:sp>
    </p:spTree>
    <p:extLst>
      <p:ext uri="{BB962C8B-B14F-4D97-AF65-F5344CB8AC3E}">
        <p14:creationId xmlns:p14="http://schemas.microsoft.com/office/powerpoint/2010/main" val="2970458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410200"/>
          </a:xfrm>
        </p:spPr>
        <p:txBody>
          <a:bodyPr>
            <a:normAutofit/>
          </a:bodyPr>
          <a:lstStyle/>
          <a:p>
            <a:r>
              <a:rPr lang="en-US" sz="1800" b="1" dirty="0"/>
              <a:t>Generalized Vector space model</a:t>
            </a:r>
            <a:r>
              <a:rPr lang="en-US" sz="1800" dirty="0"/>
              <a:t>: Introduces term correlation to alleviate the orthogonality assumption.</a:t>
            </a:r>
          </a:p>
          <a:p>
            <a:endParaRPr lang="en-US" sz="1400" dirty="0"/>
          </a:p>
          <a:p>
            <a:r>
              <a:rPr lang="en-US" sz="1800" dirty="0"/>
              <a:t>Correlation between words can be defined in many different ways:</a:t>
            </a:r>
          </a:p>
          <a:p>
            <a:pPr lvl="1"/>
            <a:r>
              <a:rPr lang="en-US" sz="1400" dirty="0"/>
              <a:t>Semantic similarity relatedness in Wordnet, DBPedia, YAGO Taxonomy and other Linked Open Data</a:t>
            </a:r>
          </a:p>
          <a:p>
            <a:pPr lvl="1"/>
            <a:r>
              <a:rPr lang="en-US" sz="1400" dirty="0"/>
              <a:t>Compute frequency co-occurrence statistics from large corpora</a:t>
            </a:r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b="1" dirty="0"/>
              <a:t>Explicit Semantic Analysis</a:t>
            </a:r>
            <a:r>
              <a:rPr lang="en-US" sz="1600" dirty="0"/>
              <a:t>: Introduces using of inverted index on large corpora like Wikipedia.</a:t>
            </a:r>
          </a:p>
          <a:p>
            <a:endParaRPr lang="en-US" sz="1600" dirty="0"/>
          </a:p>
          <a:p>
            <a:r>
              <a:rPr lang="en-US" sz="1600" dirty="0"/>
              <a:t>Each word can be represented as the vector of all Wikipedia articles that the word occurred in them. </a:t>
            </a:r>
          </a:p>
          <a:p>
            <a:endParaRPr lang="en-US" sz="1600" dirty="0"/>
          </a:p>
          <a:p>
            <a:r>
              <a:rPr lang="en-US" sz="1600" dirty="0"/>
              <a:t>For example: consider “meet”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Vector space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2866"/>
              </p:ext>
            </p:extLst>
          </p:nvPr>
        </p:nvGraphicFramePr>
        <p:xfrm>
          <a:off x="990600" y="5181600"/>
          <a:ext cx="73152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Article1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Article2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Article3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Article(n-2)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Article(n-1)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Article(n)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Latent semantic analysis</a:t>
                </a:r>
                <a:r>
                  <a:rPr lang="en-US" sz="2000" dirty="0"/>
                  <a:t>: A technique to find the relationship between words and documents.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Words can be represented in a lower dimensional space.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LSA finds a low-rank approximation for the term-document matrix using Singular Value Decomposition</a:t>
                </a:r>
              </a:p>
              <a:p>
                <a:endParaRPr lang="en-US" sz="20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l-GR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1800" dirty="0"/>
                  <a:t>Similarity of terms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and j: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𝑆𝑖𝑚𝑖𝑙𝑎𝑟𝑖𝑡𝑦</m:t>
                      </m:r>
                      <m:d>
                        <m:d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𝐶𝑜𝑠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000" b="0" i="1">
                              <a:latin typeface="Cambria Math"/>
                              <a:ea typeface="Cambria Math"/>
                            </a:rPr>
                            <m:t>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000" b="0" i="1">
                              <a:latin typeface="Cambria Math"/>
                              <a:ea typeface="Cambria Math"/>
                            </a:rPr>
                            <m:t>𝛴</m:t>
                          </m:r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2529385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The result is that some dimensions combined (</a:t>
            </a:r>
            <a:r>
              <a:rPr lang="en-US" sz="2000" dirty="0" err="1"/>
              <a:t>usaully</a:t>
            </a:r>
            <a:r>
              <a:rPr lang="en-US" sz="2000" dirty="0"/>
              <a:t> synonym words)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1800" dirty="0"/>
              <a:t> {(car), (truck), (flower)} </a:t>
            </a:r>
            <a:r>
              <a:rPr lang="en-US" sz="2000" b="1" dirty="0"/>
              <a:t>↦</a:t>
            </a:r>
            <a:r>
              <a:rPr lang="en-US" sz="2000" dirty="0"/>
              <a:t> </a:t>
            </a:r>
            <a:r>
              <a:rPr lang="en-US" sz="1800" dirty="0"/>
              <a:t>{(1.3452 * car + 0.2828 * truck), (flower)}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Problems:</a:t>
            </a:r>
          </a:p>
          <a:p>
            <a:pPr lvl="1"/>
            <a:r>
              <a:rPr lang="en-US" sz="1600" dirty="0"/>
              <a:t>The interpretation of new dimensions are not always easy</a:t>
            </a:r>
          </a:p>
          <a:p>
            <a:pPr lvl="1"/>
            <a:endParaRPr lang="en-US" sz="1600" dirty="0"/>
          </a:p>
          <a:p>
            <a:pPr marL="0" indent="0" algn="ctr">
              <a:buNone/>
            </a:pPr>
            <a:r>
              <a:rPr lang="en-US" sz="1800" dirty="0"/>
              <a:t>{(car), (bottle), (flower)} </a:t>
            </a:r>
            <a:r>
              <a:rPr lang="en-US" sz="2000" b="1" dirty="0"/>
              <a:t>↦</a:t>
            </a:r>
            <a:r>
              <a:rPr lang="en-US" sz="1800" dirty="0"/>
              <a:t> {(1.3452 * car + 0.2828 * </a:t>
            </a:r>
            <a:r>
              <a:rPr lang="en-US" sz="1800" b="1" dirty="0"/>
              <a:t>bottle</a:t>
            </a:r>
            <a:r>
              <a:rPr lang="en-US" sz="1800" dirty="0"/>
              <a:t>), (flower)}</a:t>
            </a:r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Cannot Capture polysemy: Multiple meaning of one word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It has Bag of words limitations</a:t>
            </a:r>
          </a:p>
          <a:p>
            <a:endParaRPr lang="en-US" sz="20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1871655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Word </a:t>
                </a:r>
                <a:r>
                  <a:rPr lang="en-US" sz="1800" dirty="0" smtClean="0"/>
                  <a:t>Embedding</a:t>
                </a:r>
                <a:endParaRPr lang="en-US" sz="1800" dirty="0"/>
              </a:p>
              <a:p>
                <a:r>
                  <a:rPr lang="en-US" sz="1800" dirty="0" smtClean="0"/>
                  <a:t>In </a:t>
                </a:r>
                <a:r>
                  <a:rPr lang="en-US" sz="1800" dirty="0"/>
                  <a:t>word embedding: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b="0" i="1" smtClean="0">
                          <a:latin typeface="Cambria Math"/>
                        </a:rPr>
                        <m:t>𝑊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sz="2000" dirty="0"/>
                  <a:t>W is the word space that mapped to the n-dimensional Euclidean </a:t>
                </a:r>
                <a:r>
                  <a:rPr lang="en-US" sz="2000" dirty="0" smtClean="0"/>
                  <a:t>space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Techniques for word embedding:</a:t>
                </a:r>
              </a:p>
              <a:p>
                <a:pPr lvl="1"/>
                <a:r>
                  <a:rPr lang="en-US" sz="2000" dirty="0"/>
                  <a:t>Neural Networks</a:t>
                </a:r>
              </a:p>
              <a:p>
                <a:pPr lvl="2"/>
                <a:r>
                  <a:rPr lang="en-US" sz="1600" dirty="0"/>
                  <a:t>Neural net language models are constructed and trained as probabilistic classifiers to predict a probability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/>
                          </a:rPr>
                          <m:t>𝑐𝑜𝑛𝑡𝑒𝑥𝑡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sz="1600" dirty="0" smtClean="0"/>
              </a:p>
              <a:p>
                <a:pPr lvl="2"/>
                <a:endParaRPr lang="en-US" sz="1600" dirty="0"/>
              </a:p>
              <a:p>
                <a:pPr lvl="1"/>
                <a:r>
                  <a:rPr lang="en-US" sz="2000" dirty="0"/>
                  <a:t>Dimensionality reduction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2572220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Word2Vec: A shallow two layer neural network trained to reconstruct linguistic context.</a:t>
            </a:r>
          </a:p>
          <a:p>
            <a:r>
              <a:rPr lang="en-US" sz="2000" dirty="0"/>
              <a:t>Input: a large corpus of text</a:t>
            </a:r>
          </a:p>
          <a:p>
            <a:r>
              <a:rPr lang="en-US" sz="2000" dirty="0"/>
              <a:t>Output: a vector space, typically of several hundred dimensions</a:t>
            </a:r>
          </a:p>
          <a:p>
            <a:pPr marL="0" indent="0" algn="ctr">
              <a:buNone/>
            </a:pPr>
            <a:r>
              <a:rPr lang="pl-PL" sz="2000" dirty="0"/>
              <a:t>W(‘‘cat")=(0.2, -0.4, 0.7, ...)</a:t>
            </a:r>
            <a:endParaRPr lang="en-US" sz="2000" dirty="0"/>
          </a:p>
          <a:p>
            <a:pPr marL="0" indent="0" algn="ctr">
              <a:buNone/>
            </a:pPr>
            <a:r>
              <a:rPr lang="pl-PL" sz="2000" dirty="0"/>
              <a:t> W(‘‘mat")=(0.0, 0.6, -0.1, ...)</a:t>
            </a:r>
            <a:endParaRPr lang="en-US" sz="2000" dirty="0"/>
          </a:p>
          <a:p>
            <a:r>
              <a:rPr lang="en-US" sz="2000" dirty="0"/>
              <a:t>Remarkable properties</a:t>
            </a:r>
            <a:r>
              <a:rPr lang="en-US" sz="2000" dirty="0" smtClean="0"/>
              <a:t>: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Words clustering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Vector space model</a:t>
            </a:r>
          </a:p>
        </p:txBody>
      </p:sp>
      <p:pic>
        <p:nvPicPr>
          <p:cNvPr id="5" name="Picture 3" descr="C:\Users\rohola\Desktop\Colbert-WordTab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04961"/>
            <a:ext cx="7527999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68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544068" indent="-342900"/>
            <a:r>
              <a:rPr lang="en-US" sz="2000" dirty="0" smtClean="0">
                <a:solidFill>
                  <a:srgbClr val="FF0000"/>
                </a:solidFill>
              </a:rPr>
              <a:t>Analogy</a:t>
            </a:r>
            <a:r>
              <a:rPr lang="en-US" sz="2000" dirty="0"/>
              <a:t>: </a:t>
            </a:r>
          </a:p>
          <a:p>
            <a:pPr marL="457200" lvl="1" indent="0">
              <a:buNone/>
            </a:pPr>
            <a:r>
              <a:rPr lang="en-US" sz="1600" dirty="0"/>
              <a:t>W(‘‘woman")−W(‘‘man") ≃ W(‘‘aunt")−W(‘‘uncle")</a:t>
            </a:r>
          </a:p>
          <a:p>
            <a:pPr marL="457200" lvl="1" indent="0">
              <a:buNone/>
            </a:pPr>
            <a:r>
              <a:rPr lang="en-US" sz="1600" dirty="0"/>
              <a:t>W(‘‘woman")−W(‘‘man") ≃ W(‘‘queen")−W(‘‘king")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rgbClr val="FF0000"/>
                </a:solidFill>
              </a:rPr>
              <a:t>Shared </a:t>
            </a:r>
            <a:r>
              <a:rPr lang="en-US" sz="2000" dirty="0">
                <a:solidFill>
                  <a:srgbClr val="FF0000"/>
                </a:solidFill>
              </a:rPr>
              <a:t>representation</a:t>
            </a:r>
            <a:r>
              <a:rPr lang="en-US" sz="2000" dirty="0"/>
              <a:t>: Similar words in different languages map to the same space vicinity</a:t>
            </a:r>
          </a:p>
          <a:p>
            <a:r>
              <a:rPr lang="en-US" sz="2000" dirty="0" smtClean="0"/>
              <a:t>It’s </a:t>
            </a:r>
            <a:r>
              <a:rPr lang="en-US" sz="2000" dirty="0"/>
              <a:t>great for translation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Vector space model</a:t>
            </a:r>
          </a:p>
        </p:txBody>
      </p:sp>
      <p:pic>
        <p:nvPicPr>
          <p:cNvPr id="6" name="Picture 2" descr="C:\Users\rohola\Desktop\Mikolov-GenderVe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94509"/>
            <a:ext cx="24384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7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Other successful </a:t>
            </a:r>
            <a:r>
              <a:rPr lang="en-US" sz="1800" dirty="0" err="1"/>
              <a:t>embeddings</a:t>
            </a:r>
            <a:r>
              <a:rPr lang="en-US" sz="1800" dirty="0"/>
              <a:t>:</a:t>
            </a:r>
          </a:p>
          <a:p>
            <a:pPr lvl="1"/>
            <a:r>
              <a:rPr lang="en-US" sz="1400" dirty="0" err="1"/>
              <a:t>Turian</a:t>
            </a:r>
            <a:r>
              <a:rPr lang="en-US" sz="1400" dirty="0"/>
              <a:t> embedding (</a:t>
            </a:r>
            <a:r>
              <a:rPr lang="en-US" sz="1400" dirty="0" err="1"/>
              <a:t>Turian</a:t>
            </a:r>
            <a:r>
              <a:rPr lang="en-US" sz="1400" dirty="0"/>
              <a:t> et al., 2010)</a:t>
            </a:r>
          </a:p>
          <a:p>
            <a:pPr lvl="1"/>
            <a:r>
              <a:rPr lang="en-US" sz="1400" dirty="0"/>
              <a:t>SENNA embedding (</a:t>
            </a:r>
            <a:r>
              <a:rPr lang="en-US" sz="1400" dirty="0" err="1"/>
              <a:t>Collobert</a:t>
            </a:r>
            <a:r>
              <a:rPr lang="en-US" sz="1400" dirty="0"/>
              <a:t> et al., 2011)</a:t>
            </a:r>
          </a:p>
          <a:p>
            <a:pPr lvl="1"/>
            <a:r>
              <a:rPr lang="en-US" sz="1400" dirty="0" err="1"/>
              <a:t>Eigenword</a:t>
            </a:r>
            <a:r>
              <a:rPr lang="en-US" sz="1400" dirty="0"/>
              <a:t> (Dhillon et al., 2015)</a:t>
            </a:r>
          </a:p>
          <a:p>
            <a:pPr lvl="1"/>
            <a:endParaRPr lang="en-US" sz="1400" dirty="0"/>
          </a:p>
          <a:p>
            <a:r>
              <a:rPr lang="en-US" sz="1600" dirty="0"/>
              <a:t>The generalization of these method to sentences and documents</a:t>
            </a:r>
          </a:p>
          <a:p>
            <a:pPr lvl="1"/>
            <a:r>
              <a:rPr lang="en-US" sz="1400" dirty="0"/>
              <a:t>Sentene2vec and Doc2vec</a:t>
            </a:r>
          </a:p>
          <a:p>
            <a:pPr lvl="1"/>
            <a:r>
              <a:rPr lang="en-US" sz="1400" dirty="0"/>
              <a:t>Still sparse</a:t>
            </a:r>
          </a:p>
          <a:p>
            <a:endParaRPr lang="en-US" sz="1600" dirty="0"/>
          </a:p>
          <a:p>
            <a:r>
              <a:rPr lang="en-US" sz="1600" dirty="0"/>
              <a:t>There are a lot of </a:t>
            </a:r>
            <a:r>
              <a:rPr lang="en-US" sz="1600" dirty="0" smtClean="0"/>
              <a:t>applications </a:t>
            </a:r>
            <a:r>
              <a:rPr lang="en-US" sz="1600" dirty="0"/>
              <a:t>that benefit from vector space models</a:t>
            </a:r>
          </a:p>
          <a:p>
            <a:pPr lvl="1"/>
            <a:r>
              <a:rPr lang="en-US" sz="1600" dirty="0"/>
              <a:t>Parsing, Stemming, Segmentation</a:t>
            </a:r>
          </a:p>
          <a:p>
            <a:pPr lvl="1"/>
            <a:r>
              <a:rPr lang="en-US" sz="1600" dirty="0"/>
              <a:t>Named Entity recognition, Word sense disambiguation, Sentiment analysis </a:t>
            </a:r>
            <a:r>
              <a:rPr lang="en-US" sz="1600" dirty="0" err="1" smtClean="0"/>
              <a:t>Coreference</a:t>
            </a:r>
            <a:r>
              <a:rPr lang="en-US" sz="1600" dirty="0" smtClean="0"/>
              <a:t> </a:t>
            </a:r>
            <a:r>
              <a:rPr lang="en-US" sz="1600" dirty="0"/>
              <a:t>resolution</a:t>
            </a:r>
          </a:p>
          <a:p>
            <a:pPr lvl="1"/>
            <a:r>
              <a:rPr lang="en-US" sz="1600" dirty="0"/>
              <a:t>Question Answering</a:t>
            </a:r>
            <a:r>
              <a:rPr lang="en-US" sz="1600" dirty="0" smtClean="0"/>
              <a:t>, </a:t>
            </a:r>
            <a:r>
              <a:rPr lang="en-US" sz="1600" dirty="0"/>
              <a:t>topic modeling</a:t>
            </a:r>
          </a:p>
          <a:p>
            <a:pPr lvl="1"/>
            <a:r>
              <a:rPr lang="en-US" sz="1600" dirty="0"/>
              <a:t>Summarization, Machine translation, dialog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2168584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Question:</a:t>
            </a:r>
          </a:p>
          <a:p>
            <a:pPr lvl="1"/>
            <a:r>
              <a:rPr lang="en-US" sz="1600" dirty="0"/>
              <a:t>How do you evaluate a search engine results?</a:t>
            </a:r>
          </a:p>
          <a:p>
            <a:pPr lvl="1"/>
            <a:r>
              <a:rPr lang="en-US" sz="1600" dirty="0"/>
              <a:t>How do you evaluate a translation system</a:t>
            </a:r>
            <a:r>
              <a:rPr lang="en-US" sz="1600" dirty="0" smtClean="0"/>
              <a:t>?</a:t>
            </a:r>
          </a:p>
          <a:p>
            <a:pPr lvl="1"/>
            <a:r>
              <a:rPr lang="en-US" sz="1600" dirty="0" smtClean="0"/>
              <a:t>How do you evaluate a Chabot?</a:t>
            </a:r>
            <a:endParaRPr lang="en-US" sz="1600" dirty="0"/>
          </a:p>
          <a:p>
            <a:endParaRPr lang="en-US" sz="1800" dirty="0"/>
          </a:p>
          <a:p>
            <a:r>
              <a:rPr lang="en-US" sz="1800" dirty="0"/>
              <a:t>Solution: recruit human subjects, train them and ask them to assess the output</a:t>
            </a:r>
          </a:p>
          <a:p>
            <a:endParaRPr lang="en-US" sz="1800" dirty="0"/>
          </a:p>
          <a:p>
            <a:r>
              <a:rPr lang="en-US" sz="1800" dirty="0"/>
              <a:t>Problems:</a:t>
            </a:r>
          </a:p>
          <a:p>
            <a:pPr lvl="1"/>
            <a:r>
              <a:rPr lang="en-US" sz="1600" dirty="0"/>
              <a:t>Inconsistent results</a:t>
            </a:r>
          </a:p>
          <a:p>
            <a:pPr lvl="1"/>
            <a:r>
              <a:rPr lang="en-US" sz="1600" dirty="0"/>
              <a:t>Slow to evaluate</a:t>
            </a:r>
          </a:p>
          <a:p>
            <a:pPr lvl="1"/>
            <a:r>
              <a:rPr lang="en-US" sz="1600" dirty="0"/>
              <a:t>Costly</a:t>
            </a:r>
          </a:p>
          <a:p>
            <a:endParaRPr lang="en-US" sz="1800" dirty="0"/>
          </a:p>
          <a:p>
            <a:r>
              <a:rPr lang="en-US" sz="1800" dirty="0"/>
              <a:t>It’s hard to define the ground truth: </a:t>
            </a:r>
          </a:p>
          <a:p>
            <a:pPr lvl="1"/>
            <a:r>
              <a:rPr lang="en-US" sz="1400" dirty="0"/>
              <a:t>Subjective opinions on results are very common!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667327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/>
              <a:t>Automatic and Manual evaluation</a:t>
            </a:r>
          </a:p>
          <a:p>
            <a:endParaRPr lang="en-US" sz="1800" dirty="0"/>
          </a:p>
          <a:p>
            <a:r>
              <a:rPr lang="en-US" sz="1800" dirty="0"/>
              <a:t>Manual evaluation needs human subjects to assess the system</a:t>
            </a:r>
          </a:p>
          <a:p>
            <a:endParaRPr lang="en-US" sz="1800" dirty="0"/>
          </a:p>
          <a:p>
            <a:r>
              <a:rPr lang="en-US" sz="1800" dirty="0"/>
              <a:t>Automatic evaluation doesn’t need humans. They work based on predefined criteria, corpuses or standards.</a:t>
            </a:r>
          </a:p>
          <a:p>
            <a:endParaRPr lang="en-US" sz="1400" dirty="0"/>
          </a:p>
          <a:p>
            <a:r>
              <a:rPr lang="en-US" sz="1800" dirty="0"/>
              <a:t>Automatic evaluation methods are favored today by most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800" dirty="0"/>
              <a:t>However, recognizing that manual evaluations remain valuable, it is common practice to periodically conduct studies that establish a correlation between results of automatic and manual evaluations.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56533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/>
              <a:t>Inter-annotator agreement and upper bounds</a:t>
            </a:r>
          </a:p>
          <a:p>
            <a:r>
              <a:rPr lang="en-US" sz="1800" dirty="0"/>
              <a:t>In many NLP tasks we need to annotate text, e.g. POS tagging</a:t>
            </a:r>
          </a:p>
          <a:p>
            <a:endParaRPr lang="en-US" sz="1800" dirty="0"/>
          </a:p>
          <a:p>
            <a:r>
              <a:rPr lang="en-US" sz="1800" dirty="0"/>
              <a:t>It is a common practice to compare the performance of multiple human judges for two reasons:</a:t>
            </a:r>
          </a:p>
          <a:p>
            <a:pPr lvl="1"/>
            <a:endParaRPr lang="en-US" sz="1800" dirty="0"/>
          </a:p>
          <a:p>
            <a:pPr marL="736092" lvl="1" indent="-342900">
              <a:buFont typeface="+mj-lt"/>
              <a:buAutoNum type="arabicPeriod"/>
            </a:pPr>
            <a:r>
              <a:rPr lang="en-US" sz="1800" dirty="0" smtClean="0"/>
              <a:t>if </a:t>
            </a:r>
            <a:r>
              <a:rPr lang="en-US" sz="1800" dirty="0"/>
              <a:t>human beings cannot reach substantial agreement about the annotation it is likely that the task is too difficult or poorly defined</a:t>
            </a:r>
          </a:p>
          <a:p>
            <a:pPr marL="393192" lvl="1" indent="0">
              <a:buNone/>
            </a:pPr>
            <a:endParaRPr lang="en-US" sz="1800" dirty="0"/>
          </a:p>
          <a:p>
            <a:pPr marL="393192" lvl="1" indent="0">
              <a:buNone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1800" dirty="0" smtClean="0"/>
              <a:t>It </a:t>
            </a:r>
            <a:r>
              <a:rPr lang="en-US" sz="1800" dirty="0"/>
              <a:t>is generally agreed that human inter-annotation defined an upper limit on our ability to measure performance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3254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Text vs Non-Text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" y="1143000"/>
            <a:ext cx="8960720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480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000" b="1" dirty="0"/>
                  <a:t>Evaluation paradigms</a:t>
                </a:r>
              </a:p>
              <a:p>
                <a:r>
                  <a:rPr lang="en-US" sz="1800" dirty="0"/>
                  <a:t>One output per input</a:t>
                </a:r>
              </a:p>
              <a:p>
                <a:pPr lvl="1"/>
                <a:r>
                  <a:rPr lang="en-US" sz="1600" dirty="0"/>
                  <a:t>The most straightforward</a:t>
                </a:r>
              </a:p>
              <a:p>
                <a:pPr lvl="1"/>
                <a:r>
                  <a:rPr lang="en-US" sz="1600" dirty="0"/>
                  <a:t>Word sense disambiguation</a:t>
                </a:r>
              </a:p>
              <a:p>
                <a:pPr lvl="1"/>
                <a:r>
                  <a:rPr lang="en-US" sz="1600" dirty="0"/>
                  <a:t>Inputs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1600" dirty="0"/>
                  <a:t> and labels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Precision, recall  and F1-measure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Multiple output per input</a:t>
                </a:r>
              </a:p>
              <a:p>
                <a:pPr lvl="1"/>
                <a:r>
                  <a:rPr lang="en-US" sz="1600" dirty="0"/>
                  <a:t>Information retrieval: More than one document are relevant for an input query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𝑟𝑒𝑙𝑒𝑣𝑎𝑛𝑡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𝑟𝑒𝑡𝑟𝑖𝑒𝑣𝑒𝑑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𝑟𝑒𝑡𝑟𝑖𝑒𝑣𝑒𝑑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𝑅𝑒𝑐𝑎𝑙𝑙</m:t>
                    </m:r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</a:rPr>
                          <m:t>𝑟𝑒𝑙𝑒𝑣𝑎𝑛𝑡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𝑟𝑒𝑡𝑟𝑖𝑒𝑣𝑒𝑑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𝑟𝑒𝑙𝑒𝑣𝑎𝑛𝑡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600" dirty="0"/>
                  <a:t>Can be defined with a range of relevancy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977080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/>
              <a:t>Evaluation paradigms</a:t>
            </a:r>
          </a:p>
          <a:p>
            <a:r>
              <a:rPr lang="en-US" sz="2000" dirty="0"/>
              <a:t>Text output for each input</a:t>
            </a:r>
          </a:p>
          <a:p>
            <a:pPr lvl="1"/>
            <a:r>
              <a:rPr lang="en-US" sz="1600" dirty="0"/>
              <a:t>Machine translation and text summarization: Desired output can be expressed in many different ways</a:t>
            </a:r>
          </a:p>
          <a:p>
            <a:pPr lvl="1"/>
            <a:r>
              <a:rPr lang="en-US" sz="1600" dirty="0"/>
              <a:t>Human judges</a:t>
            </a:r>
          </a:p>
          <a:p>
            <a:pPr lvl="1"/>
            <a:r>
              <a:rPr lang="en-US" sz="1600" dirty="0"/>
              <a:t>Broke the text into pieces that can be compared via exact matching: n-gram and then compare to golden standard provided by human translators</a:t>
            </a:r>
          </a:p>
          <a:p>
            <a:pPr lvl="1"/>
            <a:r>
              <a:rPr lang="en-US" sz="1600" dirty="0"/>
              <a:t>Operationalized in BLEU metric for translation and ROUGE metric for summarization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Evaluation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771900"/>
            <a:ext cx="91154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7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000" b="1" dirty="0"/>
                  <a:t>Evaluation paradigms</a:t>
                </a:r>
              </a:p>
              <a:p>
                <a:r>
                  <a:rPr lang="en-US" sz="2000" dirty="0"/>
                  <a:t>Output values on a scale</a:t>
                </a:r>
              </a:p>
              <a:p>
                <a:pPr lvl="1"/>
                <a:r>
                  <a:rPr lang="en-US" sz="1600" dirty="0"/>
                  <a:t>Topic modeling and dialog systems</a:t>
                </a:r>
              </a:p>
              <a:p>
                <a:pPr lvl="1"/>
                <a:r>
                  <a:rPr lang="en-US" sz="1600" dirty="0"/>
                  <a:t>Consider the system as a language model</a:t>
                </a:r>
              </a:p>
              <a:p>
                <a:pPr lvl="1"/>
                <a:r>
                  <a:rPr lang="en-US" sz="1600" dirty="0"/>
                  <a:t>How well the probability distribution predicts a sample</a:t>
                </a:r>
              </a:p>
              <a:p>
                <a:pPr lvl="1"/>
                <a:r>
                  <a:rPr lang="en-US" sz="1600" dirty="0"/>
                  <a:t>Perplexity: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sup>
                    </m:sSup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Perplexity measures the extent to which the model reduces ambiguity when predicting the next word</a:t>
                </a:r>
              </a:p>
              <a:p>
                <a:pPr lvl="1"/>
                <a:r>
                  <a:rPr lang="en-US" sz="1600" dirty="0"/>
                  <a:t>In worst case, the model is </a:t>
                </a:r>
                <a:r>
                  <a:rPr lang="en-US" sz="1600" dirty="0" smtClean="0"/>
                  <a:t>not </a:t>
                </a:r>
                <a:r>
                  <a:rPr lang="en-US" sz="1600" dirty="0"/>
                  <a:t>better than rolling a V-sided dice, yield the perplexity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𝑘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⁡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den>
                        </m:f>
                      </m:sup>
                    </m:sSup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V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/>
                  <a:t>At the other extreme, the model always predict correctly perplexity would be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k</m:t>
                    </m:r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600" b="0" dirty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Still </a:t>
                </a:r>
                <a:r>
                  <a:rPr lang="en-US" sz="1800" dirty="0"/>
                  <a:t>h</a:t>
                </a:r>
                <a:r>
                  <a:rPr lang="en-US" sz="1800" dirty="0" smtClean="0"/>
                  <a:t>uman judge is better in this cases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 r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3708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30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2086" y="2967335"/>
            <a:ext cx="3579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Ubuntu" panose="020B0504030602030204" pitchFamily="34" charset="0"/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2086" y="2967335"/>
            <a:ext cx="3579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Ubuntu" panose="020B0504030602030204" pitchFamily="34" charset="0"/>
              </a:rPr>
              <a:t>Thank you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2086" y="2967335"/>
            <a:ext cx="3579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anose="020B0504030602030204" pitchFamily="34" charset="0"/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67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Consider the Turing test again</a:t>
            </a:r>
          </a:p>
          <a:p>
            <a:endParaRPr lang="en-US" sz="2400" dirty="0"/>
          </a:p>
          <a:p>
            <a:r>
              <a:rPr lang="en-US" sz="2400" dirty="0"/>
              <a:t>To pass the test we need to “understand” the human </a:t>
            </a:r>
            <a:r>
              <a:rPr lang="en-US" sz="2400" dirty="0" smtClean="0"/>
              <a:t>dialog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“understand” means?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To reason </a:t>
            </a:r>
            <a:r>
              <a:rPr lang="en-US" sz="2000" dirty="0"/>
              <a:t>about </a:t>
            </a:r>
            <a:r>
              <a:rPr lang="en-US" sz="2000" dirty="0" smtClean="0"/>
              <a:t>conversations</a:t>
            </a:r>
            <a:endParaRPr lang="en-US" sz="2000" dirty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To be knowledgeable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To give </a:t>
            </a:r>
            <a:r>
              <a:rPr lang="en-US" sz="2000" dirty="0"/>
              <a:t>relevant answers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...</a:t>
            </a:r>
          </a:p>
          <a:p>
            <a:pPr marL="566928" indent="-457200">
              <a:buFont typeface="+mj-lt"/>
              <a:buAutoNum type="arabicPeriod"/>
            </a:pPr>
            <a:endParaRPr lang="en-US" sz="2400" dirty="0"/>
          </a:p>
          <a:p>
            <a:pPr marL="566928" indent="-457200">
              <a:buFont typeface="+mj-lt"/>
              <a:buAutoNum type="arabicPeriod"/>
            </a:pPr>
            <a:endParaRPr lang="en-US" sz="2400" dirty="0"/>
          </a:p>
          <a:p>
            <a:pPr marL="566928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15038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Logic is the systematic study of human reasoning</a:t>
            </a:r>
          </a:p>
          <a:p>
            <a:pPr lvl="1"/>
            <a:r>
              <a:rPr lang="en-US" sz="1800" dirty="0"/>
              <a:t>Dated back to Aristotle</a:t>
            </a:r>
          </a:p>
          <a:p>
            <a:pPr lvl="1"/>
            <a:r>
              <a:rPr lang="en-US" sz="1800" dirty="0"/>
              <a:t>A lot of logical </a:t>
            </a:r>
            <a:r>
              <a:rPr lang="en-US" sz="1800" dirty="0" smtClean="0"/>
              <a:t>systems</a:t>
            </a:r>
          </a:p>
          <a:p>
            <a:pPr lvl="1"/>
            <a:endParaRPr lang="en-US" sz="1800" dirty="0"/>
          </a:p>
          <a:p>
            <a:r>
              <a:rPr lang="en-US" sz="2000" dirty="0"/>
              <a:t>To reason we need to solve the “representation” problem</a:t>
            </a:r>
          </a:p>
          <a:p>
            <a:pPr lvl="1"/>
            <a:r>
              <a:rPr lang="en-US" sz="1800" dirty="0"/>
              <a:t>How human mind represent the external world?</a:t>
            </a:r>
          </a:p>
          <a:p>
            <a:pPr lvl="1"/>
            <a:r>
              <a:rPr lang="en-US" sz="1800" dirty="0"/>
              <a:t>How to deal with </a:t>
            </a:r>
            <a:r>
              <a:rPr lang="en-US" sz="1800" dirty="0" smtClean="0"/>
              <a:t>inherent ambiguity </a:t>
            </a:r>
            <a:r>
              <a:rPr lang="en-US" sz="1800" dirty="0"/>
              <a:t>in language?</a:t>
            </a:r>
          </a:p>
          <a:p>
            <a:endParaRPr lang="en-US" sz="2000" dirty="0"/>
          </a:p>
          <a:p>
            <a:r>
              <a:rPr lang="en-US" sz="2000" dirty="0"/>
              <a:t>Ontology is one way to address </a:t>
            </a:r>
            <a:r>
              <a:rPr lang="en-US" sz="2000" dirty="0" smtClean="0"/>
              <a:t>the representation </a:t>
            </a:r>
            <a:r>
              <a:rPr lang="en-US" sz="2000" dirty="0"/>
              <a:t>and logic problem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Ontology </a:t>
            </a:r>
            <a:r>
              <a:rPr lang="en-US" sz="1800" dirty="0"/>
              <a:t>is a formal naming and definition of the types, properties, and interrelationships of the entities that really or fundamentally exist for a particular domain of discourse</a:t>
            </a:r>
          </a:p>
          <a:p>
            <a:pPr marL="566928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Solutions</a:t>
            </a:r>
          </a:p>
        </p:txBody>
      </p:sp>
      <p:sp>
        <p:nvSpPr>
          <p:cNvPr id="4" name="Oval 3"/>
          <p:cNvSpPr/>
          <p:nvPr/>
        </p:nvSpPr>
        <p:spPr>
          <a:xfrm>
            <a:off x="2209800" y="5434444"/>
            <a:ext cx="1143000" cy="1118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6"/>
            <a:endCxn id="7" idx="2"/>
          </p:cNvCxnSpPr>
          <p:nvPr/>
        </p:nvCxnSpPr>
        <p:spPr>
          <a:xfrm>
            <a:off x="3352800" y="5993822"/>
            <a:ext cx="1600200" cy="20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953000" y="5455226"/>
            <a:ext cx="1143000" cy="11187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4437" y="606373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8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Language </a:t>
                </a:r>
                <a:r>
                  <a:rPr lang="en-US" sz="2000" dirty="0" smtClean="0"/>
                  <a:t>Model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conversation can be seen as </a:t>
                </a:r>
                <a:r>
                  <a:rPr lang="en-US" sz="2000" dirty="0" smtClean="0"/>
                  <a:t>the language </a:t>
                </a:r>
                <a:r>
                  <a:rPr lang="en-US" sz="2000" dirty="0"/>
                  <a:t>model </a:t>
                </a:r>
                <a:r>
                  <a:rPr lang="en-US" sz="2000" dirty="0" smtClean="0"/>
                  <a:t>problem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Given the history of conversation, a good language model should assign high probability to “relevant” </a:t>
                </a:r>
                <a:r>
                  <a:rPr lang="en-US" sz="2000" dirty="0" smtClean="0"/>
                  <a:t>responses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Example: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𝐹𝑟𝑖𝑑𝑎𝑦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𝑊h𝑎𝑡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𝑤𝑒𝑒𝑘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𝑡𝑜𝑑𝑎𝑦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?)=?</m:t>
                      </m:r>
                    </m:oMath>
                  </m:oMathPara>
                </a14:m>
                <a:endParaRPr lang="en-US" sz="2400" b="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𝑊h𝑎𝑡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𝑐𝑜𝑙𝑜𝑟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𝑟𝑜𝑠𝑒𝑠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b="0" dirty="0" smtClean="0"/>
              </a:p>
              <a:p>
                <a:pPr marL="109728" indent="0">
                  <a:buNone/>
                </a:pPr>
                <a:endParaRPr lang="en-US" sz="2400" b="0" dirty="0"/>
              </a:p>
              <a:p>
                <a:r>
                  <a:rPr lang="en-US" sz="2000" dirty="0"/>
                  <a:t>Or more as a language modeling problem: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𝑐𝑜𝑙𝑜𝑟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𝑟𝑜𝑠𝑒𝑠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95476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How we know the system really “understand”?</a:t>
            </a:r>
          </a:p>
          <a:p>
            <a:endParaRPr lang="en-US" sz="2400" dirty="0"/>
          </a:p>
          <a:p>
            <a:r>
              <a:rPr lang="en-US" sz="2400" dirty="0"/>
              <a:t>There should be an evaluation method</a:t>
            </a:r>
          </a:p>
          <a:p>
            <a:endParaRPr lang="en-US" sz="2400" dirty="0"/>
          </a:p>
          <a:p>
            <a:r>
              <a:rPr lang="en-US" sz="2400" dirty="0"/>
              <a:t>Solution:</a:t>
            </a:r>
          </a:p>
          <a:p>
            <a:pPr lvl="1"/>
            <a:r>
              <a:rPr lang="en-US" sz="2000" dirty="0"/>
              <a:t>Human judge(Turing original solution)</a:t>
            </a:r>
          </a:p>
          <a:p>
            <a:pPr lvl="1"/>
            <a:r>
              <a:rPr lang="en-US" sz="2000" dirty="0"/>
              <a:t>Other more objective criteria's 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869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Ambiguity</a:t>
            </a:r>
          </a:p>
          <a:p>
            <a:endParaRPr lang="en-US" sz="3200" dirty="0"/>
          </a:p>
          <a:p>
            <a:r>
              <a:rPr lang="en-US" sz="3200" dirty="0"/>
              <a:t>Knowledge Representation</a:t>
            </a:r>
          </a:p>
          <a:p>
            <a:endParaRPr lang="en-US" sz="3200" dirty="0"/>
          </a:p>
          <a:p>
            <a:r>
              <a:rPr lang="en-US" sz="3200" dirty="0"/>
              <a:t>Language Model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Evaluation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57148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8329</TotalTime>
  <Words>2706</Words>
  <Application>Microsoft Office PowerPoint</Application>
  <PresentationFormat>On-screen Show (4:3)</PresentationFormat>
  <Paragraphs>521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A General Overview of Natural language processing</vt:lpstr>
      <vt:lpstr>History of NLP</vt:lpstr>
      <vt:lpstr>History of NLP</vt:lpstr>
      <vt:lpstr>Text vs Non-Text Data</vt:lpstr>
      <vt:lpstr>Big Picture</vt:lpstr>
      <vt:lpstr>Solutions</vt:lpstr>
      <vt:lpstr>Solutions</vt:lpstr>
      <vt:lpstr>Solutions</vt:lpstr>
      <vt:lpstr>Challenges</vt:lpstr>
      <vt:lpstr>Ambiguity</vt:lpstr>
      <vt:lpstr>Ambiguity</vt:lpstr>
      <vt:lpstr>Ambiguity</vt:lpstr>
      <vt:lpstr>Ambiguity</vt:lpstr>
      <vt:lpstr>Knowledge Representation</vt:lpstr>
      <vt:lpstr>Knowledge Reasoning</vt:lpstr>
      <vt:lpstr>Knowledge Reasoning</vt:lpstr>
      <vt:lpstr>Knowledge Reasoning</vt:lpstr>
      <vt:lpstr>Ontology</vt:lpstr>
      <vt:lpstr>Ontology</vt:lpstr>
      <vt:lpstr>Ontology</vt:lpstr>
      <vt:lpstr>Ontology</vt:lpstr>
      <vt:lpstr>Ontology</vt:lpstr>
      <vt:lpstr>Ontology</vt:lpstr>
      <vt:lpstr>Language Model</vt:lpstr>
      <vt:lpstr>Language Model</vt:lpstr>
      <vt:lpstr>Language Model</vt:lpstr>
      <vt:lpstr>Language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Evaluation</vt:lpstr>
      <vt:lpstr>Evaluation</vt:lpstr>
      <vt:lpstr>Evaluation</vt:lpstr>
      <vt:lpstr>Evaluation</vt:lpstr>
      <vt:lpstr>Evaluation</vt:lpstr>
      <vt:lpstr>Evaluation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rohola</dc:creator>
  <cp:lastModifiedBy>rohola</cp:lastModifiedBy>
  <cp:revision>227</cp:revision>
  <dcterms:created xsi:type="dcterms:W3CDTF">2017-07-19T15:05:45Z</dcterms:created>
  <dcterms:modified xsi:type="dcterms:W3CDTF">2017-08-11T17:45:26Z</dcterms:modified>
</cp:coreProperties>
</file>