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9" r:id="rId2"/>
    <p:sldId id="257" r:id="rId3"/>
    <p:sldId id="258" r:id="rId4"/>
    <p:sldId id="260" r:id="rId5"/>
    <p:sldId id="270" r:id="rId6"/>
    <p:sldId id="261" r:id="rId7"/>
    <p:sldId id="262" r:id="rId8"/>
    <p:sldId id="263" r:id="rId9"/>
    <p:sldId id="264" r:id="rId10"/>
    <p:sldId id="265" r:id="rId11"/>
    <p:sldId id="266" r:id="rId12"/>
    <p:sldId id="267"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8C45C0-F505-4FBC-A4B5-0DBD868A5DF0}"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5A68A-CA7D-4F21-9DB1-E7040305B49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19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C45C0-F505-4FBC-A4B5-0DBD868A5DF0}"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5A68A-CA7D-4F21-9DB1-E7040305B497}" type="slidenum">
              <a:rPr lang="en-IN" smtClean="0"/>
              <a:t>‹#›</a:t>
            </a:fld>
            <a:endParaRPr lang="en-IN"/>
          </a:p>
        </p:txBody>
      </p:sp>
    </p:spTree>
    <p:extLst>
      <p:ext uri="{BB962C8B-B14F-4D97-AF65-F5344CB8AC3E}">
        <p14:creationId xmlns:p14="http://schemas.microsoft.com/office/powerpoint/2010/main" val="31834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C45C0-F505-4FBC-A4B5-0DBD868A5DF0}"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5A68A-CA7D-4F21-9DB1-E7040305B497}" type="slidenum">
              <a:rPr lang="en-IN" smtClean="0"/>
              <a:t>‹#›</a:t>
            </a:fld>
            <a:endParaRPr lang="en-IN"/>
          </a:p>
        </p:txBody>
      </p:sp>
    </p:spTree>
    <p:extLst>
      <p:ext uri="{BB962C8B-B14F-4D97-AF65-F5344CB8AC3E}">
        <p14:creationId xmlns:p14="http://schemas.microsoft.com/office/powerpoint/2010/main" val="316176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C45C0-F505-4FBC-A4B5-0DBD868A5DF0}"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5A68A-CA7D-4F21-9DB1-E7040305B497}" type="slidenum">
              <a:rPr lang="en-IN" smtClean="0"/>
              <a:t>‹#›</a:t>
            </a:fld>
            <a:endParaRPr lang="en-IN"/>
          </a:p>
        </p:txBody>
      </p:sp>
    </p:spTree>
    <p:extLst>
      <p:ext uri="{BB962C8B-B14F-4D97-AF65-F5344CB8AC3E}">
        <p14:creationId xmlns:p14="http://schemas.microsoft.com/office/powerpoint/2010/main" val="19366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C45C0-F505-4FBC-A4B5-0DBD868A5DF0}"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5A68A-CA7D-4F21-9DB1-E7040305B49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19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8C45C0-F505-4FBC-A4B5-0DBD868A5DF0}"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5A68A-CA7D-4F21-9DB1-E7040305B497}" type="slidenum">
              <a:rPr lang="en-IN" smtClean="0"/>
              <a:t>‹#›</a:t>
            </a:fld>
            <a:endParaRPr lang="en-IN"/>
          </a:p>
        </p:txBody>
      </p:sp>
    </p:spTree>
    <p:extLst>
      <p:ext uri="{BB962C8B-B14F-4D97-AF65-F5344CB8AC3E}">
        <p14:creationId xmlns:p14="http://schemas.microsoft.com/office/powerpoint/2010/main" val="55658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C45C0-F505-4FBC-A4B5-0DBD868A5DF0}"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5A68A-CA7D-4F21-9DB1-E7040305B497}" type="slidenum">
              <a:rPr lang="en-IN" smtClean="0"/>
              <a:t>‹#›</a:t>
            </a:fld>
            <a:endParaRPr lang="en-IN"/>
          </a:p>
        </p:txBody>
      </p:sp>
    </p:spTree>
    <p:extLst>
      <p:ext uri="{BB962C8B-B14F-4D97-AF65-F5344CB8AC3E}">
        <p14:creationId xmlns:p14="http://schemas.microsoft.com/office/powerpoint/2010/main" val="303257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8C45C0-F505-4FBC-A4B5-0DBD868A5DF0}"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5A68A-CA7D-4F21-9DB1-E7040305B497}" type="slidenum">
              <a:rPr lang="en-IN" smtClean="0"/>
              <a:t>‹#›</a:t>
            </a:fld>
            <a:endParaRPr lang="en-IN"/>
          </a:p>
        </p:txBody>
      </p:sp>
    </p:spTree>
    <p:extLst>
      <p:ext uri="{BB962C8B-B14F-4D97-AF65-F5344CB8AC3E}">
        <p14:creationId xmlns:p14="http://schemas.microsoft.com/office/powerpoint/2010/main" val="341579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8C45C0-F505-4FBC-A4B5-0DBD868A5DF0}" type="datetimeFigureOut">
              <a:rPr lang="en-IN" smtClean="0"/>
              <a:t>25-06-2023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135A68A-CA7D-4F21-9DB1-E7040305B497}" type="slidenum">
              <a:rPr lang="en-IN" smtClean="0"/>
              <a:t>‹#›</a:t>
            </a:fld>
            <a:endParaRPr lang="en-IN"/>
          </a:p>
        </p:txBody>
      </p:sp>
    </p:spTree>
    <p:extLst>
      <p:ext uri="{BB962C8B-B14F-4D97-AF65-F5344CB8AC3E}">
        <p14:creationId xmlns:p14="http://schemas.microsoft.com/office/powerpoint/2010/main" val="97329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8C45C0-F505-4FBC-A4B5-0DBD868A5DF0}" type="datetimeFigureOut">
              <a:rPr lang="en-IN" smtClean="0"/>
              <a:t>25-06-2023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35A68A-CA7D-4F21-9DB1-E7040305B497}" type="slidenum">
              <a:rPr lang="en-IN" smtClean="0"/>
              <a:t>‹#›</a:t>
            </a:fld>
            <a:endParaRPr lang="en-IN"/>
          </a:p>
        </p:txBody>
      </p:sp>
    </p:spTree>
    <p:extLst>
      <p:ext uri="{BB962C8B-B14F-4D97-AF65-F5344CB8AC3E}">
        <p14:creationId xmlns:p14="http://schemas.microsoft.com/office/powerpoint/2010/main" val="128967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C45C0-F505-4FBC-A4B5-0DBD868A5DF0}"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5A68A-CA7D-4F21-9DB1-E7040305B497}" type="slidenum">
              <a:rPr lang="en-IN" smtClean="0"/>
              <a:t>‹#›</a:t>
            </a:fld>
            <a:endParaRPr lang="en-IN"/>
          </a:p>
        </p:txBody>
      </p:sp>
    </p:spTree>
    <p:extLst>
      <p:ext uri="{BB962C8B-B14F-4D97-AF65-F5344CB8AC3E}">
        <p14:creationId xmlns:p14="http://schemas.microsoft.com/office/powerpoint/2010/main" val="421133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8C45C0-F505-4FBC-A4B5-0DBD868A5DF0}" type="datetimeFigureOut">
              <a:rPr lang="en-IN" smtClean="0"/>
              <a:t>25-06-2023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35A68A-CA7D-4F21-9DB1-E7040305B49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6681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F768-E1B4-B7A4-034D-9A0FB86D9588}"/>
              </a:ext>
            </a:extLst>
          </p:cNvPr>
          <p:cNvSpPr>
            <a:spLocks noGrp="1"/>
          </p:cNvSpPr>
          <p:nvPr>
            <p:ph type="ctrTitle"/>
          </p:nvPr>
        </p:nvSpPr>
        <p:spPr>
          <a:xfrm>
            <a:off x="1097280" y="314632"/>
            <a:ext cx="10058400" cy="4010480"/>
          </a:xfrm>
        </p:spPr>
        <p:txBody>
          <a:bodyPr>
            <a:normAutofit fontScale="90000"/>
          </a:bodyPr>
          <a:lstStyle/>
          <a:p>
            <a:r>
              <a:rPr lang="en-US" b="1" i="1" dirty="0">
                <a:effectLst/>
                <a:latin typeface="-apple-system"/>
              </a:rPr>
              <a:t>Sentimental Analysis of Customers reviews of Amazon Products</a:t>
            </a:r>
            <a:br>
              <a:rPr lang="en-US" b="1" i="0" dirty="0">
                <a:effectLst/>
                <a:latin typeface="-apple-system"/>
              </a:rPr>
            </a:br>
            <a:endParaRPr lang="en-IN" dirty="0"/>
          </a:p>
        </p:txBody>
      </p:sp>
      <p:sp>
        <p:nvSpPr>
          <p:cNvPr id="3" name="Subtitle 2">
            <a:extLst>
              <a:ext uri="{FF2B5EF4-FFF2-40B4-BE49-F238E27FC236}">
                <a16:creationId xmlns:a16="http://schemas.microsoft.com/office/drawing/2014/main" id="{54F63FC4-2B57-652B-8429-01E4E6655CBF}"/>
              </a:ext>
            </a:extLst>
          </p:cNvPr>
          <p:cNvSpPr>
            <a:spLocks noGrp="1"/>
          </p:cNvSpPr>
          <p:nvPr>
            <p:ph type="subTitle" idx="1"/>
          </p:nvPr>
        </p:nvSpPr>
        <p:spPr/>
        <p:txBody>
          <a:bodyPr/>
          <a:lstStyle/>
          <a:p>
            <a:r>
              <a:rPr lang="en-IN" dirty="0"/>
              <a:t>By – ARCHIT DUBEY</a:t>
            </a:r>
          </a:p>
        </p:txBody>
      </p:sp>
    </p:spTree>
    <p:extLst>
      <p:ext uri="{BB962C8B-B14F-4D97-AF65-F5344CB8AC3E}">
        <p14:creationId xmlns:p14="http://schemas.microsoft.com/office/powerpoint/2010/main" val="273363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9861-B4C9-F339-C016-E5BFF7C13997}"/>
              </a:ext>
            </a:extLst>
          </p:cNvPr>
          <p:cNvSpPr>
            <a:spLocks noGrp="1"/>
          </p:cNvSpPr>
          <p:nvPr>
            <p:ph type="title"/>
          </p:nvPr>
        </p:nvSpPr>
        <p:spPr/>
        <p:txBody>
          <a:bodyPr>
            <a:normAutofit/>
          </a:bodyPr>
          <a:lstStyle/>
          <a:p>
            <a:pPr algn="ctr"/>
            <a:r>
              <a:rPr lang="en-IN" sz="3600" dirty="0">
                <a:solidFill>
                  <a:srgbClr val="000000"/>
                </a:solidFill>
                <a:latin typeface="Helvetica Neue"/>
              </a:rPr>
              <a:t>METHODS</a:t>
            </a:r>
            <a:endParaRPr lang="en-IN" sz="3600" dirty="0"/>
          </a:p>
        </p:txBody>
      </p:sp>
      <p:sp>
        <p:nvSpPr>
          <p:cNvPr id="3" name="Content Placeholder 2">
            <a:extLst>
              <a:ext uri="{FF2B5EF4-FFF2-40B4-BE49-F238E27FC236}">
                <a16:creationId xmlns:a16="http://schemas.microsoft.com/office/drawing/2014/main" id="{EED669A8-DA59-4356-4EFF-97F8D082EC09}"/>
              </a:ext>
            </a:extLst>
          </p:cNvPr>
          <p:cNvSpPr>
            <a:spLocks noGrp="1"/>
          </p:cNvSpPr>
          <p:nvPr>
            <p:ph idx="1"/>
          </p:nvPr>
        </p:nvSpPr>
        <p:spPr>
          <a:xfrm>
            <a:off x="1451579" y="1737360"/>
            <a:ext cx="9603275" cy="4417634"/>
          </a:xfrm>
        </p:spPr>
        <p:txBody>
          <a:bodyPr/>
          <a:lstStyle/>
          <a:p>
            <a:r>
              <a:rPr lang="en-US" sz="1400" b="1" i="0" dirty="0">
                <a:solidFill>
                  <a:srgbClr val="000000"/>
                </a:solidFill>
                <a:effectLst/>
                <a:latin typeface="Helvetica Neue"/>
              </a:rPr>
              <a:t>Comparing Classifiers with </a:t>
            </a:r>
            <a:r>
              <a:rPr lang="en-IN" sz="1400" b="1" i="0" dirty="0">
                <a:solidFill>
                  <a:srgbClr val="000000"/>
                </a:solidFill>
                <a:effectLst/>
                <a:latin typeface="Helvetica Neue"/>
              </a:rPr>
              <a:t>Receiver Operating Characteristic</a:t>
            </a:r>
            <a:r>
              <a:rPr lang="en-US" sz="1400" b="1" i="0" dirty="0">
                <a:solidFill>
                  <a:srgbClr val="000000"/>
                </a:solidFill>
                <a:effectLst/>
                <a:latin typeface="Helvetica Neue"/>
              </a:rPr>
              <a:t> (ROC) Curve</a:t>
            </a:r>
            <a:endParaRPr lang="en-US" sz="1400" b="0" i="0" dirty="0">
              <a:solidFill>
                <a:srgbClr val="000000"/>
              </a:solidFill>
              <a:effectLst/>
              <a:latin typeface="Helvetica Neue"/>
            </a:endParaRPr>
          </a:p>
          <a:p>
            <a:r>
              <a:rPr lang="en-US" sz="1400" b="0" i="0" dirty="0">
                <a:solidFill>
                  <a:srgbClr val="000000"/>
                </a:solidFill>
                <a:effectLst/>
                <a:latin typeface="Helvetica Neue"/>
              </a:rPr>
              <a:t>The Plot displays the AUC (Area Under the Curve) values for each classifier in the prediction results. Here are the AUC values for each classifier:</a:t>
            </a:r>
          </a:p>
          <a:p>
            <a:pPr algn="l"/>
            <a:r>
              <a:rPr lang="en-US" sz="1400" b="0" i="0" dirty="0">
                <a:solidFill>
                  <a:srgbClr val="000000"/>
                </a:solidFill>
                <a:effectLst/>
                <a:latin typeface="Helvetica Neue"/>
              </a:rPr>
              <a:t>Multinomial: 0.80 , Bernoulli: 0.81 and Logistic Regression: 0.86</a:t>
            </a:r>
          </a:p>
          <a:p>
            <a:pPr algn="l"/>
            <a:r>
              <a:rPr lang="en-US" sz="1400" b="0" i="0" dirty="0">
                <a:solidFill>
                  <a:srgbClr val="000000"/>
                </a:solidFill>
                <a:effectLst/>
                <a:latin typeface="Helvetica Neue"/>
              </a:rPr>
              <a:t>Logistic Regression classifier has the highest AUC value, indicating better performance compared to the Multinomial and Bernoulli classifiers.</a:t>
            </a:r>
          </a:p>
          <a:p>
            <a:endParaRPr lang="en-IN" dirty="0"/>
          </a:p>
        </p:txBody>
      </p:sp>
      <p:pic>
        <p:nvPicPr>
          <p:cNvPr id="5" name="Picture 4">
            <a:extLst>
              <a:ext uri="{FF2B5EF4-FFF2-40B4-BE49-F238E27FC236}">
                <a16:creationId xmlns:a16="http://schemas.microsoft.com/office/drawing/2014/main" id="{8B66EC32-64CD-65A3-A35E-057708DBCE96}"/>
              </a:ext>
            </a:extLst>
          </p:cNvPr>
          <p:cNvPicPr>
            <a:picLocks noChangeAspect="1"/>
          </p:cNvPicPr>
          <p:nvPr/>
        </p:nvPicPr>
        <p:blipFill>
          <a:blip r:embed="rId2"/>
          <a:stretch>
            <a:fillRect/>
          </a:stretch>
        </p:blipFill>
        <p:spPr>
          <a:xfrm>
            <a:off x="3249683" y="3283974"/>
            <a:ext cx="5692633" cy="2979174"/>
          </a:xfrm>
          <a:prstGeom prst="rect">
            <a:avLst/>
          </a:prstGeom>
        </p:spPr>
      </p:pic>
    </p:spTree>
    <p:extLst>
      <p:ext uri="{BB962C8B-B14F-4D97-AF65-F5344CB8AC3E}">
        <p14:creationId xmlns:p14="http://schemas.microsoft.com/office/powerpoint/2010/main" val="295962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2DEB-C3D8-6B57-FDCD-B43DE220E1E2}"/>
              </a:ext>
            </a:extLst>
          </p:cNvPr>
          <p:cNvSpPr>
            <a:spLocks noGrp="1"/>
          </p:cNvSpPr>
          <p:nvPr>
            <p:ph type="title"/>
          </p:nvPr>
        </p:nvSpPr>
        <p:spPr>
          <a:xfrm>
            <a:off x="1097280" y="875070"/>
            <a:ext cx="10058400" cy="1199535"/>
          </a:xfrm>
        </p:spPr>
        <p:txBody>
          <a:bodyPr>
            <a:normAutofit/>
          </a:bodyPr>
          <a:lstStyle/>
          <a:p>
            <a:pPr algn="ctr"/>
            <a:r>
              <a:rPr lang="en-IN" sz="3600" dirty="0">
                <a:solidFill>
                  <a:srgbClr val="000000"/>
                </a:solidFill>
                <a:latin typeface="Helvetica Neue"/>
              </a:rPr>
              <a:t>METHODS</a:t>
            </a:r>
            <a:br>
              <a:rPr lang="en-IN" sz="2400" b="1" i="0" dirty="0">
                <a:solidFill>
                  <a:srgbClr val="000000"/>
                </a:solidFill>
                <a:effectLst/>
                <a:latin typeface="Helvetica Neue"/>
              </a:rPr>
            </a:br>
            <a:endParaRPr lang="en-IN" sz="2400" dirty="0"/>
          </a:p>
        </p:txBody>
      </p:sp>
      <p:sp>
        <p:nvSpPr>
          <p:cNvPr id="7" name="Content Placeholder 6">
            <a:extLst>
              <a:ext uri="{FF2B5EF4-FFF2-40B4-BE49-F238E27FC236}">
                <a16:creationId xmlns:a16="http://schemas.microsoft.com/office/drawing/2014/main" id="{2FBC7489-D3BF-2B7E-2881-8AA79AF6066C}"/>
              </a:ext>
            </a:extLst>
          </p:cNvPr>
          <p:cNvSpPr>
            <a:spLocks noGrp="1"/>
          </p:cNvSpPr>
          <p:nvPr>
            <p:ph idx="1"/>
          </p:nvPr>
        </p:nvSpPr>
        <p:spPr/>
        <p:txBody>
          <a:bodyPr/>
          <a:lstStyle/>
          <a:p>
            <a:r>
              <a:rPr lang="en-IN" sz="2000" b="1" i="0" dirty="0">
                <a:solidFill>
                  <a:srgbClr val="000000"/>
                </a:solidFill>
                <a:effectLst/>
                <a:latin typeface="Helvetica Neue"/>
              </a:rPr>
              <a:t>Classification Report for Different Classifiers</a:t>
            </a:r>
            <a:endParaRPr lang="en-IN" dirty="0"/>
          </a:p>
          <a:p>
            <a:endParaRPr lang="en-IN" dirty="0"/>
          </a:p>
        </p:txBody>
      </p:sp>
      <p:pic>
        <p:nvPicPr>
          <p:cNvPr id="8" name="Content Placeholder 4">
            <a:extLst>
              <a:ext uri="{FF2B5EF4-FFF2-40B4-BE49-F238E27FC236}">
                <a16:creationId xmlns:a16="http://schemas.microsoft.com/office/drawing/2014/main" id="{7011C2F6-8CB5-5981-5071-F04CCFA7DDC5}"/>
              </a:ext>
            </a:extLst>
          </p:cNvPr>
          <p:cNvPicPr>
            <a:picLocks noChangeAspect="1"/>
          </p:cNvPicPr>
          <p:nvPr/>
        </p:nvPicPr>
        <p:blipFill>
          <a:blip r:embed="rId2"/>
          <a:stretch>
            <a:fillRect/>
          </a:stretch>
        </p:blipFill>
        <p:spPr>
          <a:xfrm>
            <a:off x="3372465" y="2163097"/>
            <a:ext cx="5447070" cy="4139380"/>
          </a:xfrm>
          <a:prstGeom prst="rect">
            <a:avLst/>
          </a:prstGeom>
        </p:spPr>
      </p:pic>
    </p:spTree>
    <p:extLst>
      <p:ext uri="{BB962C8B-B14F-4D97-AF65-F5344CB8AC3E}">
        <p14:creationId xmlns:p14="http://schemas.microsoft.com/office/powerpoint/2010/main" val="4290997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CDBA-9190-DF3F-D816-B2A35C8FF104}"/>
              </a:ext>
            </a:extLst>
          </p:cNvPr>
          <p:cNvSpPr>
            <a:spLocks noGrp="1"/>
          </p:cNvSpPr>
          <p:nvPr>
            <p:ph type="title"/>
          </p:nvPr>
        </p:nvSpPr>
        <p:spPr/>
        <p:txBody>
          <a:bodyPr/>
          <a:lstStyle/>
          <a:p>
            <a:pPr algn="ctr"/>
            <a:r>
              <a:rPr lang="en-IN" dirty="0"/>
              <a:t>RESULTS</a:t>
            </a:r>
          </a:p>
        </p:txBody>
      </p:sp>
      <p:sp>
        <p:nvSpPr>
          <p:cNvPr id="3" name="Content Placeholder 2">
            <a:extLst>
              <a:ext uri="{FF2B5EF4-FFF2-40B4-BE49-F238E27FC236}">
                <a16:creationId xmlns:a16="http://schemas.microsoft.com/office/drawing/2014/main" id="{4374C171-E839-F5BB-1C27-C1F8855C956A}"/>
              </a:ext>
            </a:extLst>
          </p:cNvPr>
          <p:cNvSpPr>
            <a:spLocks noGrp="1"/>
          </p:cNvSpPr>
          <p:nvPr>
            <p:ph idx="1"/>
          </p:nvPr>
        </p:nvSpPr>
        <p:spPr>
          <a:xfrm>
            <a:off x="1451579" y="2015732"/>
            <a:ext cx="9603275" cy="4227752"/>
          </a:xfrm>
        </p:spPr>
        <p:txBody>
          <a:bodyPr>
            <a:normAutofit/>
          </a:bodyPr>
          <a:lstStyle/>
          <a:p>
            <a:pPr>
              <a:buFont typeface="Arial" panose="020B0604020202020204" pitchFamily="34" charset="0"/>
              <a:buChar char="•"/>
            </a:pPr>
            <a:endParaRPr lang="en-US" b="0" i="0" dirty="0">
              <a:solidFill>
                <a:srgbClr val="000000"/>
              </a:solidFill>
              <a:effectLst/>
            </a:endParaRPr>
          </a:p>
          <a:p>
            <a:pPr algn="l">
              <a:buFont typeface="Arial" panose="020B0604020202020204" pitchFamily="34" charset="0"/>
              <a:buChar char="•"/>
            </a:pPr>
            <a:r>
              <a:rPr lang="en-US" b="0" i="0" dirty="0">
                <a:solidFill>
                  <a:srgbClr val="000000"/>
                </a:solidFill>
                <a:effectLst/>
              </a:rPr>
              <a:t>The 'Bernoulli' classifier shows lower precision, recall, and F1-score for the positive class, indicating a difficulty in correctly identifying positive sentiment. </a:t>
            </a:r>
            <a:endParaRPr lang="en-US" dirty="0">
              <a:solidFill>
                <a:srgbClr val="000000"/>
              </a:solidFill>
            </a:endParaRPr>
          </a:p>
          <a:p>
            <a:pPr marL="0" indent="0" algn="l">
              <a:buNone/>
            </a:pPr>
            <a:endParaRPr lang="en-US" b="0" i="0" dirty="0">
              <a:solidFill>
                <a:srgbClr val="000000"/>
              </a:solidFill>
              <a:effectLst/>
            </a:endParaRPr>
          </a:p>
          <a:p>
            <a:pPr algn="l">
              <a:buFont typeface="Arial" panose="020B0604020202020204" pitchFamily="34" charset="0"/>
              <a:buChar char="•"/>
            </a:pPr>
            <a:r>
              <a:rPr lang="en-US" b="0" i="0" dirty="0">
                <a:solidFill>
                  <a:srgbClr val="000000"/>
                </a:solidFill>
                <a:effectLst/>
              </a:rPr>
              <a:t>The '</a:t>
            </a:r>
            <a:r>
              <a:rPr lang="en-US" b="0" i="0" dirty="0" err="1">
                <a:solidFill>
                  <a:srgbClr val="000000"/>
                </a:solidFill>
                <a:effectLst/>
              </a:rPr>
              <a:t>LogisticRegression</a:t>
            </a:r>
            <a:r>
              <a:rPr lang="en-US" b="0" i="0" dirty="0">
                <a:solidFill>
                  <a:srgbClr val="000000"/>
                </a:solidFill>
                <a:effectLst/>
              </a:rPr>
              <a:t>' classifier performs relatively better with balanced precision, recall, and F1-score for both positive and negative classes.</a:t>
            </a:r>
          </a:p>
          <a:p>
            <a:pPr marL="0" indent="0" algn="l">
              <a:buNone/>
            </a:pPr>
            <a:endParaRPr lang="en-US" b="0" i="0" dirty="0">
              <a:solidFill>
                <a:srgbClr val="000000"/>
              </a:solidFill>
              <a:effectLst/>
            </a:endParaRPr>
          </a:p>
          <a:p>
            <a:pPr algn="l">
              <a:buFont typeface="Arial" panose="020B0604020202020204" pitchFamily="34" charset="0"/>
              <a:buChar char="•"/>
            </a:pPr>
            <a:r>
              <a:rPr lang="en-US" b="0" i="0" dirty="0">
                <a:solidFill>
                  <a:srgbClr val="000000"/>
                </a:solidFill>
                <a:effectLst/>
              </a:rPr>
              <a:t>'</a:t>
            </a:r>
            <a:r>
              <a:rPr lang="en-US" b="0" i="0" dirty="0" err="1">
                <a:solidFill>
                  <a:srgbClr val="000000"/>
                </a:solidFill>
                <a:effectLst/>
              </a:rPr>
              <a:t>LogisticRegression</a:t>
            </a:r>
            <a:r>
              <a:rPr lang="en-US" b="0" i="0" dirty="0">
                <a:solidFill>
                  <a:srgbClr val="000000"/>
                </a:solidFill>
                <a:effectLst/>
              </a:rPr>
              <a:t>' classifier achieves the highest accuracy of 0.94, followed by the 'Multinomial' classifier with 0.93 accuracy, and the 'Bernoulli' classifier with 0.92 accuracy. </a:t>
            </a:r>
            <a:endParaRPr lang="en-IN" dirty="0"/>
          </a:p>
        </p:txBody>
      </p:sp>
    </p:spTree>
    <p:extLst>
      <p:ext uri="{BB962C8B-B14F-4D97-AF65-F5344CB8AC3E}">
        <p14:creationId xmlns:p14="http://schemas.microsoft.com/office/powerpoint/2010/main" val="147198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CE7D-16C1-C2D0-7C7E-D55D851C76E6}"/>
              </a:ext>
            </a:extLst>
          </p:cNvPr>
          <p:cNvSpPr>
            <a:spLocks noGrp="1"/>
          </p:cNvSpPr>
          <p:nvPr>
            <p:ph type="title"/>
          </p:nvPr>
        </p:nvSpPr>
        <p:spPr>
          <a:xfrm>
            <a:off x="1097280" y="286603"/>
            <a:ext cx="10058400" cy="981758"/>
          </a:xfrm>
        </p:spPr>
        <p:txBody>
          <a:bodyPr>
            <a:normAutofit/>
          </a:bodyPr>
          <a:lstStyle/>
          <a:p>
            <a:pPr algn="ctr"/>
            <a:r>
              <a:rPr lang="en-IN" sz="3600" i="0" dirty="0">
                <a:solidFill>
                  <a:srgbClr val="000000"/>
                </a:solidFill>
                <a:effectLst/>
                <a:latin typeface="Helvetica Neue"/>
              </a:rPr>
              <a:t>RESULT - Word Cloud visualization</a:t>
            </a:r>
            <a:endParaRPr lang="en-IN" sz="3600" dirty="0"/>
          </a:p>
        </p:txBody>
      </p:sp>
      <p:sp>
        <p:nvSpPr>
          <p:cNvPr id="4" name="Content Placeholder 3">
            <a:extLst>
              <a:ext uri="{FF2B5EF4-FFF2-40B4-BE49-F238E27FC236}">
                <a16:creationId xmlns:a16="http://schemas.microsoft.com/office/drawing/2014/main" id="{DCBC3494-8A1B-2F43-EBA6-36E7F2D2C0C9}"/>
              </a:ext>
            </a:extLst>
          </p:cNvPr>
          <p:cNvSpPr>
            <a:spLocks noGrp="1"/>
          </p:cNvSpPr>
          <p:nvPr>
            <p:ph sz="half" idx="1"/>
          </p:nvPr>
        </p:nvSpPr>
        <p:spPr/>
        <p:txBody>
          <a:bodyPr/>
          <a:lstStyle/>
          <a:p>
            <a:pPr algn="ctr"/>
            <a:r>
              <a:rPr lang="en-IN" dirty="0"/>
              <a:t>Positive</a:t>
            </a:r>
          </a:p>
          <a:p>
            <a:pPr algn="ctr"/>
            <a:endParaRPr lang="en-IN" dirty="0"/>
          </a:p>
          <a:p>
            <a:endParaRPr lang="en-IN" dirty="0"/>
          </a:p>
        </p:txBody>
      </p:sp>
      <p:sp>
        <p:nvSpPr>
          <p:cNvPr id="5" name="Content Placeholder 4">
            <a:extLst>
              <a:ext uri="{FF2B5EF4-FFF2-40B4-BE49-F238E27FC236}">
                <a16:creationId xmlns:a16="http://schemas.microsoft.com/office/drawing/2014/main" id="{164E5B8F-B671-B6A7-8B14-D3EA0D5D1E14}"/>
              </a:ext>
            </a:extLst>
          </p:cNvPr>
          <p:cNvSpPr>
            <a:spLocks noGrp="1"/>
          </p:cNvSpPr>
          <p:nvPr>
            <p:ph sz="half" idx="2"/>
          </p:nvPr>
        </p:nvSpPr>
        <p:spPr>
          <a:xfrm>
            <a:off x="6353603" y="1845733"/>
            <a:ext cx="5256325" cy="4456743"/>
          </a:xfrm>
        </p:spPr>
        <p:txBody>
          <a:bodyPr/>
          <a:lstStyle/>
          <a:p>
            <a:pPr algn="ctr"/>
            <a:r>
              <a:rPr lang="en-IN" dirty="0"/>
              <a:t>Negative</a:t>
            </a:r>
          </a:p>
          <a:p>
            <a:pPr algn="ctr"/>
            <a:endParaRPr lang="en-IN" dirty="0"/>
          </a:p>
        </p:txBody>
      </p:sp>
      <p:pic>
        <p:nvPicPr>
          <p:cNvPr id="7" name="Picture 6">
            <a:extLst>
              <a:ext uri="{FF2B5EF4-FFF2-40B4-BE49-F238E27FC236}">
                <a16:creationId xmlns:a16="http://schemas.microsoft.com/office/drawing/2014/main" id="{386844F2-C156-5B26-D285-232A83B2390D}"/>
              </a:ext>
            </a:extLst>
          </p:cNvPr>
          <p:cNvPicPr>
            <a:picLocks noChangeAspect="1"/>
          </p:cNvPicPr>
          <p:nvPr/>
        </p:nvPicPr>
        <p:blipFill>
          <a:blip r:embed="rId2"/>
          <a:stretch>
            <a:fillRect/>
          </a:stretch>
        </p:blipFill>
        <p:spPr>
          <a:xfrm>
            <a:off x="383458" y="2163096"/>
            <a:ext cx="5773505" cy="4139381"/>
          </a:xfrm>
          <a:prstGeom prst="rect">
            <a:avLst/>
          </a:prstGeom>
        </p:spPr>
      </p:pic>
      <p:pic>
        <p:nvPicPr>
          <p:cNvPr id="9" name="Picture 8">
            <a:extLst>
              <a:ext uri="{FF2B5EF4-FFF2-40B4-BE49-F238E27FC236}">
                <a16:creationId xmlns:a16="http://schemas.microsoft.com/office/drawing/2014/main" id="{74CE4DE3-7F84-CCE6-4D84-59925BB9C5BE}"/>
              </a:ext>
            </a:extLst>
          </p:cNvPr>
          <p:cNvPicPr>
            <a:picLocks noChangeAspect="1"/>
          </p:cNvPicPr>
          <p:nvPr/>
        </p:nvPicPr>
        <p:blipFill>
          <a:blip r:embed="rId3"/>
          <a:stretch>
            <a:fillRect/>
          </a:stretch>
        </p:blipFill>
        <p:spPr>
          <a:xfrm>
            <a:off x="6748859" y="2163095"/>
            <a:ext cx="5057709" cy="4139381"/>
          </a:xfrm>
          <a:prstGeom prst="rect">
            <a:avLst/>
          </a:prstGeom>
        </p:spPr>
      </p:pic>
    </p:spTree>
    <p:extLst>
      <p:ext uri="{BB962C8B-B14F-4D97-AF65-F5344CB8AC3E}">
        <p14:creationId xmlns:p14="http://schemas.microsoft.com/office/powerpoint/2010/main" val="146204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EB08C3-DA77-A7BB-70A2-27C665B7A0FF}"/>
              </a:ext>
            </a:extLst>
          </p:cNvPr>
          <p:cNvSpPr>
            <a:spLocks noGrp="1"/>
          </p:cNvSpPr>
          <p:nvPr>
            <p:ph type="title"/>
          </p:nvPr>
        </p:nvSpPr>
        <p:spPr/>
        <p:txBody>
          <a:bodyPr>
            <a:normAutofit/>
          </a:bodyPr>
          <a:lstStyle/>
          <a:p>
            <a:pPr algn="ctr"/>
            <a:r>
              <a:rPr lang="en-IN" sz="3600" dirty="0"/>
              <a:t>CONCLUSION</a:t>
            </a:r>
          </a:p>
        </p:txBody>
      </p:sp>
      <p:sp>
        <p:nvSpPr>
          <p:cNvPr id="8" name="Content Placeholder 7">
            <a:extLst>
              <a:ext uri="{FF2B5EF4-FFF2-40B4-BE49-F238E27FC236}">
                <a16:creationId xmlns:a16="http://schemas.microsoft.com/office/drawing/2014/main" id="{19821965-DA5B-2ABD-C8C6-899828B68D82}"/>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374151"/>
                </a:solidFill>
                <a:effectLst/>
                <a:latin typeface="Söhne"/>
              </a:rPr>
              <a:t>Classifiers used: Multinomial Naive Bayes, Bernoulli Naive Bayes, and Logistic Regression</a:t>
            </a:r>
          </a:p>
          <a:p>
            <a:pPr algn="l">
              <a:buFont typeface="Arial" panose="020B0604020202020204" pitchFamily="34" charset="0"/>
              <a:buChar char="•"/>
            </a:pPr>
            <a:r>
              <a:rPr lang="en-US" b="0" i="0" dirty="0">
                <a:solidFill>
                  <a:srgbClr val="374151"/>
                </a:solidFill>
                <a:effectLst/>
                <a:latin typeface="Söhne"/>
              </a:rPr>
              <a:t>Objective: Analyze sentiment of customer reviews for Amazon items</a:t>
            </a:r>
          </a:p>
          <a:p>
            <a:pPr algn="l">
              <a:buFont typeface="Arial" panose="020B0604020202020204" pitchFamily="34" charset="0"/>
              <a:buChar char="•"/>
            </a:pPr>
            <a:r>
              <a:rPr lang="en-US" b="0" i="0" dirty="0">
                <a:solidFill>
                  <a:srgbClr val="374151"/>
                </a:solidFill>
                <a:effectLst/>
                <a:latin typeface="Söhne"/>
              </a:rPr>
              <a:t>Insights from initial analysis:</a:t>
            </a:r>
          </a:p>
          <a:p>
            <a:pPr marL="742950" lvl="1" indent="-285750" algn="l">
              <a:buFont typeface="Arial" panose="020B0604020202020204" pitchFamily="34" charset="0"/>
              <a:buChar char="•"/>
            </a:pPr>
            <a:r>
              <a:rPr lang="en-US" b="0" i="0" dirty="0">
                <a:solidFill>
                  <a:srgbClr val="374151"/>
                </a:solidFill>
                <a:effectLst/>
                <a:latin typeface="Söhne"/>
              </a:rPr>
              <a:t>Extracted specific columns from the dataset and handled missing values</a:t>
            </a:r>
          </a:p>
          <a:p>
            <a:pPr marL="742950" lvl="1" indent="-285750" algn="l">
              <a:buFont typeface="Arial" panose="020B0604020202020204" pitchFamily="34" charset="0"/>
              <a:buChar char="•"/>
            </a:pPr>
            <a:r>
              <a:rPr lang="en-US" b="0" i="0" dirty="0">
                <a:solidFill>
                  <a:srgbClr val="374151"/>
                </a:solidFill>
                <a:effectLst/>
                <a:latin typeface="Söhne"/>
              </a:rPr>
              <a:t>Sample consisted of 49 goods with an average of 707.35 reviews per item</a:t>
            </a:r>
          </a:p>
          <a:p>
            <a:pPr marL="742950" lvl="1" indent="-285750" algn="l">
              <a:buFont typeface="Arial" panose="020B0604020202020204" pitchFamily="34" charset="0"/>
              <a:buChar char="•"/>
            </a:pPr>
            <a:r>
              <a:rPr lang="en-US" b="0" i="0" dirty="0">
                <a:solidFill>
                  <a:srgbClr val="374151"/>
                </a:solidFill>
                <a:effectLst/>
                <a:latin typeface="Söhne"/>
              </a:rPr>
              <a:t>Sentiment distribution: 93.33% favorable, 6.67% unfavorable</a:t>
            </a:r>
          </a:p>
          <a:p>
            <a:pPr algn="l">
              <a:buFont typeface="Arial" panose="020B0604020202020204" pitchFamily="34" charset="0"/>
              <a:buChar char="•"/>
            </a:pPr>
            <a:r>
              <a:rPr lang="en-US" b="0" i="0" dirty="0">
                <a:solidFill>
                  <a:srgbClr val="374151"/>
                </a:solidFill>
                <a:effectLst/>
                <a:latin typeface="Söhne"/>
              </a:rPr>
              <a:t>Additional insights from customer reviews:</a:t>
            </a:r>
          </a:p>
          <a:p>
            <a:pPr marL="742950" lvl="1" indent="-285750" algn="l">
              <a:buFont typeface="Arial" panose="020B0604020202020204" pitchFamily="34" charset="0"/>
              <a:buChar char="•"/>
            </a:pPr>
            <a:r>
              <a:rPr lang="en-US" b="0" i="0" dirty="0">
                <a:solidFill>
                  <a:srgbClr val="374151"/>
                </a:solidFill>
                <a:effectLst/>
                <a:latin typeface="Söhne"/>
              </a:rPr>
              <a:t>Positive words like "great," "like," and "excellent" were commonly used</a:t>
            </a:r>
          </a:p>
          <a:p>
            <a:pPr marL="742950" lvl="1" indent="-285750" algn="l">
              <a:buFont typeface="Arial" panose="020B0604020202020204" pitchFamily="34" charset="0"/>
              <a:buChar char="•"/>
            </a:pPr>
            <a:r>
              <a:rPr lang="en-US" b="0" i="0" dirty="0">
                <a:solidFill>
                  <a:srgbClr val="374151"/>
                </a:solidFill>
                <a:effectLst/>
                <a:latin typeface="Söhne"/>
              </a:rPr>
              <a:t>Negative adjectives like "disappoint" and "awful" were less frequent</a:t>
            </a:r>
          </a:p>
          <a:p>
            <a:pPr algn="l">
              <a:buFont typeface="Arial" panose="020B0604020202020204" pitchFamily="34" charset="0"/>
              <a:buChar char="•"/>
            </a:pPr>
            <a:r>
              <a:rPr lang="en-US" b="0" i="0" dirty="0">
                <a:solidFill>
                  <a:srgbClr val="374151"/>
                </a:solidFill>
                <a:effectLst/>
                <a:latin typeface="Söhne"/>
              </a:rPr>
              <a:t>Classifier performance based on accuracy:</a:t>
            </a:r>
          </a:p>
          <a:p>
            <a:pPr marL="742950" lvl="1" indent="-285750" algn="l">
              <a:buFont typeface="Arial" panose="020B0604020202020204" pitchFamily="34" charset="0"/>
              <a:buChar char="•"/>
            </a:pPr>
            <a:r>
              <a:rPr lang="en-US" b="0" i="0" dirty="0">
                <a:solidFill>
                  <a:srgbClr val="374151"/>
                </a:solidFill>
                <a:effectLst/>
                <a:latin typeface="Söhne"/>
              </a:rPr>
              <a:t>Multinomial Naive Bayes: 93.30%</a:t>
            </a:r>
          </a:p>
          <a:p>
            <a:pPr marL="742950" lvl="1" indent="-285750" algn="l">
              <a:buFont typeface="Arial" panose="020B0604020202020204" pitchFamily="34" charset="0"/>
              <a:buChar char="•"/>
            </a:pPr>
            <a:r>
              <a:rPr lang="en-US" b="0" i="0" dirty="0">
                <a:solidFill>
                  <a:srgbClr val="374151"/>
                </a:solidFill>
                <a:effectLst/>
                <a:latin typeface="Söhne"/>
              </a:rPr>
              <a:t>Bernoulli Naive Bayes: 92.04%</a:t>
            </a:r>
          </a:p>
          <a:p>
            <a:pPr marL="742950" lvl="1" indent="-285750" algn="l">
              <a:buFont typeface="Arial" panose="020B0604020202020204" pitchFamily="34" charset="0"/>
              <a:buChar char="•"/>
            </a:pPr>
            <a:r>
              <a:rPr lang="en-US" b="0" i="0" dirty="0">
                <a:solidFill>
                  <a:srgbClr val="374151"/>
                </a:solidFill>
                <a:effectLst/>
                <a:latin typeface="Söhne"/>
              </a:rPr>
              <a:t>Logistic Regression: 93.73% (highest accuracy)</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9867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5055-71FB-ECEB-3A0B-59A71859FD22}"/>
              </a:ext>
            </a:extLst>
          </p:cNvPr>
          <p:cNvSpPr>
            <a:spLocks noGrp="1"/>
          </p:cNvSpPr>
          <p:nvPr>
            <p:ph type="title"/>
          </p:nvPr>
        </p:nvSpPr>
        <p:spPr/>
        <p:txBody>
          <a:bodyPr>
            <a:normAutofit/>
          </a:bodyPr>
          <a:lstStyle/>
          <a:p>
            <a:pPr algn="ctr"/>
            <a:r>
              <a:rPr lang="en-IN" sz="3600" dirty="0"/>
              <a:t>CONCLUSION</a:t>
            </a:r>
          </a:p>
        </p:txBody>
      </p:sp>
      <p:sp>
        <p:nvSpPr>
          <p:cNvPr id="3" name="Content Placeholder 2">
            <a:extLst>
              <a:ext uri="{FF2B5EF4-FFF2-40B4-BE49-F238E27FC236}">
                <a16:creationId xmlns:a16="http://schemas.microsoft.com/office/drawing/2014/main" id="{F2EB0F90-B85D-7D52-3AE8-741D64BB7C5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Logistic Regression model outperformed others in differentiating positive and negative classifications (higher AUC value of 0.86)</a:t>
            </a:r>
          </a:p>
          <a:p>
            <a:pPr algn="l">
              <a:buFont typeface="Arial" panose="020B0604020202020204" pitchFamily="34" charset="0"/>
              <a:buChar char="•"/>
            </a:pPr>
            <a:r>
              <a:rPr lang="en-US" b="0" i="0" dirty="0">
                <a:solidFill>
                  <a:srgbClr val="374151"/>
                </a:solidFill>
                <a:effectLst/>
                <a:latin typeface="Söhne"/>
              </a:rPr>
              <a:t>Classification reports provided further details on each classifier's performance:</a:t>
            </a:r>
          </a:p>
          <a:p>
            <a:pPr marL="742950" lvl="1" indent="-285750" algn="l">
              <a:buFont typeface="Arial" panose="020B0604020202020204" pitchFamily="34" charset="0"/>
              <a:buChar char="•"/>
            </a:pPr>
            <a:r>
              <a:rPr lang="en-US" b="0" i="0" dirty="0">
                <a:solidFill>
                  <a:srgbClr val="374151"/>
                </a:solidFill>
                <a:effectLst/>
                <a:latin typeface="Söhne"/>
              </a:rPr>
              <a:t>Bernoulli classifier struggled with distinguishing good sentiment</a:t>
            </a:r>
          </a:p>
          <a:p>
            <a:pPr marL="742950" lvl="1" indent="-285750" algn="l">
              <a:buFont typeface="Arial" panose="020B0604020202020204" pitchFamily="34" charset="0"/>
              <a:buChar char="•"/>
            </a:pPr>
            <a:r>
              <a:rPr lang="en-US" b="0" i="0" dirty="0">
                <a:solidFill>
                  <a:srgbClr val="374151"/>
                </a:solidFill>
                <a:effectLst/>
                <a:latin typeface="Söhne"/>
              </a:rPr>
              <a:t>Multinomial classifier performed better in identifying negative sentiment</a:t>
            </a:r>
          </a:p>
          <a:p>
            <a:pPr marL="742950" lvl="1" indent="-285750" algn="l">
              <a:buFont typeface="Arial" panose="020B0604020202020204" pitchFamily="34" charset="0"/>
              <a:buChar char="•"/>
            </a:pPr>
            <a:r>
              <a:rPr lang="en-US" b="0" i="0" dirty="0">
                <a:solidFill>
                  <a:srgbClr val="374151"/>
                </a:solidFill>
                <a:effectLst/>
                <a:latin typeface="Söhne"/>
              </a:rPr>
              <a:t>Logistic Regression classifier achieved balanced performance for both positive and negative classes</a:t>
            </a:r>
          </a:p>
          <a:p>
            <a:pPr algn="l">
              <a:buFont typeface="Arial" panose="020B0604020202020204" pitchFamily="34" charset="0"/>
              <a:buChar char="•"/>
            </a:pPr>
            <a:r>
              <a:rPr lang="en-US" b="0" i="0" dirty="0">
                <a:solidFill>
                  <a:srgbClr val="374151"/>
                </a:solidFill>
                <a:effectLst/>
                <a:latin typeface="Söhne"/>
              </a:rPr>
              <a:t>Overall, most customer evaluations on Amazon were positive</a:t>
            </a:r>
          </a:p>
          <a:p>
            <a:pPr algn="l">
              <a:buFont typeface="Arial" panose="020B0604020202020204" pitchFamily="34" charset="0"/>
              <a:buChar char="•"/>
            </a:pPr>
            <a:r>
              <a:rPr lang="en-US" b="0" i="0" dirty="0">
                <a:solidFill>
                  <a:srgbClr val="374151"/>
                </a:solidFill>
                <a:effectLst/>
                <a:latin typeface="Söhne"/>
              </a:rPr>
              <a:t>Logistic Regression model proved to be the most accurate in predicting sentiment</a:t>
            </a:r>
          </a:p>
          <a:p>
            <a:pPr algn="l">
              <a:buFont typeface="Arial" panose="020B0604020202020204" pitchFamily="34" charset="0"/>
              <a:buChar char="•"/>
            </a:pPr>
            <a:r>
              <a:rPr lang="en-US" b="0" i="0" dirty="0">
                <a:solidFill>
                  <a:srgbClr val="374151"/>
                </a:solidFill>
                <a:effectLst/>
                <a:latin typeface="Söhne"/>
              </a:rPr>
              <a:t>Study results can contribute to improving customer satisfaction, product development, and understanding customer emotions in reviews.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59959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AC35-780D-EE81-C6A2-BCD2130D2737}"/>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D9D4750-274A-85F5-9724-93845C2B26C7}"/>
              </a:ext>
            </a:extLst>
          </p:cNvPr>
          <p:cNvSpPr>
            <a:spLocks noGrp="1"/>
          </p:cNvSpPr>
          <p:nvPr>
            <p:ph idx="1"/>
          </p:nvPr>
        </p:nvSpPr>
        <p:spPr/>
        <p:txBody>
          <a:bodyPr/>
          <a:lstStyle/>
          <a:p>
            <a:pPr>
              <a:buFont typeface="Arial" panose="020B0604020202020204" pitchFamily="34" charset="0"/>
              <a:buChar char="•"/>
            </a:pPr>
            <a:r>
              <a:rPr lang="en-US" dirty="0"/>
              <a:t> classify feelings using NLTK, Naive Bayes classifiers (Multinomial NB, Bernoulli NB), and Logistic Regression. </a:t>
            </a:r>
          </a:p>
          <a:p>
            <a:pPr marL="0" indent="0">
              <a:buNone/>
            </a:pPr>
            <a:endParaRPr lang="en-US" dirty="0"/>
          </a:p>
          <a:p>
            <a:pPr>
              <a:buFont typeface="Arial" panose="020B0604020202020204" pitchFamily="34" charset="0"/>
              <a:buChar char="•"/>
            </a:pPr>
            <a:r>
              <a:rPr lang="en-US" dirty="0"/>
              <a:t>create a straightforward classifier for Amazon reviews. </a:t>
            </a:r>
          </a:p>
          <a:p>
            <a:pPr marL="0" indent="0">
              <a:buNone/>
            </a:pPr>
            <a:endParaRPr lang="en-US" dirty="0"/>
          </a:p>
          <a:p>
            <a:pPr>
              <a:buFont typeface="Arial" panose="020B0604020202020204" pitchFamily="34" charset="0"/>
              <a:buChar char="•"/>
            </a:pPr>
            <a:r>
              <a:rPr lang="en-US" dirty="0"/>
              <a:t>comprehend consumer feelings and their influence on product perception by extracting information from the reviews.</a:t>
            </a:r>
          </a:p>
          <a:p>
            <a:pPr marL="0" indent="0">
              <a:buNone/>
            </a:pPr>
            <a:endParaRPr lang="en-US" dirty="0"/>
          </a:p>
          <a:p>
            <a:pPr>
              <a:buFont typeface="Arial" panose="020B0604020202020204" pitchFamily="34" charset="0"/>
              <a:buChar char="•"/>
            </a:pPr>
            <a:r>
              <a:rPr lang="en-US" dirty="0"/>
              <a:t>research advances the field of sentiment analysis and benefits both product development and consumer happiness.</a:t>
            </a:r>
            <a:endParaRPr lang="en-IN" dirty="0"/>
          </a:p>
        </p:txBody>
      </p:sp>
    </p:spTree>
    <p:extLst>
      <p:ext uri="{BB962C8B-B14F-4D97-AF65-F5344CB8AC3E}">
        <p14:creationId xmlns:p14="http://schemas.microsoft.com/office/powerpoint/2010/main" val="330820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5D46-AD5E-9E48-68AC-9A329F36D05B}"/>
              </a:ext>
            </a:extLst>
          </p:cNvPr>
          <p:cNvSpPr>
            <a:spLocks noGrp="1"/>
          </p:cNvSpPr>
          <p:nvPr>
            <p:ph type="title"/>
          </p:nvPr>
        </p:nvSpPr>
        <p:spPr>
          <a:xfrm>
            <a:off x="1451579" y="1111435"/>
            <a:ext cx="9603275" cy="560438"/>
          </a:xfrm>
        </p:spPr>
        <p:txBody>
          <a:bodyPr>
            <a:noAutofit/>
          </a:bodyPr>
          <a:lstStyle/>
          <a:p>
            <a:pPr algn="ctr"/>
            <a:r>
              <a:rPr lang="en-IN" sz="4000" i="0" dirty="0">
                <a:solidFill>
                  <a:srgbClr val="000000"/>
                </a:solidFill>
                <a:effectLst/>
                <a:latin typeface="Helvetica Neue"/>
              </a:rPr>
              <a:t>Data Exploration</a:t>
            </a:r>
            <a:endParaRPr lang="en-IN" sz="4000" dirty="0"/>
          </a:p>
        </p:txBody>
      </p:sp>
      <p:sp>
        <p:nvSpPr>
          <p:cNvPr id="3" name="Content Placeholder 2">
            <a:extLst>
              <a:ext uri="{FF2B5EF4-FFF2-40B4-BE49-F238E27FC236}">
                <a16:creationId xmlns:a16="http://schemas.microsoft.com/office/drawing/2014/main" id="{6CB2B592-C87E-BC73-D6A1-F713CBA7CFE1}"/>
              </a:ext>
            </a:extLst>
          </p:cNvPr>
          <p:cNvSpPr>
            <a:spLocks noGrp="1"/>
          </p:cNvSpPr>
          <p:nvPr>
            <p:ph idx="1"/>
          </p:nvPr>
        </p:nvSpPr>
        <p:spPr/>
        <p:txBody>
          <a:bodyPr>
            <a:normAutofit/>
          </a:bodyPr>
          <a:lstStyle/>
          <a:p>
            <a:r>
              <a:rPr lang="en-IN" dirty="0"/>
              <a:t>Number of product – 49.</a:t>
            </a:r>
          </a:p>
          <a:p>
            <a:r>
              <a:rPr lang="en-IN" dirty="0"/>
              <a:t>Average review per product – 707.35</a:t>
            </a:r>
          </a:p>
          <a:p>
            <a:r>
              <a:rPr lang="en-IN" dirty="0"/>
              <a:t>Total number of rows – 34660</a:t>
            </a:r>
          </a:p>
          <a:p>
            <a:r>
              <a:rPr lang="en-IN" dirty="0"/>
              <a:t>Total number of columns – 21</a:t>
            </a:r>
          </a:p>
          <a:p>
            <a:r>
              <a:rPr lang="en-US" dirty="0"/>
              <a:t>Counting the frequency of each value in rating column</a:t>
            </a:r>
            <a:endParaRPr lang="en-IN" dirty="0"/>
          </a:p>
          <a:p>
            <a:pPr lvl="1"/>
            <a:r>
              <a:rPr lang="en-IN" dirty="0"/>
              <a:t>5 - 23775</a:t>
            </a:r>
          </a:p>
          <a:p>
            <a:pPr lvl="1"/>
            <a:r>
              <a:rPr lang="en-IN" dirty="0"/>
              <a:t>4 – 8541</a:t>
            </a:r>
          </a:p>
          <a:p>
            <a:pPr lvl="1"/>
            <a:r>
              <a:rPr lang="en-IN" dirty="0"/>
              <a:t>3 – 1499</a:t>
            </a:r>
          </a:p>
          <a:p>
            <a:pPr lvl="1"/>
            <a:r>
              <a:rPr lang="en-IN" dirty="0"/>
              <a:t>2 – 402</a:t>
            </a:r>
          </a:p>
          <a:p>
            <a:pPr lvl="1"/>
            <a:r>
              <a:rPr lang="en-IN" dirty="0"/>
              <a:t>1 - 410</a:t>
            </a:r>
          </a:p>
          <a:p>
            <a:endParaRPr lang="en-IN" dirty="0"/>
          </a:p>
        </p:txBody>
      </p:sp>
    </p:spTree>
    <p:extLst>
      <p:ext uri="{BB962C8B-B14F-4D97-AF65-F5344CB8AC3E}">
        <p14:creationId xmlns:p14="http://schemas.microsoft.com/office/powerpoint/2010/main" val="78347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6306-F31E-37EE-BB23-269605FFA284}"/>
              </a:ext>
            </a:extLst>
          </p:cNvPr>
          <p:cNvSpPr>
            <a:spLocks noGrp="1"/>
          </p:cNvSpPr>
          <p:nvPr>
            <p:ph type="title"/>
          </p:nvPr>
        </p:nvSpPr>
        <p:spPr/>
        <p:txBody>
          <a:bodyPr>
            <a:normAutofit/>
          </a:bodyPr>
          <a:lstStyle/>
          <a:p>
            <a:pPr algn="ctr"/>
            <a:r>
              <a:rPr lang="en-IN" sz="4400" i="0" dirty="0">
                <a:solidFill>
                  <a:srgbClr val="000000"/>
                </a:solidFill>
                <a:effectLst/>
                <a:latin typeface="Helvetica Neue"/>
              </a:rPr>
              <a:t>Data Exploration</a:t>
            </a:r>
            <a:endParaRPr lang="en-IN" sz="4400" dirty="0"/>
          </a:p>
        </p:txBody>
      </p:sp>
      <p:sp>
        <p:nvSpPr>
          <p:cNvPr id="3" name="Content Placeholder 2">
            <a:extLst>
              <a:ext uri="{FF2B5EF4-FFF2-40B4-BE49-F238E27FC236}">
                <a16:creationId xmlns:a16="http://schemas.microsoft.com/office/drawing/2014/main" id="{2C4FC8C2-15A9-E407-2F32-D579750CF472}"/>
              </a:ext>
            </a:extLst>
          </p:cNvPr>
          <p:cNvSpPr>
            <a:spLocks noGrp="1"/>
          </p:cNvSpPr>
          <p:nvPr>
            <p:ph idx="1"/>
          </p:nvPr>
        </p:nvSpPr>
        <p:spPr>
          <a:xfrm>
            <a:off x="1451579" y="1853753"/>
            <a:ext cx="9603275" cy="4438891"/>
          </a:xfrm>
        </p:spPr>
        <p:txBody>
          <a:bodyPr/>
          <a:lstStyle/>
          <a:p>
            <a:pPr algn="ctr"/>
            <a:r>
              <a:rPr lang="en-US" i="0" dirty="0">
                <a:solidFill>
                  <a:srgbClr val="000000"/>
                </a:solidFill>
                <a:effectLst/>
                <a:latin typeface="Helvetica Neue"/>
              </a:rPr>
              <a:t>Sentiment Distribution </a:t>
            </a:r>
            <a:r>
              <a:rPr lang="en-US" b="0" i="0" dirty="0">
                <a:solidFill>
                  <a:srgbClr val="000000"/>
                </a:solidFill>
                <a:effectLst/>
                <a:latin typeface="Helvetica Neue"/>
              </a:rPr>
              <a:t>for Amazon reviews</a:t>
            </a:r>
            <a:endParaRPr lang="en-IN" dirty="0"/>
          </a:p>
          <a:p>
            <a:r>
              <a:rPr lang="en-IN" sz="1400" dirty="0"/>
              <a:t>Positive sentiment – 32316 (93.33%)</a:t>
            </a:r>
          </a:p>
          <a:p>
            <a:r>
              <a:rPr lang="en-IN" sz="1400" dirty="0"/>
              <a:t>Negative sentiment – 2311 (6.67%)</a:t>
            </a:r>
          </a:p>
          <a:p>
            <a:endParaRPr lang="en-IN" dirty="0"/>
          </a:p>
        </p:txBody>
      </p:sp>
      <p:pic>
        <p:nvPicPr>
          <p:cNvPr id="5" name="Picture 4">
            <a:extLst>
              <a:ext uri="{FF2B5EF4-FFF2-40B4-BE49-F238E27FC236}">
                <a16:creationId xmlns:a16="http://schemas.microsoft.com/office/drawing/2014/main" id="{0BF6BC7D-118D-87F4-498F-DC46405B61C7}"/>
              </a:ext>
            </a:extLst>
          </p:cNvPr>
          <p:cNvPicPr>
            <a:picLocks noChangeAspect="1"/>
          </p:cNvPicPr>
          <p:nvPr/>
        </p:nvPicPr>
        <p:blipFill>
          <a:blip r:embed="rId2"/>
          <a:stretch>
            <a:fillRect/>
          </a:stretch>
        </p:blipFill>
        <p:spPr>
          <a:xfrm>
            <a:off x="5119624" y="2438398"/>
            <a:ext cx="6416596" cy="3612591"/>
          </a:xfrm>
          <a:prstGeom prst="rect">
            <a:avLst/>
          </a:prstGeom>
        </p:spPr>
      </p:pic>
    </p:spTree>
    <p:extLst>
      <p:ext uri="{BB962C8B-B14F-4D97-AF65-F5344CB8AC3E}">
        <p14:creationId xmlns:p14="http://schemas.microsoft.com/office/powerpoint/2010/main" val="134049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92CB-0B78-763B-0BDC-9A9CF6AD8C94}"/>
              </a:ext>
            </a:extLst>
          </p:cNvPr>
          <p:cNvSpPr>
            <a:spLocks noGrp="1"/>
          </p:cNvSpPr>
          <p:nvPr>
            <p:ph type="title"/>
          </p:nvPr>
        </p:nvSpPr>
        <p:spPr/>
        <p:txBody>
          <a:bodyPr>
            <a:normAutofit/>
          </a:bodyPr>
          <a:lstStyle/>
          <a:p>
            <a:pPr algn="ctr"/>
            <a:r>
              <a:rPr lang="en-IN" sz="3600" dirty="0">
                <a:solidFill>
                  <a:srgbClr val="000000"/>
                </a:solidFill>
                <a:latin typeface="Helvetica Neue"/>
              </a:rPr>
              <a:t>METHODS</a:t>
            </a:r>
            <a:endParaRPr lang="en-IN" sz="3600" dirty="0"/>
          </a:p>
        </p:txBody>
      </p:sp>
      <p:sp>
        <p:nvSpPr>
          <p:cNvPr id="3" name="Content Placeholder 2">
            <a:extLst>
              <a:ext uri="{FF2B5EF4-FFF2-40B4-BE49-F238E27FC236}">
                <a16:creationId xmlns:a16="http://schemas.microsoft.com/office/drawing/2014/main" id="{7F2D0DC5-B96B-AEFB-1764-58C127B2EAC9}"/>
              </a:ext>
            </a:extLst>
          </p:cNvPr>
          <p:cNvSpPr>
            <a:spLocks noGrp="1"/>
          </p:cNvSpPr>
          <p:nvPr>
            <p:ph idx="1"/>
          </p:nvPr>
        </p:nvSpPr>
        <p:spPr/>
        <p:txBody>
          <a:bodyPr/>
          <a:lstStyle/>
          <a:p>
            <a:pPr>
              <a:buFont typeface="Wingdings" panose="05000000000000000000" pitchFamily="2" charset="2"/>
              <a:buChar char="§"/>
            </a:pPr>
            <a:r>
              <a:rPr lang="en-IN" b="1" i="0" dirty="0">
                <a:solidFill>
                  <a:srgbClr val="000000"/>
                </a:solidFill>
                <a:effectLst/>
                <a:latin typeface="Helvetica Neue"/>
              </a:rPr>
              <a:t>Simple Classifier</a:t>
            </a:r>
          </a:p>
          <a:p>
            <a:pPr>
              <a:buFont typeface="Wingdings" panose="05000000000000000000" pitchFamily="2" charset="2"/>
              <a:buChar char="§"/>
            </a:pPr>
            <a:r>
              <a:rPr lang="en-US" b="1" i="0" dirty="0">
                <a:solidFill>
                  <a:srgbClr val="000000"/>
                </a:solidFill>
                <a:effectLst/>
                <a:latin typeface="Helvetica Neue"/>
              </a:rPr>
              <a:t>Training and Evaluating a Naive Bayes Classifier using NLTK</a:t>
            </a:r>
          </a:p>
          <a:p>
            <a:pPr>
              <a:buFont typeface="Wingdings" panose="05000000000000000000" pitchFamily="2" charset="2"/>
              <a:buChar char="§"/>
            </a:pPr>
            <a:r>
              <a:rPr lang="en-US" b="1" dirty="0">
                <a:solidFill>
                  <a:schemeClr val="tx1"/>
                </a:solidFill>
              </a:rPr>
              <a:t>Multinomial Naive Bayes model</a:t>
            </a:r>
          </a:p>
          <a:p>
            <a:pPr>
              <a:buFont typeface="Wingdings" panose="05000000000000000000" pitchFamily="2" charset="2"/>
              <a:buChar char="§"/>
            </a:pPr>
            <a:r>
              <a:rPr lang="en-US" b="1" dirty="0">
                <a:solidFill>
                  <a:schemeClr val="tx1"/>
                </a:solidFill>
              </a:rPr>
              <a:t>Bernoulli Naive Bayes model</a:t>
            </a:r>
          </a:p>
          <a:p>
            <a:pPr>
              <a:buFont typeface="Wingdings" panose="05000000000000000000" pitchFamily="2" charset="2"/>
              <a:buChar char="§"/>
            </a:pPr>
            <a:r>
              <a:rPr lang="en-US" b="1" dirty="0">
                <a:solidFill>
                  <a:schemeClr val="tx1"/>
                </a:solidFill>
              </a:rPr>
              <a:t>Logistic Regression model</a:t>
            </a:r>
            <a:endParaRPr lang="en-US" b="1" i="0" dirty="0">
              <a:solidFill>
                <a:schemeClr val="tx1"/>
              </a:solidFill>
              <a:effectLst/>
              <a:latin typeface="Helvetica Neue"/>
            </a:endParaRPr>
          </a:p>
          <a:p>
            <a:pPr>
              <a:buFont typeface="Wingdings" panose="05000000000000000000" pitchFamily="2" charset="2"/>
              <a:buChar char="§"/>
            </a:pPr>
            <a:r>
              <a:rPr lang="en-IN" b="1" dirty="0">
                <a:solidFill>
                  <a:srgbClr val="000000"/>
                </a:solidFill>
                <a:latin typeface="Helvetica Neue"/>
              </a:rPr>
              <a:t>Plotting Confusion Matrix</a:t>
            </a:r>
          </a:p>
          <a:p>
            <a:pPr>
              <a:buFont typeface="Wingdings" panose="05000000000000000000" pitchFamily="2" charset="2"/>
              <a:buChar char="§"/>
            </a:pPr>
            <a:r>
              <a:rPr lang="en-US" b="1" i="0" dirty="0">
                <a:solidFill>
                  <a:srgbClr val="000000"/>
                </a:solidFill>
                <a:effectLst/>
                <a:latin typeface="Helvetica Neue"/>
              </a:rPr>
              <a:t>Comparing Classifiers with </a:t>
            </a:r>
            <a:r>
              <a:rPr lang="en-IN" b="1" i="0" dirty="0">
                <a:solidFill>
                  <a:srgbClr val="000000"/>
                </a:solidFill>
                <a:effectLst/>
                <a:latin typeface="Helvetica Neue"/>
              </a:rPr>
              <a:t>Receiver Operating Characteristic</a:t>
            </a:r>
            <a:r>
              <a:rPr lang="en-US" b="1" i="0" dirty="0">
                <a:solidFill>
                  <a:srgbClr val="000000"/>
                </a:solidFill>
                <a:effectLst/>
                <a:latin typeface="Helvetica Neue"/>
              </a:rPr>
              <a:t> (ROC) Curve</a:t>
            </a:r>
          </a:p>
          <a:p>
            <a:pPr>
              <a:buFont typeface="Wingdings" panose="05000000000000000000" pitchFamily="2" charset="2"/>
              <a:buChar char="§"/>
            </a:pPr>
            <a:r>
              <a:rPr lang="en-IN" sz="2000" b="1" i="0" dirty="0">
                <a:solidFill>
                  <a:srgbClr val="000000"/>
                </a:solidFill>
                <a:effectLst/>
                <a:latin typeface="Helvetica Neue"/>
              </a:rPr>
              <a:t>Classification Report for Different Classifiers</a:t>
            </a:r>
            <a:endParaRPr lang="en-US" b="0" i="0" dirty="0">
              <a:solidFill>
                <a:srgbClr val="000000"/>
              </a:solidFill>
              <a:effectLst/>
              <a:latin typeface="Helvetica Neue"/>
            </a:endParaRPr>
          </a:p>
          <a:p>
            <a:pPr>
              <a:buFont typeface="Wingdings" panose="05000000000000000000" pitchFamily="2" charset="2"/>
              <a:buChar char="§"/>
            </a:pPr>
            <a:endParaRPr lang="en-US" sz="2400" dirty="0"/>
          </a:p>
          <a:p>
            <a:pPr>
              <a:buFont typeface="Wingdings" panose="05000000000000000000" pitchFamily="2" charset="2"/>
              <a:buChar char="§"/>
            </a:pPr>
            <a:endParaRPr lang="en-US" sz="2000" b="1" i="0" dirty="0">
              <a:solidFill>
                <a:srgbClr val="000000"/>
              </a:solidFill>
              <a:effectLst/>
              <a:latin typeface="Helvetica Neue"/>
            </a:endParaRPr>
          </a:p>
          <a:p>
            <a:pPr>
              <a:buFont typeface="Wingdings" panose="05000000000000000000" pitchFamily="2" charset="2"/>
              <a:buChar char="§"/>
            </a:pPr>
            <a:endParaRPr lang="en-IN" b="1" i="0" dirty="0">
              <a:solidFill>
                <a:srgbClr val="000000"/>
              </a:solidFill>
              <a:effectLst/>
              <a:latin typeface="Helvetica Neue"/>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11972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382A-B7E9-72EA-F41E-201C53A3CB51}"/>
              </a:ext>
            </a:extLst>
          </p:cNvPr>
          <p:cNvSpPr>
            <a:spLocks noGrp="1"/>
          </p:cNvSpPr>
          <p:nvPr>
            <p:ph type="title"/>
          </p:nvPr>
        </p:nvSpPr>
        <p:spPr>
          <a:xfrm>
            <a:off x="1559734" y="717754"/>
            <a:ext cx="9603275" cy="1337187"/>
          </a:xfrm>
        </p:spPr>
        <p:txBody>
          <a:bodyPr>
            <a:normAutofit/>
          </a:bodyPr>
          <a:lstStyle/>
          <a:p>
            <a:pPr algn="ctr"/>
            <a:r>
              <a:rPr lang="en-IN" sz="4000" dirty="0">
                <a:solidFill>
                  <a:srgbClr val="000000"/>
                </a:solidFill>
                <a:latin typeface="Helvetica Neue"/>
              </a:rPr>
              <a:t>METHODS</a:t>
            </a:r>
            <a:br>
              <a:rPr lang="en-IN" sz="2800" i="0" dirty="0">
                <a:solidFill>
                  <a:srgbClr val="000000"/>
                </a:solidFill>
                <a:effectLst/>
                <a:latin typeface="Helvetica Neue"/>
              </a:rPr>
            </a:br>
            <a:endParaRPr lang="en-IN" sz="2800" dirty="0"/>
          </a:p>
        </p:txBody>
      </p:sp>
      <p:sp>
        <p:nvSpPr>
          <p:cNvPr id="7" name="Content Placeholder 6">
            <a:extLst>
              <a:ext uri="{FF2B5EF4-FFF2-40B4-BE49-F238E27FC236}">
                <a16:creationId xmlns:a16="http://schemas.microsoft.com/office/drawing/2014/main" id="{DD184B64-F1BF-7C8F-9A9F-831618B6945F}"/>
              </a:ext>
            </a:extLst>
          </p:cNvPr>
          <p:cNvSpPr>
            <a:spLocks noGrp="1"/>
          </p:cNvSpPr>
          <p:nvPr>
            <p:ph idx="1"/>
          </p:nvPr>
        </p:nvSpPr>
        <p:spPr/>
        <p:txBody>
          <a:bodyPr/>
          <a:lstStyle/>
          <a:p>
            <a:pPr algn="ctr"/>
            <a:r>
              <a:rPr lang="en-IN" sz="2000" i="0" dirty="0">
                <a:solidFill>
                  <a:srgbClr val="000000"/>
                </a:solidFill>
                <a:effectLst/>
                <a:latin typeface="Helvetica Neue"/>
              </a:rPr>
              <a:t>Simple Classifier OF 15 common words</a:t>
            </a:r>
          </a:p>
          <a:p>
            <a:endParaRPr lang="en-IN" dirty="0"/>
          </a:p>
        </p:txBody>
      </p:sp>
      <p:pic>
        <p:nvPicPr>
          <p:cNvPr id="9" name="Picture 8">
            <a:extLst>
              <a:ext uri="{FF2B5EF4-FFF2-40B4-BE49-F238E27FC236}">
                <a16:creationId xmlns:a16="http://schemas.microsoft.com/office/drawing/2014/main" id="{199F76C2-9503-C886-997B-62A1654E679A}"/>
              </a:ext>
            </a:extLst>
          </p:cNvPr>
          <p:cNvPicPr>
            <a:picLocks noChangeAspect="1"/>
          </p:cNvPicPr>
          <p:nvPr/>
        </p:nvPicPr>
        <p:blipFill>
          <a:blip r:embed="rId2"/>
          <a:stretch>
            <a:fillRect/>
          </a:stretch>
        </p:blipFill>
        <p:spPr>
          <a:xfrm>
            <a:off x="3342967" y="2196664"/>
            <a:ext cx="6154993" cy="4023360"/>
          </a:xfrm>
          <a:prstGeom prst="rect">
            <a:avLst/>
          </a:prstGeom>
        </p:spPr>
      </p:pic>
    </p:spTree>
    <p:extLst>
      <p:ext uri="{BB962C8B-B14F-4D97-AF65-F5344CB8AC3E}">
        <p14:creationId xmlns:p14="http://schemas.microsoft.com/office/powerpoint/2010/main" val="156290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2CCD-7380-B87C-196C-F434CDE96E7D}"/>
              </a:ext>
            </a:extLst>
          </p:cNvPr>
          <p:cNvSpPr>
            <a:spLocks noGrp="1"/>
          </p:cNvSpPr>
          <p:nvPr>
            <p:ph type="title"/>
          </p:nvPr>
        </p:nvSpPr>
        <p:spPr>
          <a:xfrm>
            <a:off x="1451579" y="1002890"/>
            <a:ext cx="9603275" cy="850864"/>
          </a:xfrm>
        </p:spPr>
        <p:txBody>
          <a:bodyPr>
            <a:normAutofit fontScale="90000"/>
          </a:bodyPr>
          <a:lstStyle/>
          <a:p>
            <a:pPr algn="ctr"/>
            <a:br>
              <a:rPr lang="en-US" b="1" i="0" dirty="0">
                <a:solidFill>
                  <a:srgbClr val="000000"/>
                </a:solidFill>
                <a:effectLst/>
                <a:latin typeface="Helvetica Neue"/>
              </a:rPr>
            </a:br>
            <a:r>
              <a:rPr lang="en-IN" sz="4000" dirty="0">
                <a:solidFill>
                  <a:srgbClr val="000000"/>
                </a:solidFill>
                <a:latin typeface="Helvetica Neue"/>
              </a:rPr>
              <a:t>METHODS</a:t>
            </a:r>
            <a:endParaRPr lang="en-IN" sz="4000" dirty="0"/>
          </a:p>
        </p:txBody>
      </p:sp>
      <p:sp>
        <p:nvSpPr>
          <p:cNvPr id="7" name="Content Placeholder 6">
            <a:extLst>
              <a:ext uri="{FF2B5EF4-FFF2-40B4-BE49-F238E27FC236}">
                <a16:creationId xmlns:a16="http://schemas.microsoft.com/office/drawing/2014/main" id="{1C177E30-1B83-5303-B413-B4E229917DA4}"/>
              </a:ext>
            </a:extLst>
          </p:cNvPr>
          <p:cNvSpPr>
            <a:spLocks noGrp="1"/>
          </p:cNvSpPr>
          <p:nvPr>
            <p:ph idx="1"/>
          </p:nvPr>
        </p:nvSpPr>
        <p:spPr>
          <a:xfrm>
            <a:off x="1451579" y="2015732"/>
            <a:ext cx="9603275" cy="4107306"/>
          </a:xfrm>
        </p:spPr>
        <p:txBody>
          <a:bodyPr/>
          <a:lstStyle/>
          <a:p>
            <a:r>
              <a:rPr lang="en-US" sz="1800" b="1" i="0" dirty="0">
                <a:solidFill>
                  <a:srgbClr val="000000"/>
                </a:solidFill>
                <a:effectLst/>
                <a:latin typeface="Helvetica Neue"/>
              </a:rPr>
              <a:t>Training and Evaluating a Naive Bayes Classifier using NLTK</a:t>
            </a:r>
          </a:p>
          <a:p>
            <a:r>
              <a:rPr lang="en-US" sz="1600" dirty="0"/>
              <a:t>The result of the code displays the about 0.59 accuracy of the NLTK Naive Bayes classifier on the testing dataset. It suggests that the classifier has an accuracy of about 59% when predicting the sentiment of reviews. The terms that are most strongly related with either positive or negative sentiment are shown in the "Most Informative Features" section. For instance, the use of the phrases "deleted," "warning," "bent," "nope," and "rotate" is very suggestive of unfavorable feeling.</a:t>
            </a:r>
            <a:endParaRPr lang="en-IN" sz="1600" dirty="0"/>
          </a:p>
          <a:p>
            <a:endParaRPr lang="en-IN" dirty="0"/>
          </a:p>
        </p:txBody>
      </p:sp>
      <p:pic>
        <p:nvPicPr>
          <p:cNvPr id="8" name="Content Placeholder 4">
            <a:extLst>
              <a:ext uri="{FF2B5EF4-FFF2-40B4-BE49-F238E27FC236}">
                <a16:creationId xmlns:a16="http://schemas.microsoft.com/office/drawing/2014/main" id="{E7DD99CD-F205-0EA5-4725-352B400E5940}"/>
              </a:ext>
            </a:extLst>
          </p:cNvPr>
          <p:cNvPicPr>
            <a:picLocks noChangeAspect="1"/>
          </p:cNvPicPr>
          <p:nvPr/>
        </p:nvPicPr>
        <p:blipFill>
          <a:blip r:embed="rId2"/>
          <a:stretch>
            <a:fillRect/>
          </a:stretch>
        </p:blipFill>
        <p:spPr>
          <a:xfrm>
            <a:off x="2212257" y="3647769"/>
            <a:ext cx="7954297" cy="2475270"/>
          </a:xfrm>
          <a:prstGeom prst="rect">
            <a:avLst/>
          </a:prstGeom>
        </p:spPr>
      </p:pic>
    </p:spTree>
    <p:extLst>
      <p:ext uri="{BB962C8B-B14F-4D97-AF65-F5344CB8AC3E}">
        <p14:creationId xmlns:p14="http://schemas.microsoft.com/office/powerpoint/2010/main" val="127911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B92B-059F-25F7-F1B8-F095A1085617}"/>
              </a:ext>
            </a:extLst>
          </p:cNvPr>
          <p:cNvSpPr>
            <a:spLocks noGrp="1"/>
          </p:cNvSpPr>
          <p:nvPr>
            <p:ph type="title"/>
          </p:nvPr>
        </p:nvSpPr>
        <p:spPr>
          <a:xfrm>
            <a:off x="1451579" y="393290"/>
            <a:ext cx="9603275" cy="1386348"/>
          </a:xfrm>
        </p:spPr>
        <p:txBody>
          <a:bodyPr>
            <a:noAutofit/>
          </a:bodyPr>
          <a:lstStyle/>
          <a:p>
            <a:pPr algn="ctr"/>
            <a:r>
              <a:rPr lang="en-IN" b="1" i="0" dirty="0">
                <a:solidFill>
                  <a:srgbClr val="000000"/>
                </a:solidFill>
                <a:effectLst/>
                <a:latin typeface="Helvetica Neue"/>
              </a:rPr>
              <a:t>Multinomial Naive Bayes Classifier, </a:t>
            </a:r>
            <a:br>
              <a:rPr lang="en-IN" b="1" i="0" dirty="0">
                <a:solidFill>
                  <a:srgbClr val="000000"/>
                </a:solidFill>
                <a:effectLst/>
                <a:latin typeface="Helvetica Neue"/>
              </a:rPr>
            </a:br>
            <a:r>
              <a:rPr lang="en-IN" b="1" i="0" dirty="0">
                <a:solidFill>
                  <a:srgbClr val="000000"/>
                </a:solidFill>
                <a:effectLst/>
                <a:latin typeface="Helvetica Neue"/>
              </a:rPr>
              <a:t> Bernoulli Naive Bayes Classifier AND</a:t>
            </a:r>
            <a:br>
              <a:rPr lang="en-IN" b="1" i="0" dirty="0">
                <a:solidFill>
                  <a:srgbClr val="000000"/>
                </a:solidFill>
                <a:effectLst/>
                <a:latin typeface="Helvetica Neue"/>
              </a:rPr>
            </a:br>
            <a:r>
              <a:rPr lang="en-IN" b="1" i="0" dirty="0">
                <a:solidFill>
                  <a:srgbClr val="000000"/>
                </a:solidFill>
                <a:effectLst/>
                <a:latin typeface="Helvetica Neue"/>
              </a:rPr>
              <a:t>Logistic Regression Classifier</a:t>
            </a: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r>
              <a:rPr lang="en-IN" sz="3600" dirty="0">
                <a:solidFill>
                  <a:srgbClr val="000000"/>
                </a:solidFill>
                <a:latin typeface="Helvetica Neue"/>
              </a:rPr>
              <a:t>METHODS</a:t>
            </a:r>
            <a:endParaRPr lang="en-IN" sz="3600" dirty="0"/>
          </a:p>
        </p:txBody>
      </p:sp>
      <p:sp>
        <p:nvSpPr>
          <p:cNvPr id="3" name="Content Placeholder 2">
            <a:extLst>
              <a:ext uri="{FF2B5EF4-FFF2-40B4-BE49-F238E27FC236}">
                <a16:creationId xmlns:a16="http://schemas.microsoft.com/office/drawing/2014/main" id="{D62E3626-EBDE-7697-B091-D514476E593D}"/>
              </a:ext>
            </a:extLst>
          </p:cNvPr>
          <p:cNvSpPr>
            <a:spLocks noGrp="1"/>
          </p:cNvSpPr>
          <p:nvPr>
            <p:ph idx="1"/>
          </p:nvPr>
        </p:nvSpPr>
        <p:spPr>
          <a:xfrm>
            <a:off x="1451579" y="1868129"/>
            <a:ext cx="9603275" cy="4296697"/>
          </a:xfrm>
        </p:spPr>
        <p:txBody>
          <a:bodyPr>
            <a:noAutofit/>
          </a:bodyPr>
          <a:lstStyle/>
          <a:p>
            <a:pPr>
              <a:buFont typeface="Arial" panose="020B0604020202020204" pitchFamily="34" charset="0"/>
              <a:buChar char="•"/>
            </a:pPr>
            <a:r>
              <a:rPr lang="en-US" dirty="0"/>
              <a:t>Multinomial Naive Bayes model achieves an accuracy of 93.30% on the test data. It suggests that the Multinomial Naive Bayes approach works effectively for this sentiment analysis task.</a:t>
            </a:r>
          </a:p>
          <a:p>
            <a:pPr marL="0" indent="0">
              <a:buNone/>
            </a:pPr>
            <a:endParaRPr lang="en-US" dirty="0"/>
          </a:p>
          <a:p>
            <a:pPr>
              <a:buFont typeface="Arial" panose="020B0604020202020204" pitchFamily="34" charset="0"/>
              <a:buChar char="•"/>
            </a:pPr>
            <a:r>
              <a:rPr lang="en-US" dirty="0"/>
              <a:t>The accuracy of the Bernoulli Naive Bayes model on the test data is 92.04%.  The accuracy score suggests that the Bernoulli Naive Bayes approach is as effective in this sentiment analysis task, while having somewhat inferior performance than the Multinomial Naive Bayes model</a:t>
            </a:r>
          </a:p>
          <a:p>
            <a:pPr marL="0" indent="0">
              <a:buNone/>
            </a:pPr>
            <a:endParaRPr lang="en-US" dirty="0"/>
          </a:p>
          <a:p>
            <a:pPr>
              <a:buFont typeface="Arial" panose="020B0604020202020204" pitchFamily="34" charset="0"/>
              <a:buChar char="•"/>
            </a:pPr>
            <a:r>
              <a:rPr lang="en-US" dirty="0"/>
              <a:t>On the test data, the Logistic Regression model's accuracy is 93.73%.  The accuracy score shows that in this sentiment analysis test, the Logistic Regression technique performs better than both the Multinomial Naive Bayes and Bernoulli Naive Bayes models.</a:t>
            </a:r>
          </a:p>
        </p:txBody>
      </p:sp>
    </p:spTree>
    <p:extLst>
      <p:ext uri="{BB962C8B-B14F-4D97-AF65-F5344CB8AC3E}">
        <p14:creationId xmlns:p14="http://schemas.microsoft.com/office/powerpoint/2010/main" val="85121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AC7E-E5C3-6939-D88B-E5514201C1B1}"/>
              </a:ext>
            </a:extLst>
          </p:cNvPr>
          <p:cNvSpPr>
            <a:spLocks noGrp="1"/>
          </p:cNvSpPr>
          <p:nvPr>
            <p:ph type="title"/>
          </p:nvPr>
        </p:nvSpPr>
        <p:spPr>
          <a:xfrm>
            <a:off x="1451579" y="1248697"/>
            <a:ext cx="9603275" cy="605057"/>
          </a:xfrm>
        </p:spPr>
        <p:txBody>
          <a:bodyPr>
            <a:normAutofit fontScale="90000"/>
          </a:bodyPr>
          <a:lstStyle/>
          <a:p>
            <a:pPr algn="ctr"/>
            <a:br>
              <a:rPr lang="en-IN" b="1" i="0" dirty="0">
                <a:solidFill>
                  <a:srgbClr val="000000"/>
                </a:solidFill>
                <a:effectLst/>
                <a:latin typeface="Helvetica Neue"/>
              </a:rPr>
            </a:br>
            <a:r>
              <a:rPr lang="en-IN" sz="4000" dirty="0">
                <a:solidFill>
                  <a:srgbClr val="000000"/>
                </a:solidFill>
                <a:latin typeface="Helvetica Neue"/>
              </a:rPr>
              <a:t>METHODS</a:t>
            </a:r>
            <a:endParaRPr lang="en-IN" sz="4000" dirty="0"/>
          </a:p>
        </p:txBody>
      </p:sp>
      <p:sp>
        <p:nvSpPr>
          <p:cNvPr id="3" name="Content Placeholder 2">
            <a:extLst>
              <a:ext uri="{FF2B5EF4-FFF2-40B4-BE49-F238E27FC236}">
                <a16:creationId xmlns:a16="http://schemas.microsoft.com/office/drawing/2014/main" id="{C43C43A5-9B55-CDEA-DDEB-587631798B33}"/>
              </a:ext>
            </a:extLst>
          </p:cNvPr>
          <p:cNvSpPr>
            <a:spLocks noGrp="1"/>
          </p:cNvSpPr>
          <p:nvPr>
            <p:ph idx="1"/>
          </p:nvPr>
        </p:nvSpPr>
        <p:spPr>
          <a:xfrm>
            <a:off x="1451579" y="1853754"/>
            <a:ext cx="9603275" cy="4271743"/>
          </a:xfrm>
        </p:spPr>
        <p:txBody>
          <a:bodyPr/>
          <a:lstStyle/>
          <a:p>
            <a:r>
              <a:rPr lang="en-IN" sz="1600" b="1" dirty="0">
                <a:solidFill>
                  <a:srgbClr val="000000"/>
                </a:solidFill>
                <a:latin typeface="Helvetica Neue"/>
              </a:rPr>
              <a:t>Plotting Confusion Matrix</a:t>
            </a:r>
            <a:endParaRPr lang="en-US" sz="1600" dirty="0"/>
          </a:p>
          <a:p>
            <a:r>
              <a:rPr lang="en-US" sz="1600" dirty="0"/>
              <a:t>These figures allow us to assess the effectiveness of the logistic regression model. A high number of true positives (6338) and true negatives (153) show that the majority of occurrences are being classified properly. Indicating regions where the model is off, it also contains some false negatives (123) and false positives (311).</a:t>
            </a:r>
          </a:p>
          <a:p>
            <a:endParaRPr lang="en-IN" dirty="0"/>
          </a:p>
        </p:txBody>
      </p:sp>
      <p:pic>
        <p:nvPicPr>
          <p:cNvPr id="5" name="Picture 4">
            <a:extLst>
              <a:ext uri="{FF2B5EF4-FFF2-40B4-BE49-F238E27FC236}">
                <a16:creationId xmlns:a16="http://schemas.microsoft.com/office/drawing/2014/main" id="{6896CA16-4E6F-8A57-E35A-018549A5B714}"/>
              </a:ext>
            </a:extLst>
          </p:cNvPr>
          <p:cNvPicPr>
            <a:picLocks noChangeAspect="1"/>
          </p:cNvPicPr>
          <p:nvPr/>
        </p:nvPicPr>
        <p:blipFill>
          <a:blip r:embed="rId2"/>
          <a:stretch>
            <a:fillRect/>
          </a:stretch>
        </p:blipFill>
        <p:spPr>
          <a:xfrm>
            <a:off x="3342968" y="3224981"/>
            <a:ext cx="5624051" cy="2900516"/>
          </a:xfrm>
          <a:prstGeom prst="rect">
            <a:avLst/>
          </a:prstGeom>
        </p:spPr>
      </p:pic>
    </p:spTree>
    <p:extLst>
      <p:ext uri="{BB962C8B-B14F-4D97-AF65-F5344CB8AC3E}">
        <p14:creationId xmlns:p14="http://schemas.microsoft.com/office/powerpoint/2010/main" val="30715483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508</TotalTime>
  <Words>891</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Calibri Light</vt:lpstr>
      <vt:lpstr>Helvetica Neue</vt:lpstr>
      <vt:lpstr>Söhne</vt:lpstr>
      <vt:lpstr>Wingdings</vt:lpstr>
      <vt:lpstr>Retrospect</vt:lpstr>
      <vt:lpstr>Sentimental Analysis of Customers reviews of Amazon Products </vt:lpstr>
      <vt:lpstr>INTRODUCTION</vt:lpstr>
      <vt:lpstr>Data Exploration</vt:lpstr>
      <vt:lpstr>Data Exploration</vt:lpstr>
      <vt:lpstr>METHODS</vt:lpstr>
      <vt:lpstr>METHODS </vt:lpstr>
      <vt:lpstr> METHODS</vt:lpstr>
      <vt:lpstr>Multinomial Naive Bayes Classifier,   Bernoulli Naive Bayes Classifier AND Logistic Regression Classifier   METHODS</vt:lpstr>
      <vt:lpstr> METHODS</vt:lpstr>
      <vt:lpstr>METHODS</vt:lpstr>
      <vt:lpstr>METHODS </vt:lpstr>
      <vt:lpstr>RESULTS</vt:lpstr>
      <vt:lpstr>RESULT - Word Cloud visualization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Archit Dubey</dc:creator>
  <cp:lastModifiedBy>Archit Dubey</cp:lastModifiedBy>
  <cp:revision>5</cp:revision>
  <dcterms:created xsi:type="dcterms:W3CDTF">2023-06-25T12:50:33Z</dcterms:created>
  <dcterms:modified xsi:type="dcterms:W3CDTF">2023-06-25T21:20:42Z</dcterms:modified>
</cp:coreProperties>
</file>