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64" r:id="rId2"/>
    <p:sldId id="265" r:id="rId3"/>
    <p:sldId id="26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F400EC-5746-489B-9167-2020B4A4FBA2}">
          <p14:sldIdLst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85014" autoAdjust="0"/>
  </p:normalViewPr>
  <p:slideViewPr>
    <p:cSldViewPr snapToGrid="0">
      <p:cViewPr varScale="1">
        <p:scale>
          <a:sx n="54" d="100"/>
          <a:sy n="54" d="100"/>
        </p:scale>
        <p:origin x="645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DBAD-1DF4-45DC-838B-F0DE0A35F494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343C3-7263-46C7-A806-82652FF2B4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Key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 set of bits, </a:t>
            </a:r>
            <a:r>
              <a:rPr lang="fr-FR" baseline="0" dirty="0" err="1"/>
              <a:t>encoded</a:t>
            </a:r>
            <a:r>
              <a:rPr lang="fr-FR" baseline="0" dirty="0"/>
              <a:t> on </a:t>
            </a:r>
            <a:r>
              <a:rPr lang="fr-FR" baseline="0" dirty="0" err="1"/>
              <a:t>either</a:t>
            </a:r>
            <a:r>
              <a:rPr lang="fr-FR" baseline="0" dirty="0"/>
              <a:t> 128, 512, 1024 bits: The longer the size of key the </a:t>
            </a:r>
            <a:r>
              <a:rPr lang="fr-FR" baseline="0" dirty="0" err="1"/>
              <a:t>stronger</a:t>
            </a:r>
            <a:r>
              <a:rPr lang="fr-FR" baseline="0" dirty="0"/>
              <a:t> the </a:t>
            </a:r>
            <a:r>
              <a:rPr lang="fr-FR" baseline="0" dirty="0" err="1"/>
              <a:t>encryption</a:t>
            </a:r>
            <a:r>
              <a:rPr lang="fr-FR" baseline="0" dirty="0"/>
              <a:t>; but in </a:t>
            </a:r>
            <a:r>
              <a:rPr lang="fr-FR" baseline="0" dirty="0" err="1"/>
              <a:t>order</a:t>
            </a:r>
            <a:r>
              <a:rPr lang="fr-FR" baseline="0" dirty="0"/>
              <a:t> end, the longer the size of key, </a:t>
            </a:r>
            <a:r>
              <a:rPr lang="fr-FR" baseline="0" dirty="0" err="1"/>
              <a:t>much</a:t>
            </a:r>
            <a:r>
              <a:rPr lang="fr-FR" baseline="0" dirty="0"/>
              <a:t> more the system </a:t>
            </a:r>
            <a:r>
              <a:rPr lang="fr-FR" baseline="0" dirty="0" err="1"/>
              <a:t>need</a:t>
            </a:r>
            <a:r>
              <a:rPr lang="fr-FR" baseline="0" dirty="0"/>
              <a:t> ressources and time to </a:t>
            </a:r>
            <a:r>
              <a:rPr lang="fr-FR" baseline="0" dirty="0" err="1"/>
              <a:t>run</a:t>
            </a:r>
            <a:r>
              <a:rPr lang="fr-FR" baseline="0" dirty="0"/>
              <a:t>/</a:t>
            </a:r>
            <a:r>
              <a:rPr lang="fr-FR" baseline="0" dirty="0" err="1"/>
              <a:t>process</a:t>
            </a:r>
            <a:r>
              <a:rPr lang="fr-FR" baseline="0" dirty="0"/>
              <a:t> the </a:t>
            </a:r>
            <a:r>
              <a:rPr lang="fr-FR" baseline="0" dirty="0" err="1"/>
              <a:t>algorithm</a:t>
            </a:r>
            <a:r>
              <a:rPr lang="fr-FR" baseline="0" dirty="0"/>
              <a:t>.</a:t>
            </a:r>
          </a:p>
          <a:p>
            <a:r>
              <a:rPr lang="fr-FR" baseline="0" dirty="0"/>
              <a:t>You </a:t>
            </a:r>
            <a:r>
              <a:rPr lang="fr-FR" baseline="0" dirty="0" err="1"/>
              <a:t>may</a:t>
            </a:r>
            <a:r>
              <a:rPr lang="fr-FR" baseline="0" dirty="0"/>
              <a:t> </a:t>
            </a:r>
            <a:r>
              <a:rPr lang="fr-FR" baseline="0" dirty="0" err="1"/>
              <a:t>ask</a:t>
            </a:r>
            <a:r>
              <a:rPr lang="fr-FR" baseline="0" dirty="0"/>
              <a:t> </a:t>
            </a:r>
            <a:r>
              <a:rPr lang="fr-FR" baseline="0" dirty="0" err="1"/>
              <a:t>yourself</a:t>
            </a:r>
            <a:r>
              <a:rPr lang="fr-FR" baseline="0" dirty="0"/>
              <a:t>, how keys are </a:t>
            </a:r>
            <a:r>
              <a:rPr lang="fr-FR" baseline="0" dirty="0" err="1"/>
              <a:t>exchanged</a:t>
            </a:r>
            <a:r>
              <a:rPr lang="fr-FR" baseline="0" dirty="0"/>
              <a:t> </a:t>
            </a:r>
            <a:r>
              <a:rPr lang="fr-FR" baseline="0" dirty="0" err="1"/>
              <a:t>between</a:t>
            </a:r>
            <a:r>
              <a:rPr lang="fr-FR" baseline="0" dirty="0"/>
              <a:t> </a:t>
            </a:r>
            <a:r>
              <a:rPr lang="fr-FR" baseline="0" dirty="0" err="1"/>
              <a:t>both</a:t>
            </a:r>
            <a:r>
              <a:rPr lang="fr-FR" baseline="0" dirty="0"/>
              <a:t> </a:t>
            </a:r>
            <a:r>
              <a:rPr lang="fr-FR" baseline="0" dirty="0" err="1"/>
              <a:t>side</a:t>
            </a:r>
            <a:r>
              <a:rPr lang="fr-FR" baseline="0" dirty="0"/>
              <a:t> </a:t>
            </a:r>
            <a:r>
              <a:rPr lang="fr-FR" baseline="0" dirty="0" err="1"/>
              <a:t>without</a:t>
            </a:r>
            <a:r>
              <a:rPr lang="fr-FR" baseline="0" dirty="0"/>
              <a:t> </a:t>
            </a:r>
            <a:r>
              <a:rPr lang="fr-FR" baseline="0" dirty="0" err="1"/>
              <a:t>being</a:t>
            </a:r>
            <a:r>
              <a:rPr lang="fr-FR" baseline="0" dirty="0"/>
              <a:t> </a:t>
            </a:r>
            <a:r>
              <a:rPr lang="fr-FR" baseline="0" dirty="0" err="1"/>
              <a:t>intercepted</a:t>
            </a:r>
            <a:r>
              <a:rPr lang="fr-FR" baseline="0" dirty="0"/>
              <a:t> and </a:t>
            </a:r>
            <a:r>
              <a:rPr lang="fr-FR" baseline="0" dirty="0" err="1"/>
              <a:t>without</a:t>
            </a:r>
            <a:r>
              <a:rPr lang="fr-FR" baseline="0" dirty="0"/>
              <a:t> the intervention on </a:t>
            </a:r>
            <a:r>
              <a:rPr lang="fr-FR" baseline="0" dirty="0" err="1"/>
              <a:t>human</a:t>
            </a:r>
            <a:r>
              <a:rPr lang="fr-FR" baseline="0" dirty="0"/>
              <a:t>?</a:t>
            </a:r>
          </a:p>
          <a:p>
            <a:r>
              <a:rPr lang="fr-FR" baseline="0" dirty="0"/>
              <a:t>Ronald Shamir </a:t>
            </a:r>
            <a:r>
              <a:rPr lang="fr-FR" baseline="0" dirty="0" err="1"/>
              <a:t>Adleman</a:t>
            </a:r>
            <a:r>
              <a:rPr lang="fr-FR" baseline="0" dirty="0"/>
              <a:t>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43C3-7263-46C7-A806-82652FF2B4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4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Diffie</a:t>
            </a:r>
            <a:r>
              <a:rPr lang="fr-FR" dirty="0"/>
              <a:t> </a:t>
            </a:r>
            <a:r>
              <a:rPr lang="fr-FR" dirty="0" err="1"/>
              <a:t>Helman</a:t>
            </a:r>
            <a:r>
              <a:rPr lang="fr-FR" baseline="0" dirty="0"/>
              <a:t> Group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43C3-7263-46C7-A806-82652FF2B4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7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23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5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3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4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E18B-67AF-470E-BE3C-85DEC812A48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85D3-7451-486A-A6E7-8CE54F0E4B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760" y="209261"/>
            <a:ext cx="10515600" cy="871393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AR DARLING" pitchFamily="2" charset="0"/>
              </a:rPr>
              <a:t>Confidentiality</a:t>
            </a:r>
            <a:r>
              <a:rPr lang="fr-FR" dirty="0">
                <a:latin typeface="AR DARLING" pitchFamily="2" charset="0"/>
              </a:rPr>
              <a:t> – </a:t>
            </a:r>
            <a:r>
              <a:rPr lang="fr-FR" sz="3100" dirty="0" err="1">
                <a:latin typeface="AR DARLING" pitchFamily="2" charset="0"/>
              </a:rPr>
              <a:t>Symetric</a:t>
            </a:r>
            <a:r>
              <a:rPr lang="fr-FR" sz="3100" dirty="0">
                <a:latin typeface="AR DARLING" pitchFamily="2" charset="0"/>
              </a:rPr>
              <a:t> &amp; </a:t>
            </a:r>
            <a:r>
              <a:rPr lang="fr-FR" sz="3100" dirty="0" err="1">
                <a:latin typeface="AR DARLING" pitchFamily="2" charset="0"/>
              </a:rPr>
              <a:t>Asymetric</a:t>
            </a:r>
            <a:r>
              <a:rPr lang="fr-FR" sz="3100" dirty="0">
                <a:latin typeface="AR DARLING" pitchFamily="2" charset="0"/>
              </a:rPr>
              <a:t> Key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026231" y="2136320"/>
            <a:ext cx="1124872" cy="3844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384447" y="2168230"/>
            <a:ext cx="1124872" cy="3844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12-Point Star 11"/>
          <p:cNvSpPr/>
          <p:nvPr/>
        </p:nvSpPr>
        <p:spPr>
          <a:xfrm>
            <a:off x="2057358" y="3699175"/>
            <a:ext cx="564871" cy="561108"/>
          </a:xfrm>
          <a:prstGeom prst="star12">
            <a:avLst>
              <a:gd name="adj" fmla="val 356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12-Point Star 12"/>
          <p:cNvSpPr/>
          <p:nvPr/>
        </p:nvSpPr>
        <p:spPr>
          <a:xfrm>
            <a:off x="2564779" y="3636829"/>
            <a:ext cx="564871" cy="561108"/>
          </a:xfrm>
          <a:prstGeom prst="star12">
            <a:avLst>
              <a:gd name="adj" fmla="val 356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12-Point Star 11"/>
          <p:cNvSpPr/>
          <p:nvPr/>
        </p:nvSpPr>
        <p:spPr>
          <a:xfrm>
            <a:off x="8382012" y="3643755"/>
            <a:ext cx="564871" cy="561108"/>
          </a:xfrm>
          <a:prstGeom prst="star12">
            <a:avLst>
              <a:gd name="adj" fmla="val 356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12-Point Star 12"/>
          <p:cNvSpPr/>
          <p:nvPr/>
        </p:nvSpPr>
        <p:spPr>
          <a:xfrm>
            <a:off x="8889433" y="3581409"/>
            <a:ext cx="564871" cy="561108"/>
          </a:xfrm>
          <a:prstGeom prst="star12">
            <a:avLst>
              <a:gd name="adj" fmla="val 356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891144" y="2150918"/>
            <a:ext cx="1371601" cy="3896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8229601" y="2150917"/>
            <a:ext cx="1371600" cy="3896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464635" y="2533138"/>
            <a:ext cx="315187" cy="3013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8764591" y="3430747"/>
            <a:ext cx="315187" cy="3013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464635" y="4140909"/>
            <a:ext cx="282435" cy="268456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8764591" y="5684054"/>
            <a:ext cx="282435" cy="268456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Processus 17"/>
          <p:cNvSpPr/>
          <p:nvPr/>
        </p:nvSpPr>
        <p:spPr>
          <a:xfrm>
            <a:off x="3151103" y="5905453"/>
            <a:ext cx="5233344" cy="457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494641" y="5653313"/>
            <a:ext cx="285748" cy="297859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540828" y="6014856"/>
            <a:ext cx="235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Transmission Medium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142515" y="1738999"/>
            <a:ext cx="9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Emitter</a:t>
            </a:r>
            <a:r>
              <a:rPr lang="fr-FR" b="1" dirty="0"/>
              <a:t>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42786" y="1738999"/>
            <a:ext cx="105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Receiver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62989" y="3625079"/>
            <a:ext cx="123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Encryption</a:t>
            </a:r>
            <a:r>
              <a:rPr lang="fr-FR" sz="1600" b="1" dirty="0"/>
              <a:t> </a:t>
            </a:r>
            <a:r>
              <a:rPr lang="fr-FR" sz="1600" b="1" dirty="0" err="1"/>
              <a:t>Algorithm</a:t>
            </a:r>
            <a:endParaRPr lang="fr-FR" sz="16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130962" y="3613952"/>
            <a:ext cx="123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Encryption</a:t>
            </a:r>
            <a:r>
              <a:rPr lang="fr-FR" sz="1600" b="1" dirty="0"/>
              <a:t> </a:t>
            </a:r>
            <a:r>
              <a:rPr lang="fr-FR" sz="1600" b="1" dirty="0" err="1"/>
              <a:t>Algorithm</a:t>
            </a:r>
            <a:endParaRPr lang="fr-FR" sz="1600" b="1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532658" y="3979729"/>
            <a:ext cx="2961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9642765" y="3958958"/>
            <a:ext cx="374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29620" y="1221442"/>
            <a:ext cx="238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ENCRYPTION ALGORITHM</a:t>
            </a:r>
          </a:p>
        </p:txBody>
      </p:sp>
      <p:pic>
        <p:nvPicPr>
          <p:cNvPr id="1026" name="Picture 2" descr="C:\Users\william\Desktop\k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859" y="2174671"/>
            <a:ext cx="786246" cy="44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3731158" y="1797598"/>
            <a:ext cx="130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Symetric</a:t>
            </a:r>
            <a:r>
              <a:rPr lang="fr-FR" sz="1600" b="1" dirty="0"/>
              <a:t> Key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055712" y="1784477"/>
            <a:ext cx="140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Asymetric</a:t>
            </a:r>
            <a:r>
              <a:rPr lang="fr-FR" sz="1600" b="1" dirty="0"/>
              <a:t> Key</a:t>
            </a:r>
          </a:p>
        </p:txBody>
      </p:sp>
      <p:pic>
        <p:nvPicPr>
          <p:cNvPr id="1027" name="Picture 3" descr="C:\Users\william\Desktop\de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595" y="2080079"/>
            <a:ext cx="985223" cy="66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ccolade ouvrante 31"/>
          <p:cNvSpPr/>
          <p:nvPr/>
        </p:nvSpPr>
        <p:spPr>
          <a:xfrm rot="5400000">
            <a:off x="5363539" y="457140"/>
            <a:ext cx="255654" cy="2461366"/>
          </a:xfrm>
          <a:prstGeom prst="leftBrace">
            <a:avLst>
              <a:gd name="adj1" fmla="val 8333"/>
              <a:gd name="adj2" fmla="val 4927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751941" y="2683800"/>
            <a:ext cx="130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accent6"/>
                </a:solidFill>
              </a:rPr>
              <a:t>Same</a:t>
            </a:r>
            <a:r>
              <a:rPr lang="fr-FR" sz="1600" b="1" dirty="0"/>
              <a:t> key for </a:t>
            </a:r>
            <a:r>
              <a:rPr lang="fr-FR" sz="1600" b="1" dirty="0" err="1"/>
              <a:t>Encryption</a:t>
            </a:r>
            <a:r>
              <a:rPr lang="fr-FR" sz="1600" b="1" dirty="0"/>
              <a:t> &amp;  </a:t>
            </a:r>
            <a:r>
              <a:rPr lang="fr-FR" sz="1600" b="1" dirty="0" err="1"/>
              <a:t>Decryption</a:t>
            </a:r>
            <a:r>
              <a:rPr lang="fr-FR" sz="1600" b="1" dirty="0"/>
              <a:t>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844567" y="2678788"/>
            <a:ext cx="1457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/>
                </a:solidFill>
              </a:rPr>
              <a:t>Public </a:t>
            </a:r>
            <a:r>
              <a:rPr lang="fr-FR" sz="1600" b="1" dirty="0"/>
              <a:t> Key for </a:t>
            </a:r>
            <a:r>
              <a:rPr lang="fr-FR" sz="1600" b="1" dirty="0" err="1"/>
              <a:t>Encryption</a:t>
            </a:r>
            <a:r>
              <a:rPr lang="fr-FR" sz="1600" b="1" dirty="0"/>
              <a:t> &amp; </a:t>
            </a:r>
            <a:r>
              <a:rPr lang="fr-FR" sz="1600" b="1" dirty="0" err="1">
                <a:solidFill>
                  <a:schemeClr val="accent6"/>
                </a:solidFill>
              </a:rPr>
              <a:t>Private</a:t>
            </a:r>
            <a:r>
              <a:rPr lang="fr-FR" sz="1600" b="1" dirty="0"/>
              <a:t> for </a:t>
            </a:r>
            <a:r>
              <a:rPr lang="fr-FR" sz="1600" b="1" dirty="0" err="1"/>
              <a:t>Decryption</a:t>
            </a:r>
            <a:endParaRPr lang="fr-FR" sz="1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751940" y="4099212"/>
            <a:ext cx="121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/>
                </a:solidFill>
              </a:rPr>
              <a:t>DES, RC4, AES,… 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844567" y="4222322"/>
            <a:ext cx="114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/>
                </a:solidFill>
              </a:rPr>
              <a:t>RSA,…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9357710" y="6558032"/>
            <a:ext cx="282435" cy="145988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9333868" y="6329639"/>
            <a:ext cx="315187" cy="1506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29801" y="6244120"/>
            <a:ext cx="1365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Original info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9829801" y="6447104"/>
            <a:ext cx="157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Encrypted</a:t>
            </a:r>
            <a:r>
              <a:rPr lang="fr-FR" sz="1400" b="1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42195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0013 0.146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328E-6 -1.85185E-6 L 0.00182 0.225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7 L 0.51485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4212E-7 -1.11111E-6 L 0.00182 -0.230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152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4829E-6 -2.22222E-6 L 0.00169 -0.127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/>
      <p:bldP spid="24" grpId="0"/>
      <p:bldP spid="31" grpId="0"/>
      <p:bldP spid="33" grpId="0"/>
      <p:bldP spid="34" grpId="0"/>
      <p:bldP spid="32" grpId="0" animBg="1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418" y="74180"/>
            <a:ext cx="10515600" cy="1325563"/>
          </a:xfrm>
        </p:spPr>
        <p:txBody>
          <a:bodyPr/>
          <a:lstStyle/>
          <a:p>
            <a:r>
              <a:rPr lang="fr-FR" b="1" dirty="0" err="1">
                <a:latin typeface="AR DARLING" pitchFamily="2" charset="0"/>
              </a:rPr>
              <a:t>Integrity</a:t>
            </a:r>
            <a:r>
              <a:rPr lang="fr-FR" b="1" dirty="0">
                <a:latin typeface="AR DARLING" pitchFamily="2" charset="0"/>
              </a:rPr>
              <a:t> – </a:t>
            </a:r>
            <a:r>
              <a:rPr lang="fr-FR" sz="3200" b="1" dirty="0">
                <a:latin typeface="AR DARLING" pitchFamily="2" charset="0"/>
              </a:rPr>
              <a:t>Hash </a:t>
            </a:r>
            <a:r>
              <a:rPr lang="fr-FR" sz="3200" b="1" dirty="0" err="1">
                <a:latin typeface="AR DARLING" pitchFamily="2" charset="0"/>
              </a:rPr>
              <a:t>Algorithm</a:t>
            </a:r>
            <a:r>
              <a:rPr lang="fr-FR" sz="3200" b="1" dirty="0">
                <a:latin typeface="AR DARLING" pitchFamily="2" charset="0"/>
              </a:rPr>
              <a:t> : How to know if the information has been </a:t>
            </a:r>
            <a:r>
              <a:rPr lang="fr-FR" sz="3200" b="1" dirty="0" err="1">
                <a:latin typeface="AR DARLING" pitchFamily="2" charset="0"/>
              </a:rPr>
              <a:t>altered</a:t>
            </a:r>
            <a:r>
              <a:rPr lang="fr-FR" sz="3200" b="1" dirty="0">
                <a:latin typeface="AR DARLING" pitchFamily="2" charset="0"/>
              </a:rPr>
              <a:t> </a:t>
            </a:r>
            <a:r>
              <a:rPr lang="fr-FR" sz="3200" b="1" dirty="0" err="1">
                <a:latin typeface="AR DARLING" pitchFamily="2" charset="0"/>
              </a:rPr>
              <a:t>during</a:t>
            </a:r>
            <a:r>
              <a:rPr lang="fr-FR" sz="3200" b="1" dirty="0">
                <a:latin typeface="AR DARLING" pitchFamily="2" charset="0"/>
              </a:rPr>
              <a:t> transmission?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952" y="2327564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0364" y="5645729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544" y="5645729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3075" y="4528707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12919" y="4528707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7413" y="2545773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12918" y="2545773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4" name="32-Point Star 5"/>
          <p:cNvSpPr/>
          <p:nvPr/>
        </p:nvSpPr>
        <p:spPr>
          <a:xfrm>
            <a:off x="841643" y="3886188"/>
            <a:ext cx="592283" cy="592281"/>
          </a:xfrm>
          <a:prstGeom prst="star32">
            <a:avLst>
              <a:gd name="adj" fmla="val 16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32-Point Star 7"/>
          <p:cNvSpPr/>
          <p:nvPr/>
        </p:nvSpPr>
        <p:spPr>
          <a:xfrm>
            <a:off x="1330016" y="3855014"/>
            <a:ext cx="592283" cy="592281"/>
          </a:xfrm>
          <a:prstGeom prst="star32">
            <a:avLst>
              <a:gd name="adj" fmla="val 1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32-Point Star 5"/>
          <p:cNvSpPr/>
          <p:nvPr/>
        </p:nvSpPr>
        <p:spPr>
          <a:xfrm>
            <a:off x="6906522" y="3415128"/>
            <a:ext cx="592283" cy="592281"/>
          </a:xfrm>
          <a:prstGeom prst="star32">
            <a:avLst>
              <a:gd name="adj" fmla="val 16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32-Point Star 7"/>
          <p:cNvSpPr/>
          <p:nvPr/>
        </p:nvSpPr>
        <p:spPr>
          <a:xfrm>
            <a:off x="7394895" y="3383954"/>
            <a:ext cx="592283" cy="592281"/>
          </a:xfrm>
          <a:prstGeom prst="star32">
            <a:avLst>
              <a:gd name="adj" fmla="val 1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392361" y="2878282"/>
            <a:ext cx="0" cy="8174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433926" y="4528707"/>
            <a:ext cx="633845" cy="10771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9590809" y="4956465"/>
            <a:ext cx="671936" cy="6308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7753382" y="4956465"/>
            <a:ext cx="895316" cy="613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10290445" y="3197679"/>
            <a:ext cx="1" cy="964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7498805" y="4151154"/>
            <a:ext cx="10388" cy="2961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7488414" y="3020248"/>
            <a:ext cx="10388" cy="2961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7973289" y="2717223"/>
            <a:ext cx="505693" cy="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9195945" y="2717222"/>
            <a:ext cx="561119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Décision 49"/>
          <p:cNvSpPr/>
          <p:nvPr/>
        </p:nvSpPr>
        <p:spPr>
          <a:xfrm>
            <a:off x="8478982" y="2318533"/>
            <a:ext cx="716973" cy="797379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8343894" y="2071349"/>
            <a:ext cx="41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NO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821882" y="3059179"/>
            <a:ext cx="47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YES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8624466" y="3575211"/>
            <a:ext cx="675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Data </a:t>
            </a:r>
            <a:r>
              <a:rPr lang="fr-FR" sz="1400" b="1" dirty="0" err="1"/>
              <a:t>is</a:t>
            </a:r>
            <a:r>
              <a:rPr lang="fr-FR" sz="1400" b="1" dirty="0"/>
              <a:t> good</a:t>
            </a:r>
          </a:p>
        </p:txBody>
      </p:sp>
      <p:cxnSp>
        <p:nvCxnSpPr>
          <p:cNvPr id="57" name="Connecteur droit avec flèche 56"/>
          <p:cNvCxnSpPr/>
          <p:nvPr/>
        </p:nvCxnSpPr>
        <p:spPr>
          <a:xfrm flipV="1">
            <a:off x="8847859" y="2071349"/>
            <a:ext cx="0" cy="1969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8842664" y="3197679"/>
            <a:ext cx="0" cy="302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44846" y="1385089"/>
            <a:ext cx="115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Data </a:t>
            </a:r>
            <a:r>
              <a:rPr lang="fr-FR" sz="1400" b="1" dirty="0" err="1"/>
              <a:t>is</a:t>
            </a:r>
            <a:r>
              <a:rPr lang="fr-FR" sz="1400" b="1" dirty="0"/>
              <a:t> </a:t>
            </a:r>
            <a:r>
              <a:rPr lang="fr-FR" sz="1400" b="1" dirty="0" err="1"/>
              <a:t>discarded</a:t>
            </a:r>
            <a:r>
              <a:rPr lang="fr-FR" sz="1400" b="1" dirty="0"/>
              <a:t> or </a:t>
            </a:r>
            <a:r>
              <a:rPr lang="fr-FR" sz="1400" b="1" dirty="0" err="1"/>
              <a:t>rejected</a:t>
            </a:r>
            <a:r>
              <a:rPr lang="fr-FR" sz="1400" b="1" dirty="0"/>
              <a:t> 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38574" y="5645716"/>
            <a:ext cx="2050474" cy="342900"/>
            <a:chOff x="8125689" y="6161814"/>
            <a:chExt cx="2050474" cy="342900"/>
          </a:xfrm>
        </p:grpSpPr>
        <p:sp>
          <p:nvSpPr>
            <p:cNvPr id="70" name="Rectangle 69"/>
            <p:cNvSpPr/>
            <p:nvPr/>
          </p:nvSpPr>
          <p:spPr>
            <a:xfrm>
              <a:off x="8125689" y="6161814"/>
              <a:ext cx="1350819" cy="3429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476508" y="6161814"/>
              <a:ext cx="699655" cy="342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Hash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3532908" y="1569755"/>
            <a:ext cx="20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HASH ALGORITHM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5465618" y="1939087"/>
            <a:ext cx="1440904" cy="137730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1889393" y="1939087"/>
            <a:ext cx="1549999" cy="17721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à coins arrondis 83"/>
          <p:cNvSpPr/>
          <p:nvPr/>
        </p:nvSpPr>
        <p:spPr>
          <a:xfrm>
            <a:off x="3616036" y="2209848"/>
            <a:ext cx="1672936" cy="326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Irreversible</a:t>
            </a:r>
            <a:r>
              <a:rPr lang="fr-FR" dirty="0"/>
              <a:t> </a:t>
            </a:r>
          </a:p>
        </p:txBody>
      </p:sp>
      <p:sp>
        <p:nvSpPr>
          <p:cNvPr id="85" name="Rectangle à coins arrondis 84"/>
          <p:cNvSpPr/>
          <p:nvPr/>
        </p:nvSpPr>
        <p:spPr>
          <a:xfrm>
            <a:off x="3616036" y="2719667"/>
            <a:ext cx="1672936" cy="5180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Collision Résistant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616036" y="3802591"/>
            <a:ext cx="15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MD5, SHA-1,…</a:t>
            </a:r>
          </a:p>
        </p:txBody>
      </p:sp>
    </p:spTree>
    <p:extLst>
      <p:ext uri="{BB962C8B-B14F-4D97-AF65-F5344CB8AC3E}">
        <p14:creationId xmlns:p14="http://schemas.microsoft.com/office/powerpoint/2010/main" val="15711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317E-6 1.85185E-6 L 0.60953 0.0016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0" grpId="0" animBg="1"/>
      <p:bldP spid="54" grpId="0"/>
      <p:bldP spid="55" grpId="0"/>
      <p:bldP spid="56" grpId="0"/>
      <p:bldP spid="65" grpId="0"/>
      <p:bldP spid="73" grpId="0"/>
      <p:bldP spid="84" grpId="0" animBg="1"/>
      <p:bldP spid="85" grpId="0" animBg="1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418" y="74180"/>
            <a:ext cx="10515600" cy="1325563"/>
          </a:xfrm>
        </p:spPr>
        <p:txBody>
          <a:bodyPr/>
          <a:lstStyle/>
          <a:p>
            <a:r>
              <a:rPr lang="fr-FR" b="1" dirty="0">
                <a:latin typeface="AR DARLING" pitchFamily="2" charset="0"/>
              </a:rPr>
              <a:t>Source </a:t>
            </a:r>
            <a:r>
              <a:rPr lang="fr-FR" b="1" dirty="0" err="1">
                <a:latin typeface="AR DARLING" pitchFamily="2" charset="0"/>
              </a:rPr>
              <a:t>Authentication</a:t>
            </a:r>
            <a:r>
              <a:rPr lang="fr-FR" b="1" dirty="0">
                <a:latin typeface="AR DARLING" pitchFamily="2" charset="0"/>
              </a:rPr>
              <a:t> - </a:t>
            </a:r>
            <a:r>
              <a:rPr lang="fr-FR" sz="3200" b="1" dirty="0">
                <a:latin typeface="AR DARLING" pitchFamily="2" charset="0"/>
              </a:rPr>
              <a:t>Hash message </a:t>
            </a:r>
            <a:r>
              <a:rPr lang="fr-FR" sz="3200" b="1" dirty="0" err="1">
                <a:latin typeface="AR DARLING" pitchFamily="2" charset="0"/>
              </a:rPr>
              <a:t>Authentication</a:t>
            </a:r>
            <a:r>
              <a:rPr lang="fr-FR" sz="3200" b="1" dirty="0">
                <a:latin typeface="AR DARLING" pitchFamily="2" charset="0"/>
              </a:rPr>
              <a:t> Code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952" y="2254571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0364" y="5645729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544" y="5645729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3075" y="4528707"/>
            <a:ext cx="1350819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12919" y="4528707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7413" y="2273506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26777" y="2293793"/>
            <a:ext cx="699655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Hash</a:t>
            </a:r>
          </a:p>
        </p:txBody>
      </p:sp>
      <p:sp>
        <p:nvSpPr>
          <p:cNvPr id="14" name="32-Point Star 5"/>
          <p:cNvSpPr/>
          <p:nvPr/>
        </p:nvSpPr>
        <p:spPr>
          <a:xfrm>
            <a:off x="841643" y="3886188"/>
            <a:ext cx="592283" cy="592281"/>
          </a:xfrm>
          <a:prstGeom prst="star32">
            <a:avLst>
              <a:gd name="adj" fmla="val 16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32-Point Star 7"/>
          <p:cNvSpPr/>
          <p:nvPr/>
        </p:nvSpPr>
        <p:spPr>
          <a:xfrm>
            <a:off x="1330016" y="3855014"/>
            <a:ext cx="592283" cy="592281"/>
          </a:xfrm>
          <a:prstGeom prst="star32">
            <a:avLst>
              <a:gd name="adj" fmla="val 1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32-Point Star 5"/>
          <p:cNvSpPr/>
          <p:nvPr/>
        </p:nvSpPr>
        <p:spPr>
          <a:xfrm>
            <a:off x="6906522" y="3415128"/>
            <a:ext cx="592283" cy="592281"/>
          </a:xfrm>
          <a:prstGeom prst="star32">
            <a:avLst>
              <a:gd name="adj" fmla="val 16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32-Point Star 7"/>
          <p:cNvSpPr/>
          <p:nvPr/>
        </p:nvSpPr>
        <p:spPr>
          <a:xfrm>
            <a:off x="7394895" y="3383954"/>
            <a:ext cx="592283" cy="592281"/>
          </a:xfrm>
          <a:prstGeom prst="star32">
            <a:avLst>
              <a:gd name="adj" fmla="val 14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392361" y="2878282"/>
            <a:ext cx="0" cy="8174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433926" y="4528707"/>
            <a:ext cx="633845" cy="10771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9590809" y="4956465"/>
            <a:ext cx="671936" cy="6308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7753382" y="4956465"/>
            <a:ext cx="895316" cy="613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10290446" y="2984605"/>
            <a:ext cx="1" cy="964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7498805" y="4151154"/>
            <a:ext cx="10388" cy="2961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7446852" y="2688464"/>
            <a:ext cx="10388" cy="2961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7973288" y="2444956"/>
            <a:ext cx="505693" cy="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9299864" y="2450769"/>
            <a:ext cx="561119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Décision 49"/>
          <p:cNvSpPr/>
          <p:nvPr/>
        </p:nvSpPr>
        <p:spPr>
          <a:xfrm>
            <a:off x="8478982" y="2052080"/>
            <a:ext cx="716973" cy="797379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=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8343894" y="1809638"/>
            <a:ext cx="41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NO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821882" y="2776444"/>
            <a:ext cx="47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YES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8496305" y="3268745"/>
            <a:ext cx="1129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Data </a:t>
            </a:r>
            <a:r>
              <a:rPr lang="fr-FR" sz="1400" b="1" dirty="0" err="1"/>
              <a:t>is</a:t>
            </a:r>
            <a:r>
              <a:rPr lang="fr-FR" sz="1400" b="1" dirty="0"/>
              <a:t> good and source </a:t>
            </a:r>
            <a:r>
              <a:rPr lang="fr-FR" sz="1400" b="1" dirty="0" err="1"/>
              <a:t>is</a:t>
            </a:r>
            <a:r>
              <a:rPr lang="fr-FR" sz="1400" b="1" dirty="0"/>
              <a:t> </a:t>
            </a:r>
            <a:r>
              <a:rPr lang="fr-FR" sz="1400" b="1" dirty="0" err="1"/>
              <a:t>valid</a:t>
            </a:r>
            <a:endParaRPr lang="fr-FR" sz="1400" b="1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V="1">
            <a:off x="8837468" y="1849666"/>
            <a:ext cx="0" cy="1969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8842664" y="2914944"/>
            <a:ext cx="0" cy="302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013250" y="1015757"/>
            <a:ext cx="115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Data </a:t>
            </a:r>
            <a:r>
              <a:rPr lang="fr-FR" sz="1400" b="1" dirty="0" err="1"/>
              <a:t>is</a:t>
            </a:r>
            <a:r>
              <a:rPr lang="fr-FR" sz="1400" b="1" dirty="0"/>
              <a:t> </a:t>
            </a:r>
            <a:r>
              <a:rPr lang="fr-FR" sz="1400" b="1" dirty="0" err="1"/>
              <a:t>discarded</a:t>
            </a:r>
            <a:r>
              <a:rPr lang="fr-FR" sz="1400" b="1" dirty="0"/>
              <a:t> or </a:t>
            </a:r>
            <a:r>
              <a:rPr lang="fr-FR" sz="1400" b="1" dirty="0" err="1"/>
              <a:t>rejected</a:t>
            </a:r>
            <a:r>
              <a:rPr lang="fr-FR" sz="1400" b="1" dirty="0"/>
              <a:t> 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38574" y="5645716"/>
            <a:ext cx="2050474" cy="342900"/>
            <a:chOff x="8125689" y="6161814"/>
            <a:chExt cx="2050474" cy="342900"/>
          </a:xfrm>
        </p:grpSpPr>
        <p:sp>
          <p:nvSpPr>
            <p:cNvPr id="70" name="Rectangle 69"/>
            <p:cNvSpPr/>
            <p:nvPr/>
          </p:nvSpPr>
          <p:spPr>
            <a:xfrm>
              <a:off x="8125689" y="6161814"/>
              <a:ext cx="1350819" cy="3429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476508" y="6161814"/>
              <a:ext cx="699655" cy="342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Hash</a:t>
              </a:r>
            </a:p>
          </p:txBody>
        </p:sp>
      </p:grpSp>
      <p:pic>
        <p:nvPicPr>
          <p:cNvPr id="2050" name="Picture 2" descr="C:\Users\william\Desktop\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77" y="2191182"/>
            <a:ext cx="957943" cy="4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william\Desktop\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02299">
            <a:off x="5293268" y="4622559"/>
            <a:ext cx="1166522" cy="39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86276" y="2267361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334385" y="4515491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001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317E-6 1.85185E-6 L 0.60953 0.001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0" grpId="0" animBg="1"/>
      <p:bldP spid="54" grpId="0"/>
      <p:bldP spid="55" grpId="0"/>
      <p:bldP spid="56" grpId="0"/>
      <p:bldP spid="65" grpId="0"/>
      <p:bldP spid="3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5580</TotalTime>
  <Words>210</Words>
  <Application>Microsoft Office PowerPoint</Application>
  <PresentationFormat>Widescreen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 DARLING</vt:lpstr>
      <vt:lpstr>Arial</vt:lpstr>
      <vt:lpstr>Calibri</vt:lpstr>
      <vt:lpstr>Calibri Light</vt:lpstr>
      <vt:lpstr>Office Theme</vt:lpstr>
      <vt:lpstr>Confidentiality – Symetric &amp; Asymetric Key</vt:lpstr>
      <vt:lpstr>Integrity – Hash Algorithm : How to know if the information has been altered during transmission?</vt:lpstr>
      <vt:lpstr>Source Authentication - Hash message Authentication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guarantee Information Security?</dc:title>
  <dc:creator>william abel</dc:creator>
  <cp:lastModifiedBy>william abel</cp:lastModifiedBy>
  <cp:revision>92</cp:revision>
  <dcterms:created xsi:type="dcterms:W3CDTF">2013-11-22T18:42:35Z</dcterms:created>
  <dcterms:modified xsi:type="dcterms:W3CDTF">2024-09-17T03:45:39Z</dcterms:modified>
</cp:coreProperties>
</file>