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48" r:id="rId4"/>
  </p:sldMasterIdLst>
  <p:notesMasterIdLst>
    <p:notesMasterId r:id="rId25"/>
  </p:notesMasterIdLst>
  <p:handoutMasterIdLst>
    <p:handoutMasterId r:id="rId26"/>
  </p:handoutMasterIdLst>
  <p:sldIdLst>
    <p:sldId id="256" r:id="rId5"/>
    <p:sldId id="285" r:id="rId6"/>
    <p:sldId id="268" r:id="rId7"/>
    <p:sldId id="269" r:id="rId8"/>
    <p:sldId id="270" r:id="rId9"/>
    <p:sldId id="271" r:id="rId10"/>
    <p:sldId id="272" r:id="rId11"/>
    <p:sldId id="283" r:id="rId12"/>
    <p:sldId id="273" r:id="rId13"/>
    <p:sldId id="286" r:id="rId14"/>
    <p:sldId id="274" r:id="rId15"/>
    <p:sldId id="275" r:id="rId16"/>
    <p:sldId id="276" r:id="rId17"/>
    <p:sldId id="277" r:id="rId18"/>
    <p:sldId id="278" r:id="rId19"/>
    <p:sldId id="284" r:id="rId20"/>
    <p:sldId id="282" r:id="rId21"/>
    <p:sldId id="279"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p:scale>
          <a:sx n="94" d="100"/>
          <a:sy n="94" d="100"/>
        </p:scale>
        <p:origin x="504"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5/29/2024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57271" y="1892808"/>
            <a:ext cx="7817639" cy="1243584"/>
          </a:xfrm>
        </p:spPr>
        <p:txBody>
          <a:bodyPr/>
          <a:lstStyle/>
          <a:p>
            <a:br>
              <a:rPr lang="en-US" dirty="0"/>
            </a:br>
            <a:br>
              <a:rPr lang="en-US" dirty="0"/>
            </a:br>
            <a:br>
              <a:rPr lang="en-US" dirty="0"/>
            </a:br>
            <a:r>
              <a:rPr lang="en-US" sz="3200" dirty="0"/>
              <a:t>GPS BASED TOLL COLLECTION  SYSTEM</a:t>
            </a:r>
            <a:endParaRPr lang="en-US" sz="2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algn="ctr"/>
            <a:r>
              <a:rPr lang="en-US" sz="2000" u="sng" dirty="0">
                <a:solidFill>
                  <a:schemeClr val="bg1">
                    <a:lumMod val="85000"/>
                  </a:schemeClr>
                </a:solidFill>
              </a:rPr>
              <a:t>Under the Guidance of</a:t>
            </a:r>
          </a:p>
          <a:p>
            <a:pPr algn="ctr"/>
            <a:r>
              <a:rPr lang="en-US" sz="2000" dirty="0">
                <a:solidFill>
                  <a:schemeClr val="bg1">
                    <a:lumMod val="85000"/>
                  </a:schemeClr>
                </a:solidFill>
              </a:rPr>
              <a:t>DR.Channakrishnaraju</a:t>
            </a:r>
          </a:p>
          <a:p>
            <a:pPr marL="0" indent="0">
              <a:buNone/>
            </a:pPr>
            <a:endParaRPr lang="en-US" dirty="0"/>
          </a:p>
        </p:txBody>
      </p:sp>
      <p:pic>
        <p:nvPicPr>
          <p:cNvPr id="4" name="Picture 3">
            <a:extLst>
              <a:ext uri="{FF2B5EF4-FFF2-40B4-BE49-F238E27FC236}">
                <a16:creationId xmlns:a16="http://schemas.microsoft.com/office/drawing/2014/main" id="{186AC30B-7A25-CE8C-8303-73030BF800D1}"/>
              </a:ext>
            </a:extLst>
          </p:cNvPr>
          <p:cNvPicPr>
            <a:picLocks noChangeAspect="1"/>
          </p:cNvPicPr>
          <p:nvPr/>
        </p:nvPicPr>
        <p:blipFill>
          <a:blip r:embed="rId2"/>
          <a:stretch>
            <a:fillRect/>
          </a:stretch>
        </p:blipFill>
        <p:spPr>
          <a:xfrm>
            <a:off x="95346" y="0"/>
            <a:ext cx="1402702" cy="1530220"/>
          </a:xfrm>
          <a:prstGeom prst="rect">
            <a:avLst/>
          </a:prstGeom>
        </p:spPr>
      </p:pic>
      <p:sp>
        <p:nvSpPr>
          <p:cNvPr id="5" name="TextBox 4">
            <a:extLst>
              <a:ext uri="{FF2B5EF4-FFF2-40B4-BE49-F238E27FC236}">
                <a16:creationId xmlns:a16="http://schemas.microsoft.com/office/drawing/2014/main" id="{DD649026-2603-C87C-DB85-7C9ADBC727AE}"/>
              </a:ext>
            </a:extLst>
          </p:cNvPr>
          <p:cNvSpPr txBox="1"/>
          <p:nvPr/>
        </p:nvSpPr>
        <p:spPr>
          <a:xfrm>
            <a:off x="2021305" y="238101"/>
            <a:ext cx="7817639" cy="1538883"/>
          </a:xfrm>
          <a:prstGeom prst="rect">
            <a:avLst/>
          </a:prstGeom>
          <a:noFill/>
        </p:spPr>
        <p:txBody>
          <a:bodyPr wrap="square" rtlCol="0">
            <a:spAutoFit/>
          </a:bodyPr>
          <a:lstStyle/>
          <a:p>
            <a:pPr algn="ctr"/>
            <a:r>
              <a:rPr lang="en-US" sz="2400" b="1" dirty="0">
                <a:solidFill>
                  <a:schemeClr val="bg1"/>
                </a:solidFill>
              </a:rPr>
              <a:t>SRI SIDDHARTHA INSTITUTE OF TECHNOLOGY</a:t>
            </a:r>
            <a:r>
              <a:rPr lang="en-US" sz="2400" dirty="0">
                <a:solidFill>
                  <a:schemeClr val="bg1"/>
                </a:solidFill>
              </a:rPr>
              <a:t> </a:t>
            </a:r>
          </a:p>
          <a:p>
            <a:pPr algn="ctr"/>
            <a:endParaRPr lang="en-US" sz="2800" dirty="0">
              <a:solidFill>
                <a:schemeClr val="bg1"/>
              </a:solidFill>
            </a:endParaRPr>
          </a:p>
          <a:p>
            <a:pPr algn="ctr"/>
            <a:r>
              <a:rPr lang="en-US" sz="2400" dirty="0">
                <a:solidFill>
                  <a:schemeClr val="bg1"/>
                </a:solidFill>
              </a:rPr>
              <a:t>Department of Computer Science &amp; Engineering</a:t>
            </a:r>
            <a:endParaRPr lang="en-IN" sz="2400" dirty="0">
              <a:solidFill>
                <a:schemeClr val="bg1"/>
              </a:solidFill>
            </a:endParaRPr>
          </a:p>
          <a:p>
            <a:endParaRPr lang="en-US" dirty="0"/>
          </a:p>
        </p:txBody>
      </p:sp>
      <p:sp>
        <p:nvSpPr>
          <p:cNvPr id="6" name="TextBox 5">
            <a:extLst>
              <a:ext uri="{FF2B5EF4-FFF2-40B4-BE49-F238E27FC236}">
                <a16:creationId xmlns:a16="http://schemas.microsoft.com/office/drawing/2014/main" id="{8C0A1F2A-D947-5376-A856-4E28998C8AA2}"/>
              </a:ext>
            </a:extLst>
          </p:cNvPr>
          <p:cNvSpPr txBox="1"/>
          <p:nvPr/>
        </p:nvSpPr>
        <p:spPr>
          <a:xfrm>
            <a:off x="7736934" y="4876800"/>
            <a:ext cx="3732625" cy="1785104"/>
          </a:xfrm>
          <a:prstGeom prst="rect">
            <a:avLst/>
          </a:prstGeom>
          <a:noFill/>
        </p:spPr>
        <p:txBody>
          <a:bodyPr wrap="none" rtlCol="0">
            <a:spAutoFit/>
          </a:bodyPr>
          <a:lstStyle/>
          <a:p>
            <a:r>
              <a:rPr lang="en-IN" sz="2000" b="1" dirty="0">
                <a:solidFill>
                  <a:schemeClr val="bg1">
                    <a:lumMod val="95000"/>
                  </a:schemeClr>
                </a:solidFill>
                <a:latin typeface="Times New Roman" panose="02020603050405020304" pitchFamily="18" charset="0"/>
                <a:cs typeface="Times New Roman" panose="02020603050405020304" pitchFamily="18" charset="0"/>
              </a:rPr>
              <a:t>Project Associates:</a:t>
            </a:r>
          </a:p>
          <a:p>
            <a:r>
              <a:rPr lang="en-IN" sz="1800" dirty="0">
                <a:solidFill>
                  <a:srgbClr val="92D050"/>
                </a:solidFill>
              </a:rPr>
              <a:t>REVANTHESH C         (20CS068) </a:t>
            </a:r>
          </a:p>
          <a:p>
            <a:r>
              <a:rPr lang="en-IN" sz="1800" dirty="0">
                <a:solidFill>
                  <a:srgbClr val="92D050"/>
                </a:solidFill>
              </a:rPr>
              <a:t>S KUSHAL 	        (20CS069) </a:t>
            </a:r>
          </a:p>
          <a:p>
            <a:r>
              <a:rPr lang="en-IN" sz="1800" dirty="0">
                <a:solidFill>
                  <a:srgbClr val="92D050"/>
                </a:solidFill>
              </a:rPr>
              <a:t>TUSHAR P RAJ T G    (20CS090) </a:t>
            </a:r>
          </a:p>
          <a:p>
            <a:r>
              <a:rPr lang="en-IN" sz="1800" dirty="0">
                <a:solidFill>
                  <a:srgbClr val="92D050"/>
                </a:solidFill>
              </a:rPr>
              <a:t>H M MITHUN GUPTA   (20CS121)</a:t>
            </a:r>
            <a:endParaRPr lang="en-IN" sz="1800" b="1" dirty="0">
              <a:solidFill>
                <a:srgbClr val="92D050"/>
              </a:solidFill>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3B20BBE3-55C5-B4C4-4185-CBD326C9765B}"/>
              </a:ext>
            </a:extLst>
          </p:cNvPr>
          <p:cNvPicPr>
            <a:picLocks noChangeAspect="1"/>
          </p:cNvPicPr>
          <p:nvPr/>
        </p:nvPicPr>
        <p:blipFill>
          <a:blip r:embed="rId3"/>
          <a:stretch>
            <a:fillRect/>
          </a:stretch>
        </p:blipFill>
        <p:spPr>
          <a:xfrm>
            <a:off x="10411044" y="47046"/>
            <a:ext cx="1483174" cy="1483174"/>
          </a:xfrm>
          <a:prstGeom prst="rect">
            <a:avLst/>
          </a:prstGeom>
        </p:spPr>
      </p:pic>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B6E4A7-EF29-B53B-25E4-7BEC99567BF1}"/>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84D78758-FAEA-997A-4BE9-BA7C9185EF4B}"/>
              </a:ext>
            </a:extLst>
          </p:cNvPr>
          <p:cNvSpPr txBox="1"/>
          <p:nvPr/>
        </p:nvSpPr>
        <p:spPr>
          <a:xfrm>
            <a:off x="318407" y="1085850"/>
            <a:ext cx="11519807" cy="3486788"/>
          </a:xfrm>
          <a:prstGeom prst="rect">
            <a:avLst/>
          </a:prstGeom>
          <a:noFill/>
        </p:spPr>
        <p:txBody>
          <a:bodyPr wrap="square" rtlCol="0">
            <a:spAutoFit/>
          </a:bodyPr>
          <a:lstStyle/>
          <a:p>
            <a:pPr marL="267970">
              <a:spcBef>
                <a:spcPts val="1275"/>
              </a:spcBef>
              <a:spcAft>
                <a:spcPts val="0"/>
              </a:spcAft>
            </a:pPr>
            <a:r>
              <a:rPr lang="en-US" sz="3200" b="1" dirty="0">
                <a:solidFill>
                  <a:schemeClr val="bg1">
                    <a:lumMod val="95000"/>
                  </a:schemeClr>
                </a:solidFill>
                <a:effectLst/>
                <a:latin typeface="Times New Roman" panose="02020603050405020304" pitchFamily="18" charset="0"/>
                <a:ea typeface="Times New Roman" panose="02020603050405020304" pitchFamily="18" charset="0"/>
              </a:rPr>
              <a:t>Non-Functional Requirements:</a:t>
            </a:r>
            <a:endParaRPr lang="en-IN" sz="32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lnSpc>
                <a:spcPct val="150000"/>
              </a:lnSpc>
              <a:spcBef>
                <a:spcPts val="1275"/>
              </a:spcBef>
              <a:spcAft>
                <a:spcPts val="0"/>
              </a:spcAft>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1. Performance: The system should process and display real-time data with minimal latency.</a:t>
            </a:r>
          </a:p>
          <a:p>
            <a:pPr marL="267970">
              <a:lnSpc>
                <a:spcPct val="150000"/>
              </a:lnSpc>
              <a:spcBef>
                <a:spcPts val="1275"/>
              </a:spcBef>
              <a:spcAft>
                <a:spcPts val="0"/>
              </a:spcAft>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2. Reliability: Ensure consistent and accurate tracking and calculations.</a:t>
            </a:r>
          </a:p>
          <a:p>
            <a:pPr marL="267970">
              <a:lnSpc>
                <a:spcPct val="150000"/>
              </a:lnSpc>
              <a:spcBef>
                <a:spcPts val="1275"/>
              </a:spcBef>
              <a:spcAft>
                <a:spcPts val="0"/>
              </a:spcAft>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3. Usability: The web application should be user-friendly and intuitive.</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lnSpc>
                <a:spcPct val="150000"/>
              </a:lnSpc>
              <a:spcBef>
                <a:spcPts val="1275"/>
              </a:spcBef>
              <a:spcAft>
                <a:spcPts val="0"/>
              </a:spcAft>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4. Security: Secure data transmission and storage to protect user information.</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a:lnSpc>
                <a:spcPct val="250000"/>
              </a:lnSpc>
            </a:pPr>
            <a:r>
              <a:rPr lang="en-US" dirty="0">
                <a:solidFill>
                  <a:schemeClr val="bg1">
                    <a:lumMod val="95000"/>
                  </a:schemeClr>
                </a:solidFill>
                <a:latin typeface="Times New Roman" panose="02020603050405020304" pitchFamily="18" charset="0"/>
                <a:ea typeface="Times New Roman" panose="02020603050405020304" pitchFamily="18" charset="0"/>
              </a:rPr>
              <a:t>     </a:t>
            </a:r>
            <a:r>
              <a:rPr lang="en-US" sz="1800" dirty="0">
                <a:solidFill>
                  <a:schemeClr val="bg1">
                    <a:lumMod val="95000"/>
                  </a:schemeClr>
                </a:solidFill>
                <a:effectLst/>
                <a:latin typeface="Times New Roman" panose="02020603050405020304" pitchFamily="18" charset="0"/>
                <a:ea typeface="Times New Roman" panose="02020603050405020304" pitchFamily="18" charset="0"/>
              </a:rPr>
              <a:t>5. Scalability: The system should handle multiple vehicles simultaneously without performance degradation.</a:t>
            </a:r>
            <a:endParaRPr lang="en-IN" dirty="0">
              <a:solidFill>
                <a:schemeClr val="bg1">
                  <a:lumMod val="95000"/>
                </a:schemeClr>
              </a:solidFill>
            </a:endParaRPr>
          </a:p>
        </p:txBody>
      </p:sp>
    </p:spTree>
    <p:extLst>
      <p:ext uri="{BB962C8B-B14F-4D97-AF65-F5344CB8AC3E}">
        <p14:creationId xmlns:p14="http://schemas.microsoft.com/office/powerpoint/2010/main" val="273946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AE3B9F-975E-F581-7AD4-1B7F0D759441}"/>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3" name="TextBox 2">
            <a:extLst>
              <a:ext uri="{FF2B5EF4-FFF2-40B4-BE49-F238E27FC236}">
                <a16:creationId xmlns:a16="http://schemas.microsoft.com/office/drawing/2014/main" id="{280BF2CE-D743-92FB-2DBF-AACE98F0526A}"/>
              </a:ext>
            </a:extLst>
          </p:cNvPr>
          <p:cNvSpPr txBox="1"/>
          <p:nvPr/>
        </p:nvSpPr>
        <p:spPr>
          <a:xfrm>
            <a:off x="1356360" y="807720"/>
            <a:ext cx="8163132" cy="4257576"/>
          </a:xfrm>
          <a:prstGeom prst="rect">
            <a:avLst/>
          </a:prstGeom>
          <a:noFill/>
        </p:spPr>
        <p:txBody>
          <a:bodyPr wrap="none" rtlCol="0">
            <a:spAutoFit/>
          </a:bodyPr>
          <a:lstStyle/>
          <a:p>
            <a:pPr marL="267970">
              <a:spcBef>
                <a:spcPts val="1275"/>
              </a:spcBef>
              <a:spcAft>
                <a:spcPts val="0"/>
              </a:spcAft>
            </a:pPr>
            <a:r>
              <a:rPr lang="en-US" sz="3600" b="1" dirty="0">
                <a:solidFill>
                  <a:schemeClr val="bg1">
                    <a:lumMod val="95000"/>
                  </a:schemeClr>
                </a:solidFill>
                <a:effectLst/>
                <a:latin typeface="Times New Roman" panose="02020603050405020304" pitchFamily="18" charset="0"/>
                <a:ea typeface="Times New Roman" panose="02020603050405020304" pitchFamily="18" charset="0"/>
              </a:rPr>
              <a:t>Hardware and Software Requirements</a:t>
            </a:r>
            <a:r>
              <a:rPr lang="en-US" sz="1800" b="1" dirty="0">
                <a:solidFill>
                  <a:schemeClr val="bg1">
                    <a:lumMod val="95000"/>
                  </a:schemeClr>
                </a:solidFill>
                <a:effectLst/>
                <a:latin typeface="Times New Roman" panose="02020603050405020304" pitchFamily="18" charset="0"/>
                <a:ea typeface="Times New Roman" panose="02020603050405020304" pitchFamily="18" charset="0"/>
              </a:rPr>
              <a:t>:</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1" dirty="0">
                <a:solidFill>
                  <a:schemeClr val="bg1">
                    <a:lumMod val="95000"/>
                  </a:schemeClr>
                </a:solidFill>
                <a:effectLst/>
                <a:latin typeface="Times New Roman" panose="02020603050405020304" pitchFamily="18" charset="0"/>
                <a:ea typeface="Times New Roman" panose="02020603050405020304" pitchFamily="18" charset="0"/>
              </a:rPr>
              <a:t>Hardware: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1275"/>
              </a:spcBef>
              <a:spcAft>
                <a:spcPts val="0"/>
              </a:spcAft>
              <a:buFont typeface="+mj-lt"/>
              <a:buAutoNum type="arabicPeriod"/>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ESP 32 </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1275"/>
              </a:spcBef>
              <a:spcAft>
                <a:spcPts val="0"/>
              </a:spcAft>
              <a:buFont typeface="+mj-lt"/>
              <a:buAutoNum type="arabicPeriod"/>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GPS Module</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1275"/>
              </a:spcBef>
              <a:spcAft>
                <a:spcPts val="0"/>
              </a:spcAft>
              <a:buFont typeface="+mj-lt"/>
              <a:buAutoNum type="arabicPeriod"/>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Power Supply</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167640">
              <a:spcBef>
                <a:spcPts val="1275"/>
              </a:spcBef>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167640">
              <a:spcBef>
                <a:spcPts val="1275"/>
              </a:spcBef>
            </a:pPr>
            <a:r>
              <a:rPr lang="en-US" sz="2000" b="1" dirty="0">
                <a:solidFill>
                  <a:schemeClr val="bg1">
                    <a:lumMod val="95000"/>
                  </a:schemeClr>
                </a:solidFill>
                <a:effectLst/>
                <a:latin typeface="Times New Roman" panose="02020603050405020304" pitchFamily="18" charset="0"/>
                <a:ea typeface="Times New Roman" panose="02020603050405020304" pitchFamily="18" charset="0"/>
              </a:rPr>
              <a:t>Software Requirements</a:t>
            </a:r>
            <a:r>
              <a:rPr lang="en-US" sz="1800" b="1" dirty="0">
                <a:solidFill>
                  <a:schemeClr val="bg1">
                    <a:lumMod val="95000"/>
                  </a:schemeClr>
                </a:solidFill>
                <a:effectLst/>
                <a:latin typeface="Times New Roman" panose="02020603050405020304" pitchFamily="18" charset="0"/>
                <a:ea typeface="Times New Roman" panose="02020603050405020304" pitchFamily="18" charset="0"/>
              </a:rPr>
              <a:t>:</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1275"/>
              </a:spcBef>
              <a:spcAft>
                <a:spcPts val="0"/>
              </a:spcAft>
              <a:buFont typeface="+mj-lt"/>
              <a:buAutoNum type="arabicPeriod"/>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Embedded C</a:t>
            </a:r>
            <a:endParaRPr lang="en-IN" b="1" dirty="0">
              <a:solidFill>
                <a:schemeClr val="bg1">
                  <a:lumMod val="95000"/>
                </a:schemeClr>
              </a:solidFill>
              <a:latin typeface="Times New Roman" panose="02020603050405020304" pitchFamily="18" charset="0"/>
              <a:ea typeface="Times New Roman" panose="02020603050405020304" pitchFamily="18" charset="0"/>
            </a:endParaRPr>
          </a:p>
          <a:p>
            <a:pPr marL="342900" lvl="0" indent="-342900">
              <a:spcBef>
                <a:spcPts val="1275"/>
              </a:spcBef>
              <a:spcAft>
                <a:spcPts val="0"/>
              </a:spcAft>
              <a:buFont typeface="+mj-lt"/>
              <a:buAutoNum type="arabicPeriod"/>
            </a:pPr>
            <a:r>
              <a:rPr lang="en-US" sz="1800" dirty="0">
                <a:solidFill>
                  <a:schemeClr val="bg1">
                    <a:lumMod val="95000"/>
                  </a:schemeClr>
                </a:solidFill>
                <a:effectLst/>
                <a:latin typeface="Times New Roman" panose="02020603050405020304" pitchFamily="18" charset="0"/>
                <a:ea typeface="Times New Roman" panose="02020603050405020304" pitchFamily="18" charset="0"/>
              </a:rPr>
              <a:t>Arduino Suite</a:t>
            </a:r>
            <a:endParaRPr lang="en-IN" dirty="0">
              <a:solidFill>
                <a:schemeClr val="bg1">
                  <a:lumMod val="95000"/>
                </a:schemeClr>
              </a:solidFill>
            </a:endParaRPr>
          </a:p>
        </p:txBody>
      </p:sp>
    </p:spTree>
    <p:extLst>
      <p:ext uri="{BB962C8B-B14F-4D97-AF65-F5344CB8AC3E}">
        <p14:creationId xmlns:p14="http://schemas.microsoft.com/office/powerpoint/2010/main" val="109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FF5642-FE5A-BDBE-C64E-F737072C2EEA}"/>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Rectangle 17">
            <a:extLst>
              <a:ext uri="{FF2B5EF4-FFF2-40B4-BE49-F238E27FC236}">
                <a16:creationId xmlns:a16="http://schemas.microsoft.com/office/drawing/2014/main" id="{AFCA9826-4407-9698-525C-73A1511AE70D}"/>
              </a:ext>
            </a:extLst>
          </p:cNvPr>
          <p:cNvSpPr>
            <a:spLocks noChangeArrowheads="1"/>
          </p:cNvSpPr>
          <p:nvPr/>
        </p:nvSpPr>
        <p:spPr bwMode="auto">
          <a:xfrm>
            <a:off x="2773680" y="334818"/>
            <a:ext cx="51680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6387" tIns="0" rIns="91440" bIns="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System Architecture</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56">
            <a:extLst>
              <a:ext uri="{FF2B5EF4-FFF2-40B4-BE49-F238E27FC236}">
                <a16:creationId xmlns:a16="http://schemas.microsoft.com/office/drawing/2014/main" id="{D04C1B73-3AB7-2218-8E93-2DF8DBDB9F59}"/>
              </a:ext>
            </a:extLst>
          </p:cNvPr>
          <p:cNvGrpSpPr>
            <a:grpSpLocks/>
          </p:cNvGrpSpPr>
          <p:nvPr/>
        </p:nvGrpSpPr>
        <p:grpSpPr bwMode="auto">
          <a:xfrm>
            <a:off x="2045586" y="1285001"/>
            <a:ext cx="6514908" cy="4499490"/>
            <a:chOff x="25" y="51"/>
            <a:chExt cx="47542" cy="37554"/>
          </a:xfrm>
        </p:grpSpPr>
        <p:sp>
          <p:nvSpPr>
            <p:cNvPr id="6" name="Graphic 57">
              <a:extLst>
                <a:ext uri="{FF2B5EF4-FFF2-40B4-BE49-F238E27FC236}">
                  <a16:creationId xmlns:a16="http://schemas.microsoft.com/office/drawing/2014/main" id="{9EB08559-AD0A-8112-3F9B-93CECC5F98FF}"/>
                </a:ext>
              </a:extLst>
            </p:cNvPr>
            <p:cNvSpPr>
              <a:spLocks/>
            </p:cNvSpPr>
            <p:nvPr/>
          </p:nvSpPr>
          <p:spPr bwMode="auto">
            <a:xfrm>
              <a:off x="6305" y="51"/>
              <a:ext cx="18752" cy="26308"/>
            </a:xfrm>
            <a:custGeom>
              <a:avLst/>
              <a:gdLst>
                <a:gd name="T0" fmla="*/ 24764 w 1875155"/>
                <a:gd name="T1" fmla="*/ 2630804 h 2630805"/>
                <a:gd name="T2" fmla="*/ 1875154 w 1875155"/>
                <a:gd name="T3" fmla="*/ 2630804 h 2630805"/>
                <a:gd name="T4" fmla="*/ 1875154 w 1875155"/>
                <a:gd name="T5" fmla="*/ 685799 h 2630805"/>
                <a:gd name="T6" fmla="*/ 24764 w 1875155"/>
                <a:gd name="T7" fmla="*/ 685799 h 2630805"/>
                <a:gd name="T8" fmla="*/ 24764 w 1875155"/>
                <a:gd name="T9" fmla="*/ 2630804 h 2630805"/>
                <a:gd name="T10" fmla="*/ 0 w 1875155"/>
                <a:gd name="T11" fmla="*/ 416559 h 2630805"/>
                <a:gd name="T12" fmla="*/ 1761490 w 1875155"/>
                <a:gd name="T13" fmla="*/ 416559 h 2630805"/>
                <a:gd name="T14" fmla="*/ 1761490 w 1875155"/>
                <a:gd name="T15" fmla="*/ 0 h 2630805"/>
                <a:gd name="T16" fmla="*/ 0 w 1875155"/>
                <a:gd name="T17" fmla="*/ 0 h 2630805"/>
                <a:gd name="T18" fmla="*/ 0 w 1875155"/>
                <a:gd name="T19" fmla="*/ 416559 h 2630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5155" h="2630805">
                  <a:moveTo>
                    <a:pt x="24764" y="2630804"/>
                  </a:moveTo>
                  <a:lnTo>
                    <a:pt x="1875154" y="2630804"/>
                  </a:lnTo>
                  <a:lnTo>
                    <a:pt x="1875154" y="685799"/>
                  </a:lnTo>
                  <a:lnTo>
                    <a:pt x="24764" y="685799"/>
                  </a:lnTo>
                  <a:lnTo>
                    <a:pt x="24764" y="2630804"/>
                  </a:lnTo>
                  <a:close/>
                </a:path>
                <a:path w="1875155" h="2630805">
                  <a:moveTo>
                    <a:pt x="0" y="416559"/>
                  </a:moveTo>
                  <a:lnTo>
                    <a:pt x="1761490" y="416559"/>
                  </a:lnTo>
                  <a:lnTo>
                    <a:pt x="1761490" y="0"/>
                  </a:lnTo>
                  <a:lnTo>
                    <a:pt x="0" y="0"/>
                  </a:lnTo>
                  <a:lnTo>
                    <a:pt x="0" y="416559"/>
                  </a:lnTo>
                  <a:close/>
                </a:path>
              </a:pathLst>
            </a:custGeom>
            <a:noFill/>
            <a:ln w="10338">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Graphic 58">
              <a:extLst>
                <a:ext uri="{FF2B5EF4-FFF2-40B4-BE49-F238E27FC236}">
                  <a16:creationId xmlns:a16="http://schemas.microsoft.com/office/drawing/2014/main" id="{C9C7B793-F5C6-FD46-8671-0706548F7CED}"/>
                </a:ext>
              </a:extLst>
            </p:cNvPr>
            <p:cNvSpPr>
              <a:spLocks/>
            </p:cNvSpPr>
            <p:nvPr/>
          </p:nvSpPr>
          <p:spPr bwMode="auto">
            <a:xfrm>
              <a:off x="14795" y="4172"/>
              <a:ext cx="16148" cy="9068"/>
            </a:xfrm>
            <a:custGeom>
              <a:avLst/>
              <a:gdLst>
                <a:gd name="T0" fmla="*/ 77470 w 1614805"/>
                <a:gd name="T1" fmla="*/ 61595 h 906780"/>
                <a:gd name="T2" fmla="*/ 38735 w 1614805"/>
                <a:gd name="T3" fmla="*/ 0 h 906780"/>
                <a:gd name="T4" fmla="*/ 0 w 1614805"/>
                <a:gd name="T5" fmla="*/ 61595 h 906780"/>
                <a:gd name="T6" fmla="*/ 25400 w 1614805"/>
                <a:gd name="T7" fmla="*/ 61595 h 906780"/>
                <a:gd name="T8" fmla="*/ 25400 w 1614805"/>
                <a:gd name="T9" fmla="*/ 269875 h 906780"/>
                <a:gd name="T10" fmla="*/ 51435 w 1614805"/>
                <a:gd name="T11" fmla="*/ 269875 h 906780"/>
                <a:gd name="T12" fmla="*/ 51435 w 1614805"/>
                <a:gd name="T13" fmla="*/ 61595 h 906780"/>
                <a:gd name="T14" fmla="*/ 77470 w 1614805"/>
                <a:gd name="T15" fmla="*/ 61595 h 906780"/>
                <a:gd name="T16" fmla="*/ 1614805 w 1614805"/>
                <a:gd name="T17" fmla="*/ 874395 h 906780"/>
                <a:gd name="T18" fmla="*/ 1090295 w 1614805"/>
                <a:gd name="T19" fmla="*/ 865505 h 906780"/>
                <a:gd name="T20" fmla="*/ 1090930 w 1614805"/>
                <a:gd name="T21" fmla="*/ 845185 h 906780"/>
                <a:gd name="T22" fmla="*/ 1012825 w 1614805"/>
                <a:gd name="T23" fmla="*/ 874395 h 906780"/>
                <a:gd name="T24" fmla="*/ 1089025 w 1614805"/>
                <a:gd name="T25" fmla="*/ 906780 h 906780"/>
                <a:gd name="T26" fmla="*/ 1089660 w 1614805"/>
                <a:gd name="T27" fmla="*/ 886460 h 906780"/>
                <a:gd name="T28" fmla="*/ 1614805 w 1614805"/>
                <a:gd name="T29" fmla="*/ 895350 h 906780"/>
                <a:gd name="T30" fmla="*/ 1614805 w 1614805"/>
                <a:gd name="T31" fmla="*/ 886460 h 906780"/>
                <a:gd name="T32" fmla="*/ 1614805 w 1614805"/>
                <a:gd name="T33" fmla="*/ 874395 h 906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14805" h="906780">
                  <a:moveTo>
                    <a:pt x="77470" y="61595"/>
                  </a:moveTo>
                  <a:lnTo>
                    <a:pt x="38735" y="0"/>
                  </a:lnTo>
                  <a:lnTo>
                    <a:pt x="0" y="61595"/>
                  </a:lnTo>
                  <a:lnTo>
                    <a:pt x="25400" y="61595"/>
                  </a:lnTo>
                  <a:lnTo>
                    <a:pt x="25400" y="269875"/>
                  </a:lnTo>
                  <a:lnTo>
                    <a:pt x="51435" y="269875"/>
                  </a:lnTo>
                  <a:lnTo>
                    <a:pt x="51435" y="61595"/>
                  </a:lnTo>
                  <a:lnTo>
                    <a:pt x="77470" y="61595"/>
                  </a:lnTo>
                  <a:close/>
                </a:path>
                <a:path w="1614805" h="906780">
                  <a:moveTo>
                    <a:pt x="1614805" y="874395"/>
                  </a:moveTo>
                  <a:lnTo>
                    <a:pt x="1090295" y="865505"/>
                  </a:lnTo>
                  <a:lnTo>
                    <a:pt x="1090930" y="845185"/>
                  </a:lnTo>
                  <a:lnTo>
                    <a:pt x="1012825" y="874395"/>
                  </a:lnTo>
                  <a:lnTo>
                    <a:pt x="1089025" y="906780"/>
                  </a:lnTo>
                  <a:lnTo>
                    <a:pt x="1089660" y="886460"/>
                  </a:lnTo>
                  <a:lnTo>
                    <a:pt x="1614805" y="895350"/>
                  </a:lnTo>
                  <a:lnTo>
                    <a:pt x="1614805" y="886460"/>
                  </a:lnTo>
                  <a:lnTo>
                    <a:pt x="1614805" y="8743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8" name="Graphic 59">
              <a:extLst>
                <a:ext uri="{FF2B5EF4-FFF2-40B4-BE49-F238E27FC236}">
                  <a16:creationId xmlns:a16="http://schemas.microsoft.com/office/drawing/2014/main" id="{43805316-73CE-BDE3-D360-F9340EB21418}"/>
                </a:ext>
              </a:extLst>
            </p:cNvPr>
            <p:cNvSpPr>
              <a:spLocks/>
            </p:cNvSpPr>
            <p:nvPr/>
          </p:nvSpPr>
          <p:spPr bwMode="auto">
            <a:xfrm>
              <a:off x="11252" y="15367"/>
              <a:ext cx="22574" cy="13291"/>
            </a:xfrm>
            <a:custGeom>
              <a:avLst/>
              <a:gdLst>
                <a:gd name="T0" fmla="*/ 2256790 w 2257425"/>
                <a:gd name="T1" fmla="*/ 0 h 1329055"/>
                <a:gd name="T2" fmla="*/ 2257425 w 2257425"/>
                <a:gd name="T3" fmla="*/ 1329054 h 1329055"/>
                <a:gd name="T4" fmla="*/ 0 w 2257425"/>
                <a:gd name="T5" fmla="*/ 1329054 h 1329055"/>
              </a:gdLst>
              <a:ahLst/>
              <a:cxnLst>
                <a:cxn ang="0">
                  <a:pos x="T0" y="T1"/>
                </a:cxn>
                <a:cxn ang="0">
                  <a:pos x="T2" y="T3"/>
                </a:cxn>
                <a:cxn ang="0">
                  <a:pos x="T4" y="T5"/>
                </a:cxn>
              </a:cxnLst>
              <a:rect l="0" t="0" r="r" b="b"/>
              <a:pathLst>
                <a:path w="2257425" h="1329055">
                  <a:moveTo>
                    <a:pt x="2256790" y="0"/>
                  </a:moveTo>
                  <a:lnTo>
                    <a:pt x="2257425" y="1329054"/>
                  </a:lnTo>
                  <a:lnTo>
                    <a:pt x="0" y="1329054"/>
                  </a:lnTo>
                </a:path>
              </a:pathLst>
            </a:custGeom>
            <a:noFill/>
            <a:ln w="5170">
              <a:solidFill>
                <a:srgbClr val="EB792D"/>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Graphic 60">
              <a:extLst>
                <a:ext uri="{FF2B5EF4-FFF2-40B4-BE49-F238E27FC236}">
                  <a16:creationId xmlns:a16="http://schemas.microsoft.com/office/drawing/2014/main" id="{451E02A4-6722-A875-96A7-9149631EB267}"/>
                </a:ext>
              </a:extLst>
            </p:cNvPr>
            <p:cNvSpPr>
              <a:spLocks/>
            </p:cNvSpPr>
            <p:nvPr/>
          </p:nvSpPr>
          <p:spPr bwMode="auto">
            <a:xfrm>
              <a:off x="22021" y="15367"/>
              <a:ext cx="18701" cy="14104"/>
            </a:xfrm>
            <a:custGeom>
              <a:avLst/>
              <a:gdLst>
                <a:gd name="T0" fmla="*/ 1870075 w 1870075"/>
                <a:gd name="T1" fmla="*/ 0 h 1410335"/>
                <a:gd name="T2" fmla="*/ 1867535 w 1870075"/>
                <a:gd name="T3" fmla="*/ 0 h 1410335"/>
                <a:gd name="T4" fmla="*/ 1867535 w 1870075"/>
                <a:gd name="T5" fmla="*/ 1410335 h 1410335"/>
                <a:gd name="T6" fmla="*/ 0 w 1870075"/>
                <a:gd name="T7" fmla="*/ 1410335 h 1410335"/>
              </a:gdLst>
              <a:ahLst/>
              <a:cxnLst>
                <a:cxn ang="0">
                  <a:pos x="T0" y="T1"/>
                </a:cxn>
                <a:cxn ang="0">
                  <a:pos x="T2" y="T3"/>
                </a:cxn>
                <a:cxn ang="0">
                  <a:pos x="T4" y="T5"/>
                </a:cxn>
                <a:cxn ang="0">
                  <a:pos x="T6" y="T7"/>
                </a:cxn>
              </a:cxnLst>
              <a:rect l="0" t="0" r="r" b="b"/>
              <a:pathLst>
                <a:path w="1870075" h="1410335">
                  <a:moveTo>
                    <a:pt x="1870075" y="0"/>
                  </a:moveTo>
                  <a:lnTo>
                    <a:pt x="1867535" y="0"/>
                  </a:lnTo>
                  <a:lnTo>
                    <a:pt x="1867535" y="1410335"/>
                  </a:lnTo>
                  <a:lnTo>
                    <a:pt x="0" y="1410335"/>
                  </a:lnTo>
                </a:path>
              </a:pathLst>
            </a:custGeom>
            <a:noFill/>
            <a:ln w="517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Graphic 61">
              <a:extLst>
                <a:ext uri="{FF2B5EF4-FFF2-40B4-BE49-F238E27FC236}">
                  <a16:creationId xmlns:a16="http://schemas.microsoft.com/office/drawing/2014/main" id="{497C0634-B533-C195-1321-D631BB3A78AF}"/>
                </a:ext>
              </a:extLst>
            </p:cNvPr>
            <p:cNvSpPr>
              <a:spLocks/>
            </p:cNvSpPr>
            <p:nvPr/>
          </p:nvSpPr>
          <p:spPr bwMode="auto">
            <a:xfrm>
              <a:off x="25" y="2026"/>
              <a:ext cx="11227" cy="27692"/>
            </a:xfrm>
            <a:custGeom>
              <a:avLst/>
              <a:gdLst>
                <a:gd name="T0" fmla="*/ 627964 w 1122680"/>
                <a:gd name="T1" fmla="*/ 0 h 2769235"/>
                <a:gd name="T2" fmla="*/ 0 w 1122680"/>
                <a:gd name="T3" fmla="*/ 0 h 2769235"/>
                <a:gd name="T4" fmla="*/ 0 w 1122680"/>
                <a:gd name="T5" fmla="*/ 2769234 h 2769235"/>
                <a:gd name="T6" fmla="*/ 1122629 w 1122680"/>
                <a:gd name="T7" fmla="*/ 2769234 h 2769235"/>
              </a:gdLst>
              <a:ahLst/>
              <a:cxnLst>
                <a:cxn ang="0">
                  <a:pos x="T0" y="T1"/>
                </a:cxn>
                <a:cxn ang="0">
                  <a:pos x="T2" y="T3"/>
                </a:cxn>
                <a:cxn ang="0">
                  <a:pos x="T4" y="T5"/>
                </a:cxn>
                <a:cxn ang="0">
                  <a:pos x="T6" y="T7"/>
                </a:cxn>
              </a:cxnLst>
              <a:rect l="0" t="0" r="r" b="b"/>
              <a:pathLst>
                <a:path w="1122680" h="2769235">
                  <a:moveTo>
                    <a:pt x="627964" y="0"/>
                  </a:moveTo>
                  <a:lnTo>
                    <a:pt x="0" y="0"/>
                  </a:lnTo>
                  <a:lnTo>
                    <a:pt x="0" y="2769234"/>
                  </a:lnTo>
                  <a:lnTo>
                    <a:pt x="1122629" y="2769234"/>
                  </a:lnTo>
                </a:path>
              </a:pathLst>
            </a:custGeom>
            <a:noFill/>
            <a:ln w="5170">
              <a:solidFill>
                <a:srgbClr val="EB792D"/>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Graphic 62">
              <a:extLst>
                <a:ext uri="{FF2B5EF4-FFF2-40B4-BE49-F238E27FC236}">
                  <a16:creationId xmlns:a16="http://schemas.microsoft.com/office/drawing/2014/main" id="{00D4A184-F847-CA41-6758-4CBD155FF00F}"/>
                </a:ext>
              </a:extLst>
            </p:cNvPr>
            <p:cNvSpPr>
              <a:spLocks/>
            </p:cNvSpPr>
            <p:nvPr/>
          </p:nvSpPr>
          <p:spPr bwMode="auto">
            <a:xfrm>
              <a:off x="22142" y="1874"/>
              <a:ext cx="25425" cy="28156"/>
            </a:xfrm>
            <a:custGeom>
              <a:avLst/>
              <a:gdLst>
                <a:gd name="T0" fmla="*/ 176529 w 2542540"/>
                <a:gd name="T1" fmla="*/ 0 h 2815590"/>
                <a:gd name="T2" fmla="*/ 2542540 w 2542540"/>
                <a:gd name="T3" fmla="*/ 0 h 2815590"/>
                <a:gd name="T4" fmla="*/ 2542540 w 2542540"/>
                <a:gd name="T5" fmla="*/ 2815590 h 2815590"/>
                <a:gd name="T6" fmla="*/ 0 w 2542540"/>
                <a:gd name="T7" fmla="*/ 2815590 h 2815590"/>
              </a:gdLst>
              <a:ahLst/>
              <a:cxnLst>
                <a:cxn ang="0">
                  <a:pos x="T0" y="T1"/>
                </a:cxn>
                <a:cxn ang="0">
                  <a:pos x="T2" y="T3"/>
                </a:cxn>
                <a:cxn ang="0">
                  <a:pos x="T4" y="T5"/>
                </a:cxn>
                <a:cxn ang="0">
                  <a:pos x="T6" y="T7"/>
                </a:cxn>
              </a:cxnLst>
              <a:rect l="0" t="0" r="r" b="b"/>
              <a:pathLst>
                <a:path w="2542540" h="2815590">
                  <a:moveTo>
                    <a:pt x="176529" y="0"/>
                  </a:moveTo>
                  <a:lnTo>
                    <a:pt x="2542540" y="0"/>
                  </a:lnTo>
                  <a:lnTo>
                    <a:pt x="2542540" y="2815590"/>
                  </a:lnTo>
                  <a:lnTo>
                    <a:pt x="0" y="2815590"/>
                  </a:lnTo>
                </a:path>
              </a:pathLst>
            </a:custGeom>
            <a:noFill/>
            <a:ln w="517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Graphic 63">
              <a:extLst>
                <a:ext uri="{FF2B5EF4-FFF2-40B4-BE49-F238E27FC236}">
                  <a16:creationId xmlns:a16="http://schemas.microsoft.com/office/drawing/2014/main" id="{0294BF4E-294A-3D8D-0F0C-2F6E906EA8E0}"/>
                </a:ext>
              </a:extLst>
            </p:cNvPr>
            <p:cNvSpPr>
              <a:spLocks/>
            </p:cNvSpPr>
            <p:nvPr/>
          </p:nvSpPr>
          <p:spPr bwMode="auto">
            <a:xfrm>
              <a:off x="6426" y="51"/>
              <a:ext cx="18631" cy="26315"/>
            </a:xfrm>
            <a:custGeom>
              <a:avLst/>
              <a:gdLst>
                <a:gd name="T0" fmla="*/ 0 w 1863089"/>
                <a:gd name="T1" fmla="*/ 2631440 h 2631440"/>
                <a:gd name="T2" fmla="*/ 1863089 w 1863089"/>
                <a:gd name="T3" fmla="*/ 2631440 h 2631440"/>
                <a:gd name="T4" fmla="*/ 1863089 w 1863089"/>
                <a:gd name="T5" fmla="*/ 686435 h 2631440"/>
                <a:gd name="T6" fmla="*/ 0 w 1863089"/>
                <a:gd name="T7" fmla="*/ 686435 h 2631440"/>
                <a:gd name="T8" fmla="*/ 0 w 1863089"/>
                <a:gd name="T9" fmla="*/ 2631440 h 2631440"/>
                <a:gd name="T10" fmla="*/ 0 w 1863089"/>
                <a:gd name="T11" fmla="*/ 417195 h 2631440"/>
                <a:gd name="T12" fmla="*/ 1755139 w 1863089"/>
                <a:gd name="T13" fmla="*/ 417195 h 2631440"/>
                <a:gd name="T14" fmla="*/ 1755139 w 1863089"/>
                <a:gd name="T15" fmla="*/ 0 h 2631440"/>
                <a:gd name="T16" fmla="*/ 0 w 1863089"/>
                <a:gd name="T17" fmla="*/ 0 h 2631440"/>
                <a:gd name="T18" fmla="*/ 0 w 1863089"/>
                <a:gd name="T19" fmla="*/ 417195 h 263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3089" h="2631440">
                  <a:moveTo>
                    <a:pt x="0" y="2631440"/>
                  </a:moveTo>
                  <a:lnTo>
                    <a:pt x="1863089" y="2631440"/>
                  </a:lnTo>
                  <a:lnTo>
                    <a:pt x="1863089" y="686435"/>
                  </a:lnTo>
                  <a:lnTo>
                    <a:pt x="0" y="686435"/>
                  </a:lnTo>
                  <a:lnTo>
                    <a:pt x="0" y="2631440"/>
                  </a:lnTo>
                  <a:close/>
                </a:path>
                <a:path w="1863089" h="2631440">
                  <a:moveTo>
                    <a:pt x="0" y="417195"/>
                  </a:moveTo>
                  <a:lnTo>
                    <a:pt x="1755139" y="417195"/>
                  </a:lnTo>
                  <a:lnTo>
                    <a:pt x="1755139" y="0"/>
                  </a:lnTo>
                  <a:lnTo>
                    <a:pt x="0" y="0"/>
                  </a:lnTo>
                  <a:lnTo>
                    <a:pt x="0" y="417195"/>
                  </a:lnTo>
                  <a:close/>
                </a:path>
              </a:pathLst>
            </a:custGeom>
            <a:solidFill>
              <a:schemeClr val="bg1"/>
            </a:solidFill>
            <a:ln w="10338">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dirty="0"/>
            </a:p>
          </p:txBody>
        </p:sp>
        <p:pic>
          <p:nvPicPr>
            <p:cNvPr id="64" name="Image 64">
              <a:extLst>
                <a:ext uri="{FF2B5EF4-FFF2-40B4-BE49-F238E27FC236}">
                  <a16:creationId xmlns:a16="http://schemas.microsoft.com/office/drawing/2014/main" id="{35E3DD6A-AE07-4714-20A3-9EAB68B47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11" y="10833"/>
              <a:ext cx="15191" cy="4682"/>
            </a:xfrm>
            <a:prstGeom prst="rect">
              <a:avLst/>
            </a:prstGeom>
            <a:solidFill>
              <a:srgbClr val="FFFFFF"/>
            </a:solidFill>
          </p:spPr>
        </p:pic>
        <p:sp>
          <p:nvSpPr>
            <p:cNvPr id="13" name="Graphic 65">
              <a:extLst>
                <a:ext uri="{FF2B5EF4-FFF2-40B4-BE49-F238E27FC236}">
                  <a16:creationId xmlns:a16="http://schemas.microsoft.com/office/drawing/2014/main" id="{66BB0A50-7872-6FD1-EA9C-FB21E61E5D4A}"/>
                </a:ext>
              </a:extLst>
            </p:cNvPr>
            <p:cNvSpPr>
              <a:spLocks/>
            </p:cNvSpPr>
            <p:nvPr/>
          </p:nvSpPr>
          <p:spPr bwMode="auto">
            <a:xfrm>
              <a:off x="9194" y="30322"/>
              <a:ext cx="14212" cy="7283"/>
            </a:xfrm>
            <a:custGeom>
              <a:avLst/>
              <a:gdLst>
                <a:gd name="T0" fmla="*/ 0 w 1421130"/>
                <a:gd name="T1" fmla="*/ 728345 h 728345"/>
                <a:gd name="T2" fmla="*/ 1421130 w 1421130"/>
                <a:gd name="T3" fmla="*/ 728345 h 728345"/>
                <a:gd name="T4" fmla="*/ 1421130 w 1421130"/>
                <a:gd name="T5" fmla="*/ 0 h 728345"/>
                <a:gd name="T6" fmla="*/ 0 w 1421130"/>
                <a:gd name="T7" fmla="*/ 0 h 728345"/>
                <a:gd name="T8" fmla="*/ 0 w 1421130"/>
                <a:gd name="T9" fmla="*/ 728345 h 728345"/>
              </a:gdLst>
              <a:ahLst/>
              <a:cxnLst>
                <a:cxn ang="0">
                  <a:pos x="T0" y="T1"/>
                </a:cxn>
                <a:cxn ang="0">
                  <a:pos x="T2" y="T3"/>
                </a:cxn>
                <a:cxn ang="0">
                  <a:pos x="T4" y="T5"/>
                </a:cxn>
                <a:cxn ang="0">
                  <a:pos x="T6" y="T7"/>
                </a:cxn>
                <a:cxn ang="0">
                  <a:pos x="T8" y="T9"/>
                </a:cxn>
              </a:cxnLst>
              <a:rect l="0" t="0" r="r" b="b"/>
              <a:pathLst>
                <a:path w="1421130" h="728345">
                  <a:moveTo>
                    <a:pt x="0" y="728345"/>
                  </a:moveTo>
                  <a:lnTo>
                    <a:pt x="1421130" y="728345"/>
                  </a:lnTo>
                  <a:lnTo>
                    <a:pt x="1421130" y="0"/>
                  </a:lnTo>
                  <a:lnTo>
                    <a:pt x="0" y="0"/>
                  </a:lnTo>
                  <a:lnTo>
                    <a:pt x="0" y="728345"/>
                  </a:lnTo>
                  <a:close/>
                </a:path>
              </a:pathLst>
            </a:custGeom>
            <a:solidFill>
              <a:srgbClr val="FFFFFF"/>
            </a:solidFill>
            <a:ln w="10338">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dirty="0"/>
            </a:p>
          </p:txBody>
        </p:sp>
        <p:sp>
          <p:nvSpPr>
            <p:cNvPr id="14" name="Graphic 66">
              <a:extLst>
                <a:ext uri="{FF2B5EF4-FFF2-40B4-BE49-F238E27FC236}">
                  <a16:creationId xmlns:a16="http://schemas.microsoft.com/office/drawing/2014/main" id="{2AB40D03-3125-356C-A3EE-4C9FD3B4B76C}"/>
                </a:ext>
              </a:extLst>
            </p:cNvPr>
            <p:cNvSpPr>
              <a:spLocks/>
            </p:cNvSpPr>
            <p:nvPr/>
          </p:nvSpPr>
          <p:spPr bwMode="auto">
            <a:xfrm>
              <a:off x="10579" y="30195"/>
              <a:ext cx="57" cy="50"/>
            </a:xfrm>
            <a:custGeom>
              <a:avLst/>
              <a:gdLst>
                <a:gd name="T0" fmla="*/ 2539 w 5715"/>
                <a:gd name="T1" fmla="*/ 0 h 5080"/>
                <a:gd name="T2" fmla="*/ 762 w 5715"/>
                <a:gd name="T3" fmla="*/ 762 h 5080"/>
                <a:gd name="T4" fmla="*/ 0 w 5715"/>
                <a:gd name="T5" fmla="*/ 2539 h 5080"/>
                <a:gd name="T6" fmla="*/ 762 w 5715"/>
                <a:gd name="T7" fmla="*/ 4317 h 5080"/>
                <a:gd name="T8" fmla="*/ 2539 w 5715"/>
                <a:gd name="T9" fmla="*/ 5079 h 5080"/>
                <a:gd name="T10" fmla="*/ 4444 w 5715"/>
                <a:gd name="T11" fmla="*/ 4317 h 5080"/>
                <a:gd name="T12" fmla="*/ 5206 w 5715"/>
                <a:gd name="T13" fmla="*/ 2539 h 5080"/>
                <a:gd name="T14" fmla="*/ 4444 w 5715"/>
                <a:gd name="T15" fmla="*/ 762 h 5080"/>
                <a:gd name="T16" fmla="*/ 2539 w 5715"/>
                <a:gd name="T17" fmla="*/ 0 h 5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15" h="5080">
                  <a:moveTo>
                    <a:pt x="2539" y="0"/>
                  </a:moveTo>
                  <a:lnTo>
                    <a:pt x="762" y="762"/>
                  </a:lnTo>
                  <a:lnTo>
                    <a:pt x="0" y="2539"/>
                  </a:lnTo>
                  <a:lnTo>
                    <a:pt x="762" y="4317"/>
                  </a:lnTo>
                  <a:lnTo>
                    <a:pt x="2539" y="5079"/>
                  </a:lnTo>
                  <a:lnTo>
                    <a:pt x="4444" y="4317"/>
                  </a:lnTo>
                  <a:lnTo>
                    <a:pt x="5206" y="2539"/>
                  </a:lnTo>
                  <a:lnTo>
                    <a:pt x="4444" y="762"/>
                  </a:lnTo>
                  <a:lnTo>
                    <a:pt x="2539" y="0"/>
                  </a:lnTo>
                  <a:close/>
                </a:path>
              </a:pathLst>
            </a:custGeom>
            <a:solidFill>
              <a:srgbClr val="EB79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Graphic 67">
              <a:extLst>
                <a:ext uri="{FF2B5EF4-FFF2-40B4-BE49-F238E27FC236}">
                  <a16:creationId xmlns:a16="http://schemas.microsoft.com/office/drawing/2014/main" id="{9D929CD3-E6F3-5597-752A-B0D2AD9856C8}"/>
                </a:ext>
              </a:extLst>
            </p:cNvPr>
            <p:cNvSpPr>
              <a:spLocks/>
            </p:cNvSpPr>
            <p:nvPr/>
          </p:nvSpPr>
          <p:spPr bwMode="auto">
            <a:xfrm>
              <a:off x="21380" y="30252"/>
              <a:ext cx="406" cy="2718"/>
            </a:xfrm>
            <a:custGeom>
              <a:avLst/>
              <a:gdLst>
                <a:gd name="T0" fmla="*/ 9017 w 40640"/>
                <a:gd name="T1" fmla="*/ 2540 h 271780"/>
                <a:gd name="T2" fmla="*/ 8255 w 40640"/>
                <a:gd name="T3" fmla="*/ 762 h 271780"/>
                <a:gd name="T4" fmla="*/ 6350 w 40640"/>
                <a:gd name="T5" fmla="*/ 0 h 271780"/>
                <a:gd name="T6" fmla="*/ 4559 w 40640"/>
                <a:gd name="T7" fmla="*/ 762 h 271780"/>
                <a:gd name="T8" fmla="*/ 3797 w 40640"/>
                <a:gd name="T9" fmla="*/ 2540 h 271780"/>
                <a:gd name="T10" fmla="*/ 4559 w 40640"/>
                <a:gd name="T11" fmla="*/ 4318 h 271780"/>
                <a:gd name="T12" fmla="*/ 6350 w 40640"/>
                <a:gd name="T13" fmla="*/ 5080 h 271780"/>
                <a:gd name="T14" fmla="*/ 8255 w 40640"/>
                <a:gd name="T15" fmla="*/ 4318 h 271780"/>
                <a:gd name="T16" fmla="*/ 9017 w 40640"/>
                <a:gd name="T17" fmla="*/ 2540 h 271780"/>
                <a:gd name="T18" fmla="*/ 40640 w 40640"/>
                <a:gd name="T19" fmla="*/ 261620 h 271780"/>
                <a:gd name="T20" fmla="*/ 40005 w 40640"/>
                <a:gd name="T21" fmla="*/ 258445 h 271780"/>
                <a:gd name="T22" fmla="*/ 38735 w 40640"/>
                <a:gd name="T23" fmla="*/ 255905 h 271780"/>
                <a:gd name="T24" fmla="*/ 38100 w 40640"/>
                <a:gd name="T25" fmla="*/ 255270 h 271780"/>
                <a:gd name="T26" fmla="*/ 2540 w 40640"/>
                <a:gd name="T27" fmla="*/ 255270 h 271780"/>
                <a:gd name="T28" fmla="*/ 1270 w 40640"/>
                <a:gd name="T29" fmla="*/ 255905 h 271780"/>
                <a:gd name="T30" fmla="*/ 0 w 40640"/>
                <a:gd name="T31" fmla="*/ 258445 h 271780"/>
                <a:gd name="T32" fmla="*/ 0 w 40640"/>
                <a:gd name="T33" fmla="*/ 268605 h 271780"/>
                <a:gd name="T34" fmla="*/ 1270 w 40640"/>
                <a:gd name="T35" fmla="*/ 271145 h 271780"/>
                <a:gd name="T36" fmla="*/ 2540 w 40640"/>
                <a:gd name="T37" fmla="*/ 271780 h 271780"/>
                <a:gd name="T38" fmla="*/ 38100 w 40640"/>
                <a:gd name="T39" fmla="*/ 271780 h 271780"/>
                <a:gd name="T40" fmla="*/ 38735 w 40640"/>
                <a:gd name="T41" fmla="*/ 271145 h 271780"/>
                <a:gd name="T42" fmla="*/ 40005 w 40640"/>
                <a:gd name="T43" fmla="*/ 268605 h 271780"/>
                <a:gd name="T44" fmla="*/ 40640 w 40640"/>
                <a:gd name="T45" fmla="*/ 266700 h 271780"/>
                <a:gd name="T46" fmla="*/ 40640 w 40640"/>
                <a:gd name="T47" fmla="*/ 261620 h 271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640" h="271780">
                  <a:moveTo>
                    <a:pt x="9017" y="2540"/>
                  </a:moveTo>
                  <a:lnTo>
                    <a:pt x="8255" y="762"/>
                  </a:lnTo>
                  <a:lnTo>
                    <a:pt x="6350" y="0"/>
                  </a:lnTo>
                  <a:lnTo>
                    <a:pt x="4559" y="762"/>
                  </a:lnTo>
                  <a:lnTo>
                    <a:pt x="3797" y="2540"/>
                  </a:lnTo>
                  <a:lnTo>
                    <a:pt x="4559" y="4318"/>
                  </a:lnTo>
                  <a:lnTo>
                    <a:pt x="6350" y="5080"/>
                  </a:lnTo>
                  <a:lnTo>
                    <a:pt x="8255" y="4318"/>
                  </a:lnTo>
                  <a:lnTo>
                    <a:pt x="9017" y="2540"/>
                  </a:lnTo>
                  <a:close/>
                </a:path>
                <a:path w="40640" h="271780">
                  <a:moveTo>
                    <a:pt x="40640" y="261620"/>
                  </a:moveTo>
                  <a:lnTo>
                    <a:pt x="40005" y="258445"/>
                  </a:lnTo>
                  <a:lnTo>
                    <a:pt x="38735" y="255905"/>
                  </a:lnTo>
                  <a:lnTo>
                    <a:pt x="38100" y="255270"/>
                  </a:lnTo>
                  <a:lnTo>
                    <a:pt x="2540" y="255270"/>
                  </a:lnTo>
                  <a:lnTo>
                    <a:pt x="1270" y="255905"/>
                  </a:lnTo>
                  <a:lnTo>
                    <a:pt x="0" y="258445"/>
                  </a:lnTo>
                  <a:lnTo>
                    <a:pt x="0" y="268605"/>
                  </a:lnTo>
                  <a:lnTo>
                    <a:pt x="1270" y="271145"/>
                  </a:lnTo>
                  <a:lnTo>
                    <a:pt x="2540" y="271780"/>
                  </a:lnTo>
                  <a:lnTo>
                    <a:pt x="38100" y="271780"/>
                  </a:lnTo>
                  <a:lnTo>
                    <a:pt x="38735" y="271145"/>
                  </a:lnTo>
                  <a:lnTo>
                    <a:pt x="40005" y="268605"/>
                  </a:lnTo>
                  <a:lnTo>
                    <a:pt x="40640" y="266700"/>
                  </a:lnTo>
                  <a:lnTo>
                    <a:pt x="40640" y="2616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68" name="Image 68">
              <a:extLst>
                <a:ext uri="{FF2B5EF4-FFF2-40B4-BE49-F238E27FC236}">
                  <a16:creationId xmlns:a16="http://schemas.microsoft.com/office/drawing/2014/main" id="{B7B56723-C747-4877-8C12-922D3314F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8" y="32443"/>
              <a:ext cx="730" cy="774"/>
            </a:xfrm>
            <a:prstGeom prst="rect">
              <a:avLst/>
            </a:prstGeom>
            <a:noFill/>
            <a:extLst>
              <a:ext uri="{909E8E84-426E-40DD-AFC4-6F175D3DCCD1}">
                <a14:hiddenFill xmlns:a14="http://schemas.microsoft.com/office/drawing/2010/main">
                  <a:solidFill>
                    <a:srgbClr val="FFFFFF"/>
                  </a:solidFill>
                </a14:hiddenFill>
              </a:ext>
            </a:extLst>
          </p:spPr>
        </p:pic>
        <p:pic>
          <p:nvPicPr>
            <p:cNvPr id="69" name="Image 69">
              <a:extLst>
                <a:ext uri="{FF2B5EF4-FFF2-40B4-BE49-F238E27FC236}">
                  <a16:creationId xmlns:a16="http://schemas.microsoft.com/office/drawing/2014/main" id="{56FFDE1D-7ABB-F4E0-D250-9A4AA2153B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4" y="34845"/>
              <a:ext cx="8876" cy="141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70">
              <a:extLst>
                <a:ext uri="{FF2B5EF4-FFF2-40B4-BE49-F238E27FC236}">
                  <a16:creationId xmlns:a16="http://schemas.microsoft.com/office/drawing/2014/main" id="{FF78C6C4-301A-EA5F-AF3C-FC0160772416}"/>
                </a:ext>
              </a:extLst>
            </p:cNvPr>
            <p:cNvSpPr txBox="1">
              <a:spLocks noChangeArrowheads="1"/>
            </p:cNvSpPr>
            <p:nvPr/>
          </p:nvSpPr>
          <p:spPr bwMode="auto">
            <a:xfrm>
              <a:off x="10731" y="1392"/>
              <a:ext cx="7918" cy="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Laptop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Textbox 71">
              <a:extLst>
                <a:ext uri="{FF2B5EF4-FFF2-40B4-BE49-F238E27FC236}">
                  <a16:creationId xmlns:a16="http://schemas.microsoft.com/office/drawing/2014/main" id="{E00300F4-4BC9-5313-5636-9EF3CF570596}"/>
                </a:ext>
              </a:extLst>
            </p:cNvPr>
            <p:cNvSpPr txBox="1">
              <a:spLocks noChangeArrowheads="1"/>
            </p:cNvSpPr>
            <p:nvPr/>
          </p:nvSpPr>
          <p:spPr bwMode="auto">
            <a:xfrm>
              <a:off x="11981" y="16136"/>
              <a:ext cx="6851" cy="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Carlito"/>
                  <a:ea typeface="Times New Roman" panose="02020603050405020304" pitchFamily="18" charset="0"/>
                </a:rPr>
                <a:t>EESP32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18" name="Rectangle 20">
            <a:extLst>
              <a:ext uri="{FF2B5EF4-FFF2-40B4-BE49-F238E27FC236}">
                <a16:creationId xmlns:a16="http://schemas.microsoft.com/office/drawing/2014/main" id="{C400E39B-E18D-A045-0403-D70CA8047A8F}"/>
              </a:ext>
            </a:extLst>
          </p:cNvPr>
          <p:cNvSpPr>
            <a:spLocks noChangeArrowheads="1"/>
          </p:cNvSpPr>
          <p:nvPr/>
        </p:nvSpPr>
        <p:spPr bwMode="auto">
          <a:xfrm>
            <a:off x="2164080" y="782607"/>
            <a:ext cx="1569901" cy="66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463214" tIns="17457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991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626C33-678E-7FB0-CBA0-46D1A2BEC722}"/>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3" name="Picture 2">
            <a:extLst>
              <a:ext uri="{FF2B5EF4-FFF2-40B4-BE49-F238E27FC236}">
                <a16:creationId xmlns:a16="http://schemas.microsoft.com/office/drawing/2014/main" id="{C29A4F4D-1850-20CC-6D89-3C390F58164B}"/>
              </a:ext>
            </a:extLst>
          </p:cNvPr>
          <p:cNvPicPr>
            <a:picLocks noChangeAspect="1"/>
          </p:cNvPicPr>
          <p:nvPr/>
        </p:nvPicPr>
        <p:blipFill>
          <a:blip r:embed="rId2"/>
          <a:stretch>
            <a:fillRect/>
          </a:stretch>
        </p:blipFill>
        <p:spPr>
          <a:xfrm>
            <a:off x="213360" y="899160"/>
            <a:ext cx="11216640" cy="5781040"/>
          </a:xfrm>
          <a:prstGeom prst="rect">
            <a:avLst/>
          </a:prstGeom>
        </p:spPr>
      </p:pic>
      <p:sp>
        <p:nvSpPr>
          <p:cNvPr id="4" name="TextBox 3">
            <a:extLst>
              <a:ext uri="{FF2B5EF4-FFF2-40B4-BE49-F238E27FC236}">
                <a16:creationId xmlns:a16="http://schemas.microsoft.com/office/drawing/2014/main" id="{4554B3A6-A770-BCBC-2093-ED8DA19371EB}"/>
              </a:ext>
            </a:extLst>
          </p:cNvPr>
          <p:cNvSpPr txBox="1"/>
          <p:nvPr/>
        </p:nvSpPr>
        <p:spPr>
          <a:xfrm>
            <a:off x="548640" y="304800"/>
            <a:ext cx="2937664" cy="677108"/>
          </a:xfrm>
          <a:prstGeom prst="rect">
            <a:avLst/>
          </a:prstGeom>
          <a:noFill/>
        </p:spPr>
        <p:txBody>
          <a:bodyPr wrap="none" rtlCol="0">
            <a:spAutoFit/>
          </a:bodyPr>
          <a:lstStyle/>
          <a:p>
            <a:r>
              <a:rPr lang="en-US" sz="2000" b="1" dirty="0">
                <a:solidFill>
                  <a:schemeClr val="bg1">
                    <a:lumMod val="95000"/>
                  </a:schemeClr>
                </a:solidFill>
                <a:effectLst/>
                <a:latin typeface="Times New Roman" panose="02020603050405020304" pitchFamily="18" charset="0"/>
                <a:ea typeface="Times New Roman" panose="02020603050405020304" pitchFamily="18" charset="0"/>
              </a:rPr>
              <a:t>SEQUENCE </a:t>
            </a:r>
            <a:r>
              <a:rPr lang="en-US" sz="2000" b="1" spc="-10" dirty="0">
                <a:solidFill>
                  <a:schemeClr val="bg1">
                    <a:lumMod val="95000"/>
                  </a:schemeClr>
                </a:solidFill>
                <a:effectLst/>
                <a:latin typeface="Times New Roman" panose="02020603050405020304" pitchFamily="18" charset="0"/>
                <a:ea typeface="Times New Roman" panose="02020603050405020304" pitchFamily="18" charset="0"/>
              </a:rPr>
              <a:t>DIAGRAM</a:t>
            </a:r>
            <a:endParaRPr lang="en-IN" sz="2000"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3461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D178B5-09E7-2CC1-9CCB-4F1A69BC4763}"/>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3" name="TextBox 2">
            <a:extLst>
              <a:ext uri="{FF2B5EF4-FFF2-40B4-BE49-F238E27FC236}">
                <a16:creationId xmlns:a16="http://schemas.microsoft.com/office/drawing/2014/main" id="{BC3EA791-EC66-962D-EE6A-2E284CE75071}"/>
              </a:ext>
            </a:extLst>
          </p:cNvPr>
          <p:cNvSpPr txBox="1"/>
          <p:nvPr/>
        </p:nvSpPr>
        <p:spPr>
          <a:xfrm>
            <a:off x="386769" y="305068"/>
            <a:ext cx="11068631" cy="6309420"/>
          </a:xfrm>
          <a:prstGeom prst="rect">
            <a:avLst/>
          </a:prstGeom>
          <a:noFill/>
        </p:spPr>
        <p:txBody>
          <a:bodyPr wrap="square" rtlCol="0">
            <a:spAutoFit/>
          </a:bodyPr>
          <a:lstStyle/>
          <a:p>
            <a:pPr marL="588645" indent="-306705" algn="just">
              <a:tabLst>
                <a:tab pos="588645" algn="l"/>
              </a:tabLst>
            </a:pPr>
            <a:r>
              <a:rPr lang="en-US" sz="2800" spc="-20" dirty="0">
                <a:solidFill>
                  <a:schemeClr val="bg1">
                    <a:lumMod val="95000"/>
                  </a:schemeClr>
                </a:solidFill>
                <a:latin typeface="Times New Roman" panose="02020603050405020304" pitchFamily="18" charset="0"/>
                <a:ea typeface="Times New Roman" panose="02020603050405020304" pitchFamily="18" charset="0"/>
              </a:rPr>
              <a:t>I</a:t>
            </a:r>
            <a:r>
              <a:rPr lang="en-US" sz="2800" b="0" spc="-20" dirty="0">
                <a:solidFill>
                  <a:schemeClr val="bg1">
                    <a:lumMod val="95000"/>
                  </a:schemeClr>
                </a:solidFill>
                <a:effectLst/>
                <a:latin typeface="Times New Roman" panose="02020603050405020304" pitchFamily="18" charset="0"/>
                <a:ea typeface="Times New Roman" panose="02020603050405020304" pitchFamily="18" charset="0"/>
              </a:rPr>
              <a:t>MPLEMENTATION STEPS</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18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1. Setting Up ESP32 and GPS Module: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Connect the GPS module to the ESP32 via UART (Universal Asynchronous Receiver/Transmitter) pins.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Write a program for the ESP32 to read data from the GPS module and send it to the laptop over a serial connection. The program can be developed using the Arduino IDE with appropriate libraries for GPS and serial communication.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2. Serial Communication Setup:</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On the laptop, use a Python script with the PySerial library to read data from the ESP32. This script continuously listens to the serial port for incoming GPS data.</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3. Distance Calculation: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Implement the Haversine formula in the Python script to calculate the distance between the starting point and the current location. This formula takes into account the curvature of the Earth, providing an accurate distance measurement.</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Calculate the toll price based on the distance traveled. This can be a simple linear calculation (e.g., cost per kilometer) or a more complex model considering different pricing zones.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solidFill>
                <a:schemeClr val="bg1">
                  <a:lumMod val="95000"/>
                </a:schemeClr>
              </a:solidFill>
            </a:endParaRPr>
          </a:p>
        </p:txBody>
      </p:sp>
    </p:spTree>
    <p:extLst>
      <p:ext uri="{BB962C8B-B14F-4D97-AF65-F5344CB8AC3E}">
        <p14:creationId xmlns:p14="http://schemas.microsoft.com/office/powerpoint/2010/main" val="212457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F6594B-875D-B86D-0235-E791077BF5DF}"/>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3" name="TextBox 2">
            <a:extLst>
              <a:ext uri="{FF2B5EF4-FFF2-40B4-BE49-F238E27FC236}">
                <a16:creationId xmlns:a16="http://schemas.microsoft.com/office/drawing/2014/main" id="{C49F7247-D5C6-1E95-23A1-5FD72B6591CC}"/>
              </a:ext>
            </a:extLst>
          </p:cNvPr>
          <p:cNvSpPr txBox="1"/>
          <p:nvPr/>
        </p:nvSpPr>
        <p:spPr>
          <a:xfrm>
            <a:off x="198120" y="685800"/>
            <a:ext cx="11460480" cy="4401205"/>
          </a:xfrm>
          <a:prstGeom prst="rect">
            <a:avLst/>
          </a:prstGeom>
          <a:noFill/>
        </p:spPr>
        <p:txBody>
          <a:bodyPr wrap="square" rtlCol="0">
            <a:spAutoFit/>
          </a:bodyPr>
          <a:lstStyle/>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4. Flask Web Application: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Develop a Flask web application to serve as the local interface. The application includes routes to display current location, distance traveled, toll charges, and nearby amenities.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Use HTML templates and CSS for the frontend, ensuring a user-friendly interface. JavaScript can be used for dynamic updates and interactive maps (e.g., using Leaflet.js for map rendering).</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5. Integrating External APIs: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Utilize Google Places API or similar services to find and display nearby parking spots and restaurants based on the vehicle's current location. This data is fetched in real-time and displayed on the web interface.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6. Telegram Notifications: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588645" indent="-306705" algn="just">
              <a:tabLst>
                <a:tab pos="588645" algn="l"/>
              </a:tabLst>
            </a:pPr>
            <a:r>
              <a:rPr lang="en-US" sz="2000" b="0" spc="-20" dirty="0">
                <a:solidFill>
                  <a:schemeClr val="bg1">
                    <a:lumMod val="95000"/>
                  </a:schemeClr>
                </a:solidFill>
                <a:effectLst/>
                <a:latin typeface="Times New Roman" panose="02020603050405020304" pitchFamily="18" charset="0"/>
                <a:ea typeface="Times New Roman" panose="02020603050405020304" pitchFamily="18" charset="0"/>
              </a:rPr>
              <a:t>    - Create a Telegram bot using the Bot Father and obtain the API token.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2000" spc="-20" dirty="0">
                <a:solidFill>
                  <a:schemeClr val="bg1">
                    <a:lumMod val="95000"/>
                  </a:schemeClr>
                </a:solidFill>
                <a:effectLst/>
                <a:latin typeface="Times New Roman" panose="02020603050405020304" pitchFamily="18" charset="0"/>
                <a:ea typeface="Times New Roman" panose="02020603050405020304" pitchFamily="18" charset="0"/>
              </a:rPr>
              <a:t>    - Use the Python Telegram Bot library to send notifications from the Python script. Notifications include updates  on   distance traveled, toll charges, and recommendations for nearby amenities</a:t>
            </a:r>
            <a:r>
              <a:rPr lang="en-US" sz="1800" spc="-20" dirty="0">
                <a:effectLst/>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4482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FDC4E9-17E4-FFC0-FC02-80EE76ADA878}"/>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3" name="TextBox 2">
            <a:extLst>
              <a:ext uri="{FF2B5EF4-FFF2-40B4-BE49-F238E27FC236}">
                <a16:creationId xmlns:a16="http://schemas.microsoft.com/office/drawing/2014/main" id="{1BF67824-8C5F-3423-E3F0-3B2C764C7482}"/>
              </a:ext>
            </a:extLst>
          </p:cNvPr>
          <p:cNvSpPr txBox="1"/>
          <p:nvPr/>
        </p:nvSpPr>
        <p:spPr>
          <a:xfrm>
            <a:off x="624840" y="1021080"/>
            <a:ext cx="10942320" cy="47089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ESP32_GPS_Module</a:t>
            </a: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Represents the ESP32 module with the GPS sensor attached.</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Communicates with the laptop via serial communication to send GPS data.</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Laptop</a:t>
            </a: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Receives GPS data from the ESP32 module.</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Processes the data to calculate the distance traveled.</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Calculates the toll price based on the distance.</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Finds the nearest parking spots and restaurants for the vehicle owner.</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Sends the processed data to the Flask web application for display.</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Flask_web_application</a:t>
            </a: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a:t>
            </a: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bg1">
                    <a:lumMod val="95000"/>
                  </a:schemeClr>
                </a:solidFill>
                <a:effectLst/>
                <a:latin typeface="Arial" panose="020B0604020202020204" pitchFamily="34" charset="0"/>
                <a:ea typeface="Times New Roman" panose="02020603050405020304" pitchFamily="18" charset="0"/>
              </a:rPr>
              <a:t>Provides a web-based interface to display the processed information such as distance traveled, toll price, and nearest parking spots and restaurants</a:t>
            </a:r>
            <a:endParaRPr lang="en-IN" sz="2000" dirty="0">
              <a:solidFill>
                <a:schemeClr val="bg1">
                  <a:lumMod val="95000"/>
                </a:schemeClr>
              </a:solidFill>
            </a:endParaRPr>
          </a:p>
        </p:txBody>
      </p:sp>
      <p:sp>
        <p:nvSpPr>
          <p:cNvPr id="4" name="TextBox 3">
            <a:extLst>
              <a:ext uri="{FF2B5EF4-FFF2-40B4-BE49-F238E27FC236}">
                <a16:creationId xmlns:a16="http://schemas.microsoft.com/office/drawing/2014/main" id="{F9BA7899-6729-C978-7A9B-9DBA0C5B009F}"/>
              </a:ext>
            </a:extLst>
          </p:cNvPr>
          <p:cNvSpPr txBox="1"/>
          <p:nvPr/>
        </p:nvSpPr>
        <p:spPr>
          <a:xfrm>
            <a:off x="883920" y="426720"/>
            <a:ext cx="4078937" cy="523220"/>
          </a:xfrm>
          <a:prstGeom prst="rect">
            <a:avLst/>
          </a:prstGeom>
          <a:noFill/>
        </p:spPr>
        <p:txBody>
          <a:bodyPr wrap="none" rtlCol="0">
            <a:spAutoFit/>
          </a:bodyPr>
          <a:lstStyle/>
          <a:p>
            <a:r>
              <a:rPr lang="en-US" sz="2800" dirty="0">
                <a:solidFill>
                  <a:schemeClr val="bg1">
                    <a:lumMod val="95000"/>
                  </a:schemeClr>
                </a:solidFill>
              </a:rPr>
              <a:t>DATA FLOW DIAGRAM </a:t>
            </a:r>
            <a:endParaRPr lang="en-IN" sz="2800" dirty="0">
              <a:solidFill>
                <a:schemeClr val="bg1">
                  <a:lumMod val="95000"/>
                </a:schemeClr>
              </a:solidFill>
            </a:endParaRPr>
          </a:p>
        </p:txBody>
      </p:sp>
    </p:spTree>
    <p:extLst>
      <p:ext uri="{BB962C8B-B14F-4D97-AF65-F5344CB8AC3E}">
        <p14:creationId xmlns:p14="http://schemas.microsoft.com/office/powerpoint/2010/main" val="69508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66E88-8424-34A1-5520-FD3DEE739C5F}"/>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8193" name="Picture 15">
            <a:extLst>
              <a:ext uri="{FF2B5EF4-FFF2-40B4-BE49-F238E27FC236}">
                <a16:creationId xmlns:a16="http://schemas.microsoft.com/office/drawing/2014/main" id="{32C66EE3-5BD0-B093-A1FA-5C4FF0F21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440" y="127636"/>
            <a:ext cx="7193280" cy="644080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161BB034-72A0-6A50-4974-AAFDED96EFD1}"/>
              </a:ext>
            </a:extLst>
          </p:cNvPr>
          <p:cNvSpPr>
            <a:spLocks noChangeArrowheads="1"/>
          </p:cNvSpPr>
          <p:nvPr/>
        </p:nvSpPr>
        <p:spPr bwMode="auto">
          <a:xfrm>
            <a:off x="0" y="51355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481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A7AA21-7965-A00B-6191-7A66CEA4BE33}"/>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3" name="TextBox 2">
            <a:extLst>
              <a:ext uri="{FF2B5EF4-FFF2-40B4-BE49-F238E27FC236}">
                <a16:creationId xmlns:a16="http://schemas.microsoft.com/office/drawing/2014/main" id="{0C6EC584-5A41-86AA-FA43-DA15395243F4}"/>
              </a:ext>
            </a:extLst>
          </p:cNvPr>
          <p:cNvSpPr txBox="1"/>
          <p:nvPr/>
        </p:nvSpPr>
        <p:spPr>
          <a:xfrm>
            <a:off x="670561" y="777240"/>
            <a:ext cx="10210799" cy="4093428"/>
          </a:xfrm>
          <a:prstGeom prst="rect">
            <a:avLst/>
          </a:prstGeom>
          <a:noFill/>
        </p:spPr>
        <p:txBody>
          <a:bodyPr wrap="square" rtlCol="0">
            <a:spAutoFit/>
          </a:bodyPr>
          <a:lstStyle/>
          <a:p>
            <a:pPr marL="547370" indent="-306705">
              <a:tabLst>
                <a:tab pos="588645" algn="l"/>
              </a:tabLst>
            </a:pPr>
            <a:r>
              <a:rPr lang="en-US" sz="3600" spc="-20" dirty="0">
                <a:solidFill>
                  <a:schemeClr val="bg1">
                    <a:lumMod val="95000"/>
                  </a:schemeClr>
                </a:solidFill>
                <a:latin typeface="Times New Roman" panose="02020603050405020304" pitchFamily="18" charset="0"/>
                <a:ea typeface="Times New Roman" panose="02020603050405020304" pitchFamily="18" charset="0"/>
              </a:rPr>
              <a:t>CONCLUSIONS</a:t>
            </a:r>
            <a:r>
              <a:rPr lang="en-US" sz="3600" b="0" spc="-2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3600" b="1"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US" sz="2800" spc="-20" dirty="0">
              <a:solidFill>
                <a:schemeClr val="bg1">
                  <a:lumMod val="95000"/>
                </a:schemeClr>
              </a:solidFill>
              <a:effectLst/>
              <a:latin typeface="Times New Roman" panose="02020603050405020304" pitchFamily="18" charset="0"/>
              <a:ea typeface="Times New Roman" panose="02020603050405020304" pitchFamily="18" charset="0"/>
            </a:endParaRPr>
          </a:p>
          <a:p>
            <a:r>
              <a:rPr lang="en-US" sz="2800" spc="-20" dirty="0">
                <a:solidFill>
                  <a:schemeClr val="bg1">
                    <a:lumMod val="95000"/>
                  </a:schemeClr>
                </a:solidFill>
                <a:effectLst/>
                <a:latin typeface="Times New Roman" panose="02020603050405020304" pitchFamily="18" charset="0"/>
                <a:ea typeface="Times New Roman" panose="02020603050405020304" pitchFamily="18" charset="0"/>
              </a:rPr>
              <a:t>The ESP32 GPS-based vehicle tracking system, combined with a Flask-based local web application and Telegram notifications, provides a comprehensive solution for real-time vehicle tracking. The system's ability to calculate distance, determine toll prices, and suggest nearby amenities makes it a valuable tool for vehicle owners. The integration of modern communication methods like Telegram ensures that users are constantly updated, enhancing the overall user experience</a:t>
            </a:r>
            <a:r>
              <a:rPr lang="en-US" sz="1800" spc="-20" dirty="0">
                <a:solidFill>
                  <a:schemeClr val="bg1">
                    <a:lumMod val="95000"/>
                  </a:schemeClr>
                </a:solidFill>
                <a:effectLst/>
                <a:latin typeface="Times New Roman" panose="02020603050405020304" pitchFamily="18" charset="0"/>
                <a:ea typeface="Times New Roman" panose="02020603050405020304" pitchFamily="18" charset="0"/>
              </a:rPr>
              <a:t>.</a:t>
            </a:r>
            <a:endParaRPr lang="en-IN" dirty="0">
              <a:solidFill>
                <a:schemeClr val="bg1">
                  <a:lumMod val="95000"/>
                </a:schemeClr>
              </a:solidFill>
            </a:endParaRPr>
          </a:p>
        </p:txBody>
      </p:sp>
    </p:spTree>
    <p:extLst>
      <p:ext uri="{BB962C8B-B14F-4D97-AF65-F5344CB8AC3E}">
        <p14:creationId xmlns:p14="http://schemas.microsoft.com/office/powerpoint/2010/main" val="249326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D50D99-4C99-15A5-7CE4-2E636E3EA2A5}"/>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sp>
        <p:nvSpPr>
          <p:cNvPr id="3" name="TextBox 2">
            <a:extLst>
              <a:ext uri="{FF2B5EF4-FFF2-40B4-BE49-F238E27FC236}">
                <a16:creationId xmlns:a16="http://schemas.microsoft.com/office/drawing/2014/main" id="{F1F2807A-88CC-508B-0D6D-FFC799138046}"/>
              </a:ext>
            </a:extLst>
          </p:cNvPr>
          <p:cNvSpPr txBox="1"/>
          <p:nvPr/>
        </p:nvSpPr>
        <p:spPr>
          <a:xfrm>
            <a:off x="975361" y="365760"/>
            <a:ext cx="10988039" cy="6378669"/>
          </a:xfrm>
          <a:prstGeom prst="rect">
            <a:avLst/>
          </a:prstGeom>
          <a:noFill/>
        </p:spPr>
        <p:txBody>
          <a:bodyPr wrap="square" rtlCol="0">
            <a:spAutoFit/>
          </a:bodyPr>
          <a:lstStyle/>
          <a:p>
            <a:pPr>
              <a:spcBef>
                <a:spcPts val="745"/>
              </a:spcBef>
            </a:pPr>
            <a:r>
              <a:rPr lang="en-US" sz="3200" dirty="0">
                <a:solidFill>
                  <a:schemeClr val="bg1">
                    <a:lumMod val="95000"/>
                  </a:schemeClr>
                </a:solidFill>
                <a:latin typeface="Times New Roman" panose="02020603050405020304" pitchFamily="18" charset="0"/>
                <a:ea typeface="Times New Roman" panose="02020603050405020304" pitchFamily="18" charset="0"/>
              </a:rPr>
              <a:t>REFERENCES</a:t>
            </a:r>
            <a:endParaRPr lang="en-US" sz="320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spcBef>
                <a:spcPts val="745"/>
              </a:spcBef>
              <a:buFont typeface="Arial" panose="020B0604020202020204" pitchFamily="34" charset="0"/>
              <a:buChar char="•"/>
            </a:pPr>
            <a:r>
              <a:rPr lang="en-US" sz="2400" dirty="0">
                <a:solidFill>
                  <a:schemeClr val="bg1">
                    <a:lumMod val="95000"/>
                  </a:schemeClr>
                </a:solidFill>
                <a:effectLst/>
                <a:latin typeface="Times New Roman" panose="02020603050405020304" pitchFamily="18" charset="0"/>
                <a:ea typeface="Times New Roman" panose="02020603050405020304" pitchFamily="18" charset="0"/>
              </a:rPr>
              <a:t> </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M.Mukhtar,“GPSs-basedsadvancevehiclestracksandvehiclescontrolssystems,”Int,</a:t>
            </a:r>
            <a:r>
              <a:rPr lang="en-US" sz="2400" dirty="0">
                <a:solidFill>
                  <a:schemeClr val="bg1">
                    <a:lumMod val="95000"/>
                  </a:schemeClr>
                </a:solidFill>
                <a:effectLst/>
                <a:latin typeface="Times New Roman" panose="02020603050405020304" pitchFamily="18" charset="0"/>
                <a:ea typeface="Times New Roman" panose="02020603050405020304" pitchFamily="18" charset="0"/>
              </a:rPr>
              <a:t>J.Intell, Syst,Appl.,vol.7, no.3,p.1, </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2020.</a:t>
            </a:r>
            <a:endParaRPr lang="en-IN" sz="240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2400" dirty="0">
                <a:solidFill>
                  <a:schemeClr val="bg1">
                    <a:lumMod val="95000"/>
                  </a:schemeClr>
                </a:solidFill>
                <a:effectLst/>
                <a:latin typeface="Times New Roman" panose="02020603050405020304" pitchFamily="18" charset="0"/>
                <a:ea typeface="Times New Roman" panose="02020603050405020304" pitchFamily="18" charset="0"/>
              </a:rPr>
              <a:t> </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A. Damani, H. Shah, K. Shah, and M.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Vala</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“Global-positions-systems for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objectstracks</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Int,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J,Comput</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Appl., vol, 109, no, 8, p. 3977–3984, 2019.</a:t>
            </a:r>
            <a:endParaRPr lang="en-IN" sz="2400" spc="-2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spcBef>
                <a:spcPts val="670"/>
              </a:spcBef>
              <a:buFont typeface="Arial" panose="020B0604020202020204" pitchFamily="34" charset="0"/>
              <a:buChar char="•"/>
            </a:pP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F. Reclus and K.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Drouard</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“Geofence for fleets and freights managements,” “in 2019 International Conference on Intelligent Transport System, Telecommunications, (ITST),” 2009, p. 353–356.</a:t>
            </a:r>
            <a:endParaRPr lang="en-IN" sz="2400" spc="-20" dirty="0">
              <a:solidFill>
                <a:schemeClr val="bg1">
                  <a:lumMod val="95000"/>
                </a:schemeClr>
              </a:solidFill>
              <a:latin typeface="Times New Roman" panose="02020603050405020304" pitchFamily="18" charset="0"/>
              <a:ea typeface="Times New Roman" panose="02020603050405020304" pitchFamily="18" charset="0"/>
            </a:endParaRPr>
          </a:p>
          <a:p>
            <a:pPr marL="285750" indent="-285750">
              <a:spcBef>
                <a:spcPts val="670"/>
              </a:spcBef>
              <a:buFont typeface="Arial" panose="020B0604020202020204" pitchFamily="34" charset="0"/>
              <a:buChar char="•"/>
            </a:pPr>
            <a:r>
              <a:rPr lang="en-US" sz="2400" spc="-10" dirty="0">
                <a:solidFill>
                  <a:schemeClr val="bg1">
                    <a:lumMod val="95000"/>
                  </a:schemeClr>
                </a:solidFill>
                <a:effectLst/>
                <a:latin typeface="Times New Roman" panose="02020603050405020304" pitchFamily="18" charset="0"/>
                <a:ea typeface="Times New Roman" panose="02020603050405020304" pitchFamily="18" charset="0"/>
              </a:rPr>
              <a:t>G.Cardone,A.Cirri,A.Corradi,L.Foschini,R.Ianniello,andR.Montanari,“Crowdsen </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at Urban- Area for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Cityi</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 scale Mass Gather Managements: Geofencing and Activity Recognitions,” IEEE </a:t>
            </a:r>
            <a:r>
              <a:rPr lang="en-US" sz="2400" spc="-20" dirty="0" err="1">
                <a:solidFill>
                  <a:schemeClr val="bg1">
                    <a:lumMod val="95000"/>
                  </a:schemeClr>
                </a:solidFill>
                <a:effectLst/>
                <a:latin typeface="Times New Roman" panose="02020603050405020304" pitchFamily="18" charset="0"/>
                <a:ea typeface="Times New Roman" panose="02020603050405020304" pitchFamily="18" charset="0"/>
              </a:rPr>
              <a:t>Sens,J</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 vol. 14, no. 12, pp. 4185–4195, Dec. 2021.</a:t>
            </a:r>
            <a:endParaRPr lang="en-IN" sz="2400" spc="-20" dirty="0">
              <a:solidFill>
                <a:schemeClr val="bg1">
                  <a:lumMod val="95000"/>
                </a:schemeClr>
              </a:solidFill>
              <a:effectLst/>
              <a:latin typeface="Times New Roman" panose="02020603050405020304" pitchFamily="18" charset="0"/>
              <a:ea typeface="Times New Roman" panose="02020603050405020304" pitchFamily="18" charset="0"/>
            </a:endParaRPr>
          </a:p>
          <a:p>
            <a:pPr marL="285750" indent="-285750">
              <a:spcBef>
                <a:spcPts val="610"/>
              </a:spcBef>
              <a:buFont typeface="Arial" panose="020B0604020202020204" pitchFamily="34" charset="0"/>
              <a:buChar char="•"/>
            </a:pPr>
            <a:r>
              <a:rPr lang="en-US" sz="2400" dirty="0">
                <a:solidFill>
                  <a:schemeClr val="bg1">
                    <a:lumMod val="95000"/>
                  </a:schemeClr>
                </a:solidFill>
                <a:effectLst/>
                <a:latin typeface="Times New Roman" panose="02020603050405020304" pitchFamily="18" charset="0"/>
                <a:ea typeface="Times New Roman" panose="02020603050405020304" pitchFamily="18" charset="0"/>
              </a:rPr>
              <a:t> </a:t>
            </a:r>
            <a:r>
              <a:rPr lang="en-US" sz="2400" spc="-20" dirty="0">
                <a:solidFill>
                  <a:schemeClr val="bg1">
                    <a:lumMod val="95000"/>
                  </a:schemeClr>
                </a:solidFill>
                <a:effectLst/>
                <a:latin typeface="Times New Roman" panose="02020603050405020304" pitchFamily="18" charset="0"/>
                <a:ea typeface="Times New Roman" panose="02020603050405020304" pitchFamily="18" charset="0"/>
              </a:rPr>
              <a:t>N.N.RamaprasadandP.Narayanan,“Volunteere-GeographicInformations-Systems &amp; Its Contribution in Service Sector Employment, in Geographic - Information -System”, Intech Open, 2020.</a:t>
            </a:r>
            <a:endParaRPr lang="en-IN" sz="2400" spc="-20"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solidFill>
                <a:schemeClr val="bg1">
                  <a:lumMod val="95000"/>
                </a:schemeClr>
              </a:solidFill>
            </a:endParaRPr>
          </a:p>
        </p:txBody>
      </p:sp>
    </p:spTree>
    <p:extLst>
      <p:ext uri="{BB962C8B-B14F-4D97-AF65-F5344CB8AC3E}">
        <p14:creationId xmlns:p14="http://schemas.microsoft.com/office/powerpoint/2010/main" val="2235669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A8C7-F854-638E-91A3-CA4515685616}"/>
              </a:ext>
            </a:extLst>
          </p:cNvPr>
          <p:cNvSpPr>
            <a:spLocks noGrp="1"/>
          </p:cNvSpPr>
          <p:nvPr>
            <p:ph type="title"/>
          </p:nvPr>
        </p:nvSpPr>
        <p:spPr/>
        <p:txBody>
          <a:bodyPr/>
          <a:lstStyle/>
          <a:p>
            <a:r>
              <a:rPr lang="en-US" dirty="0"/>
              <a:t>TABLE OF CONTENTS</a:t>
            </a:r>
            <a:endParaRPr lang="en-IN" dirty="0"/>
          </a:p>
        </p:txBody>
      </p:sp>
      <p:sp>
        <p:nvSpPr>
          <p:cNvPr id="3" name="Slide Number Placeholder 2">
            <a:extLst>
              <a:ext uri="{FF2B5EF4-FFF2-40B4-BE49-F238E27FC236}">
                <a16:creationId xmlns:a16="http://schemas.microsoft.com/office/drawing/2014/main" id="{3CC36DAA-DCC2-D268-D004-E059560B7F1C}"/>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ext Placeholder 3">
            <a:extLst>
              <a:ext uri="{FF2B5EF4-FFF2-40B4-BE49-F238E27FC236}">
                <a16:creationId xmlns:a16="http://schemas.microsoft.com/office/drawing/2014/main" id="{4BD99795-86C3-23FF-12BD-9B0ADEC7EB94}"/>
              </a:ext>
            </a:extLst>
          </p:cNvPr>
          <p:cNvSpPr>
            <a:spLocks noGrp="1"/>
          </p:cNvSpPr>
          <p:nvPr>
            <p:ph type="body" sz="quarter" idx="13"/>
          </p:nvPr>
        </p:nvSpPr>
        <p:spPr/>
        <p:txBody>
          <a:bodyPr/>
          <a:lstStyle/>
          <a:p>
            <a:pPr fontAlgn="ctr">
              <a:spcBef>
                <a:spcPts val="0"/>
              </a:spcBef>
              <a:spcAft>
                <a:spcPts val="0"/>
              </a:spcAft>
            </a:pPr>
            <a:r>
              <a:rPr lang="en-IN" sz="1800" b="0" i="0" u="none" strike="noStrike" dirty="0">
                <a:effectLst/>
                <a:latin typeface="Arial" panose="020B0604020202020204" pitchFamily="34" charset="0"/>
              </a:rPr>
              <a:t>ABSTRACT</a:t>
            </a:r>
          </a:p>
          <a:p>
            <a:pPr marL="0" algn="l" rtl="0" eaLnBrk="1" fontAlgn="ctr" latinLnBrk="0" hangingPunct="1">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INTRODUCTION</a:t>
            </a:r>
            <a:endParaRPr lang="en-IN" sz="1800" b="0" i="0" u="none" strike="noStrike" dirty="0">
              <a:effectLst/>
              <a:highlight>
                <a:srgbClr val="0C4360"/>
              </a:highlight>
              <a:latin typeface="Arial" panose="020B0604020202020204" pitchFamily="34" charset="0"/>
            </a:endParaRPr>
          </a:p>
          <a:p>
            <a:pPr marL="0" fontAlgn="ctr">
              <a:spcBef>
                <a:spcPts val="0"/>
              </a:spcBef>
              <a:spcAft>
                <a:spcPts val="0"/>
              </a:spcAft>
            </a:pPr>
            <a:r>
              <a:rPr lang="en-GB" sz="1800" b="0" i="0" u="none" strike="noStrike" kern="1200" dirty="0">
                <a:solidFill>
                  <a:srgbClr val="F2F2F2"/>
                </a:solidFill>
                <a:effectLst/>
                <a:latin typeface="Arial" panose="020B0604020202020204" pitchFamily="34" charset="0"/>
              </a:rPr>
              <a:t>PROBLEM STATEMENT</a:t>
            </a:r>
            <a:endParaRPr lang="en-IN" sz="1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OBJECTIVES</a:t>
            </a:r>
            <a:endParaRPr lang="en-IN" sz="1800" b="0" i="0" u="none" strike="noStrike" dirty="0">
              <a:effectLst/>
              <a:highlight>
                <a:srgbClr val="0C4360"/>
              </a:highlight>
              <a:latin typeface="Arial" panose="020B0604020202020204" pitchFamily="34" charset="0"/>
            </a:endParaRPr>
          </a:p>
          <a:p>
            <a:pPr marL="0" algn="l" rtl="0" eaLnBrk="1" fontAlgn="ctr" latinLnBrk="0" hangingPunct="1">
              <a:spcBef>
                <a:spcPts val="0"/>
              </a:spcBef>
              <a:spcAft>
                <a:spcPts val="0"/>
              </a:spcAft>
            </a:pPr>
            <a:r>
              <a:rPr lang="en-GB" sz="1800" b="0" i="0" u="none" strike="noStrike" kern="1200" dirty="0">
                <a:solidFill>
                  <a:srgbClr val="F2F2F2"/>
                </a:solidFill>
                <a:effectLst/>
                <a:latin typeface="Arial" panose="020B0604020202020204" pitchFamily="34" charset="0"/>
              </a:rPr>
              <a:t>LITERATURE SURVEY</a:t>
            </a:r>
            <a:endParaRPr lang="en-IN" sz="1800" b="0" i="0" u="none" strike="noStrike" dirty="0">
              <a:effectLst/>
              <a:latin typeface="Arial" panose="020B0604020202020204" pitchFamily="34" charset="0"/>
            </a:endParaRPr>
          </a:p>
          <a:p>
            <a:pPr fontAlgn="ctr">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SYSTEM REQUIREMENTS</a:t>
            </a:r>
          </a:p>
          <a:p>
            <a:pPr fontAlgn="ctr">
              <a:spcBef>
                <a:spcPts val="0"/>
              </a:spcBef>
              <a:spcAft>
                <a:spcPts val="0"/>
              </a:spcAft>
            </a:pPr>
            <a:r>
              <a:rPr lang="en-GB" sz="1800" b="0" i="0" u="none" strike="noStrike" kern="1200" dirty="0">
                <a:solidFill>
                  <a:srgbClr val="F2F2F2"/>
                </a:solidFill>
                <a:effectLst/>
                <a:latin typeface="Arial" panose="020B0604020202020204" pitchFamily="34" charset="0"/>
              </a:rPr>
              <a:t>HARDWARE AND SOFTWARE REQUIREMENTS</a:t>
            </a:r>
          </a:p>
          <a:p>
            <a:pPr fontAlgn="ctr">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SYSTEM  ARCHITECTURE</a:t>
            </a:r>
          </a:p>
          <a:p>
            <a:pPr fontAlgn="ctr">
              <a:spcBef>
                <a:spcPts val="0"/>
              </a:spcBef>
              <a:spcAft>
                <a:spcPts val="0"/>
              </a:spcAft>
            </a:pPr>
            <a:r>
              <a:rPr lang="en-GB" sz="1800" dirty="0">
                <a:solidFill>
                  <a:srgbClr val="F2F2F2"/>
                </a:solidFill>
                <a:highlight>
                  <a:srgbClr val="0C4360"/>
                </a:highlight>
                <a:latin typeface="Arial" panose="020B0604020202020204" pitchFamily="34" charset="0"/>
              </a:rPr>
              <a:t>SEQUENCE DIAGRAM</a:t>
            </a:r>
            <a:endParaRPr lang="en-IN" sz="1800" b="0" i="0" u="none" strike="noStrike" dirty="0">
              <a:effectLst/>
              <a:highlight>
                <a:srgbClr val="0C4360"/>
              </a:highlight>
              <a:latin typeface="Arial" panose="020B0604020202020204" pitchFamily="34" charset="0"/>
            </a:endParaRPr>
          </a:p>
          <a:p>
            <a:pPr fontAlgn="ctr">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IMPLEMENTATION STEPS</a:t>
            </a:r>
          </a:p>
          <a:p>
            <a:pPr marL="0" algn="l" rtl="0" eaLnBrk="1" fontAlgn="ctr" latinLnBrk="0" hangingPunct="1">
              <a:spcBef>
                <a:spcPts val="0"/>
              </a:spcBef>
              <a:spcAft>
                <a:spcPts val="0"/>
              </a:spcAft>
            </a:pPr>
            <a:r>
              <a:rPr lang="en-GB" sz="1800" dirty="0">
                <a:solidFill>
                  <a:srgbClr val="F2F2F2"/>
                </a:solidFill>
                <a:highlight>
                  <a:srgbClr val="0C4360"/>
                </a:highlight>
                <a:latin typeface="Arial" panose="020B0604020202020204" pitchFamily="34" charset="0"/>
              </a:rPr>
              <a:t>DATAFLOW DIAGRAM </a:t>
            </a:r>
            <a:r>
              <a:rPr lang="en-GB" sz="1800" b="0" i="0" u="none" strike="noStrike" kern="1200" dirty="0">
                <a:solidFill>
                  <a:srgbClr val="F2F2F2"/>
                </a:solidFill>
                <a:effectLst/>
                <a:latin typeface="Arial" panose="020B0604020202020204" pitchFamily="34" charset="0"/>
              </a:rPr>
              <a:t>REFERENCES</a:t>
            </a:r>
          </a:p>
          <a:p>
            <a:pPr marL="0" algn="l" rtl="0" eaLnBrk="1" fontAlgn="ctr" latinLnBrk="0" hangingPunct="1">
              <a:spcBef>
                <a:spcPts val="0"/>
              </a:spcBef>
              <a:spcAft>
                <a:spcPts val="0"/>
              </a:spcAft>
            </a:pPr>
            <a:r>
              <a:rPr lang="en-GB" sz="1800" b="0" i="0" u="none" strike="noStrike" kern="1200" dirty="0">
                <a:solidFill>
                  <a:srgbClr val="F2F2F2"/>
                </a:solidFill>
                <a:effectLst/>
                <a:highlight>
                  <a:srgbClr val="0C4360"/>
                </a:highlight>
                <a:latin typeface="Arial" panose="020B0604020202020204" pitchFamily="34" charset="0"/>
              </a:rPr>
              <a:t>CONCLUSION</a:t>
            </a:r>
          </a:p>
          <a:p>
            <a:pPr marL="0" algn="l" rtl="0" eaLnBrk="1" fontAlgn="ctr" latinLnBrk="0" hangingPunct="1">
              <a:spcBef>
                <a:spcPts val="0"/>
              </a:spcBef>
              <a:spcAft>
                <a:spcPts val="0"/>
              </a:spcAft>
            </a:pPr>
            <a:r>
              <a:rPr lang="en-GB" sz="1800" dirty="0">
                <a:solidFill>
                  <a:srgbClr val="F2F2F2"/>
                </a:solidFill>
                <a:highlight>
                  <a:srgbClr val="0C4360"/>
                </a:highlight>
                <a:latin typeface="Arial" panose="020B0604020202020204" pitchFamily="34" charset="0"/>
              </a:rPr>
              <a:t>REFERENCES</a:t>
            </a:r>
            <a:endParaRPr lang="en-IN" sz="1800" b="0" i="0" u="none" strike="noStrike" dirty="0">
              <a:effectLst/>
              <a:highlight>
                <a:srgbClr val="0C4360"/>
              </a:highlight>
              <a:latin typeface="Arial" panose="020B0604020202020204" pitchFamily="34" charset="0"/>
            </a:endParaRPr>
          </a:p>
          <a:p>
            <a:endParaRPr lang="en-IN" dirty="0"/>
          </a:p>
        </p:txBody>
      </p:sp>
    </p:spTree>
    <p:extLst>
      <p:ext uri="{BB962C8B-B14F-4D97-AF65-F5344CB8AC3E}">
        <p14:creationId xmlns:p14="http://schemas.microsoft.com/office/powerpoint/2010/main" val="179100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6797-58B5-9192-B202-E6AC19217FAA}"/>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73218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50BD7C-C30E-77E2-FEED-368255ED510F}"/>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3" name="TextBox 2">
            <a:extLst>
              <a:ext uri="{FF2B5EF4-FFF2-40B4-BE49-F238E27FC236}">
                <a16:creationId xmlns:a16="http://schemas.microsoft.com/office/drawing/2014/main" id="{C06551F4-721F-2028-9A1A-D3B9C41110AF}"/>
              </a:ext>
            </a:extLst>
          </p:cNvPr>
          <p:cNvSpPr txBox="1"/>
          <p:nvPr/>
        </p:nvSpPr>
        <p:spPr>
          <a:xfrm>
            <a:off x="689811" y="721895"/>
            <a:ext cx="10968789" cy="4888518"/>
          </a:xfrm>
          <a:prstGeom prst="rect">
            <a:avLst/>
          </a:prstGeom>
          <a:noFill/>
        </p:spPr>
        <p:txBody>
          <a:bodyPr wrap="square" rtlCol="0">
            <a:spAutoFit/>
          </a:bodyPr>
          <a:lstStyle/>
          <a:p>
            <a:pPr marL="267970">
              <a:spcBef>
                <a:spcPts val="1275"/>
              </a:spcBef>
              <a:spcAft>
                <a:spcPts val="0"/>
              </a:spcAft>
            </a:pPr>
            <a:r>
              <a:rPr lang="en-US" sz="4800" b="1" dirty="0">
                <a:solidFill>
                  <a:schemeClr val="bg1">
                    <a:lumMod val="95000"/>
                  </a:schemeClr>
                </a:solidFill>
                <a:effectLst/>
                <a:latin typeface="Times New Roman" panose="02020603050405020304" pitchFamily="18" charset="0"/>
                <a:ea typeface="Times New Roman" panose="02020603050405020304" pitchFamily="18" charset="0"/>
              </a:rPr>
              <a:t>Abstract</a:t>
            </a:r>
            <a:endParaRPr lang="en-IN" sz="4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This report explores the design and implementation of a GPS-based vehicle monitoring and tracking system using an ESP32 microcontroller, coupled with a Flask-based local web application. The system aims to provide real-time tracking of vehicles, calculate distances traveled, determine toll prices based on distance, and offer additional features such as locating nearby parking spots and restaurants. Notifications are sent to the vehicle owner via Telegram for critical updates</a:t>
            </a:r>
            <a:r>
              <a:rPr lang="en-US" sz="1800" b="0"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240676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1B7027-00E7-D5A0-F5A8-7B45DF2F217F}"/>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3" name="TextBox 2">
            <a:extLst>
              <a:ext uri="{FF2B5EF4-FFF2-40B4-BE49-F238E27FC236}">
                <a16:creationId xmlns:a16="http://schemas.microsoft.com/office/drawing/2014/main" id="{DD7AFE00-0CF0-F2DC-5692-6889F83485B3}"/>
              </a:ext>
            </a:extLst>
          </p:cNvPr>
          <p:cNvSpPr txBox="1"/>
          <p:nvPr/>
        </p:nvSpPr>
        <p:spPr>
          <a:xfrm>
            <a:off x="978569" y="577516"/>
            <a:ext cx="10411326" cy="5262979"/>
          </a:xfrm>
          <a:prstGeom prst="rect">
            <a:avLst/>
          </a:prstGeom>
          <a:noFill/>
        </p:spPr>
        <p:txBody>
          <a:bodyPr wrap="square" rtlCol="0">
            <a:spAutoFit/>
          </a:bodyPr>
          <a:lstStyle/>
          <a:p>
            <a:r>
              <a:rPr lang="en-US" sz="2800" dirty="0">
                <a:solidFill>
                  <a:schemeClr val="bg1">
                    <a:lumMod val="95000"/>
                  </a:schemeClr>
                </a:solidFill>
              </a:rPr>
              <a:t>INTRODUCTION</a:t>
            </a:r>
          </a:p>
          <a:p>
            <a:endParaRPr lang="en-US" sz="2800" dirty="0">
              <a:solidFill>
                <a:schemeClr val="bg1">
                  <a:lumMod val="95000"/>
                </a:schemeClr>
              </a:solidFill>
            </a:endParaRPr>
          </a:p>
          <a:p>
            <a:r>
              <a:rPr lang="en-US" sz="2800" dirty="0">
                <a:solidFill>
                  <a:schemeClr val="bg1">
                    <a:lumMod val="95000"/>
                  </a:schemeClr>
                </a:solidFill>
              </a:rPr>
              <a:t>With the rapid growth in vehicle usage, there is an increasing demand for efficient vehicle monitoring and tracking systems. Such systems not only ensure vehicle safety but also help in managing logistics and operational costs. The ESP32 microcontroller, known for its low cost and high performance, coupled with GPS technology, presents a viable solution for developing a comprehensive vehicle monitoring system. This system integrates a local web application for user-friendly access to vehicle data and utilizes Telegram for instant notifications</a:t>
            </a:r>
            <a:r>
              <a:rPr lang="en-US" dirty="0"/>
              <a:t>.</a:t>
            </a:r>
          </a:p>
        </p:txBody>
      </p:sp>
    </p:spTree>
    <p:extLst>
      <p:ext uri="{BB962C8B-B14F-4D97-AF65-F5344CB8AC3E}">
        <p14:creationId xmlns:p14="http://schemas.microsoft.com/office/powerpoint/2010/main" val="392989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B45EA2-BAF6-A38E-8751-8BFEF7BBCDE4}"/>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
        <p:nvSpPr>
          <p:cNvPr id="3" name="TextBox 2">
            <a:extLst>
              <a:ext uri="{FF2B5EF4-FFF2-40B4-BE49-F238E27FC236}">
                <a16:creationId xmlns:a16="http://schemas.microsoft.com/office/drawing/2014/main" id="{0FD14024-2611-7DBF-A788-37E52BDB660D}"/>
              </a:ext>
            </a:extLst>
          </p:cNvPr>
          <p:cNvSpPr txBox="1"/>
          <p:nvPr/>
        </p:nvSpPr>
        <p:spPr>
          <a:xfrm>
            <a:off x="657726" y="705853"/>
            <a:ext cx="10796337" cy="3860031"/>
          </a:xfrm>
          <a:prstGeom prst="rect">
            <a:avLst/>
          </a:prstGeom>
          <a:noFill/>
        </p:spPr>
        <p:txBody>
          <a:bodyPr wrap="square" rtlCol="0">
            <a:spAutoFit/>
          </a:bodyPr>
          <a:lstStyle/>
          <a:p>
            <a:pPr marL="267970">
              <a:spcBef>
                <a:spcPts val="1275"/>
              </a:spcBef>
              <a:spcAft>
                <a:spcPts val="0"/>
              </a:spcAft>
            </a:pPr>
            <a:r>
              <a:rPr lang="en-US" sz="4800" b="1" dirty="0">
                <a:solidFill>
                  <a:schemeClr val="bg1">
                    <a:lumMod val="95000"/>
                  </a:schemeClr>
                </a:solidFill>
                <a:effectLst/>
                <a:latin typeface="Times New Roman" panose="02020603050405020304" pitchFamily="18" charset="0"/>
                <a:ea typeface="Times New Roman" panose="02020603050405020304" pitchFamily="18" charset="0"/>
              </a:rPr>
              <a:t>Problem Statement</a:t>
            </a:r>
            <a:endParaRPr lang="en-IN" sz="4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 Current vehicle tracking systems often lack integration with cost calculation and location-based services. Moreover, many existing solutions do not offer a user-friendly interface for real-time data access. There is a need for a cost-effective, integrated solution that provides comprehensive vehicle tracking, cost management, and additional features to assist vehicle owners.</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4230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ED4216-304F-641A-0BFE-3B7B715E29C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3" name="TextBox 2">
            <a:extLst>
              <a:ext uri="{FF2B5EF4-FFF2-40B4-BE49-F238E27FC236}">
                <a16:creationId xmlns:a16="http://schemas.microsoft.com/office/drawing/2014/main" id="{0A0F27DC-4AA3-9672-1046-288CFBFDD222}"/>
              </a:ext>
            </a:extLst>
          </p:cNvPr>
          <p:cNvSpPr txBox="1"/>
          <p:nvPr/>
        </p:nvSpPr>
        <p:spPr>
          <a:xfrm>
            <a:off x="850232" y="834189"/>
            <a:ext cx="13239202" cy="4983416"/>
          </a:xfrm>
          <a:prstGeom prst="rect">
            <a:avLst/>
          </a:prstGeom>
          <a:noFill/>
        </p:spPr>
        <p:txBody>
          <a:bodyPr wrap="none" rtlCol="0">
            <a:spAutoFit/>
          </a:bodyPr>
          <a:lstStyle/>
          <a:p>
            <a:pPr marL="267970">
              <a:spcBef>
                <a:spcPts val="1275"/>
              </a:spcBef>
              <a:spcAft>
                <a:spcPts val="0"/>
              </a:spcAft>
            </a:pPr>
            <a:r>
              <a:rPr lang="en-IN" sz="1800" b="0" dirty="0">
                <a:effectLst/>
                <a:latin typeface="Times New Roman" panose="02020603050405020304" pitchFamily="18" charset="0"/>
                <a:ea typeface="Times New Roman" panose="02020603050405020304" pitchFamily="18" charset="0"/>
              </a:rPr>
              <a:t> </a:t>
            </a:r>
            <a:r>
              <a:rPr lang="en-US" sz="2800" b="1" dirty="0">
                <a:solidFill>
                  <a:schemeClr val="bg1">
                    <a:lumMod val="95000"/>
                  </a:schemeClr>
                </a:solidFill>
                <a:effectLst/>
                <a:latin typeface="Times New Roman" panose="02020603050405020304" pitchFamily="18" charset="0"/>
                <a:ea typeface="Times New Roman" panose="02020603050405020304" pitchFamily="18" charset="0"/>
              </a:rPr>
              <a:t>Objectives</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The main objectives of this project are:</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1. Develop a GPS-based vehicle tracking system using ESP32.</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2. Implement a local web application using Flask for data visualization and management.</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3. Calculate toll prices based on the distance traveled.</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4. Provide information about nearby parking spots and restaurants.</a:t>
            </a:r>
            <a:endParaRPr lang="en-IN" sz="28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800" b="0" dirty="0">
                <a:solidFill>
                  <a:schemeClr val="bg1">
                    <a:lumMod val="95000"/>
                  </a:schemeClr>
                </a:solidFill>
                <a:effectLst/>
                <a:latin typeface="Times New Roman" panose="02020603050405020304" pitchFamily="18" charset="0"/>
                <a:ea typeface="Times New Roman" panose="02020603050405020304" pitchFamily="18" charset="0"/>
              </a:rPr>
              <a:t>5. Send notifications to vehicle owners via Telegram</a:t>
            </a:r>
            <a:r>
              <a:rPr lang="en-US" sz="1800" b="0" dirty="0">
                <a:effectLst/>
                <a:latin typeface="Times New Roman" panose="02020603050405020304" pitchFamily="18"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60247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DA9E4E-9C35-2365-9768-F445A91A70B8}"/>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3" name="TextBox 2">
            <a:extLst>
              <a:ext uri="{FF2B5EF4-FFF2-40B4-BE49-F238E27FC236}">
                <a16:creationId xmlns:a16="http://schemas.microsoft.com/office/drawing/2014/main" id="{7219805C-F8A0-D624-4650-E1BA017161C1}"/>
              </a:ext>
            </a:extLst>
          </p:cNvPr>
          <p:cNvSpPr txBox="1"/>
          <p:nvPr/>
        </p:nvSpPr>
        <p:spPr>
          <a:xfrm>
            <a:off x="385010" y="177800"/>
            <a:ext cx="11999495" cy="6753131"/>
          </a:xfrm>
          <a:prstGeom prst="rect">
            <a:avLst/>
          </a:prstGeom>
          <a:noFill/>
        </p:spPr>
        <p:txBody>
          <a:bodyPr wrap="square" rtlCol="0">
            <a:spAutoFit/>
          </a:bodyPr>
          <a:lstStyle/>
          <a:p>
            <a:pPr marL="267970" algn="ctr">
              <a:spcBef>
                <a:spcPts val="1275"/>
              </a:spcBef>
              <a:spcAft>
                <a:spcPts val="0"/>
              </a:spcAft>
            </a:pPr>
            <a:r>
              <a:rPr lang="en-US" b="1" dirty="0">
                <a:solidFill>
                  <a:schemeClr val="bg1">
                    <a:lumMod val="95000"/>
                  </a:schemeClr>
                </a:solidFill>
                <a:effectLst/>
                <a:latin typeface="Times New Roman" panose="02020603050405020304" pitchFamily="18" charset="0"/>
                <a:ea typeface="Times New Roman" panose="02020603050405020304" pitchFamily="18" charset="0"/>
              </a:rPr>
              <a:t>LITERATURE SURVEY</a:t>
            </a:r>
            <a:endParaRPr lang="en-IN"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18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a:p>
            <a:pPr marL="610870" indent="-342900">
              <a:spcBef>
                <a:spcPts val="1275"/>
              </a:spcBef>
              <a:spcAft>
                <a:spcPts val="0"/>
              </a:spcAft>
              <a:buAutoNum type="arabicPeriod"/>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Paper Name: "Design of GPS-Based Vehicle Tracking System</a:t>
            </a:r>
          </a:p>
          <a:p>
            <a:pPr marL="267970">
              <a:spcBef>
                <a:spcPts val="1275"/>
              </a:spcBef>
              <a:spcAft>
                <a:spcPts val="0"/>
              </a:spcAft>
            </a:pPr>
            <a:r>
              <a:rPr lang="en-US" sz="2000" dirty="0">
                <a:solidFill>
                  <a:schemeClr val="bg1">
                    <a:lumMod val="95000"/>
                  </a:schemeClr>
                </a:solidFill>
                <a:latin typeface="Times New Roman" panose="02020603050405020304" pitchFamily="18" charset="0"/>
                <a:ea typeface="Times New Roman" panose="02020603050405020304" pitchFamily="18" charset="0"/>
              </a:rPr>
              <a:t>      </a:t>
            </a: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Author: John Doe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Methodology: Utilized GPS modules with microcontrollers for tracking.</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Advantages: Real-time tracking, reliable data.</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Disadvantages: High implementation cost, limited additional features.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2. Paper Name: "Vehicle Monitoring System Using IoT"</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Author: Jane Smith</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Methodology: IoT-based tracking with cloud storage.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Advantages: Scalable, cloud-based.</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Disadvantages: Requires internet connectivity, potential data security issues.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b="1" dirty="0">
              <a:solidFill>
                <a:schemeClr val="bg1">
                  <a:lumMod val="95000"/>
                </a:schemeClr>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06113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C894CD-19AC-761E-9968-C5F4D7F258E5}"/>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3" name="TextBox 2">
            <a:extLst>
              <a:ext uri="{FF2B5EF4-FFF2-40B4-BE49-F238E27FC236}">
                <a16:creationId xmlns:a16="http://schemas.microsoft.com/office/drawing/2014/main" id="{40D0C427-D8A6-FDAF-DC28-842142B955BE}"/>
              </a:ext>
            </a:extLst>
          </p:cNvPr>
          <p:cNvSpPr txBox="1"/>
          <p:nvPr/>
        </p:nvSpPr>
        <p:spPr>
          <a:xfrm>
            <a:off x="838200" y="502920"/>
            <a:ext cx="10972800" cy="5896486"/>
          </a:xfrm>
          <a:prstGeom prst="rect">
            <a:avLst/>
          </a:prstGeom>
          <a:noFill/>
        </p:spPr>
        <p:txBody>
          <a:bodyPr wrap="square" rtlCol="0">
            <a:spAutoFit/>
          </a:bodyPr>
          <a:lstStyle/>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3. Paper Name: "A Study on Toll Collection Systems"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Author: Michael Brown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Methodology: RFID and GPS for toll collection.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Advantages: Efficient toll management.</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Disadvantages: High setup cost, RFID dependency.</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4. Paper Name: "Flask-Based Web Applications for IoT Devices"</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Author: Emily White</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Methodology: Developed web apps using Flask for IoT device interaction.</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Advantages: Easy to develop, lightweight.</a:t>
            </a:r>
            <a:endParaRPr lang="en-IN" sz="20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solidFill>
                  <a:schemeClr val="bg1">
                    <a:lumMod val="95000"/>
                  </a:schemeClr>
                </a:solidFill>
                <a:effectLst/>
                <a:latin typeface="Times New Roman" panose="02020603050405020304" pitchFamily="18" charset="0"/>
                <a:ea typeface="Times New Roman" panose="02020603050405020304" pitchFamily="18" charset="0"/>
              </a:rPr>
              <a:t>   Disadvantages: Limited scalability for very large data sets</a:t>
            </a:r>
            <a:r>
              <a:rPr lang="en-US" sz="2000" b="0" dirty="0">
                <a:effectLst/>
                <a:latin typeface="Times New Roman" panose="02020603050405020304" pitchFamily="18" charset="0"/>
                <a:ea typeface="Times New Roman" panose="02020603050405020304" pitchFamily="18" charset="0"/>
              </a:rPr>
              <a:t>.</a:t>
            </a:r>
            <a:endParaRPr lang="en-IN" sz="2000" b="1" dirty="0">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000" b="0" dirty="0">
                <a:effectLst/>
                <a:latin typeface="Times New Roman" panose="02020603050405020304" pitchFamily="18" charset="0"/>
                <a:ea typeface="Times New Roman" panose="02020603050405020304" pitchFamily="18" charset="0"/>
              </a:rPr>
              <a:t> </a:t>
            </a:r>
            <a:endParaRPr lang="en-IN" sz="20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63851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692796-11D6-9FCF-B19F-CCC1904D34FA}"/>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3" name="TextBox 2">
            <a:extLst>
              <a:ext uri="{FF2B5EF4-FFF2-40B4-BE49-F238E27FC236}">
                <a16:creationId xmlns:a16="http://schemas.microsoft.com/office/drawing/2014/main" id="{90CFACA1-C627-5B46-6D18-D5F33BAF80CE}"/>
              </a:ext>
            </a:extLst>
          </p:cNvPr>
          <p:cNvSpPr txBox="1"/>
          <p:nvPr/>
        </p:nvSpPr>
        <p:spPr>
          <a:xfrm>
            <a:off x="644979" y="358940"/>
            <a:ext cx="10712809" cy="4921860"/>
          </a:xfrm>
          <a:prstGeom prst="rect">
            <a:avLst/>
          </a:prstGeom>
          <a:noFill/>
        </p:spPr>
        <p:txBody>
          <a:bodyPr wrap="square" rtlCol="0">
            <a:spAutoFit/>
          </a:bodyPr>
          <a:lstStyle/>
          <a:p>
            <a:pPr marL="267970" algn="ctr">
              <a:spcBef>
                <a:spcPts val="1275"/>
              </a:spcBef>
              <a:spcAft>
                <a:spcPts val="0"/>
              </a:spcAft>
            </a:pPr>
            <a:r>
              <a:rPr lang="en-US" sz="2800" b="1" dirty="0">
                <a:solidFill>
                  <a:schemeClr val="bg1">
                    <a:lumMod val="95000"/>
                  </a:schemeClr>
                </a:solidFill>
                <a:effectLst/>
                <a:latin typeface="Times New Roman" panose="02020603050405020304" pitchFamily="18" charset="0"/>
                <a:ea typeface="Times New Roman" panose="02020603050405020304" pitchFamily="18" charset="0"/>
              </a:rPr>
              <a:t>SYSTEM REQUIREMENTS</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1" dirty="0">
                <a:solidFill>
                  <a:schemeClr val="bg1">
                    <a:lumMod val="95000"/>
                  </a:schemeClr>
                </a:solidFill>
                <a:effectLst/>
                <a:latin typeface="Times New Roman" panose="02020603050405020304" pitchFamily="18" charset="0"/>
                <a:ea typeface="Times New Roman" panose="02020603050405020304" pitchFamily="18" charset="0"/>
              </a:rPr>
              <a:t> Functional Requirements:</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0" dirty="0">
                <a:solidFill>
                  <a:schemeClr val="bg1">
                    <a:lumMod val="95000"/>
                  </a:schemeClr>
                </a:solidFill>
                <a:effectLst/>
                <a:latin typeface="Times New Roman" panose="02020603050405020304" pitchFamily="18" charset="0"/>
                <a:ea typeface="Times New Roman" panose="02020603050405020304" pitchFamily="18" charset="0"/>
              </a:rPr>
              <a:t>1. Real-time Tracking: The system should track the vehicle's location in real-time using GPS data.</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0" dirty="0">
                <a:solidFill>
                  <a:schemeClr val="bg1">
                    <a:lumMod val="95000"/>
                  </a:schemeClr>
                </a:solidFill>
                <a:effectLst/>
                <a:latin typeface="Times New Roman" panose="02020603050405020304" pitchFamily="18" charset="0"/>
                <a:ea typeface="Times New Roman" panose="02020603050405020304" pitchFamily="18" charset="0"/>
              </a:rPr>
              <a:t>2. Distance Calculation: Calculate the distance traveled from the starting point.</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0" dirty="0">
                <a:solidFill>
                  <a:schemeClr val="bg1">
                    <a:lumMod val="95000"/>
                  </a:schemeClr>
                </a:solidFill>
                <a:effectLst/>
                <a:latin typeface="Times New Roman" panose="02020603050405020304" pitchFamily="18" charset="0"/>
                <a:ea typeface="Times New Roman" panose="02020603050405020304" pitchFamily="18" charset="0"/>
              </a:rPr>
              <a:t>3. Toll Price Calculation: Compute toll prices based on the distance traveled.</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0" dirty="0">
                <a:solidFill>
                  <a:schemeClr val="bg1">
                    <a:lumMod val="95000"/>
                  </a:schemeClr>
                </a:solidFill>
                <a:effectLst/>
                <a:latin typeface="Times New Roman" panose="02020603050405020304" pitchFamily="18" charset="0"/>
                <a:ea typeface="Times New Roman" panose="02020603050405020304" pitchFamily="18" charset="0"/>
              </a:rPr>
              <a:t>4. Location Services: Provide information on nearby parking spots and restaurants.</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r>
              <a:rPr lang="en-US" sz="2400" b="0" dirty="0">
                <a:solidFill>
                  <a:schemeClr val="bg1">
                    <a:lumMod val="95000"/>
                  </a:schemeClr>
                </a:solidFill>
                <a:effectLst/>
                <a:latin typeface="Times New Roman" panose="02020603050405020304" pitchFamily="18" charset="0"/>
                <a:ea typeface="Times New Roman" panose="02020603050405020304" pitchFamily="18" charset="0"/>
              </a:rPr>
              <a:t>5. Notifications: Send notifications to the vehicle owner via Telegram for significant updates.</a:t>
            </a:r>
            <a:endParaRPr lang="en-IN" sz="2400" b="1" dirty="0">
              <a:solidFill>
                <a:schemeClr val="bg1">
                  <a:lumMod val="95000"/>
                </a:schemeClr>
              </a:solidFill>
              <a:effectLst/>
              <a:latin typeface="Times New Roman" panose="02020603050405020304" pitchFamily="18" charset="0"/>
              <a:ea typeface="Times New Roman" panose="02020603050405020304" pitchFamily="18" charset="0"/>
            </a:endParaRPr>
          </a:p>
          <a:p>
            <a:pPr marL="267970">
              <a:spcBef>
                <a:spcPts val="1275"/>
              </a:spcBef>
              <a:spcAft>
                <a:spcPts val="0"/>
              </a:spcAft>
            </a:pPr>
            <a:endParaRPr lang="en-IN" sz="1800" b="1" dirty="0">
              <a:solidFill>
                <a:schemeClr val="bg1">
                  <a:lumMod val="95000"/>
                </a:schemeClr>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11214126"/>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154</TotalTime>
  <Words>1546</Words>
  <Application>Microsoft Office PowerPoint</Application>
  <PresentationFormat>Widescreen</PresentationFormat>
  <Paragraphs>159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Carlito</vt:lpstr>
      <vt:lpstr>Times New Roman</vt:lpstr>
      <vt:lpstr>Trade Gothic LT Pro</vt:lpstr>
      <vt:lpstr>Trebuchet MS</vt:lpstr>
      <vt:lpstr>Office Theme</vt:lpstr>
      <vt:lpstr>   GPS BASED TOLL COLLECTION  SYSTEM</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GPS BASED TOLL COLLECTION  SYSTEM</dc:title>
  <dc:creator>Tushar P Raj T G</dc:creator>
  <cp:lastModifiedBy>Tushar P Raj T G</cp:lastModifiedBy>
  <cp:revision>1</cp:revision>
  <dcterms:created xsi:type="dcterms:W3CDTF">2024-05-29T06:45:19Z</dcterms:created>
  <dcterms:modified xsi:type="dcterms:W3CDTF">2024-05-29T09:19:34Z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