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IBM Plex Mono Medium"/>
      <p:regular r:id="rId15"/>
      <p:bold r:id="rId16"/>
      <p:italic r:id="rId17"/>
      <p:boldItalic r:id="rId18"/>
    </p:embeddedFont>
    <p:embeddedFont>
      <p:font typeface="Abril Fatface"/>
      <p:regular r:id="rId19"/>
    </p:embeddedFont>
    <p:embeddedFont>
      <p:font typeface="Griffy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IBM Plex Mono"/>
      <p:regular r:id="rId29"/>
      <p:bold r:id="rId30"/>
      <p:italic r:id="rId31"/>
      <p:boldItalic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iffy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italic.fntdata"/><Relationship Id="rId30" Type="http://schemas.openxmlformats.org/officeDocument/2006/relationships/font" Target="fonts/IBMPlexMono-bold.fntdata"/><Relationship Id="rId11" Type="http://schemas.openxmlformats.org/officeDocument/2006/relationships/slide" Target="slides/slide6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32" Type="http://schemas.openxmlformats.org/officeDocument/2006/relationships/font" Target="fonts/IBMPlex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IBMPlexMonoMedium-italic.fntdata"/><Relationship Id="rId16" Type="http://schemas.openxmlformats.org/officeDocument/2006/relationships/font" Target="fonts/IBMPlexMonoMedium-bold.fntdata"/><Relationship Id="rId19" Type="http://schemas.openxmlformats.org/officeDocument/2006/relationships/font" Target="fonts/AbrilFatface-regular.fntdata"/><Relationship Id="rId18" Type="http://schemas.openxmlformats.org/officeDocument/2006/relationships/font" Target="fonts/IBMPlex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- explain what we do in more detail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Vicky - give examples of each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Michael, 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148887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148887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Vicky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2148887e1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2148887e1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22e0486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22e0486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148887d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2148887d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7.png"/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descr="Power outline" id="13" name="Google Shape;13;p2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9" name="Google Shape;19;p2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2" name="Google Shape;22;p2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" name="Google Shape;25;p2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8" name="Google Shape;28;p2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" name="Google Shape;56;p2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666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idx="1" type="subTitle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2" name="Google Shape;332;p11"/>
          <p:cNvSpPr txBox="1"/>
          <p:nvPr>
            <p:ph idx="2" type="subTitle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3" name="Google Shape;333;p11"/>
          <p:cNvSpPr txBox="1"/>
          <p:nvPr>
            <p:ph idx="3" type="subTitle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4" name="Google Shape;334;p11"/>
          <p:cNvSpPr txBox="1"/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4" type="body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6" name="Google Shape;336;p11"/>
          <p:cNvSpPr txBox="1"/>
          <p:nvPr>
            <p:ph idx="5" type="body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7" name="Google Shape;337;p11"/>
          <p:cNvSpPr txBox="1"/>
          <p:nvPr>
            <p:ph idx="6" type="body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39" name="Google Shape;339;p11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57" name="Google Shape;357;p11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7" name="Google Shape;367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8" name="Google Shape;368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0" name="Google Shape;370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1" name="Google Shape;371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72" name="Google Shape;372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379" name="Google Shape;379;p12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99" name="Google Shape;399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03" name="Google Shape;403;p14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6" name="Google Shape;406;p14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10" name="Google Shape;410;p14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38" name="Google Shape;438;p14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3" name="Google Shape;443;p15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4" name="Google Shape;444;p15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5" name="Google Shape;445;p15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5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5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9" name="Google Shape;449;p15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0" name="Google Shape;450;p15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1" name="Google Shape;451;p15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2" name="Google Shape;452;p15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5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5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5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57" name="Google Shape;457;p15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58" name="Google Shape;458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5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61" name="Google Shape;461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466" name="Google Shape;466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471" name="Google Shape;47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476" name="Google Shape;476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5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481" name="Google Shape;48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485" name="Google Shape;485;p15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486" name="Google Shape;486;p1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492" name="Google Shape;492;p16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20" name="Google Shape;520;p16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5" name="Google Shape;525;p17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6" name="Google Shape;526;p17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7" name="Google Shape;527;p17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8" name="Google Shape;528;p17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29" name="Google Shape;529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1" name="Google Shape;531;p17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2" name="Google Shape;532;p17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3" name="Google Shape;533;p17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4" name="Google Shape;534;p17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537" name="Google Shape;537;p17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65" name="Google Shape;565;p17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0" name="Google Shape;570;p18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587" name="Google Shape;587;p18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93" name="Google Shape;593;p1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9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98" name="Google Shape;598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603" name="Google Shape;603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07" name="Google Shape;607;p19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608" name="Google Shape;608;p1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1" name="Google Shape;611;p19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/>
          <p:nvPr>
            <p:ph idx="1" type="subTitle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14" name="Google Shape;614;p20"/>
          <p:cNvSpPr txBox="1"/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5" name="Google Shape;615;p20"/>
          <p:cNvSpPr txBox="1"/>
          <p:nvPr>
            <p:ph idx="2" type="body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618" name="Google Shape;618;p20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flipH="1" rot="10800000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646" name="Google Shape;646;p20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1" name="Google Shape;65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3" name="Google Shape;653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54" name="Google Shape;654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59" name="Google Shape;659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76" name="Google Shape;76;p4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04" name="Google Shape;104;p4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19" name="Google Shape;119;p5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147" name="Google Shape;147;p5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74" name="Google Shape;174;p6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188" name="Google Shape;188;p6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05" name="Google Shape;205;p7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0" name="Google Shape;22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idx="1" type="subTitle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8"/>
          <p:cNvSpPr txBox="1"/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5" name="Google Shape;225;p8"/>
          <p:cNvSpPr txBox="1"/>
          <p:nvPr>
            <p:ph idx="2" type="body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28" name="Google Shape;228;p8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56" name="Google Shape;256;p8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62" name="Google Shape;262;p9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290" name="Google Shape;290;p9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4" name="Google Shape;294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0" sx="114000" rotWithShape="0" algn="ctr" dist="76200" sy="114000">
              <a:schemeClr val="accen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Power outline" id="298" name="Google Shape;298;p10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Power outline" id="326" name="Google Shape;326;p10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rect b="b" l="l" r="r" t="t"/>
              <a:pathLst>
                <a:path extrusionOk="0" h="624335" w="685957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rect b="b" l="l" r="r" t="t"/>
              <a:pathLst>
                <a:path extrusionOk="0" h="419100" w="1905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16000" sx="114000" rotWithShape="0" algn="ctr" dist="76200" sy="114000">
                <a:schemeClr val="accent1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/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0500000" dist="47625">
              <a:schemeClr val="accent2"/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b="1" sz="40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/>
          <p:nvPr>
            <p:ph type="title"/>
          </p:nvPr>
        </p:nvSpPr>
        <p:spPr>
          <a:xfrm>
            <a:off x="2646325" y="2264800"/>
            <a:ext cx="10212300" cy="146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TRACE</a:t>
            </a:r>
            <a:endParaRPr sz="9600"/>
          </a:p>
        </p:txBody>
      </p:sp>
      <p:sp>
        <p:nvSpPr>
          <p:cNvPr id="665" name="Google Shape;665;p22"/>
          <p:cNvSpPr txBox="1"/>
          <p:nvPr>
            <p:ph idx="1" type="subTitle"/>
          </p:nvPr>
        </p:nvSpPr>
        <p:spPr>
          <a:xfrm>
            <a:off x="2646325" y="4042425"/>
            <a:ext cx="7683600" cy="48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By Thomas, Michael, Vicky, and Daniel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/>
          <p:nvPr>
            <p:ph type="title"/>
          </p:nvPr>
        </p:nvSpPr>
        <p:spPr>
          <a:xfrm>
            <a:off x="1238600" y="1547425"/>
            <a:ext cx="6408300" cy="99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WHAT IS TRACE?</a:t>
            </a:r>
            <a:endParaRPr sz="5500"/>
          </a:p>
        </p:txBody>
      </p:sp>
      <p:sp>
        <p:nvSpPr>
          <p:cNvPr id="671" name="Google Shape;671;p23"/>
          <p:cNvSpPr txBox="1"/>
          <p:nvPr>
            <p:ph idx="1" type="body"/>
          </p:nvPr>
        </p:nvSpPr>
        <p:spPr>
          <a:xfrm>
            <a:off x="367075" y="2742175"/>
            <a:ext cx="65922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Finding what shoe the footprint belongs to through searching latest shoe purchases at stores of the same sole, identifying potential suspects.</a:t>
            </a:r>
            <a:endParaRPr/>
          </a:p>
        </p:txBody>
      </p:sp>
      <p:pic>
        <p:nvPicPr>
          <p:cNvPr id="672" name="Google Shape;6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400" y="3743325"/>
            <a:ext cx="1954274" cy="15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500" y="3924300"/>
            <a:ext cx="3101900" cy="3101900"/>
          </a:xfrm>
          <a:prstGeom prst="rect">
            <a:avLst/>
          </a:prstGeom>
          <a:noFill/>
          <a:ln>
            <a:noFill/>
          </a:ln>
          <a:effectLst>
            <a:outerShdw blurRad="557213" rotWithShape="0" algn="bl" dir="5400000" dist="314325">
              <a:srgbClr val="000000">
                <a:alpha val="50000"/>
              </a:srgbClr>
            </a:outerShdw>
          </a:effectLst>
        </p:spPr>
      </p:pic>
      <p:pic>
        <p:nvPicPr>
          <p:cNvPr id="674" name="Google Shape;6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650" y="2742173"/>
            <a:ext cx="6155350" cy="393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06677">
            <a:off x="8200492" y="1679767"/>
            <a:ext cx="3657787" cy="181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/>
          <p:nvPr>
            <p:ph type="title"/>
          </p:nvPr>
        </p:nvSpPr>
        <p:spPr>
          <a:xfrm>
            <a:off x="1084975" y="1161525"/>
            <a:ext cx="69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USE-CASE DIAGRAM</a:t>
            </a:r>
            <a:endParaRPr/>
          </a:p>
        </p:txBody>
      </p:sp>
      <p:pic>
        <p:nvPicPr>
          <p:cNvPr id="681" name="Google Shape;681;p24"/>
          <p:cNvPicPr preferRelativeResize="0"/>
          <p:nvPr/>
        </p:nvPicPr>
        <p:blipFill rotWithShape="1">
          <a:blip r:embed="rId3">
            <a:alphaModFix/>
          </a:blip>
          <a:srcRect b="3157" l="16237" r="42041" t="0"/>
          <a:stretch/>
        </p:blipFill>
        <p:spPr>
          <a:xfrm>
            <a:off x="8401050" y="232825"/>
            <a:ext cx="2100275" cy="65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4"/>
          <p:cNvSpPr txBox="1"/>
          <p:nvPr/>
        </p:nvSpPr>
        <p:spPr>
          <a:xfrm>
            <a:off x="1157300" y="3105888"/>
            <a:ext cx="5043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FFFFFF"/>
                </a:highlight>
              </a:rPr>
              <a:t>White </a:t>
            </a:r>
            <a:r>
              <a:rPr lang="en" sz="2000">
                <a:solidFill>
                  <a:schemeClr val="dk1"/>
                </a:solidFill>
              </a:rPr>
              <a:t>   </a:t>
            </a:r>
            <a:r>
              <a:rPr lang="en" sz="2000">
                <a:solidFill>
                  <a:schemeClr val="lt1"/>
                </a:solidFill>
              </a:rPr>
              <a:t>-  </a:t>
            </a:r>
            <a:r>
              <a:rPr lang="en" sz="2000">
                <a:solidFill>
                  <a:schemeClr val="lt1"/>
                </a:solidFill>
              </a:rPr>
              <a:t>requirements/What we can do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9510AC"/>
                </a:highlight>
              </a:rPr>
              <a:t>Purple </a:t>
            </a:r>
            <a:r>
              <a:rPr lang="en" sz="2000">
                <a:solidFill>
                  <a:schemeClr val="dk1"/>
                </a:solidFill>
              </a:rPr>
              <a:t>-</a:t>
            </a:r>
            <a:r>
              <a:rPr lang="en" sz="2000">
                <a:solidFill>
                  <a:schemeClr val="lt1"/>
                </a:solidFill>
              </a:rPr>
              <a:t> - constraints</a:t>
            </a:r>
            <a:r>
              <a:rPr lang="en" sz="2000">
                <a:solidFill>
                  <a:schemeClr val="lt1"/>
                </a:solidFill>
              </a:rPr>
              <a:t> (more complicated)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A1A1A"/>
                </a:solidFill>
                <a:highlight>
                  <a:srgbClr val="FAC710"/>
                </a:highlight>
              </a:rPr>
              <a:t>Orange</a:t>
            </a:r>
            <a:r>
              <a:rPr lang="en" sz="2000">
                <a:solidFill>
                  <a:srgbClr val="1A1A1A"/>
                </a:solidFill>
              </a:rPr>
              <a:t>  </a:t>
            </a:r>
            <a:r>
              <a:rPr lang="en" sz="2000">
                <a:solidFill>
                  <a:schemeClr val="lt1"/>
                </a:solidFill>
              </a:rPr>
              <a:t>- risk/security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683" name="Google Shape;6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975" y="5191075"/>
            <a:ext cx="1862150" cy="1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950" y="5197964"/>
            <a:ext cx="1942750" cy="1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7525" y="5191082"/>
            <a:ext cx="2100275" cy="113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/>
          <p:nvPr>
            <p:ph type="title"/>
          </p:nvPr>
        </p:nvSpPr>
        <p:spPr>
          <a:xfrm>
            <a:off x="934350" y="3505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&amp; EFFORT ESTIMATION</a:t>
            </a:r>
            <a:endParaRPr/>
          </a:p>
        </p:txBody>
      </p:sp>
      <p:sp>
        <p:nvSpPr>
          <p:cNvPr id="691" name="Google Shape;691;p25"/>
          <p:cNvSpPr txBox="1"/>
          <p:nvPr>
            <p:ph idx="4" type="body"/>
          </p:nvPr>
        </p:nvSpPr>
        <p:spPr>
          <a:xfrm>
            <a:off x="6464146" y="1967525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Seven screens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Six 3GL components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Low PROD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90 Object points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No reused code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12.86 Person months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18.8 Calendar months</a:t>
            </a:r>
            <a:endParaRPr/>
          </a:p>
        </p:txBody>
      </p:sp>
      <p:sp>
        <p:nvSpPr>
          <p:cNvPr id="692" name="Google Shape;692;p25"/>
          <p:cNvSpPr txBox="1"/>
          <p:nvPr>
            <p:ph idx="1" type="subTitle"/>
          </p:nvPr>
        </p:nvSpPr>
        <p:spPr>
          <a:xfrm>
            <a:off x="773635" y="13470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Technology Plan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3" name="Google Shape;693;p25"/>
          <p:cNvSpPr txBox="1"/>
          <p:nvPr>
            <p:ph idx="2" type="subTitle"/>
          </p:nvPr>
        </p:nvSpPr>
        <p:spPr>
          <a:xfrm>
            <a:off x="6464155" y="1347050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Effort Estimation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94" name="Google Shape;694;p25"/>
          <p:cNvSpPr txBox="1"/>
          <p:nvPr>
            <p:ph idx="4" type="body"/>
          </p:nvPr>
        </p:nvSpPr>
        <p:spPr>
          <a:xfrm>
            <a:off x="773625" y="1869750"/>
            <a:ext cx="3933900" cy="64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Platform Technology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25" y="2383725"/>
            <a:ext cx="1164174" cy="11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25"/>
          <p:cNvSpPr txBox="1"/>
          <p:nvPr>
            <p:ph idx="4" type="body"/>
          </p:nvPr>
        </p:nvSpPr>
        <p:spPr>
          <a:xfrm>
            <a:off x="773625" y="3636650"/>
            <a:ext cx="3933900" cy="64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Web </a:t>
            </a:r>
            <a:r>
              <a:rPr lang="en"/>
              <a:t>Technology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125" y="4177425"/>
            <a:ext cx="909531" cy="10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200" y="4209688"/>
            <a:ext cx="909525" cy="98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2125" y="5375100"/>
            <a:ext cx="909525" cy="84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9777" y="5403548"/>
            <a:ext cx="909525" cy="82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5050" y="4241950"/>
            <a:ext cx="980751" cy="98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6300" y="2383723"/>
            <a:ext cx="1164174" cy="11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5"/>
          <p:cNvSpPr txBox="1"/>
          <p:nvPr/>
        </p:nvSpPr>
        <p:spPr>
          <a:xfrm>
            <a:off x="4629150" y="5743575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704" name="Google Shape;70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6200" y="4657725"/>
            <a:ext cx="20764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6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GOALS &amp; RISKS</a:t>
            </a:r>
            <a:endParaRPr/>
          </a:p>
        </p:txBody>
      </p:sp>
      <p:sp>
        <p:nvSpPr>
          <p:cNvPr id="710" name="Google Shape;710;p26"/>
          <p:cNvSpPr txBox="1"/>
          <p:nvPr>
            <p:ph idx="3" type="body"/>
          </p:nvPr>
        </p:nvSpPr>
        <p:spPr>
          <a:xfrm>
            <a:off x="873350" y="2522200"/>
            <a:ext cx="52227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Reputation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Networking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Expanding Services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Revenue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Less-expensive Tech</a:t>
            </a:r>
            <a:endParaRPr sz="2400"/>
          </a:p>
        </p:txBody>
      </p:sp>
      <p:sp>
        <p:nvSpPr>
          <p:cNvPr id="711" name="Google Shape;711;p26"/>
          <p:cNvSpPr txBox="1"/>
          <p:nvPr>
            <p:ph idx="1" type="subTitle"/>
          </p:nvPr>
        </p:nvSpPr>
        <p:spPr>
          <a:xfrm>
            <a:off x="873360" y="18899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Business Goals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712" name="Google Shape;712;p26"/>
          <p:cNvSpPr txBox="1"/>
          <p:nvPr>
            <p:ph idx="2" type="subTitle"/>
          </p:nvPr>
        </p:nvSpPr>
        <p:spPr>
          <a:xfrm>
            <a:off x="6464155" y="18899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Business Risks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13" name="Google Shape;713;p26"/>
          <p:cNvSpPr txBox="1"/>
          <p:nvPr>
            <p:ph idx="3" type="body"/>
          </p:nvPr>
        </p:nvSpPr>
        <p:spPr>
          <a:xfrm>
            <a:off x="6464150" y="2522200"/>
            <a:ext cx="52227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Breach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Financial Loss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Loss of Customers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Damage to Workspace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Decrease in Market Share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Potential Lawsuits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Privacy concerns</a:t>
            </a:r>
            <a:endParaRPr sz="2400"/>
          </a:p>
        </p:txBody>
      </p:sp>
      <p:pic>
        <p:nvPicPr>
          <p:cNvPr id="714" name="Google Shape;7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75" y="5214950"/>
            <a:ext cx="1303849" cy="82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777" y="4988046"/>
            <a:ext cx="1952625" cy="127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399" y="5009647"/>
            <a:ext cx="1188632" cy="12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025" y="5112300"/>
            <a:ext cx="964241" cy="10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68099" y="1889976"/>
            <a:ext cx="1653300" cy="16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00150" y="5214950"/>
            <a:ext cx="1389201" cy="13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2825" y="5729750"/>
            <a:ext cx="1824475" cy="9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Risks</a:t>
            </a:r>
            <a:endParaRPr/>
          </a:p>
        </p:txBody>
      </p:sp>
      <p:sp>
        <p:nvSpPr>
          <p:cNvPr id="726" name="Google Shape;726;p2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727" name="Google Shape;727;p2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Likelihood</a:t>
            </a:r>
            <a:endParaRPr/>
          </a:p>
        </p:txBody>
      </p:sp>
      <p:sp>
        <p:nvSpPr>
          <p:cNvPr id="728" name="Google Shape;728;p2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Getting hacked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Poorly designed or outdated app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Incorrect data being returned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Inexperienced</a:t>
            </a:r>
            <a:r>
              <a:rPr lang="en"/>
              <a:t> </a:t>
            </a:r>
            <a:r>
              <a:rPr lang="en"/>
              <a:t>developers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Lack of testing</a:t>
            </a:r>
            <a:endParaRPr/>
          </a:p>
        </p:txBody>
      </p:sp>
      <p:sp>
        <p:nvSpPr>
          <p:cNvPr id="729" name="Google Shape;729;p2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Low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Likely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Very likely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Moderate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High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Mitigation/Prevent Risk</a:t>
            </a:r>
            <a:endParaRPr/>
          </a:p>
        </p:txBody>
      </p: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873338" y="2042375"/>
            <a:ext cx="107532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Strategies</a:t>
            </a:r>
            <a:endParaRPr/>
          </a:p>
        </p:txBody>
      </p:sp>
      <p:sp>
        <p:nvSpPr>
          <p:cNvPr id="736" name="Google Shape;736;p28"/>
          <p:cNvSpPr txBox="1"/>
          <p:nvPr>
            <p:ph idx="3" type="body"/>
          </p:nvPr>
        </p:nvSpPr>
        <p:spPr>
          <a:xfrm>
            <a:off x="873350" y="2750800"/>
            <a:ext cx="104583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Studying the application (more experience of using apps)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Doing research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Putting effort into making the app secure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Doing a lot of 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9"/>
          <p:cNvSpPr txBox="1"/>
          <p:nvPr>
            <p:ph type="title"/>
          </p:nvPr>
        </p:nvSpPr>
        <p:spPr>
          <a:xfrm>
            <a:off x="873350" y="48005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742" name="Google Shape;742;p29"/>
          <p:cNvSpPr txBox="1"/>
          <p:nvPr/>
        </p:nvSpPr>
        <p:spPr>
          <a:xfrm>
            <a:off x="1714500" y="2330650"/>
            <a:ext cx="50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743" name="Google Shape;7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51" y="1243550"/>
            <a:ext cx="9077909" cy="53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0"/>
          <p:cNvSpPr txBox="1"/>
          <p:nvPr>
            <p:ph type="title"/>
          </p:nvPr>
        </p:nvSpPr>
        <p:spPr>
          <a:xfrm>
            <a:off x="1747300" y="1966325"/>
            <a:ext cx="8697300" cy="1252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49" name="Google Shape;749;p30"/>
          <p:cNvSpPr txBox="1"/>
          <p:nvPr>
            <p:ph idx="1" type="subTitle"/>
          </p:nvPr>
        </p:nvSpPr>
        <p:spPr>
          <a:xfrm>
            <a:off x="1747350" y="3497875"/>
            <a:ext cx="8697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Do you have any questions?</a:t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