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8" r:id="rId10"/>
    <p:sldId id="264" r:id="rId11"/>
    <p:sldId id="265" r:id="rId12"/>
    <p:sldId id="266" r:id="rId13"/>
    <p:sldId id="270" r:id="rId14"/>
    <p:sldId id="267" r:id="rId15"/>
    <p:sldId id="272" r:id="rId16"/>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405708960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22531519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65450509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333365394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8773095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6F5C5E66-970B-4459-8B8F-C78E561F752F}" type="datetimeFigureOut">
              <a:rPr lang="uk-UA" smtClean="0"/>
              <a:t>10.06.2020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53288958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6F5C5E66-970B-4459-8B8F-C78E561F752F}" type="datetimeFigureOut">
              <a:rPr lang="uk-UA" smtClean="0"/>
              <a:t>10.06.2020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272537485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6F5C5E66-970B-4459-8B8F-C78E561F752F}" type="datetimeFigureOut">
              <a:rPr lang="uk-UA" smtClean="0"/>
              <a:t>10.06.2020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32033344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F5C5E66-970B-4459-8B8F-C78E561F752F}" type="datetimeFigureOut">
              <a:rPr lang="uk-UA" smtClean="0"/>
              <a:t>10.06.2020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35674238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F5C5E66-970B-4459-8B8F-C78E561F752F}" type="datetimeFigureOut">
              <a:rPr lang="uk-UA" smtClean="0"/>
              <a:t>10.06.2020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246171582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F5C5E66-970B-4459-8B8F-C78E561F752F}" type="datetimeFigureOut">
              <a:rPr lang="uk-UA" smtClean="0"/>
              <a:t>10.06.2020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D873DDCD-3E4B-4C21-A15A-AAC967D3B2E8}" type="slidenum">
              <a:rPr lang="uk-UA" smtClean="0"/>
              <a:t>‹#›</a:t>
            </a:fld>
            <a:endParaRPr lang="uk-UA"/>
          </a:p>
        </p:txBody>
      </p:sp>
    </p:spTree>
    <p:extLst>
      <p:ext uri="{BB962C8B-B14F-4D97-AF65-F5344CB8AC3E}">
        <p14:creationId xmlns:p14="http://schemas.microsoft.com/office/powerpoint/2010/main" val="421892562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C5E66-970B-4459-8B8F-C78E561F752F}" type="datetimeFigureOut">
              <a:rPr lang="uk-UA" smtClean="0"/>
              <a:t>10.06.2020</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DDCD-3E4B-4C21-A15A-AAC967D3B2E8}" type="slidenum">
              <a:rPr lang="uk-UA" smtClean="0"/>
              <a:t>‹#›</a:t>
            </a:fld>
            <a:endParaRPr lang="uk-UA"/>
          </a:p>
        </p:txBody>
      </p:sp>
    </p:spTree>
    <p:extLst>
      <p:ext uri="{BB962C8B-B14F-4D97-AF65-F5344CB8AC3E}">
        <p14:creationId xmlns:p14="http://schemas.microsoft.com/office/powerpoint/2010/main" val="202987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2" name="Заголовок 1"/>
          <p:cNvSpPr>
            <a:spLocks noGrp="1"/>
          </p:cNvSpPr>
          <p:nvPr>
            <p:ph type="ctrTitle"/>
          </p:nvPr>
        </p:nvSpPr>
        <p:spPr/>
        <p:txBody>
          <a:bodyPr>
            <a:normAutofit fontScale="90000"/>
          </a:bodyPr>
          <a:lstStyle/>
          <a:p>
            <a:r>
              <a:rPr lang="ru-RU" dirty="0" err="1" smtClean="0"/>
              <a:t>Спосо</a:t>
            </a:r>
            <a:r>
              <a:rPr lang="uk-UA" dirty="0" smtClean="0"/>
              <a:t>би та методи захисту в різних мовах програмування</a:t>
            </a:r>
            <a:endParaRPr lang="uk-UA" dirty="0"/>
          </a:p>
        </p:txBody>
      </p:sp>
      <p:sp>
        <p:nvSpPr>
          <p:cNvPr id="3" name="Подзаголовок 2"/>
          <p:cNvSpPr>
            <a:spLocks noGrp="1"/>
          </p:cNvSpPr>
          <p:nvPr>
            <p:ph type="subTitle" idx="1"/>
          </p:nvPr>
        </p:nvSpPr>
        <p:spPr/>
        <p:txBody>
          <a:bodyPr/>
          <a:lstStyle/>
          <a:p>
            <a:r>
              <a:rPr lang="uk-UA" dirty="0" smtClean="0"/>
              <a:t>Виконав: студент групи ІПЗ-31 Яремко Данііл</a:t>
            </a:r>
            <a:endParaRPr lang="uk-UA" dirty="0"/>
          </a:p>
        </p:txBody>
      </p:sp>
    </p:spTree>
    <p:extLst>
      <p:ext uri="{BB962C8B-B14F-4D97-AF65-F5344CB8AC3E}">
        <p14:creationId xmlns:p14="http://schemas.microsoft.com/office/powerpoint/2010/main" val="342163598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312738" y="215901"/>
            <a:ext cx="11383962" cy="4154984"/>
          </a:xfrm>
          <a:prstGeom prst="rect">
            <a:avLst/>
          </a:prstGeom>
        </p:spPr>
        <p:txBody>
          <a:bodyPr wrap="square">
            <a:spAutoFit/>
          </a:bodyPr>
          <a:lstStyle/>
          <a:p>
            <a:pPr algn="just"/>
            <a:r>
              <a:rPr lang="uk-UA" sz="2400" dirty="0" smtClean="0"/>
              <a:t>	Багато фірм, в тому числі найбільші системні інтегратори, застосовуючи криптографічний захист в своїх прикладних системах, пішли по шляху реалізації універсальних інтерфейсів. В їх завдання входить надання додатком широкого набору можливостей за викликом криптографічних сервісів, що забезпечує гнучкість системи і певну її незалежність від алгоритмів. В результаті такого підходу розробникам програмного забезпечення немає необхідності замислюватися над тим, які саме алгоритми криптографічного захисту будуть реалізовані в кінцевому продукті - використовуються лише інтерфейси викликів функцій захисту, створених сторонніми виробниками. Прикладом може служити фірма </a:t>
            </a:r>
            <a:r>
              <a:rPr lang="uk-UA" sz="2400" dirty="0" err="1" smtClean="0"/>
              <a:t>Sun</a:t>
            </a:r>
            <a:r>
              <a:rPr lang="uk-UA" sz="2400" dirty="0" smtClean="0"/>
              <a:t> </a:t>
            </a:r>
            <a:r>
              <a:rPr lang="uk-UA" sz="2400" dirty="0" err="1" smtClean="0"/>
              <a:t>Microsystems</a:t>
            </a:r>
            <a:r>
              <a:rPr lang="uk-UA" sz="2400" dirty="0" smtClean="0"/>
              <a:t>, яка пропонує розробникам програмного забезпечення мову </a:t>
            </a:r>
            <a:r>
              <a:rPr lang="uk-UA" sz="2400" dirty="0" err="1" smtClean="0"/>
              <a:t>Java</a:t>
            </a:r>
            <a:r>
              <a:rPr lang="uk-UA" sz="2400" dirty="0" smtClean="0"/>
              <a:t> з широким набором інтерфейсів, що реалізують основні криптографічні алгоритми та протоколи.</a:t>
            </a:r>
            <a:endParaRPr lang="uk-UA" sz="2400" dirty="0"/>
          </a:p>
        </p:txBody>
      </p:sp>
      <p:pic>
        <p:nvPicPr>
          <p:cNvPr id="7170" name="Picture 2" descr="Файл:Sun Microsystems Logo.svg — Википед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75" y="4530193"/>
            <a:ext cx="4060825" cy="175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4033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5900" y="215900"/>
            <a:ext cx="11734800" cy="64389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495300" y="381098"/>
            <a:ext cx="7099300" cy="6571030"/>
          </a:xfrm>
          <a:prstGeom prst="rect">
            <a:avLst/>
          </a:prstGeom>
        </p:spPr>
        <p:txBody>
          <a:bodyPr wrap="square">
            <a:spAutoFit/>
          </a:bodyPr>
          <a:lstStyle/>
          <a:p>
            <a:r>
              <a:rPr lang="uk-UA" sz="2800" b="1" dirty="0" smtClean="0">
                <a:solidFill>
                  <a:schemeClr val="tx1">
                    <a:lumMod val="95000"/>
                    <a:lumOff val="5000"/>
                  </a:schemeClr>
                </a:solidFill>
              </a:rPr>
              <a:t>Криптографія в </a:t>
            </a:r>
            <a:r>
              <a:rPr lang="uk-UA" sz="2800" b="1" dirty="0" err="1" smtClean="0">
                <a:solidFill>
                  <a:schemeClr val="tx1">
                    <a:lumMod val="95000"/>
                    <a:lumOff val="5000"/>
                  </a:schemeClr>
                </a:solidFill>
              </a:rPr>
              <a:t>Java</a:t>
            </a:r>
            <a:endParaRPr lang="uk-UA" sz="2800" b="1" dirty="0" smtClean="0">
              <a:solidFill>
                <a:schemeClr val="tx1">
                  <a:lumMod val="95000"/>
                  <a:lumOff val="5000"/>
                </a:schemeClr>
              </a:solidFill>
            </a:endParaRPr>
          </a:p>
          <a:p>
            <a:pPr algn="just"/>
            <a:r>
              <a:rPr lang="en-US" sz="2300" dirty="0" smtClean="0"/>
              <a:t>	</a:t>
            </a:r>
            <a:r>
              <a:rPr lang="uk-UA" sz="2300" dirty="0" smtClean="0"/>
              <a:t>Мова </a:t>
            </a:r>
            <a:r>
              <a:rPr lang="uk-UA" sz="2300" dirty="0" err="1" smtClean="0"/>
              <a:t>Java</a:t>
            </a:r>
            <a:r>
              <a:rPr lang="uk-UA" sz="2300" dirty="0" smtClean="0"/>
              <a:t> створено порівняно недавно і має безліч переваг і чимало недоліків</a:t>
            </a:r>
            <a:r>
              <a:rPr lang="en-US" sz="2300" dirty="0" smtClean="0"/>
              <a:t>.</a:t>
            </a:r>
            <a:endParaRPr lang="uk-UA" sz="2300" dirty="0" smtClean="0"/>
          </a:p>
          <a:p>
            <a:pPr algn="just"/>
            <a:r>
              <a:rPr lang="en-US" sz="2300" dirty="0" smtClean="0"/>
              <a:t>	</a:t>
            </a:r>
            <a:r>
              <a:rPr lang="uk-UA" sz="2300" dirty="0" smtClean="0"/>
              <a:t>У 1993 році компанія </a:t>
            </a:r>
            <a:r>
              <a:rPr lang="uk-UA" sz="2300" dirty="0" err="1" smtClean="0"/>
              <a:t>Sun</a:t>
            </a:r>
            <a:r>
              <a:rPr lang="uk-UA" sz="2300" dirty="0" smtClean="0"/>
              <a:t> звернула увагу на зростання популярності Інтернету і початку допрацьовувати </a:t>
            </a:r>
            <a:r>
              <a:rPr lang="uk-UA" sz="2300" dirty="0" err="1" smtClean="0"/>
              <a:t>Java</a:t>
            </a:r>
            <a:r>
              <a:rPr lang="uk-UA" sz="2300" dirty="0" smtClean="0"/>
              <a:t> таким чином, щоб написані програми можна було запускати з </a:t>
            </a:r>
            <a:r>
              <a:rPr lang="uk-UA" sz="2300" dirty="0" err="1" smtClean="0"/>
              <a:t>Web</a:t>
            </a:r>
            <a:r>
              <a:rPr lang="uk-UA" sz="2300" dirty="0" smtClean="0"/>
              <a:t>-браузерів (</a:t>
            </a:r>
            <a:r>
              <a:rPr lang="uk-UA" sz="2300" dirty="0" err="1" smtClean="0"/>
              <a:t>аплети</a:t>
            </a:r>
            <a:r>
              <a:rPr lang="uk-UA" sz="2300" dirty="0" smtClean="0"/>
              <a:t>). Також в мову були вбудовані розширені можливості створення додатків типу «клієнт-сервер». У зв'язку з явною мережевий спрямованістю мови </a:t>
            </a:r>
            <a:r>
              <a:rPr lang="uk-UA" sz="2300" dirty="0" err="1" smtClean="0"/>
              <a:t>Java</a:t>
            </a:r>
            <a:r>
              <a:rPr lang="uk-UA" sz="2300" dirty="0" smtClean="0"/>
              <a:t> необхідно було приділити належну увагу засобам захисту. В першу чергу це стосувалося пересилання важливих даних, наприклад між клієнтом і сервером, а також запуску програм або </a:t>
            </a:r>
            <a:r>
              <a:rPr lang="uk-UA" sz="2300" dirty="0" err="1" smtClean="0"/>
              <a:t>аплетів</a:t>
            </a:r>
            <a:r>
              <a:rPr lang="uk-UA" sz="2300" dirty="0" smtClean="0"/>
              <a:t>. Такі кошти були розроблені і вбудовані в набір стандартних бібліотек (JDK </a:t>
            </a:r>
            <a:r>
              <a:rPr lang="uk-UA" sz="2300" dirty="0" err="1" smtClean="0"/>
              <a:t>security</a:t>
            </a:r>
            <a:r>
              <a:rPr lang="uk-UA" sz="2300" dirty="0" smtClean="0"/>
              <a:t> API).</a:t>
            </a:r>
          </a:p>
          <a:p>
            <a:pPr algn="just"/>
            <a:endParaRPr lang="uk-UA" sz="2400" dirty="0" smtClean="0"/>
          </a:p>
          <a:p>
            <a:pPr algn="just"/>
            <a:r>
              <a:rPr lang="uk-UA" sz="2400" dirty="0" smtClean="0"/>
              <a:t>.</a:t>
            </a:r>
            <a:endParaRPr lang="uk-UA" sz="2400" dirty="0"/>
          </a:p>
        </p:txBody>
      </p:sp>
      <p:pic>
        <p:nvPicPr>
          <p:cNvPr id="11268" name="Picture 4" descr="Java — Википед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551" y="355698"/>
            <a:ext cx="3255764" cy="596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0546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482600" y="274935"/>
            <a:ext cx="11303000" cy="3016210"/>
          </a:xfrm>
          <a:prstGeom prst="rect">
            <a:avLst/>
          </a:prstGeom>
        </p:spPr>
        <p:txBody>
          <a:bodyPr wrap="square">
            <a:spAutoFit/>
          </a:bodyPr>
          <a:lstStyle/>
          <a:p>
            <a:pPr algn="just"/>
            <a:r>
              <a:rPr lang="uk-UA" sz="2800" b="1" dirty="0" smtClean="0"/>
              <a:t>Асиметрична криптографія в </a:t>
            </a:r>
            <a:r>
              <a:rPr lang="uk-UA" sz="2800" b="1" dirty="0" err="1" smtClean="0"/>
              <a:t>Perl</a:t>
            </a:r>
            <a:endParaRPr lang="uk-UA" sz="2800" b="1" dirty="0" smtClean="0"/>
          </a:p>
          <a:p>
            <a:pPr algn="just"/>
            <a:r>
              <a:rPr lang="uk-UA" sz="2400" dirty="0" smtClean="0"/>
              <a:t>	Досить популярна Інтернет-спрямована мова програмування </a:t>
            </a:r>
            <a:r>
              <a:rPr lang="uk-UA" sz="2400" dirty="0" err="1" smtClean="0"/>
              <a:t>Perl</a:t>
            </a:r>
            <a:r>
              <a:rPr lang="uk-UA" sz="2400" dirty="0" smtClean="0"/>
              <a:t> також має вбудовані засоби забезпечення захисту.</a:t>
            </a:r>
          </a:p>
          <a:p>
            <a:pPr algn="just"/>
            <a:r>
              <a:rPr lang="uk-UA" sz="2400" dirty="0" smtClean="0"/>
              <a:t>	Вона включає можливість використання криптографічного алгоритму шифрування RSA.</a:t>
            </a:r>
          </a:p>
          <a:p>
            <a:pPr algn="just"/>
            <a:r>
              <a:rPr lang="uk-UA" sz="2400" dirty="0" smtClean="0"/>
              <a:t>	Завдання, яке вирішує RSA, - це передача секретної інформації таким чином, щоб прочитати її зміг лише адресат.</a:t>
            </a:r>
          </a:p>
          <a:p>
            <a:endParaRPr lang="uk-UA" dirty="0"/>
          </a:p>
        </p:txBody>
      </p:sp>
      <p:pic>
        <p:nvPicPr>
          <p:cNvPr id="12290" name="Picture 2" descr="Perl умер? Есть ли смысл изучать Pe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37" y="3352701"/>
            <a:ext cx="7375525" cy="30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041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5900" y="215900"/>
            <a:ext cx="11734800" cy="64389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419100" y="431800"/>
            <a:ext cx="11772900" cy="6247864"/>
          </a:xfrm>
          <a:prstGeom prst="rect">
            <a:avLst/>
          </a:prstGeom>
        </p:spPr>
        <p:txBody>
          <a:bodyPr wrap="square">
            <a:spAutoFit/>
          </a:bodyPr>
          <a:lstStyle/>
          <a:p>
            <a:r>
              <a:rPr lang="uk-UA" sz="2000" dirty="0" smtClean="0"/>
              <a:t>	Потенційним одержувачем шифрованого повідомлення виконуються наступні дії:</a:t>
            </a:r>
          </a:p>
          <a:p>
            <a:pPr marL="342900" indent="-342900">
              <a:buFont typeface="Arial" panose="020B0604020202020204" pitchFamily="34" charset="0"/>
              <a:buChar char="•"/>
            </a:pPr>
            <a:r>
              <a:rPr lang="uk-UA" sz="2000" dirty="0" smtClean="0"/>
              <a:t>генеруються два великих простих числа (наприклад, 1024 біт, 308 знаків) - p і q;</a:t>
            </a:r>
          </a:p>
          <a:p>
            <a:pPr marL="342900" indent="-342900">
              <a:buFont typeface="Arial" panose="020B0604020202020204" pitchFamily="34" charset="0"/>
              <a:buChar char="•"/>
            </a:pPr>
            <a:r>
              <a:rPr lang="uk-UA" sz="2000" dirty="0" smtClean="0"/>
              <a:t>підраховується їх добуток n = </a:t>
            </a:r>
            <a:r>
              <a:rPr lang="uk-UA" sz="2000" dirty="0" err="1" smtClean="0"/>
              <a:t>pq</a:t>
            </a:r>
            <a:r>
              <a:rPr lang="uk-UA" sz="2000" dirty="0" smtClean="0"/>
              <a:t>;</a:t>
            </a:r>
          </a:p>
          <a:p>
            <a:pPr marL="342900" indent="-342900">
              <a:buFont typeface="Arial" panose="020B0604020202020204" pitchFamily="34" charset="0"/>
              <a:buChar char="•"/>
            </a:pPr>
            <a:r>
              <a:rPr lang="uk-UA" sz="2000" dirty="0" smtClean="0"/>
              <a:t>вибирається випадкове число e, яке взаємно простим з числом (p-1) (q-1), а також не перевищує його;</a:t>
            </a:r>
          </a:p>
          <a:p>
            <a:pPr marL="342900" indent="-342900">
              <a:buFont typeface="Arial" panose="020B0604020202020204" pitchFamily="34" charset="0"/>
              <a:buChar char="•"/>
            </a:pPr>
            <a:r>
              <a:rPr lang="uk-UA" sz="2000" dirty="0" smtClean="0"/>
              <a:t>підраховується величина d така, що </a:t>
            </a:r>
            <a:r>
              <a:rPr lang="uk-UA" sz="2000" dirty="0" err="1" smtClean="0"/>
              <a:t>ed</a:t>
            </a:r>
            <a:r>
              <a:rPr lang="uk-UA" sz="2000" dirty="0" smtClean="0"/>
              <a:t> = 1 </a:t>
            </a:r>
            <a:r>
              <a:rPr lang="uk-UA" sz="2000" dirty="0" err="1" smtClean="0"/>
              <a:t>mod</a:t>
            </a:r>
            <a:r>
              <a:rPr lang="uk-UA" sz="2000" dirty="0" smtClean="0"/>
              <a:t> (p-1) (q-1);</a:t>
            </a:r>
          </a:p>
          <a:p>
            <a:pPr marL="342900" indent="-342900">
              <a:buFont typeface="Arial" panose="020B0604020202020204" pitchFamily="34" charset="0"/>
              <a:buChar char="•"/>
            </a:pPr>
            <a:r>
              <a:rPr lang="uk-UA" sz="2000" dirty="0" smtClean="0"/>
              <a:t>пара (n, e) стає відкритим ключем (</a:t>
            </a:r>
            <a:r>
              <a:rPr lang="uk-UA" sz="2000" dirty="0" err="1" smtClean="0"/>
              <a:t>public</a:t>
            </a:r>
            <a:r>
              <a:rPr lang="uk-UA" sz="2000" dirty="0" smtClean="0"/>
              <a:t> </a:t>
            </a:r>
            <a:r>
              <a:rPr lang="uk-UA" sz="2000" dirty="0" err="1" smtClean="0"/>
              <a:t>key</a:t>
            </a:r>
            <a:r>
              <a:rPr lang="uk-UA" sz="2000" dirty="0" smtClean="0"/>
              <a:t>), а d - закритим ключем (</a:t>
            </a:r>
            <a:r>
              <a:rPr lang="uk-UA" sz="2000" dirty="0" err="1" smtClean="0"/>
              <a:t>private</a:t>
            </a:r>
            <a:r>
              <a:rPr lang="uk-UA" sz="2000" dirty="0" smtClean="0"/>
              <a:t> </a:t>
            </a:r>
            <a:r>
              <a:rPr lang="uk-UA" sz="2000" dirty="0" err="1" smtClean="0"/>
              <a:t>key</a:t>
            </a:r>
            <a:r>
              <a:rPr lang="uk-UA" sz="2000" dirty="0" smtClean="0"/>
              <a:t>).</a:t>
            </a:r>
          </a:p>
          <a:p>
            <a:r>
              <a:rPr lang="uk-UA" sz="2000" dirty="0" smtClean="0"/>
              <a:t>	Відкритий ключ публікується у відкритих джерелах, наприклад пересилається по електронній пошті.</a:t>
            </a:r>
          </a:p>
          <a:p>
            <a:r>
              <a:rPr lang="uk-UA" sz="2000" dirty="0" smtClean="0"/>
              <a:t>	Відправнику шифрованого повідомлення для роботи необхідно виконати наступні дії:</a:t>
            </a:r>
          </a:p>
          <a:p>
            <a:pPr marL="285750" indent="-285750">
              <a:buFont typeface="Arial" panose="020B0604020202020204" pitchFamily="34" charset="0"/>
              <a:buChar char="•"/>
            </a:pPr>
            <a:r>
              <a:rPr lang="uk-UA" sz="2000" dirty="0" smtClean="0"/>
              <a:t>отримати відкритий ключ;</a:t>
            </a:r>
          </a:p>
          <a:p>
            <a:pPr marL="285750" indent="-285750">
              <a:buFont typeface="Arial" panose="020B0604020202020204" pitchFamily="34" charset="0"/>
              <a:buChar char="•"/>
            </a:pPr>
            <a:r>
              <a:rPr lang="uk-UA" sz="2000" dirty="0" smtClean="0"/>
              <a:t>створити повідомлення в числовому вигляді m, що не перевищує n;</a:t>
            </a:r>
          </a:p>
          <a:p>
            <a:pPr marL="285750" indent="-285750">
              <a:buFont typeface="Arial" panose="020B0604020202020204" pitchFamily="34" charset="0"/>
              <a:buChar char="•"/>
            </a:pPr>
            <a:r>
              <a:rPr lang="uk-UA" sz="2000" dirty="0" smtClean="0"/>
              <a:t>підрахувати величину c = (</a:t>
            </a:r>
            <a:r>
              <a:rPr lang="uk-UA" sz="2000" dirty="0" err="1" smtClean="0"/>
              <a:t>me</a:t>
            </a:r>
            <a:r>
              <a:rPr lang="uk-UA" sz="2000" dirty="0" smtClean="0"/>
              <a:t>) </a:t>
            </a:r>
            <a:r>
              <a:rPr lang="uk-UA" sz="2000" dirty="0" err="1" smtClean="0"/>
              <a:t>mod</a:t>
            </a:r>
            <a:r>
              <a:rPr lang="uk-UA" sz="2000" dirty="0" smtClean="0"/>
              <a:t> n.</a:t>
            </a:r>
          </a:p>
          <a:p>
            <a:r>
              <a:rPr lang="uk-UA" sz="2000" dirty="0" smtClean="0"/>
              <a:t>	Величина с - це і є зашифроване повідомлення, яке відправляється творцеві відкритого ключа.</a:t>
            </a:r>
          </a:p>
          <a:p>
            <a:r>
              <a:rPr lang="uk-UA" sz="2000" dirty="0" smtClean="0"/>
              <a:t>	Одержувач закодованого повідомлення обчислює m = (cd) </a:t>
            </a:r>
            <a:r>
              <a:rPr lang="uk-UA" sz="2000" dirty="0" err="1" smtClean="0"/>
              <a:t>mod</a:t>
            </a:r>
            <a:r>
              <a:rPr lang="uk-UA" sz="2000" dirty="0" smtClean="0"/>
              <a:t> n і отримує повідомлення в розшифрованому вигляді.</a:t>
            </a:r>
          </a:p>
          <a:p>
            <a:r>
              <a:rPr lang="uk-UA" sz="2000" dirty="0" smtClean="0"/>
              <a:t>	Стійкість алгоритму RSA забезпечується завдяки тому, що зловмисникові необхідно отримати число d, яке можна обчислити тільки в разі, якщо вдасться факторизувати число n. Однак на даний момент не існує швидких алгоритмів, що вирішують завдання </a:t>
            </a:r>
            <a:r>
              <a:rPr lang="uk-UA" sz="2000" dirty="0" err="1" smtClean="0"/>
              <a:t>факторизації</a:t>
            </a:r>
            <a:r>
              <a:rPr lang="uk-UA" sz="2000" dirty="0" smtClean="0"/>
              <a:t> великих чисел.</a:t>
            </a:r>
          </a:p>
          <a:p>
            <a:endParaRPr lang="uk-UA" sz="2000" dirty="0" smtClean="0"/>
          </a:p>
          <a:p>
            <a:endParaRPr lang="uk-UA" sz="2000" dirty="0" smtClean="0"/>
          </a:p>
        </p:txBody>
      </p:sp>
    </p:spTree>
    <p:extLst>
      <p:ext uri="{BB962C8B-B14F-4D97-AF65-F5344CB8AC3E}">
        <p14:creationId xmlns:p14="http://schemas.microsoft.com/office/powerpoint/2010/main" val="185404900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444500" y="317500"/>
            <a:ext cx="11506200" cy="4847481"/>
          </a:xfrm>
          <a:prstGeom prst="rect">
            <a:avLst/>
          </a:prstGeom>
        </p:spPr>
        <p:txBody>
          <a:bodyPr wrap="square">
            <a:spAutoFit/>
          </a:bodyPr>
          <a:lstStyle/>
          <a:p>
            <a:pPr algn="just"/>
            <a:r>
              <a:rPr lang="uk-UA" sz="2800" dirty="0" smtClean="0">
                <a:latin typeface="+mj-lt"/>
              </a:rPr>
              <a:t>Використання криптографічного захисту в інших мовах</a:t>
            </a:r>
            <a:endParaRPr lang="en-US" sz="2800" dirty="0" smtClean="0">
              <a:latin typeface="+mj-lt"/>
            </a:endParaRPr>
          </a:p>
          <a:p>
            <a:pPr algn="just"/>
            <a:endParaRPr lang="uk-UA" sz="2800" dirty="0" smtClean="0">
              <a:latin typeface="+mj-lt"/>
            </a:endParaRPr>
          </a:p>
          <a:p>
            <a:pPr algn="just"/>
            <a:r>
              <a:rPr lang="uk-UA" sz="2300" dirty="0" smtClean="0"/>
              <a:t>	Якщо в мові немає вбудованих засобів криптографічного захисту, то існують два варіанти дій. По-перше, можна спробувати створити все з нуля. Однак, на жаль, найчастіше це неможливо, так як пов'язано з реалізацією порівняно складних алгоритмів. По-друге, можна використовувати об'єктні модулі, створені на основі трансляторів з різних мов програмування, що, безсумнівно, більш </a:t>
            </a:r>
            <a:r>
              <a:rPr lang="uk-UA" sz="2300" dirty="0" err="1" smtClean="0"/>
              <a:t>перспективно</a:t>
            </a:r>
            <a:r>
              <a:rPr lang="uk-UA" sz="2300" dirty="0" smtClean="0"/>
              <a:t>.</a:t>
            </a:r>
          </a:p>
          <a:p>
            <a:pPr algn="just"/>
            <a:r>
              <a:rPr lang="uk-UA" sz="2300" dirty="0"/>
              <a:t>	</a:t>
            </a:r>
            <a:r>
              <a:rPr lang="uk-UA" sz="2300" dirty="0" smtClean="0"/>
              <a:t>Припустимо, є ряд мов, на яких вже реалізовані потрібні алгоритми. Трансляторами з цих мов забезпечується отримання об'єктних кодів, які можна використовувати при розробці програми на іншій мові. Природно, це не завжди легко реалізувати, але такі мови, як, наприклад, Алгол, Фортран, PL1, завдяки схожому синтаксису </a:t>
            </a:r>
            <a:r>
              <a:rPr lang="uk-UA" sz="2300" dirty="0" err="1" smtClean="0"/>
              <a:t>мовних</a:t>
            </a:r>
            <a:r>
              <a:rPr lang="uk-UA" sz="2300" dirty="0" smtClean="0"/>
              <a:t> конструкцій та реалізації трансляторів, як правило, в цьому сенсі цілком сумісні.</a:t>
            </a:r>
            <a:endParaRPr lang="uk-UA" sz="2300" dirty="0"/>
          </a:p>
        </p:txBody>
      </p:sp>
    </p:spTree>
    <p:extLst>
      <p:ext uri="{BB962C8B-B14F-4D97-AF65-F5344CB8AC3E}">
        <p14:creationId xmlns:p14="http://schemas.microsoft.com/office/powerpoint/2010/main" val="389646400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900" y="215900"/>
            <a:ext cx="11734800" cy="64389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TextBox 2"/>
          <p:cNvSpPr txBox="1"/>
          <p:nvPr/>
        </p:nvSpPr>
        <p:spPr>
          <a:xfrm>
            <a:off x="4038600" y="2895600"/>
            <a:ext cx="4089400" cy="707886"/>
          </a:xfrm>
          <a:prstGeom prst="rect">
            <a:avLst/>
          </a:prstGeom>
          <a:noFill/>
        </p:spPr>
        <p:txBody>
          <a:bodyPr wrap="square" rtlCol="0">
            <a:spAutoFit/>
          </a:bodyPr>
          <a:lstStyle/>
          <a:p>
            <a:r>
              <a:rPr lang="uk-UA" sz="4000" b="1" dirty="0" smtClean="0">
                <a:solidFill>
                  <a:schemeClr val="accent6">
                    <a:lumMod val="50000"/>
                  </a:schemeClr>
                </a:solidFill>
              </a:rPr>
              <a:t>Дякую</a:t>
            </a:r>
            <a:r>
              <a:rPr lang="ru-RU" sz="4000" b="1" dirty="0" smtClean="0">
                <a:solidFill>
                  <a:schemeClr val="accent6">
                    <a:lumMod val="50000"/>
                  </a:schemeClr>
                </a:solidFill>
              </a:rPr>
              <a:t> за </a:t>
            </a:r>
            <a:r>
              <a:rPr lang="uk-UA" sz="4000" b="1" dirty="0" smtClean="0">
                <a:solidFill>
                  <a:schemeClr val="accent6">
                    <a:lumMod val="50000"/>
                  </a:schemeClr>
                </a:solidFill>
              </a:rPr>
              <a:t>увагу</a:t>
            </a:r>
            <a:r>
              <a:rPr lang="ru-RU" sz="4000" b="1" dirty="0" smtClean="0">
                <a:solidFill>
                  <a:schemeClr val="accent6">
                    <a:lumMod val="50000"/>
                  </a:schemeClr>
                </a:solidFill>
              </a:rPr>
              <a:t>!</a:t>
            </a:r>
            <a:endParaRPr lang="uk-UA" sz="4000" b="1" dirty="0">
              <a:solidFill>
                <a:schemeClr val="accent6">
                  <a:lumMod val="50000"/>
                </a:schemeClr>
              </a:solidFill>
            </a:endParaRPr>
          </a:p>
        </p:txBody>
      </p:sp>
    </p:spTree>
    <p:extLst>
      <p:ext uri="{BB962C8B-B14F-4D97-AF65-F5344CB8AC3E}">
        <p14:creationId xmlns:p14="http://schemas.microsoft.com/office/powerpoint/2010/main" val="281983097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15900" y="215900"/>
            <a:ext cx="11734800" cy="64389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Текст 3"/>
          <p:cNvSpPr>
            <a:spLocks noGrp="1"/>
          </p:cNvSpPr>
          <p:nvPr>
            <p:ph type="body" sz="half" idx="2"/>
          </p:nvPr>
        </p:nvSpPr>
        <p:spPr>
          <a:xfrm>
            <a:off x="839788" y="725486"/>
            <a:ext cx="5235333" cy="5929314"/>
          </a:xfrm>
        </p:spPr>
        <p:txBody>
          <a:bodyPr>
            <a:normAutofit/>
          </a:bodyPr>
          <a:lstStyle/>
          <a:p>
            <a:pPr algn="just">
              <a:lnSpc>
                <a:spcPct val="100000"/>
              </a:lnSpc>
              <a:spcBef>
                <a:spcPts val="0"/>
              </a:spcBef>
            </a:pPr>
            <a:r>
              <a:rPr lang="uk-UA" sz="2400" dirty="0" smtClean="0"/>
              <a:t>	В сучасному світі та на даному етапі розвитку людської цивілізацій інформація та дані мають дуже велику цінність як ресурс, зброя, потенціал. Тому її захист також дістав важливу роль. Поява та стрімкий розвиток передачі даних та доступ до неї за допомогою локальних та глобальних мереж можуть створювати загрозу безпеки даних.</a:t>
            </a:r>
            <a:endParaRPr lang="uk-UA" sz="2400" dirty="0"/>
          </a:p>
        </p:txBody>
      </p:sp>
      <p:pic>
        <p:nvPicPr>
          <p:cNvPr id="1026" name="Picture 2" descr="Защита информации в современном мире - РемОнлайн – РемОнлайн"/>
          <p:cNvPicPr>
            <a:picLocks noChangeAspect="1" noChangeArrowheads="1"/>
          </p:cNvPicPr>
          <p:nvPr/>
        </p:nvPicPr>
        <p:blipFill rotWithShape="1">
          <a:blip r:embed="rId2">
            <a:extLst>
              <a:ext uri="{28A0092B-C50C-407E-A947-70E740481C1C}">
                <a14:useLocalDpi xmlns:a14="http://schemas.microsoft.com/office/drawing/2010/main" val="0"/>
              </a:ext>
            </a:extLst>
          </a:blip>
          <a:srcRect l="48778" r="4222"/>
          <a:stretch/>
        </p:blipFill>
        <p:spPr bwMode="auto">
          <a:xfrm>
            <a:off x="6326861" y="725486"/>
            <a:ext cx="53721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4152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15900" y="215900"/>
            <a:ext cx="11734800" cy="64389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Объект 2"/>
          <p:cNvSpPr>
            <a:spLocks noGrp="1"/>
          </p:cNvSpPr>
          <p:nvPr>
            <p:ph sz="half" idx="1"/>
          </p:nvPr>
        </p:nvSpPr>
        <p:spPr>
          <a:xfrm>
            <a:off x="457200" y="603250"/>
            <a:ext cx="5638800" cy="5664199"/>
          </a:xfrm>
        </p:spPr>
        <p:txBody>
          <a:bodyPr>
            <a:normAutofit lnSpcReduction="10000"/>
          </a:bodyPr>
          <a:lstStyle/>
          <a:p>
            <a:pPr marL="0" indent="0" algn="just">
              <a:lnSpc>
                <a:spcPct val="110000"/>
              </a:lnSpc>
              <a:spcBef>
                <a:spcPts val="0"/>
              </a:spcBef>
              <a:buNone/>
            </a:pPr>
            <a:r>
              <a:rPr lang="uk-UA" sz="2400" dirty="0" smtClean="0"/>
              <a:t>	</a:t>
            </a:r>
            <a:r>
              <a:rPr lang="uk-UA" sz="2400" dirty="0" smtClean="0">
                <a:cs typeface="Arial" panose="020B0604020202020204" pitchFamily="34" charset="0"/>
              </a:rPr>
              <a:t>Засоби захисту інформації стають дуже важливими, оскільки вони забезпечують довіру, конфіденційність, таємність, авторизацію, корпоративну безпеку, можливість здійснення електронних платежів і багато інших важливих атрибутів сучасного життя. У зв'язку з цим наявність вбудованих механізмів захисту інформації та ефективність їх роботи в прикладних системах стали визначальними факторами при виборі споживачами оптимального рішення, тому розробники програмних засобів приділяють цим питанням особливу увагу. </a:t>
            </a:r>
            <a:endParaRPr lang="uk-UA" sz="2400" dirty="0">
              <a:cs typeface="Arial" panose="020B0604020202020204" pitchFamily="34" charset="0"/>
            </a:endParaRPr>
          </a:p>
        </p:txBody>
      </p:sp>
      <p:pic>
        <p:nvPicPr>
          <p:cNvPr id="2050" name="Picture 2" descr="Защита информации: что такое межсетевой экран | Блог Университета ..."/>
          <p:cNvPicPr>
            <a:picLocks noChangeAspect="1" noChangeArrowheads="1"/>
          </p:cNvPicPr>
          <p:nvPr/>
        </p:nvPicPr>
        <p:blipFill rotWithShape="1">
          <a:blip r:embed="rId2">
            <a:extLst>
              <a:ext uri="{28A0092B-C50C-407E-A947-70E740481C1C}">
                <a14:useLocalDpi xmlns:a14="http://schemas.microsoft.com/office/drawing/2010/main" val="0"/>
              </a:ext>
            </a:extLst>
          </a:blip>
          <a:srcRect l="10061" r="9833"/>
          <a:stretch/>
        </p:blipFill>
        <p:spPr bwMode="auto">
          <a:xfrm>
            <a:off x="6405397" y="603250"/>
            <a:ext cx="5235906"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56912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15900" y="215900"/>
            <a:ext cx="11734800" cy="64389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Объект 2"/>
          <p:cNvSpPr>
            <a:spLocks noGrp="1"/>
          </p:cNvSpPr>
          <p:nvPr>
            <p:ph sz="half" idx="1"/>
          </p:nvPr>
        </p:nvSpPr>
        <p:spPr>
          <a:xfrm>
            <a:off x="342900" y="381000"/>
            <a:ext cx="11353800" cy="6375400"/>
          </a:xfrm>
        </p:spPr>
        <p:txBody>
          <a:bodyPr>
            <a:normAutofit/>
          </a:bodyPr>
          <a:lstStyle/>
          <a:p>
            <a:pPr marL="0" indent="0" algn="just">
              <a:lnSpc>
                <a:spcPct val="100000"/>
              </a:lnSpc>
              <a:spcBef>
                <a:spcPts val="0"/>
              </a:spcBef>
              <a:buNone/>
            </a:pPr>
            <a:r>
              <a:rPr lang="ru-RU" sz="2400" dirty="0" smtClean="0"/>
              <a:t>	</a:t>
            </a:r>
            <a:r>
              <a:rPr lang="uk-UA" sz="2400" dirty="0" smtClean="0"/>
              <a:t>Належний рівень захисту може бути </a:t>
            </a:r>
            <a:r>
              <a:rPr lang="uk-UA" sz="2400" dirty="0" err="1" smtClean="0"/>
              <a:t>забезпечен</a:t>
            </a:r>
            <a:r>
              <a:rPr lang="ru-RU" sz="2400" dirty="0" err="1" smtClean="0"/>
              <a:t>ий</a:t>
            </a:r>
            <a:r>
              <a:rPr lang="uk-UA" sz="2400" dirty="0" smtClean="0"/>
              <a:t> за допомогою криптографічних методів. Математична криптографія виникла як наука про шифрування та про криптосистеми. У класичній моделі системи секретного зв'язку є два учасники, яким необхідно передати секретну (конфіденційну) інформацію, не призначену для третіх осіб. Забезпечення конфіденційності, захисту секретної інформації від зовнішнього противника є одним із головних завдань криптографії.</a:t>
            </a:r>
            <a:endParaRPr lang="uk-UA" sz="2400" dirty="0"/>
          </a:p>
        </p:txBody>
      </p:sp>
      <p:pic>
        <p:nvPicPr>
          <p:cNvPr id="3074" name="Picture 2" descr="Какой будет постквантовая криптография? / Хабр"/>
          <p:cNvPicPr>
            <a:picLocks noChangeAspect="1" noChangeArrowheads="1"/>
          </p:cNvPicPr>
          <p:nvPr/>
        </p:nvPicPr>
        <p:blipFill rotWithShape="1">
          <a:blip r:embed="rId2">
            <a:extLst>
              <a:ext uri="{28A0092B-C50C-407E-A947-70E740481C1C}">
                <a14:useLocalDpi xmlns:a14="http://schemas.microsoft.com/office/drawing/2010/main" val="0"/>
              </a:ext>
            </a:extLst>
          </a:blip>
          <a:srcRect t="12118" b="19418"/>
          <a:stretch/>
        </p:blipFill>
        <p:spPr bwMode="auto">
          <a:xfrm>
            <a:off x="1549399" y="2870200"/>
            <a:ext cx="9372215"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61718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15900" y="215900"/>
            <a:ext cx="11734800" cy="64389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Объект 2"/>
          <p:cNvSpPr>
            <a:spLocks noGrp="1"/>
          </p:cNvSpPr>
          <p:nvPr>
            <p:ph sz="half" idx="1"/>
          </p:nvPr>
        </p:nvSpPr>
        <p:spPr>
          <a:xfrm>
            <a:off x="330200" y="419100"/>
            <a:ext cx="11620500" cy="4394200"/>
          </a:xfrm>
        </p:spPr>
        <p:txBody>
          <a:bodyPr>
            <a:normAutofit/>
          </a:bodyPr>
          <a:lstStyle/>
          <a:p>
            <a:pPr marL="0" indent="0" algn="just">
              <a:lnSpc>
                <a:spcPct val="100000"/>
              </a:lnSpc>
              <a:spcBef>
                <a:spcPts val="0"/>
              </a:spcBef>
              <a:buNone/>
            </a:pPr>
            <a:r>
              <a:rPr lang="ru-RU" sz="2400" dirty="0" smtClean="0">
                <a:cs typeface="Arial" panose="020B0604020202020204" pitchFamily="34" charset="0"/>
              </a:rPr>
              <a:t>	До захисту інформації можна підходити по-різному. По-перше, можна спробувати створити абсолютно надійний і недоступний іншим канал зв'язку. На жаль, досягти цього вкрай складно. По-друге, можна використовувати загальнодоступні канали зв'язку і при цьому приховати сам факт передачі </a:t>
            </a:r>
            <a:r>
              <a:rPr lang="uk-UA" sz="2400" dirty="0" smtClean="0">
                <a:cs typeface="Arial" panose="020B0604020202020204" pitchFamily="34" charset="0"/>
              </a:rPr>
              <a:t>будь-якої</a:t>
            </a:r>
            <a:r>
              <a:rPr lang="ru-RU" sz="2400" dirty="0" smtClean="0">
                <a:cs typeface="Arial" panose="020B0604020202020204" pitchFamily="34" charset="0"/>
              </a:rPr>
              <a:t> інформаці</a:t>
            </a:r>
            <a:r>
              <a:rPr lang="uk-UA" sz="2400" dirty="0" smtClean="0">
                <a:cs typeface="Arial" panose="020B0604020202020204" pitchFamily="34" charset="0"/>
              </a:rPr>
              <a:t>ї </a:t>
            </a:r>
            <a:r>
              <a:rPr lang="ru-RU" sz="2400" dirty="0" smtClean="0">
                <a:cs typeface="Arial" panose="020B0604020202020204" pitchFamily="34" charset="0"/>
              </a:rPr>
              <a:t>(стеганографія). По-третє, можна використовувати загальнодоступний канал зв'язку, але передавати дані в перетвореному вигляді, щоб відновити їх міг лише адресат. Розробкою методів перетворення інформації, що забезпечує її шифрування, і займається </a:t>
            </a:r>
            <a:r>
              <a:rPr lang="uk-UA" sz="2400" dirty="0" smtClean="0">
                <a:cs typeface="Arial" panose="020B0604020202020204" pitchFamily="34" charset="0"/>
              </a:rPr>
              <a:t>криптографія</a:t>
            </a:r>
            <a:r>
              <a:rPr lang="ru-RU" sz="2400" dirty="0" smtClean="0">
                <a:cs typeface="Arial" panose="020B0604020202020204" pitchFamily="34" charset="0"/>
              </a:rPr>
              <a:t>.</a:t>
            </a:r>
            <a:endParaRPr lang="uk-UA" sz="2400" dirty="0">
              <a:cs typeface="Arial" panose="020B0604020202020204" pitchFamily="34" charset="0"/>
            </a:endParaRPr>
          </a:p>
        </p:txBody>
      </p:sp>
      <p:pic>
        <p:nvPicPr>
          <p:cNvPr id="4098" name="Picture 2" descr="Взламываем шифры: криптография за 60 минут"/>
          <p:cNvPicPr>
            <a:picLocks noChangeAspect="1" noChangeArrowheads="1"/>
          </p:cNvPicPr>
          <p:nvPr/>
        </p:nvPicPr>
        <p:blipFill rotWithShape="1">
          <a:blip r:embed="rId2">
            <a:extLst>
              <a:ext uri="{28A0092B-C50C-407E-A947-70E740481C1C}">
                <a14:useLocalDpi xmlns:a14="http://schemas.microsoft.com/office/drawing/2010/main" val="0"/>
              </a:ext>
            </a:extLst>
          </a:blip>
          <a:srcRect t="17060" b="25532"/>
          <a:stretch/>
        </p:blipFill>
        <p:spPr bwMode="auto">
          <a:xfrm>
            <a:off x="1787525" y="3511550"/>
            <a:ext cx="8705850" cy="281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50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Объект 2"/>
          <p:cNvSpPr>
            <a:spLocks noGrp="1"/>
          </p:cNvSpPr>
          <p:nvPr>
            <p:ph sz="half" idx="1"/>
          </p:nvPr>
        </p:nvSpPr>
        <p:spPr>
          <a:xfrm>
            <a:off x="381000" y="355600"/>
            <a:ext cx="6565900" cy="5872163"/>
          </a:xfrm>
        </p:spPr>
        <p:txBody>
          <a:bodyPr>
            <a:normAutofit/>
          </a:bodyPr>
          <a:lstStyle/>
          <a:p>
            <a:pPr marL="0" indent="0" algn="just">
              <a:lnSpc>
                <a:spcPct val="100000"/>
              </a:lnSpc>
              <a:spcBef>
                <a:spcPts val="0"/>
              </a:spcBef>
              <a:buNone/>
            </a:pPr>
            <a:r>
              <a:rPr lang="ru-RU" sz="2400" dirty="0" smtClean="0">
                <a:cs typeface="Arial" panose="020B0604020202020204" pitchFamily="34" charset="0"/>
              </a:rPr>
              <a:t>	З часу свого виникнення сфера криптографії </a:t>
            </a:r>
            <a:r>
              <a:rPr lang="ru-RU" sz="2400" dirty="0" err="1" smtClean="0">
                <a:cs typeface="Arial" panose="020B0604020202020204" pitchFamily="34" charset="0"/>
              </a:rPr>
              <a:t>розширилась</a:t>
            </a:r>
            <a:r>
              <a:rPr lang="ru-RU" sz="2400" dirty="0" smtClean="0">
                <a:cs typeface="Arial" panose="020B0604020202020204" pitchFamily="34" charset="0"/>
              </a:rPr>
              <a:t> і </a:t>
            </a:r>
            <a:r>
              <a:rPr lang="ru-RU" sz="2400" dirty="0" err="1" smtClean="0">
                <a:cs typeface="Arial" panose="020B0604020202020204" pitchFamily="34" charset="0"/>
              </a:rPr>
              <a:t>змінилась</a:t>
            </a:r>
            <a:r>
              <a:rPr lang="ru-RU" sz="2400" dirty="0" smtClean="0">
                <a:cs typeface="Arial" panose="020B0604020202020204" pitchFamily="34" charset="0"/>
              </a:rPr>
              <a:t>.</a:t>
            </a:r>
          </a:p>
          <a:p>
            <a:pPr marL="0" indent="0" algn="just">
              <a:lnSpc>
                <a:spcPct val="100000"/>
              </a:lnSpc>
              <a:spcBef>
                <a:spcPts val="0"/>
              </a:spcBef>
              <a:buNone/>
            </a:pPr>
            <a:endParaRPr lang="ru-RU" sz="2400" dirty="0" smtClean="0">
              <a:cs typeface="Arial" panose="020B0604020202020204" pitchFamily="34" charset="0"/>
            </a:endParaRPr>
          </a:p>
          <a:p>
            <a:pPr marL="0" indent="0" algn="just">
              <a:lnSpc>
                <a:spcPct val="100000"/>
              </a:lnSpc>
              <a:spcBef>
                <a:spcPts val="0"/>
              </a:spcBef>
              <a:buNone/>
            </a:pPr>
            <a:r>
              <a:rPr lang="uk-UA" sz="2400" dirty="0" smtClean="0">
                <a:cs typeface="Arial" panose="020B0604020202020204" pitchFamily="34" charset="0"/>
              </a:rPr>
              <a:t>	Будь-яка сучасна криптосистема працює за певною методологією (процедурою) і використовує такі компоненти:</a:t>
            </a:r>
          </a:p>
          <a:p>
            <a:pPr algn="just">
              <a:lnSpc>
                <a:spcPct val="100000"/>
              </a:lnSpc>
              <a:spcBef>
                <a:spcPts val="0"/>
              </a:spcBef>
            </a:pPr>
            <a:r>
              <a:rPr lang="uk-UA" sz="2400" dirty="0" smtClean="0">
                <a:cs typeface="Arial" panose="020B0604020202020204" pitchFamily="34" charset="0"/>
              </a:rPr>
              <a:t> 	алгоритм шифрування (один або більше), який можна виразити у вигляді математичних формул;</a:t>
            </a:r>
          </a:p>
          <a:p>
            <a:pPr algn="just">
              <a:lnSpc>
                <a:spcPct val="100000"/>
              </a:lnSpc>
              <a:spcBef>
                <a:spcPts val="0"/>
              </a:spcBef>
            </a:pPr>
            <a:r>
              <a:rPr lang="uk-UA" sz="2400" dirty="0" smtClean="0">
                <a:cs typeface="Arial" panose="020B0604020202020204" pitchFamily="34" charset="0"/>
              </a:rPr>
              <a:t> 	ключі, використовувані зазначеними алгоритмами шифрування;</a:t>
            </a:r>
          </a:p>
          <a:p>
            <a:pPr algn="just">
              <a:lnSpc>
                <a:spcPct val="100000"/>
              </a:lnSpc>
              <a:spcBef>
                <a:spcPts val="0"/>
              </a:spcBef>
            </a:pPr>
            <a:r>
              <a:rPr lang="uk-UA" sz="2400" dirty="0" smtClean="0">
                <a:cs typeface="Arial" panose="020B0604020202020204" pitchFamily="34" charset="0"/>
              </a:rPr>
              <a:t> 	система управління ключами;</a:t>
            </a:r>
          </a:p>
          <a:p>
            <a:pPr algn="just">
              <a:lnSpc>
                <a:spcPct val="100000"/>
              </a:lnSpc>
              <a:spcBef>
                <a:spcPts val="0"/>
              </a:spcBef>
            </a:pPr>
            <a:r>
              <a:rPr lang="uk-UA" sz="2400" dirty="0" smtClean="0">
                <a:cs typeface="Arial" panose="020B0604020202020204" pitchFamily="34" charset="0"/>
              </a:rPr>
              <a:t> 	незашифрований (відкритий) текст;</a:t>
            </a:r>
          </a:p>
          <a:p>
            <a:pPr algn="just">
              <a:lnSpc>
                <a:spcPct val="100000"/>
              </a:lnSpc>
              <a:spcBef>
                <a:spcPts val="0"/>
              </a:spcBef>
            </a:pPr>
            <a:r>
              <a:rPr lang="uk-UA" sz="2400" dirty="0" smtClean="0">
                <a:cs typeface="Arial" panose="020B0604020202020204" pitchFamily="34" charset="0"/>
              </a:rPr>
              <a:t> 	зашифрований текст (</a:t>
            </a:r>
            <a:r>
              <a:rPr lang="uk-UA" sz="2400" dirty="0" err="1" smtClean="0">
                <a:cs typeface="Arial" panose="020B0604020202020204" pitchFamily="34" charset="0"/>
              </a:rPr>
              <a:t>шифртекст</a:t>
            </a:r>
            <a:r>
              <a:rPr lang="uk-UA" sz="2400" dirty="0" smtClean="0">
                <a:cs typeface="Arial" panose="020B0604020202020204" pitchFamily="34" charset="0"/>
              </a:rPr>
              <a:t>).</a:t>
            </a:r>
          </a:p>
          <a:p>
            <a:pPr marL="0" indent="0">
              <a:buNone/>
            </a:pPr>
            <a:endParaRPr lang="uk-UA" dirty="0"/>
          </a:p>
        </p:txBody>
      </p:sp>
      <p:pic>
        <p:nvPicPr>
          <p:cNvPr id="5124" name="Picture 4" descr="Шифрование с открытым ключом: Наглядная иллюстрац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549012" y="1364777"/>
            <a:ext cx="6032502" cy="414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350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15900" y="215900"/>
            <a:ext cx="11734800" cy="6438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Объект 2"/>
          <p:cNvSpPr>
            <a:spLocks noGrp="1"/>
          </p:cNvSpPr>
          <p:nvPr>
            <p:ph sz="half" idx="1"/>
          </p:nvPr>
        </p:nvSpPr>
        <p:spPr>
          <a:xfrm>
            <a:off x="495300" y="279401"/>
            <a:ext cx="11341100" cy="5638800"/>
          </a:xfrm>
        </p:spPr>
        <p:txBody>
          <a:bodyPr>
            <a:normAutofit/>
          </a:bodyPr>
          <a:lstStyle/>
          <a:p>
            <a:pPr marL="0" indent="0" algn="just">
              <a:lnSpc>
                <a:spcPct val="100000"/>
              </a:lnSpc>
              <a:spcBef>
                <a:spcPts val="0"/>
              </a:spcBef>
              <a:buNone/>
            </a:pPr>
            <a:r>
              <a:rPr lang="uk-UA" dirty="0" smtClean="0"/>
              <a:t>	Існує два види методології з використанням ключів: симетричний - із застосуванням секретного ключа і асиметричний - з відкритим ключем. Кожна методологія використовує власні процедури, способи розподілу і типи ключів, алгоритми шифрування і розшифрування. Часто обидві методології комбінуються. Наприклад, генерується симетричний (секретний) ключ, який передається за допомогою алгоритмів асиметричної методології.</a:t>
            </a:r>
          </a:p>
          <a:p>
            <a:pPr marL="0" indent="0" algn="just">
              <a:lnSpc>
                <a:spcPct val="100000"/>
              </a:lnSpc>
              <a:spcBef>
                <a:spcPts val="0"/>
              </a:spcBef>
              <a:buNone/>
            </a:pPr>
            <a:r>
              <a:rPr lang="uk-UA" dirty="0" smtClean="0"/>
              <a:t>	До найпоширеніших алгоритмів симетричного методології можна віднести </a:t>
            </a:r>
            <a:r>
              <a:rPr lang="en-US" dirty="0" smtClean="0"/>
              <a:t>DES (Data Encryption Standard), 3-DES, RC2, RC4 </a:t>
            </a:r>
            <a:r>
              <a:rPr lang="uk-UA" dirty="0" smtClean="0"/>
              <a:t>і </a:t>
            </a:r>
            <a:r>
              <a:rPr lang="en-US" dirty="0" smtClean="0"/>
              <a:t>RC5. </a:t>
            </a:r>
            <a:r>
              <a:rPr lang="uk-UA" dirty="0" smtClean="0"/>
              <a:t>Приклади асиметричною - </a:t>
            </a:r>
            <a:r>
              <a:rPr lang="en-US" dirty="0" smtClean="0"/>
              <a:t>RSA </a:t>
            </a:r>
            <a:r>
              <a:rPr lang="uk-UA" dirty="0" smtClean="0"/>
              <a:t>і </a:t>
            </a:r>
            <a:r>
              <a:rPr lang="en-US" dirty="0" smtClean="0"/>
              <a:t>ECC. </a:t>
            </a:r>
            <a:r>
              <a:rPr lang="uk-UA" dirty="0" smtClean="0"/>
              <a:t>І </a:t>
            </a:r>
            <a:r>
              <a:rPr lang="en-US" dirty="0" smtClean="0"/>
              <a:t>DSA (Digital Signature Algorithm)</a:t>
            </a:r>
            <a:r>
              <a:rPr lang="uk-UA" dirty="0" smtClean="0"/>
              <a:t> - один з найбільш популярних алгоритмів цифрового підпису</a:t>
            </a:r>
            <a:endParaRPr lang="uk-UA" dirty="0"/>
          </a:p>
        </p:txBody>
      </p:sp>
    </p:spTree>
    <p:extLst>
      <p:ext uri="{BB962C8B-B14F-4D97-AF65-F5344CB8AC3E}">
        <p14:creationId xmlns:p14="http://schemas.microsoft.com/office/powerpoint/2010/main" val="20195020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Симметричное и ассиметричное шифрование: просто о сложном | O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564" y="482600"/>
            <a:ext cx="9750936" cy="546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3590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Симметричное и ассиметричное шифрование: просто о сложном | O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14" y="553297"/>
            <a:ext cx="9512299" cy="550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839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33</Words>
  <Application>Microsoft Office PowerPoint</Application>
  <PresentationFormat>Широкоэкранный</PresentationFormat>
  <Paragraphs>45</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Способи та методи захисту в різних мовах програмування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Способи та методи захисту в різних мовах програмування</dc:title>
  <dc:creator>adm</dc:creator>
  <cp:lastModifiedBy>adm</cp:lastModifiedBy>
  <cp:revision>13</cp:revision>
  <dcterms:created xsi:type="dcterms:W3CDTF">2020-06-09T18:30:35Z</dcterms:created>
  <dcterms:modified xsi:type="dcterms:W3CDTF">2020-06-09T22:27:06Z</dcterms:modified>
</cp:coreProperties>
</file>