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Bosk" charset="0"/>
      <p:regular r:id="rId24"/>
    </p:embeddedFont>
    <p:embeddedFont>
      <p:font typeface="Canva Sans Bold" panose="020B0604020202020204" charset="0"/>
      <p:regular r:id="rId25"/>
    </p:embeddedFont>
    <p:embeddedFont>
      <p:font typeface="Mina" panose="020B0604020202020204" charset="0"/>
      <p:regular r:id="rId26"/>
    </p:embeddedFont>
    <p:embeddedFont>
      <p:font typeface="Mina Bold" panose="020B0604020202020204" charset="0"/>
      <p:regular r:id="rId27"/>
    </p:embeddedFont>
    <p:embeddedFont>
      <p:font typeface="Open Sans" panose="020B0606030504020204" pitchFamily="34" charset="0"/>
      <p:regular r:id="rId28"/>
      <p:bold r:id="rId29"/>
      <p:italic r:id="rId30"/>
      <p:boldItalic r:id="rId31"/>
    </p:embeddedFont>
    <p:embeddedFont>
      <p:font typeface="Open Sans Extra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png"/><Relationship Id="rId3" Type="http://schemas.openxmlformats.org/officeDocument/2006/relationships/image" Target="../media/image4.svg"/><Relationship Id="rId7" Type="http://schemas.openxmlformats.org/officeDocument/2006/relationships/image" Target="../media/image10.svg"/><Relationship Id="rId12"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6.png"/><Relationship Id="rId5" Type="http://schemas.openxmlformats.org/officeDocument/2006/relationships/image" Target="../media/image6.svg"/><Relationship Id="rId10" Type="http://schemas.openxmlformats.org/officeDocument/2006/relationships/image" Target="../media/image25.png"/><Relationship Id="rId4" Type="http://schemas.openxmlformats.org/officeDocument/2006/relationships/image" Target="../media/image5.png"/><Relationship Id="rId9" Type="http://schemas.openxmlformats.org/officeDocument/2006/relationships/image" Target="../media/image14.sv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svg"/><Relationship Id="rId7" Type="http://schemas.openxmlformats.org/officeDocument/2006/relationships/image" Target="../media/image3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32.sv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6.sv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6.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30.sv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svg"/><Relationship Id="rId7" Type="http://schemas.openxmlformats.org/officeDocument/2006/relationships/image" Target="../media/image3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30.svg"/></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6.svg"/><Relationship Id="rId7" Type="http://schemas.openxmlformats.org/officeDocument/2006/relationships/image" Target="../media/image6.sv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8.svg"/><Relationship Id="rId10"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jpeg"/><Relationship Id="rId7" Type="http://schemas.openxmlformats.org/officeDocument/2006/relationships/image" Target="../media/image10.sv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6.svg"/><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16.svg"/><Relationship Id="rId10" Type="http://schemas.openxmlformats.org/officeDocument/2006/relationships/image" Target="../media/image17.jpeg"/><Relationship Id="rId4" Type="http://schemas.openxmlformats.org/officeDocument/2006/relationships/image" Target="../media/image15.png"/><Relationship Id="rId9" Type="http://schemas.openxmlformats.org/officeDocument/2006/relationships/image" Target="../media/image10.svg"/><Relationship Id="rId14"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9.jpeg"/><Relationship Id="rId7" Type="http://schemas.openxmlformats.org/officeDocument/2006/relationships/image" Target="../media/image10.sv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10" Type="http://schemas.openxmlformats.org/officeDocument/2006/relationships/image" Target="../media/image22.jpeg"/><Relationship Id="rId4" Type="http://schemas.openxmlformats.org/officeDocument/2006/relationships/image" Target="../media/image9.png"/><Relationship Id="rId9"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sp>
        <p:nvSpPr>
          <p:cNvPr id="2" name="Freeform 2"/>
          <p:cNvSpPr/>
          <p:nvPr/>
        </p:nvSpPr>
        <p:spPr>
          <a:xfrm>
            <a:off x="1028700" y="673197"/>
            <a:ext cx="16230600" cy="7170974"/>
          </a:xfrm>
          <a:custGeom>
            <a:avLst/>
            <a:gdLst/>
            <a:ahLst/>
            <a:cxnLst/>
            <a:rect l="l" t="t" r="r" b="b"/>
            <a:pathLst>
              <a:path w="16230600" h="7170974">
                <a:moveTo>
                  <a:pt x="0" y="0"/>
                </a:moveTo>
                <a:lnTo>
                  <a:pt x="16230600" y="0"/>
                </a:lnTo>
                <a:lnTo>
                  <a:pt x="16230600" y="7170974"/>
                </a:lnTo>
                <a:lnTo>
                  <a:pt x="0" y="7170974"/>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H="1" flipV="1">
            <a:off x="0" y="617220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4602776" y="2788730"/>
            <a:ext cx="1065678" cy="1326070"/>
          </a:xfrm>
          <a:custGeom>
            <a:avLst/>
            <a:gdLst/>
            <a:ahLst/>
            <a:cxnLst/>
            <a:rect l="l" t="t" r="r" b="b"/>
            <a:pathLst>
              <a:path w="1065678" h="1326070">
                <a:moveTo>
                  <a:pt x="0" y="0"/>
                </a:moveTo>
                <a:lnTo>
                  <a:pt x="1065678" y="0"/>
                </a:lnTo>
                <a:lnTo>
                  <a:pt x="1065678" y="1326070"/>
                </a:lnTo>
                <a:lnTo>
                  <a:pt x="0" y="1326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455589">
            <a:off x="13933512" y="2419120"/>
            <a:ext cx="2045425" cy="3492105"/>
          </a:xfrm>
          <a:custGeom>
            <a:avLst/>
            <a:gdLst/>
            <a:ahLst/>
            <a:cxnLst/>
            <a:rect l="l" t="t" r="r" b="b"/>
            <a:pathLst>
              <a:path w="2045425" h="3492105">
                <a:moveTo>
                  <a:pt x="0" y="0"/>
                </a:moveTo>
                <a:lnTo>
                  <a:pt x="2045426" y="0"/>
                </a:lnTo>
                <a:lnTo>
                  <a:pt x="2045426" y="3492105"/>
                </a:lnTo>
                <a:lnTo>
                  <a:pt x="0" y="349210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4647663" y="2194516"/>
            <a:ext cx="9676234" cy="4406323"/>
          </a:xfrm>
          <a:prstGeom prst="rect">
            <a:avLst/>
          </a:prstGeom>
        </p:spPr>
        <p:txBody>
          <a:bodyPr lIns="0" tIns="0" rIns="0" bIns="0" rtlCol="0" anchor="t">
            <a:spAutoFit/>
          </a:bodyPr>
          <a:lstStyle/>
          <a:p>
            <a:pPr algn="ctr">
              <a:lnSpc>
                <a:spcPts val="7024"/>
              </a:lnSpc>
              <a:spcBef>
                <a:spcPct val="0"/>
              </a:spcBef>
            </a:pPr>
            <a:r>
              <a:rPr lang="en-US" sz="5017">
                <a:solidFill>
                  <a:srgbClr val="7B451D"/>
                </a:solidFill>
                <a:latin typeface="Mina Bold"/>
              </a:rPr>
              <a:t> FUZZY BASED DIETARY CLINICAL DECISION SUPPORT SYSTEM FOR PATIENTS WITH MULTIPLE CHRONIC CONDITIONS (MCCS)</a:t>
            </a:r>
          </a:p>
        </p:txBody>
      </p:sp>
      <p:sp>
        <p:nvSpPr>
          <p:cNvPr id="8" name="Freeform 8"/>
          <p:cNvSpPr/>
          <p:nvPr/>
        </p:nvSpPr>
        <p:spPr>
          <a:xfrm rot="-486463" flipH="1">
            <a:off x="2342311" y="4172410"/>
            <a:ext cx="2026606" cy="3459975"/>
          </a:xfrm>
          <a:custGeom>
            <a:avLst/>
            <a:gdLst/>
            <a:ahLst/>
            <a:cxnLst/>
            <a:rect l="l" t="t" r="r" b="b"/>
            <a:pathLst>
              <a:path w="2026606" h="3459975">
                <a:moveTo>
                  <a:pt x="2026605" y="0"/>
                </a:moveTo>
                <a:lnTo>
                  <a:pt x="0" y="0"/>
                </a:lnTo>
                <a:lnTo>
                  <a:pt x="0" y="3459975"/>
                </a:lnTo>
                <a:lnTo>
                  <a:pt x="2026605" y="3459975"/>
                </a:lnTo>
                <a:lnTo>
                  <a:pt x="202660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a:off x="12232179" y="4258684"/>
            <a:ext cx="1065678" cy="1326070"/>
          </a:xfrm>
          <a:custGeom>
            <a:avLst/>
            <a:gdLst/>
            <a:ahLst/>
            <a:cxnLst/>
            <a:rect l="l" t="t" r="r" b="b"/>
            <a:pathLst>
              <a:path w="1065678" h="1326070">
                <a:moveTo>
                  <a:pt x="0" y="0"/>
                </a:moveTo>
                <a:lnTo>
                  <a:pt x="1065678" y="0"/>
                </a:lnTo>
                <a:lnTo>
                  <a:pt x="1065678" y="1326070"/>
                </a:lnTo>
                <a:lnTo>
                  <a:pt x="0" y="1326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5547039" y="7758004"/>
            <a:ext cx="2750309" cy="2528996"/>
          </a:xfrm>
          <a:custGeom>
            <a:avLst/>
            <a:gdLst/>
            <a:ahLst/>
            <a:cxnLst/>
            <a:rect l="l" t="t" r="r" b="b"/>
            <a:pathLst>
              <a:path w="2750309" h="2528996">
                <a:moveTo>
                  <a:pt x="0" y="0"/>
                </a:moveTo>
                <a:lnTo>
                  <a:pt x="2750309" y="0"/>
                </a:lnTo>
                <a:lnTo>
                  <a:pt x="2750309" y="2528996"/>
                </a:lnTo>
                <a:lnTo>
                  <a:pt x="0" y="2528996"/>
                </a:lnTo>
                <a:lnTo>
                  <a:pt x="0" y="0"/>
                </a:lnTo>
                <a:close/>
              </a:path>
            </a:pathLst>
          </a:custGeom>
          <a:blipFill>
            <a:blip r:embed="rId10">
              <a:extLst>
                <a:ext uri="{96DAC541-7B7A-43D3-8B79-37D633B846F1}">
                  <asvg:svgBlip xmlns:asvg="http://schemas.microsoft.com/office/drawing/2016/SVG/main" r:embed="rId11"/>
                </a:ext>
              </a:extLst>
            </a:blip>
            <a:stretch>
              <a:fillRect r="-26456" b="-63259"/>
            </a:stretch>
          </a:blipFill>
        </p:spPr>
        <p:txBody>
          <a:bodyPr/>
          <a:lstStyle/>
          <a:p>
            <a:endParaRPr lang="en-US"/>
          </a:p>
        </p:txBody>
      </p:sp>
      <p:sp>
        <p:nvSpPr>
          <p:cNvPr id="11" name="Freeform 11"/>
          <p:cNvSpPr/>
          <p:nvPr/>
        </p:nvSpPr>
        <p:spPr>
          <a:xfrm flipH="1" flipV="1">
            <a:off x="0" y="0"/>
            <a:ext cx="2740961" cy="2520400"/>
          </a:xfrm>
          <a:custGeom>
            <a:avLst/>
            <a:gdLst/>
            <a:ahLst/>
            <a:cxnLst/>
            <a:rect l="l" t="t" r="r" b="b"/>
            <a:pathLst>
              <a:path w="2740961" h="2520400">
                <a:moveTo>
                  <a:pt x="2740961" y="2520400"/>
                </a:moveTo>
                <a:lnTo>
                  <a:pt x="0" y="2520400"/>
                </a:lnTo>
                <a:lnTo>
                  <a:pt x="0" y="0"/>
                </a:lnTo>
                <a:lnTo>
                  <a:pt x="2740961" y="0"/>
                </a:lnTo>
                <a:lnTo>
                  <a:pt x="2740961" y="2520400"/>
                </a:lnTo>
                <a:close/>
              </a:path>
            </a:pathLst>
          </a:custGeom>
          <a:blipFill>
            <a:blip r:embed="rId10">
              <a:extLst>
                <a:ext uri="{96DAC541-7B7A-43D3-8B79-37D633B846F1}">
                  <asvg:svgBlip xmlns:asvg="http://schemas.microsoft.com/office/drawing/2016/SVG/main" r:embed="rId11"/>
                </a:ext>
              </a:extLst>
            </a:blip>
            <a:stretch>
              <a:fillRect r="-26456" b="-63259"/>
            </a:stretch>
          </a:blipFill>
        </p:spPr>
        <p:txBody>
          <a:bodyPr/>
          <a:lstStyle/>
          <a:p>
            <a:endParaRPr lang="en-US"/>
          </a:p>
        </p:txBody>
      </p:sp>
      <p:sp>
        <p:nvSpPr>
          <p:cNvPr id="12" name="TextBox 12"/>
          <p:cNvSpPr txBox="1"/>
          <p:nvPr/>
        </p:nvSpPr>
        <p:spPr>
          <a:xfrm>
            <a:off x="5164968" y="8707885"/>
            <a:ext cx="9348976" cy="886987"/>
          </a:xfrm>
          <a:prstGeom prst="rect">
            <a:avLst/>
          </a:prstGeom>
        </p:spPr>
        <p:txBody>
          <a:bodyPr lIns="0" tIns="0" rIns="0" bIns="0" rtlCol="0" anchor="t">
            <a:spAutoFit/>
          </a:bodyPr>
          <a:lstStyle/>
          <a:p>
            <a:pPr marL="0" lvl="0" indent="0" algn="ctr">
              <a:lnSpc>
                <a:spcPts val="7279"/>
              </a:lnSpc>
              <a:spcBef>
                <a:spcPct val="0"/>
              </a:spcBef>
            </a:pPr>
            <a:r>
              <a:rPr lang="en-US" sz="5199">
                <a:solidFill>
                  <a:srgbClr val="000000"/>
                </a:solidFill>
                <a:latin typeface="Canva Sans Bold"/>
              </a:rPr>
              <a:t>BMD302-Clinical Informatics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1287641" y="2784090"/>
            <a:ext cx="16230600" cy="5437463"/>
            <a:chOff x="0" y="0"/>
            <a:chExt cx="4274726" cy="1432089"/>
          </a:xfrm>
        </p:grpSpPr>
        <p:sp>
          <p:nvSpPr>
            <p:cNvPr id="3" name="Freeform 3"/>
            <p:cNvSpPr/>
            <p:nvPr/>
          </p:nvSpPr>
          <p:spPr>
            <a:xfrm>
              <a:off x="0" y="0"/>
              <a:ext cx="4274726" cy="1432089"/>
            </a:xfrm>
            <a:custGeom>
              <a:avLst/>
              <a:gdLst/>
              <a:ahLst/>
              <a:cxnLst/>
              <a:rect l="l" t="t" r="r" b="b"/>
              <a:pathLst>
                <a:path w="4274726" h="1432089">
                  <a:moveTo>
                    <a:pt x="24327" y="0"/>
                  </a:moveTo>
                  <a:lnTo>
                    <a:pt x="4250399" y="0"/>
                  </a:lnTo>
                  <a:cubicBezTo>
                    <a:pt x="4263834" y="0"/>
                    <a:pt x="4274726" y="10891"/>
                    <a:pt x="4274726" y="24327"/>
                  </a:cubicBezTo>
                  <a:lnTo>
                    <a:pt x="4274726" y="1407762"/>
                  </a:lnTo>
                  <a:cubicBezTo>
                    <a:pt x="4274726" y="1421198"/>
                    <a:pt x="4263834" y="1432089"/>
                    <a:pt x="4250399" y="1432089"/>
                  </a:cubicBezTo>
                  <a:lnTo>
                    <a:pt x="24327" y="1432089"/>
                  </a:lnTo>
                  <a:cubicBezTo>
                    <a:pt x="10891" y="1432089"/>
                    <a:pt x="0" y="1421198"/>
                    <a:pt x="0" y="1407762"/>
                  </a:cubicBezTo>
                  <a:lnTo>
                    <a:pt x="0" y="24327"/>
                  </a:lnTo>
                  <a:cubicBezTo>
                    <a:pt x="0" y="10891"/>
                    <a:pt x="10891" y="0"/>
                    <a:pt x="24327" y="0"/>
                  </a:cubicBezTo>
                  <a:close/>
                </a:path>
              </a:pathLst>
            </a:custGeom>
            <a:solidFill>
              <a:srgbClr val="628B4C">
                <a:alpha val="80000"/>
              </a:srgbClr>
            </a:solidFill>
          </p:spPr>
          <p:txBody>
            <a:bodyPr/>
            <a:lstStyle/>
            <a:p>
              <a:endParaRPr lang="en-US"/>
            </a:p>
          </p:txBody>
        </p:sp>
        <p:sp>
          <p:nvSpPr>
            <p:cNvPr id="4" name="TextBox 4"/>
            <p:cNvSpPr txBox="1"/>
            <p:nvPr/>
          </p:nvSpPr>
          <p:spPr>
            <a:xfrm>
              <a:off x="0" y="-38100"/>
              <a:ext cx="4274726" cy="147018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6" name="Freeform 6"/>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7" name="Freeform 7"/>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8" name="Freeform 8"/>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9" name="Freeform 9"/>
          <p:cNvSpPr/>
          <p:nvPr/>
        </p:nvSpPr>
        <p:spPr>
          <a:xfrm>
            <a:off x="6947769" y="2559719"/>
            <a:ext cx="4392461" cy="223616"/>
          </a:xfrm>
          <a:custGeom>
            <a:avLst/>
            <a:gdLst/>
            <a:ahLst/>
            <a:cxnLst/>
            <a:rect l="l" t="t" r="r" b="b"/>
            <a:pathLst>
              <a:path w="4392461" h="223616">
                <a:moveTo>
                  <a:pt x="0" y="0"/>
                </a:moveTo>
                <a:lnTo>
                  <a:pt x="4392462" y="0"/>
                </a:lnTo>
                <a:lnTo>
                  <a:pt x="4392462" y="223616"/>
                </a:lnTo>
                <a:lnTo>
                  <a:pt x="0" y="223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TextBox 10"/>
          <p:cNvSpPr txBox="1"/>
          <p:nvPr/>
        </p:nvSpPr>
        <p:spPr>
          <a:xfrm>
            <a:off x="4584468" y="3111457"/>
            <a:ext cx="10264229" cy="6271315"/>
          </a:xfrm>
          <a:prstGeom prst="rect">
            <a:avLst/>
          </a:prstGeom>
        </p:spPr>
        <p:txBody>
          <a:bodyPr lIns="0" tIns="0" rIns="0" bIns="0" rtlCol="0" anchor="t">
            <a:spAutoFit/>
          </a:bodyPr>
          <a:lstStyle/>
          <a:p>
            <a:pPr>
              <a:lnSpc>
                <a:spcPts val="4511"/>
              </a:lnSpc>
            </a:pPr>
            <a:r>
              <a:rPr lang="en-US" sz="3222">
                <a:solidFill>
                  <a:srgbClr val="F2F1EB"/>
                </a:solidFill>
                <a:latin typeface="Open Sans Extra Bold"/>
              </a:rPr>
              <a:t>Architecture of the fuzzy model. </a:t>
            </a:r>
          </a:p>
          <a:p>
            <a:pPr marL="695811" lvl="1" indent="-347906">
              <a:lnSpc>
                <a:spcPts val="4511"/>
              </a:lnSpc>
              <a:buFont typeface="Arial"/>
              <a:buChar char="•"/>
            </a:pPr>
            <a:r>
              <a:rPr lang="en-US" sz="3222">
                <a:solidFill>
                  <a:srgbClr val="F2F1EB"/>
                </a:solidFill>
                <a:latin typeface="Open Sans Extra Bold"/>
              </a:rPr>
              <a:t>the Mamdani inference method was employed as the inference engine and used for the defuzzification stage.</a:t>
            </a:r>
          </a:p>
          <a:p>
            <a:pPr>
              <a:lnSpc>
                <a:spcPts val="4511"/>
              </a:lnSpc>
            </a:pPr>
            <a:endParaRPr lang="en-US" sz="3222">
              <a:solidFill>
                <a:srgbClr val="F2F1EB"/>
              </a:solidFill>
              <a:latin typeface="Open Sans Extra Bold"/>
            </a:endParaRPr>
          </a:p>
          <a:p>
            <a:pPr marL="695811" lvl="1" indent="-347906">
              <a:lnSpc>
                <a:spcPts val="4511"/>
              </a:lnSpc>
              <a:buFont typeface="Arial"/>
              <a:buChar char="•"/>
            </a:pPr>
            <a:r>
              <a:rPr lang="en-US" sz="3222">
                <a:solidFill>
                  <a:srgbClr val="F2F1EB"/>
                </a:solidFill>
                <a:latin typeface="Open Sans Extra Bold"/>
              </a:rPr>
              <a:t> the Gaussian Membership Function was employed to determine the member ship values of input and output variables.</a:t>
            </a:r>
          </a:p>
          <a:p>
            <a:pPr>
              <a:lnSpc>
                <a:spcPts val="4511"/>
              </a:lnSpc>
            </a:pPr>
            <a:r>
              <a:rPr lang="en-US" sz="3222">
                <a:solidFill>
                  <a:srgbClr val="F2F1EB"/>
                </a:solidFill>
                <a:latin typeface="Open Sans Extra Bold"/>
              </a:rPr>
              <a:t> </a:t>
            </a:r>
          </a:p>
          <a:p>
            <a:pPr>
              <a:lnSpc>
                <a:spcPts val="4511"/>
              </a:lnSpc>
            </a:pPr>
            <a:endParaRPr lang="en-US" sz="3222">
              <a:solidFill>
                <a:srgbClr val="F2F1EB"/>
              </a:solidFill>
              <a:latin typeface="Open Sans Extra Bold"/>
            </a:endParaRPr>
          </a:p>
          <a:p>
            <a:pPr algn="ctr">
              <a:lnSpc>
                <a:spcPts val="4511"/>
              </a:lnSpc>
            </a:pPr>
            <a:endParaRPr lang="en-US" sz="3222">
              <a:solidFill>
                <a:srgbClr val="F2F1EB"/>
              </a:solidFill>
              <a:latin typeface="Open Sans Extra Bold"/>
            </a:endParaRPr>
          </a:p>
        </p:txBody>
      </p:sp>
      <p:sp>
        <p:nvSpPr>
          <p:cNvPr id="11" name="TextBox 11"/>
          <p:cNvSpPr txBox="1"/>
          <p:nvPr/>
        </p:nvSpPr>
        <p:spPr>
          <a:xfrm>
            <a:off x="5296574" y="1158222"/>
            <a:ext cx="7694852" cy="1211713"/>
          </a:xfrm>
          <a:prstGeom prst="rect">
            <a:avLst/>
          </a:prstGeom>
        </p:spPr>
        <p:txBody>
          <a:bodyPr lIns="0" tIns="0" rIns="0" bIns="0" rtlCol="0" anchor="t">
            <a:spAutoFit/>
          </a:bodyPr>
          <a:lstStyle/>
          <a:p>
            <a:pPr algn="ctr">
              <a:lnSpc>
                <a:spcPts val="9860"/>
              </a:lnSpc>
              <a:spcBef>
                <a:spcPct val="0"/>
              </a:spcBef>
            </a:pPr>
            <a:r>
              <a:rPr lang="en-US" sz="7042">
                <a:solidFill>
                  <a:srgbClr val="7B451D"/>
                </a:solidFill>
                <a:latin typeface="Bosk"/>
              </a:rPr>
              <a:t>METHODOLGY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1287641" y="2784090"/>
            <a:ext cx="16671301" cy="6318865"/>
            <a:chOff x="0" y="0"/>
            <a:chExt cx="4390795" cy="1664228"/>
          </a:xfrm>
        </p:grpSpPr>
        <p:sp>
          <p:nvSpPr>
            <p:cNvPr id="3" name="Freeform 3"/>
            <p:cNvSpPr/>
            <p:nvPr/>
          </p:nvSpPr>
          <p:spPr>
            <a:xfrm>
              <a:off x="0" y="0"/>
              <a:ext cx="4390796" cy="1664228"/>
            </a:xfrm>
            <a:custGeom>
              <a:avLst/>
              <a:gdLst/>
              <a:ahLst/>
              <a:cxnLst/>
              <a:rect l="l" t="t" r="r" b="b"/>
              <a:pathLst>
                <a:path w="4390796" h="1664228">
                  <a:moveTo>
                    <a:pt x="23684" y="0"/>
                  </a:moveTo>
                  <a:lnTo>
                    <a:pt x="4367112" y="0"/>
                  </a:lnTo>
                  <a:cubicBezTo>
                    <a:pt x="4380192" y="0"/>
                    <a:pt x="4390796" y="10604"/>
                    <a:pt x="4390796" y="23684"/>
                  </a:cubicBezTo>
                  <a:lnTo>
                    <a:pt x="4390796" y="1640544"/>
                  </a:lnTo>
                  <a:cubicBezTo>
                    <a:pt x="4390796" y="1646825"/>
                    <a:pt x="4388300" y="1652849"/>
                    <a:pt x="4383859" y="1657291"/>
                  </a:cubicBezTo>
                  <a:cubicBezTo>
                    <a:pt x="4379417" y="1661733"/>
                    <a:pt x="4373393" y="1664228"/>
                    <a:pt x="4367112" y="1664228"/>
                  </a:cubicBezTo>
                  <a:lnTo>
                    <a:pt x="23684" y="1664228"/>
                  </a:lnTo>
                  <a:cubicBezTo>
                    <a:pt x="17402" y="1664228"/>
                    <a:pt x="11378" y="1661733"/>
                    <a:pt x="6937" y="1657291"/>
                  </a:cubicBezTo>
                  <a:cubicBezTo>
                    <a:pt x="2495" y="1652849"/>
                    <a:pt x="0" y="1646825"/>
                    <a:pt x="0" y="1640544"/>
                  </a:cubicBezTo>
                  <a:lnTo>
                    <a:pt x="0" y="23684"/>
                  </a:lnTo>
                  <a:cubicBezTo>
                    <a:pt x="0" y="17402"/>
                    <a:pt x="2495" y="11378"/>
                    <a:pt x="6937" y="6937"/>
                  </a:cubicBezTo>
                  <a:cubicBezTo>
                    <a:pt x="11378" y="2495"/>
                    <a:pt x="17402" y="0"/>
                    <a:pt x="23684" y="0"/>
                  </a:cubicBezTo>
                  <a:close/>
                </a:path>
              </a:pathLst>
            </a:custGeom>
            <a:solidFill>
              <a:srgbClr val="628B4C">
                <a:alpha val="80000"/>
              </a:srgbClr>
            </a:solidFill>
          </p:spPr>
          <p:txBody>
            <a:bodyPr/>
            <a:lstStyle/>
            <a:p>
              <a:endParaRPr lang="en-US"/>
            </a:p>
          </p:txBody>
        </p:sp>
        <p:sp>
          <p:nvSpPr>
            <p:cNvPr id="4" name="TextBox 4"/>
            <p:cNvSpPr txBox="1"/>
            <p:nvPr/>
          </p:nvSpPr>
          <p:spPr>
            <a:xfrm>
              <a:off x="0" y="-38100"/>
              <a:ext cx="4390795" cy="170232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6" name="Freeform 6"/>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7" name="Freeform 7"/>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8" name="Freeform 8"/>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9" name="Freeform 9"/>
          <p:cNvSpPr/>
          <p:nvPr/>
        </p:nvSpPr>
        <p:spPr>
          <a:xfrm>
            <a:off x="6947769" y="2559719"/>
            <a:ext cx="4392461" cy="223616"/>
          </a:xfrm>
          <a:custGeom>
            <a:avLst/>
            <a:gdLst/>
            <a:ahLst/>
            <a:cxnLst/>
            <a:rect l="l" t="t" r="r" b="b"/>
            <a:pathLst>
              <a:path w="4392461" h="223616">
                <a:moveTo>
                  <a:pt x="0" y="0"/>
                </a:moveTo>
                <a:lnTo>
                  <a:pt x="4392462" y="0"/>
                </a:lnTo>
                <a:lnTo>
                  <a:pt x="4392462" y="223616"/>
                </a:lnTo>
                <a:lnTo>
                  <a:pt x="0" y="223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4167867" y="4239082"/>
            <a:ext cx="10483728" cy="4239461"/>
          </a:xfrm>
          <a:custGeom>
            <a:avLst/>
            <a:gdLst/>
            <a:ahLst/>
            <a:cxnLst/>
            <a:rect l="l" t="t" r="r" b="b"/>
            <a:pathLst>
              <a:path w="10483728" h="4239461">
                <a:moveTo>
                  <a:pt x="0" y="0"/>
                </a:moveTo>
                <a:lnTo>
                  <a:pt x="10483728" y="0"/>
                </a:lnTo>
                <a:lnTo>
                  <a:pt x="10483728" y="4239462"/>
                </a:lnTo>
                <a:lnTo>
                  <a:pt x="0" y="4239462"/>
                </a:lnTo>
                <a:lnTo>
                  <a:pt x="0" y="0"/>
                </a:lnTo>
                <a:close/>
              </a:path>
            </a:pathLst>
          </a:custGeom>
          <a:blipFill>
            <a:blip r:embed="rId8"/>
            <a:stretch>
              <a:fillRect/>
            </a:stretch>
          </a:blipFill>
        </p:spPr>
        <p:txBody>
          <a:bodyPr/>
          <a:lstStyle/>
          <a:p>
            <a:endParaRPr lang="en-US"/>
          </a:p>
        </p:txBody>
      </p:sp>
      <p:sp>
        <p:nvSpPr>
          <p:cNvPr id="11" name="TextBox 11"/>
          <p:cNvSpPr txBox="1"/>
          <p:nvPr/>
        </p:nvSpPr>
        <p:spPr>
          <a:xfrm>
            <a:off x="3328470" y="3485169"/>
            <a:ext cx="10264229" cy="2270815"/>
          </a:xfrm>
          <a:prstGeom prst="rect">
            <a:avLst/>
          </a:prstGeom>
        </p:spPr>
        <p:txBody>
          <a:bodyPr lIns="0" tIns="0" rIns="0" bIns="0" rtlCol="0" anchor="t">
            <a:spAutoFit/>
          </a:bodyPr>
          <a:lstStyle/>
          <a:p>
            <a:pPr marL="695811" lvl="1" indent="-347906">
              <a:lnSpc>
                <a:spcPts val="4511"/>
              </a:lnSpc>
              <a:buFont typeface="Arial"/>
              <a:buChar char="•"/>
            </a:pPr>
            <a:r>
              <a:rPr lang="en-US" sz="3222">
                <a:solidFill>
                  <a:srgbClr val="F2F1EB"/>
                </a:solidFill>
                <a:latin typeface="Open Sans Extra Bold"/>
              </a:rPr>
              <a:t>Architecture of the fuzzy model. </a:t>
            </a:r>
          </a:p>
          <a:p>
            <a:pPr>
              <a:lnSpc>
                <a:spcPts val="4511"/>
              </a:lnSpc>
            </a:pPr>
            <a:r>
              <a:rPr lang="en-US" sz="3222">
                <a:solidFill>
                  <a:srgbClr val="7B451D"/>
                </a:solidFill>
                <a:latin typeface="Open Sans Extra Bold"/>
              </a:rPr>
              <a:t> </a:t>
            </a:r>
          </a:p>
          <a:p>
            <a:pPr>
              <a:lnSpc>
                <a:spcPts val="4511"/>
              </a:lnSpc>
            </a:pPr>
            <a:endParaRPr lang="en-US" sz="3222">
              <a:solidFill>
                <a:srgbClr val="7B451D"/>
              </a:solidFill>
              <a:latin typeface="Open Sans Extra Bold"/>
            </a:endParaRPr>
          </a:p>
          <a:p>
            <a:pPr algn="ctr">
              <a:lnSpc>
                <a:spcPts val="4511"/>
              </a:lnSpc>
            </a:pPr>
            <a:endParaRPr lang="en-US" sz="3222">
              <a:solidFill>
                <a:srgbClr val="7B451D"/>
              </a:solidFill>
              <a:latin typeface="Open Sans Extra Bold"/>
            </a:endParaRPr>
          </a:p>
        </p:txBody>
      </p:sp>
      <p:sp>
        <p:nvSpPr>
          <p:cNvPr id="12" name="TextBox 12"/>
          <p:cNvSpPr txBox="1"/>
          <p:nvPr/>
        </p:nvSpPr>
        <p:spPr>
          <a:xfrm>
            <a:off x="5296574" y="1158222"/>
            <a:ext cx="7694852" cy="1211713"/>
          </a:xfrm>
          <a:prstGeom prst="rect">
            <a:avLst/>
          </a:prstGeom>
        </p:spPr>
        <p:txBody>
          <a:bodyPr lIns="0" tIns="0" rIns="0" bIns="0" rtlCol="0" anchor="t">
            <a:spAutoFit/>
          </a:bodyPr>
          <a:lstStyle/>
          <a:p>
            <a:pPr algn="ctr">
              <a:lnSpc>
                <a:spcPts val="9860"/>
              </a:lnSpc>
              <a:spcBef>
                <a:spcPct val="0"/>
              </a:spcBef>
            </a:pPr>
            <a:r>
              <a:rPr lang="en-US" sz="7042">
                <a:solidFill>
                  <a:srgbClr val="7B451D"/>
                </a:solidFill>
                <a:latin typeface="Bosk"/>
              </a:rPr>
              <a:t>METHODOLGY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1287641" y="2784090"/>
            <a:ext cx="16230600" cy="5437463"/>
            <a:chOff x="0" y="0"/>
            <a:chExt cx="4274726" cy="1432089"/>
          </a:xfrm>
        </p:grpSpPr>
        <p:sp>
          <p:nvSpPr>
            <p:cNvPr id="3" name="Freeform 3"/>
            <p:cNvSpPr/>
            <p:nvPr/>
          </p:nvSpPr>
          <p:spPr>
            <a:xfrm>
              <a:off x="0" y="0"/>
              <a:ext cx="4274726" cy="1432089"/>
            </a:xfrm>
            <a:custGeom>
              <a:avLst/>
              <a:gdLst/>
              <a:ahLst/>
              <a:cxnLst/>
              <a:rect l="l" t="t" r="r" b="b"/>
              <a:pathLst>
                <a:path w="4274726" h="1432089">
                  <a:moveTo>
                    <a:pt x="24327" y="0"/>
                  </a:moveTo>
                  <a:lnTo>
                    <a:pt x="4250399" y="0"/>
                  </a:lnTo>
                  <a:cubicBezTo>
                    <a:pt x="4263834" y="0"/>
                    <a:pt x="4274726" y="10891"/>
                    <a:pt x="4274726" y="24327"/>
                  </a:cubicBezTo>
                  <a:lnTo>
                    <a:pt x="4274726" y="1407762"/>
                  </a:lnTo>
                  <a:cubicBezTo>
                    <a:pt x="4274726" y="1421198"/>
                    <a:pt x="4263834" y="1432089"/>
                    <a:pt x="4250399" y="1432089"/>
                  </a:cubicBezTo>
                  <a:lnTo>
                    <a:pt x="24327" y="1432089"/>
                  </a:lnTo>
                  <a:cubicBezTo>
                    <a:pt x="10891" y="1432089"/>
                    <a:pt x="0" y="1421198"/>
                    <a:pt x="0" y="1407762"/>
                  </a:cubicBezTo>
                  <a:lnTo>
                    <a:pt x="0" y="24327"/>
                  </a:lnTo>
                  <a:cubicBezTo>
                    <a:pt x="0" y="10891"/>
                    <a:pt x="10891" y="0"/>
                    <a:pt x="24327" y="0"/>
                  </a:cubicBezTo>
                  <a:close/>
                </a:path>
              </a:pathLst>
            </a:custGeom>
            <a:solidFill>
              <a:srgbClr val="628B4C">
                <a:alpha val="80000"/>
              </a:srgbClr>
            </a:solidFill>
          </p:spPr>
          <p:txBody>
            <a:bodyPr/>
            <a:lstStyle/>
            <a:p>
              <a:endParaRPr lang="en-US"/>
            </a:p>
          </p:txBody>
        </p:sp>
        <p:sp>
          <p:nvSpPr>
            <p:cNvPr id="4" name="TextBox 4"/>
            <p:cNvSpPr txBox="1"/>
            <p:nvPr/>
          </p:nvSpPr>
          <p:spPr>
            <a:xfrm>
              <a:off x="0" y="-38100"/>
              <a:ext cx="4274726" cy="147018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6" name="Freeform 6"/>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7" name="Freeform 7"/>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8" name="Freeform 8"/>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9" name="TextBox 9"/>
          <p:cNvSpPr txBox="1"/>
          <p:nvPr/>
        </p:nvSpPr>
        <p:spPr>
          <a:xfrm>
            <a:off x="5296574" y="1158222"/>
            <a:ext cx="7694852" cy="952184"/>
          </a:xfrm>
          <a:prstGeom prst="rect">
            <a:avLst/>
          </a:prstGeom>
        </p:spPr>
        <p:txBody>
          <a:bodyPr lIns="0" tIns="0" rIns="0" bIns="0" rtlCol="0" anchor="t">
            <a:spAutoFit/>
          </a:bodyPr>
          <a:lstStyle/>
          <a:p>
            <a:pPr algn="ctr">
              <a:lnSpc>
                <a:spcPts val="9860"/>
              </a:lnSpc>
              <a:spcBef>
                <a:spcPct val="0"/>
              </a:spcBef>
            </a:pPr>
            <a:r>
              <a:rPr lang="en-US" sz="7042" dirty="0">
                <a:solidFill>
                  <a:srgbClr val="7B451D"/>
                </a:solidFill>
                <a:latin typeface="Bosk"/>
              </a:rPr>
              <a:t>METHODOLGY</a:t>
            </a:r>
          </a:p>
        </p:txBody>
      </p:sp>
      <p:sp>
        <p:nvSpPr>
          <p:cNvPr id="10" name="Freeform 10"/>
          <p:cNvSpPr/>
          <p:nvPr/>
        </p:nvSpPr>
        <p:spPr>
          <a:xfrm>
            <a:off x="6947769" y="2559719"/>
            <a:ext cx="4392461" cy="223616"/>
          </a:xfrm>
          <a:custGeom>
            <a:avLst/>
            <a:gdLst/>
            <a:ahLst/>
            <a:cxnLst/>
            <a:rect l="l" t="t" r="r" b="b"/>
            <a:pathLst>
              <a:path w="4392461" h="223616">
                <a:moveTo>
                  <a:pt x="0" y="0"/>
                </a:moveTo>
                <a:lnTo>
                  <a:pt x="4392462" y="0"/>
                </a:lnTo>
                <a:lnTo>
                  <a:pt x="4392462" y="223616"/>
                </a:lnTo>
                <a:lnTo>
                  <a:pt x="0" y="223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3871099" y="3251497"/>
            <a:ext cx="10545802" cy="4406394"/>
          </a:xfrm>
          <a:prstGeom prst="rect">
            <a:avLst/>
          </a:prstGeom>
        </p:spPr>
        <p:txBody>
          <a:bodyPr lIns="0" tIns="0" rIns="0" bIns="0" rtlCol="0" anchor="t">
            <a:spAutoFit/>
          </a:bodyPr>
          <a:lstStyle/>
          <a:p>
            <a:pPr marL="678989" lvl="1" indent="-339494">
              <a:lnSpc>
                <a:spcPts val="4402"/>
              </a:lnSpc>
              <a:buFont typeface="Arial"/>
              <a:buChar char="•"/>
            </a:pPr>
            <a:r>
              <a:rPr lang="en-US" sz="3144">
                <a:solidFill>
                  <a:srgbClr val="F2F1EB"/>
                </a:solidFill>
                <a:latin typeface="Open Sans Extra Bold"/>
              </a:rPr>
              <a:t>System evaluation. </a:t>
            </a:r>
          </a:p>
          <a:p>
            <a:pPr>
              <a:lnSpc>
                <a:spcPts val="4402"/>
              </a:lnSpc>
            </a:pPr>
            <a:r>
              <a:rPr lang="en-US" sz="3144">
                <a:solidFill>
                  <a:srgbClr val="F2F1EB"/>
                </a:solidFill>
                <a:latin typeface="Open Sans Extra Bold"/>
              </a:rPr>
              <a:t>A web-based platform was designed to implement and test the model. Therefore, the information related to 100 nutritional records was entered into this platform.</a:t>
            </a:r>
          </a:p>
          <a:p>
            <a:pPr>
              <a:lnSpc>
                <a:spcPts val="4402"/>
              </a:lnSpc>
            </a:pPr>
            <a:endParaRPr lang="en-US" sz="3144">
              <a:solidFill>
                <a:srgbClr val="F2F1EB"/>
              </a:solidFill>
              <a:latin typeface="Open Sans Extra Bold"/>
            </a:endParaRPr>
          </a:p>
          <a:p>
            <a:pPr>
              <a:lnSpc>
                <a:spcPts val="4402"/>
              </a:lnSpc>
            </a:pPr>
            <a:endParaRPr lang="en-US" sz="3144">
              <a:solidFill>
                <a:srgbClr val="F2F1EB"/>
              </a:solidFill>
              <a:latin typeface="Open Sans Extra Bold"/>
            </a:endParaRPr>
          </a:p>
          <a:p>
            <a:pPr algn="ctr">
              <a:lnSpc>
                <a:spcPts val="4402"/>
              </a:lnSpc>
            </a:pPr>
            <a:endParaRPr lang="en-US" sz="3144">
              <a:solidFill>
                <a:srgbClr val="F2F1EB"/>
              </a:solidFill>
              <a:latin typeface="Open Sans Extra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83335"/>
            <a:ext cx="16817758" cy="7502910"/>
            <a:chOff x="0" y="0"/>
            <a:chExt cx="4429368" cy="1976075"/>
          </a:xfrm>
        </p:grpSpPr>
        <p:sp>
          <p:nvSpPr>
            <p:cNvPr id="3" name="Freeform 3"/>
            <p:cNvSpPr/>
            <p:nvPr/>
          </p:nvSpPr>
          <p:spPr>
            <a:xfrm>
              <a:off x="0" y="0"/>
              <a:ext cx="4429368" cy="1976075"/>
            </a:xfrm>
            <a:custGeom>
              <a:avLst/>
              <a:gdLst/>
              <a:ahLst/>
              <a:cxnLst/>
              <a:rect l="l" t="t" r="r" b="b"/>
              <a:pathLst>
                <a:path w="4429368" h="1976075">
                  <a:moveTo>
                    <a:pt x="23477" y="0"/>
                  </a:moveTo>
                  <a:lnTo>
                    <a:pt x="4405891" y="0"/>
                  </a:lnTo>
                  <a:cubicBezTo>
                    <a:pt x="4412118" y="0"/>
                    <a:pt x="4418089" y="2474"/>
                    <a:pt x="4422492" y="6876"/>
                  </a:cubicBezTo>
                  <a:cubicBezTo>
                    <a:pt x="4426895" y="11279"/>
                    <a:pt x="4429368" y="17251"/>
                    <a:pt x="4429368" y="23477"/>
                  </a:cubicBezTo>
                  <a:lnTo>
                    <a:pt x="4429368" y="1952598"/>
                  </a:lnTo>
                  <a:cubicBezTo>
                    <a:pt x="4429368" y="1965564"/>
                    <a:pt x="4418857" y="1976075"/>
                    <a:pt x="4405891" y="1976075"/>
                  </a:cubicBezTo>
                  <a:lnTo>
                    <a:pt x="23477" y="1976075"/>
                  </a:lnTo>
                  <a:cubicBezTo>
                    <a:pt x="17251" y="1976075"/>
                    <a:pt x="11279" y="1973602"/>
                    <a:pt x="6876" y="1969199"/>
                  </a:cubicBezTo>
                  <a:cubicBezTo>
                    <a:pt x="2474" y="1964796"/>
                    <a:pt x="0" y="1958824"/>
                    <a:pt x="0" y="1952598"/>
                  </a:cubicBezTo>
                  <a:lnTo>
                    <a:pt x="0" y="23477"/>
                  </a:lnTo>
                  <a:cubicBezTo>
                    <a:pt x="0" y="10511"/>
                    <a:pt x="10511" y="0"/>
                    <a:pt x="23477" y="0"/>
                  </a:cubicBezTo>
                  <a:close/>
                </a:path>
              </a:pathLst>
            </a:custGeom>
            <a:solidFill>
              <a:srgbClr val="628B4C">
                <a:alpha val="80000"/>
              </a:srgbClr>
            </a:solidFill>
          </p:spPr>
          <p:txBody>
            <a:bodyPr/>
            <a:lstStyle/>
            <a:p>
              <a:endParaRPr lang="en-US"/>
            </a:p>
          </p:txBody>
        </p:sp>
        <p:sp>
          <p:nvSpPr>
            <p:cNvPr id="4" name="TextBox 4"/>
            <p:cNvSpPr txBox="1"/>
            <p:nvPr/>
          </p:nvSpPr>
          <p:spPr>
            <a:xfrm>
              <a:off x="0" y="-38100"/>
              <a:ext cx="4429368" cy="201417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6" name="Freeform 6"/>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7" name="Freeform 7"/>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8" name="Freeform 8"/>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9" name="Freeform 9"/>
          <p:cNvSpPr/>
          <p:nvPr/>
        </p:nvSpPr>
        <p:spPr>
          <a:xfrm>
            <a:off x="6947769" y="2559719"/>
            <a:ext cx="4392461" cy="223616"/>
          </a:xfrm>
          <a:custGeom>
            <a:avLst/>
            <a:gdLst/>
            <a:ahLst/>
            <a:cxnLst/>
            <a:rect l="l" t="t" r="r" b="b"/>
            <a:pathLst>
              <a:path w="4392461" h="223616">
                <a:moveTo>
                  <a:pt x="0" y="0"/>
                </a:moveTo>
                <a:lnTo>
                  <a:pt x="4392462" y="0"/>
                </a:lnTo>
                <a:lnTo>
                  <a:pt x="4392462" y="223616"/>
                </a:lnTo>
                <a:lnTo>
                  <a:pt x="0" y="223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4784659" y="3788767"/>
            <a:ext cx="9305840" cy="6321162"/>
          </a:xfrm>
          <a:custGeom>
            <a:avLst/>
            <a:gdLst/>
            <a:ahLst/>
            <a:cxnLst/>
            <a:rect l="l" t="t" r="r" b="b"/>
            <a:pathLst>
              <a:path w="9305840" h="6321162">
                <a:moveTo>
                  <a:pt x="0" y="0"/>
                </a:moveTo>
                <a:lnTo>
                  <a:pt x="9305840" y="0"/>
                </a:lnTo>
                <a:lnTo>
                  <a:pt x="9305840" y="6321162"/>
                </a:lnTo>
                <a:lnTo>
                  <a:pt x="0" y="6321162"/>
                </a:lnTo>
                <a:lnTo>
                  <a:pt x="0" y="0"/>
                </a:lnTo>
                <a:close/>
              </a:path>
            </a:pathLst>
          </a:custGeom>
          <a:blipFill>
            <a:blip r:embed="rId8"/>
            <a:stretch>
              <a:fillRect/>
            </a:stretch>
          </a:blipFill>
        </p:spPr>
        <p:txBody>
          <a:bodyPr/>
          <a:lstStyle/>
          <a:p>
            <a:endParaRPr lang="en-US"/>
          </a:p>
        </p:txBody>
      </p:sp>
      <p:sp>
        <p:nvSpPr>
          <p:cNvPr id="11" name="TextBox 11"/>
          <p:cNvSpPr txBox="1"/>
          <p:nvPr/>
        </p:nvSpPr>
        <p:spPr>
          <a:xfrm>
            <a:off x="5296574" y="1158222"/>
            <a:ext cx="7694852" cy="2221762"/>
          </a:xfrm>
          <a:prstGeom prst="rect">
            <a:avLst/>
          </a:prstGeom>
        </p:spPr>
        <p:txBody>
          <a:bodyPr lIns="0" tIns="0" rIns="0" bIns="0" rtlCol="0" anchor="t">
            <a:spAutoFit/>
          </a:bodyPr>
          <a:lstStyle/>
          <a:p>
            <a:pPr algn="ctr">
              <a:lnSpc>
                <a:spcPts val="9860"/>
              </a:lnSpc>
              <a:spcBef>
                <a:spcPct val="0"/>
              </a:spcBef>
            </a:pPr>
            <a:r>
              <a:rPr lang="en-US" sz="7042" dirty="0">
                <a:solidFill>
                  <a:srgbClr val="7B451D"/>
                </a:solidFill>
                <a:latin typeface="Bosk"/>
              </a:rPr>
              <a:t>METHODOLGY</a:t>
            </a:r>
          </a:p>
          <a:p>
            <a:pPr algn="ctr">
              <a:lnSpc>
                <a:spcPts val="9860"/>
              </a:lnSpc>
              <a:spcBef>
                <a:spcPct val="0"/>
              </a:spcBef>
            </a:pPr>
            <a:endParaRPr lang="en-US" sz="7042" dirty="0">
              <a:solidFill>
                <a:srgbClr val="7B451D"/>
              </a:solidFill>
              <a:latin typeface="Bosk"/>
            </a:endParaRPr>
          </a:p>
        </p:txBody>
      </p:sp>
      <p:sp>
        <p:nvSpPr>
          <p:cNvPr id="12" name="TextBox 12"/>
          <p:cNvSpPr txBox="1"/>
          <p:nvPr/>
        </p:nvSpPr>
        <p:spPr>
          <a:xfrm>
            <a:off x="6578086" y="2907160"/>
            <a:ext cx="5403240" cy="2973660"/>
          </a:xfrm>
          <a:prstGeom prst="rect">
            <a:avLst/>
          </a:prstGeom>
        </p:spPr>
        <p:txBody>
          <a:bodyPr lIns="0" tIns="0" rIns="0" bIns="0" rtlCol="0" anchor="t">
            <a:spAutoFit/>
          </a:bodyPr>
          <a:lstStyle/>
          <a:p>
            <a:pPr marL="730809" lvl="1" indent="-365404">
              <a:lnSpc>
                <a:spcPts val="4738"/>
              </a:lnSpc>
              <a:buFont typeface="Arial"/>
              <a:buChar char="•"/>
            </a:pPr>
            <a:r>
              <a:rPr lang="en-US" sz="3384">
                <a:solidFill>
                  <a:srgbClr val="7B451D"/>
                </a:solidFill>
                <a:latin typeface="Open Sans Extra Bold"/>
              </a:rPr>
              <a:t>System evaluation. </a:t>
            </a:r>
          </a:p>
          <a:p>
            <a:pPr>
              <a:lnSpc>
                <a:spcPts val="4738"/>
              </a:lnSpc>
            </a:pPr>
            <a:endParaRPr lang="en-US" sz="3384">
              <a:solidFill>
                <a:srgbClr val="7B451D"/>
              </a:solidFill>
              <a:latin typeface="Open Sans Extra Bold"/>
            </a:endParaRPr>
          </a:p>
          <a:p>
            <a:pPr>
              <a:lnSpc>
                <a:spcPts val="4738"/>
              </a:lnSpc>
            </a:pPr>
            <a:endParaRPr lang="en-US" sz="3384">
              <a:solidFill>
                <a:srgbClr val="7B451D"/>
              </a:solidFill>
              <a:latin typeface="Open Sans Extra Bold"/>
            </a:endParaRPr>
          </a:p>
          <a:p>
            <a:pPr>
              <a:lnSpc>
                <a:spcPts val="4738"/>
              </a:lnSpc>
            </a:pPr>
            <a:endParaRPr lang="en-US" sz="3384">
              <a:solidFill>
                <a:srgbClr val="7B451D"/>
              </a:solidFill>
              <a:latin typeface="Open Sans Extra Bold"/>
            </a:endParaRPr>
          </a:p>
          <a:p>
            <a:pPr algn="ctr">
              <a:lnSpc>
                <a:spcPts val="4738"/>
              </a:lnSpc>
            </a:pPr>
            <a:endParaRPr lang="en-US" sz="3384">
              <a:solidFill>
                <a:srgbClr val="7B451D"/>
              </a:solidFill>
              <a:latin typeface="Open Sans Extra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sp>
        <p:nvSpPr>
          <p:cNvPr id="2" name="Freeform 2"/>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3" name="TextBox 3"/>
          <p:cNvSpPr txBox="1"/>
          <p:nvPr/>
        </p:nvSpPr>
        <p:spPr>
          <a:xfrm>
            <a:off x="5296574" y="472799"/>
            <a:ext cx="7694852" cy="1211751"/>
          </a:xfrm>
          <a:prstGeom prst="rect">
            <a:avLst/>
          </a:prstGeom>
        </p:spPr>
        <p:txBody>
          <a:bodyPr lIns="0" tIns="0" rIns="0" bIns="0" rtlCol="0" anchor="t">
            <a:spAutoFit/>
          </a:bodyPr>
          <a:lstStyle/>
          <a:p>
            <a:pPr algn="ctr">
              <a:lnSpc>
                <a:spcPts val="9860"/>
              </a:lnSpc>
              <a:spcBef>
                <a:spcPct val="0"/>
              </a:spcBef>
            </a:pPr>
            <a:r>
              <a:rPr lang="en-US" sz="7042">
                <a:solidFill>
                  <a:srgbClr val="7B451D"/>
                </a:solidFill>
                <a:latin typeface="Bosk"/>
              </a:rPr>
              <a:t>RESULTS</a:t>
            </a:r>
          </a:p>
        </p:txBody>
      </p:sp>
      <p:grpSp>
        <p:nvGrpSpPr>
          <p:cNvPr id="4" name="Group 4"/>
          <p:cNvGrpSpPr/>
          <p:nvPr/>
        </p:nvGrpSpPr>
        <p:grpSpPr>
          <a:xfrm>
            <a:off x="918801" y="3973886"/>
            <a:ext cx="3838279" cy="4921069"/>
            <a:chOff x="0" y="0"/>
            <a:chExt cx="1010905" cy="1296084"/>
          </a:xfrm>
        </p:grpSpPr>
        <p:sp>
          <p:nvSpPr>
            <p:cNvPr id="5" name="Freeform 5"/>
            <p:cNvSpPr/>
            <p:nvPr/>
          </p:nvSpPr>
          <p:spPr>
            <a:xfrm>
              <a:off x="0" y="0"/>
              <a:ext cx="1010905" cy="1296084"/>
            </a:xfrm>
            <a:custGeom>
              <a:avLst/>
              <a:gdLst/>
              <a:ahLst/>
              <a:cxnLst/>
              <a:rect l="l" t="t" r="r" b="b"/>
              <a:pathLst>
                <a:path w="1010905" h="1296084">
                  <a:moveTo>
                    <a:pt x="102868" y="0"/>
                  </a:moveTo>
                  <a:lnTo>
                    <a:pt x="908036" y="0"/>
                  </a:lnTo>
                  <a:cubicBezTo>
                    <a:pt x="964849" y="0"/>
                    <a:pt x="1010905" y="46056"/>
                    <a:pt x="1010905" y="102868"/>
                  </a:cubicBezTo>
                  <a:lnTo>
                    <a:pt x="1010905" y="1193216"/>
                  </a:lnTo>
                  <a:cubicBezTo>
                    <a:pt x="1010905" y="1220498"/>
                    <a:pt x="1000067" y="1246663"/>
                    <a:pt x="980775" y="1265955"/>
                  </a:cubicBezTo>
                  <a:cubicBezTo>
                    <a:pt x="961484" y="1285246"/>
                    <a:pt x="935319" y="1296084"/>
                    <a:pt x="908036" y="1296084"/>
                  </a:cubicBezTo>
                  <a:lnTo>
                    <a:pt x="102868" y="1296084"/>
                  </a:lnTo>
                  <a:cubicBezTo>
                    <a:pt x="46056" y="1296084"/>
                    <a:pt x="0" y="1250028"/>
                    <a:pt x="0" y="1193216"/>
                  </a:cubicBezTo>
                  <a:lnTo>
                    <a:pt x="0" y="102868"/>
                  </a:lnTo>
                  <a:cubicBezTo>
                    <a:pt x="0" y="46056"/>
                    <a:pt x="46056" y="0"/>
                    <a:pt x="102868" y="0"/>
                  </a:cubicBezTo>
                  <a:close/>
                </a:path>
              </a:pathLst>
            </a:custGeom>
            <a:solidFill>
              <a:srgbClr val="628B4C">
                <a:alpha val="80000"/>
              </a:srgbClr>
            </a:solidFill>
          </p:spPr>
          <p:txBody>
            <a:bodyPr/>
            <a:lstStyle/>
            <a:p>
              <a:endParaRPr lang="en-US"/>
            </a:p>
          </p:txBody>
        </p:sp>
        <p:sp>
          <p:nvSpPr>
            <p:cNvPr id="6" name="TextBox 6"/>
            <p:cNvSpPr txBox="1"/>
            <p:nvPr/>
          </p:nvSpPr>
          <p:spPr>
            <a:xfrm>
              <a:off x="0" y="-38100"/>
              <a:ext cx="1010905" cy="1334184"/>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705940" y="3470476"/>
            <a:ext cx="1065678" cy="1326070"/>
          </a:xfrm>
          <a:custGeom>
            <a:avLst/>
            <a:gdLst/>
            <a:ahLst/>
            <a:cxnLst/>
            <a:rect l="l" t="t" r="r" b="b"/>
            <a:pathLst>
              <a:path w="1065678" h="1326070">
                <a:moveTo>
                  <a:pt x="0" y="0"/>
                </a:moveTo>
                <a:lnTo>
                  <a:pt x="1065678" y="0"/>
                </a:lnTo>
                <a:lnTo>
                  <a:pt x="1065678" y="1326070"/>
                </a:lnTo>
                <a:lnTo>
                  <a:pt x="0" y="13260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6">
              <a:extLst>
                <a:ext uri="{96DAC541-7B7A-43D3-8B79-37D633B846F1}">
                  <asvg:svgBlip xmlns:asvg="http://schemas.microsoft.com/office/drawing/2016/SVG/main" r:embed="rId7"/>
                </a:ext>
              </a:extLst>
            </a:blip>
            <a:stretch>
              <a:fillRect r="-82641" b="-128307"/>
            </a:stretch>
          </a:blipFill>
        </p:spPr>
        <p:txBody>
          <a:bodyPr/>
          <a:lstStyle/>
          <a:p>
            <a:endParaRPr lang="en-US"/>
          </a:p>
        </p:txBody>
      </p:sp>
      <p:sp>
        <p:nvSpPr>
          <p:cNvPr id="9" name="Freeform 9"/>
          <p:cNvSpPr/>
          <p:nvPr/>
        </p:nvSpPr>
        <p:spPr>
          <a:xfrm>
            <a:off x="16469797" y="7501477"/>
            <a:ext cx="1065678" cy="1326070"/>
          </a:xfrm>
          <a:custGeom>
            <a:avLst/>
            <a:gdLst/>
            <a:ahLst/>
            <a:cxnLst/>
            <a:rect l="l" t="t" r="r" b="b"/>
            <a:pathLst>
              <a:path w="1065678" h="1326070">
                <a:moveTo>
                  <a:pt x="0" y="0"/>
                </a:moveTo>
                <a:lnTo>
                  <a:pt x="1065678" y="0"/>
                </a:lnTo>
                <a:lnTo>
                  <a:pt x="1065678" y="1326070"/>
                </a:lnTo>
                <a:lnTo>
                  <a:pt x="0" y="13260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6755532" y="1778530"/>
            <a:ext cx="4392461" cy="223616"/>
          </a:xfrm>
          <a:custGeom>
            <a:avLst/>
            <a:gdLst/>
            <a:ahLst/>
            <a:cxnLst/>
            <a:rect l="l" t="t" r="r" b="b"/>
            <a:pathLst>
              <a:path w="4392461" h="223616">
                <a:moveTo>
                  <a:pt x="0" y="0"/>
                </a:moveTo>
                <a:lnTo>
                  <a:pt x="4392461" y="0"/>
                </a:lnTo>
                <a:lnTo>
                  <a:pt x="4392461" y="223616"/>
                </a:lnTo>
                <a:lnTo>
                  <a:pt x="0" y="2236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6">
              <a:extLst>
                <a:ext uri="{96DAC541-7B7A-43D3-8B79-37D633B846F1}">
                  <asvg:svgBlip xmlns:asvg="http://schemas.microsoft.com/office/drawing/2016/SVG/main" r:embed="rId7"/>
                </a:ext>
              </a:extLst>
            </a:blip>
            <a:stretch>
              <a:fillRect r="-82641" b="-128307"/>
            </a:stretch>
          </a:blipFill>
        </p:spPr>
        <p:txBody>
          <a:bodyPr/>
          <a:lstStyle/>
          <a:p>
            <a:endParaRPr lang="en-US"/>
          </a:p>
        </p:txBody>
      </p:sp>
      <p:sp>
        <p:nvSpPr>
          <p:cNvPr id="12" name="Freeform 12"/>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grpSp>
        <p:nvGrpSpPr>
          <p:cNvPr id="13" name="Group 13"/>
          <p:cNvGrpSpPr/>
          <p:nvPr/>
        </p:nvGrpSpPr>
        <p:grpSpPr>
          <a:xfrm>
            <a:off x="5193795" y="4001135"/>
            <a:ext cx="3838279" cy="4893820"/>
            <a:chOff x="0" y="0"/>
            <a:chExt cx="1010905" cy="1288907"/>
          </a:xfrm>
        </p:grpSpPr>
        <p:sp>
          <p:nvSpPr>
            <p:cNvPr id="14" name="Freeform 14"/>
            <p:cNvSpPr/>
            <p:nvPr/>
          </p:nvSpPr>
          <p:spPr>
            <a:xfrm>
              <a:off x="0" y="0"/>
              <a:ext cx="1010905" cy="1288907"/>
            </a:xfrm>
            <a:custGeom>
              <a:avLst/>
              <a:gdLst/>
              <a:ahLst/>
              <a:cxnLst/>
              <a:rect l="l" t="t" r="r" b="b"/>
              <a:pathLst>
                <a:path w="1010905" h="1288907">
                  <a:moveTo>
                    <a:pt x="102868" y="0"/>
                  </a:moveTo>
                  <a:lnTo>
                    <a:pt x="908036" y="0"/>
                  </a:lnTo>
                  <a:cubicBezTo>
                    <a:pt x="964849" y="0"/>
                    <a:pt x="1010905" y="46056"/>
                    <a:pt x="1010905" y="102868"/>
                  </a:cubicBezTo>
                  <a:lnTo>
                    <a:pt x="1010905" y="1186039"/>
                  </a:lnTo>
                  <a:cubicBezTo>
                    <a:pt x="1010905" y="1242852"/>
                    <a:pt x="964849" y="1288907"/>
                    <a:pt x="908036" y="1288907"/>
                  </a:cubicBezTo>
                  <a:lnTo>
                    <a:pt x="102868" y="1288907"/>
                  </a:lnTo>
                  <a:cubicBezTo>
                    <a:pt x="46056" y="1288907"/>
                    <a:pt x="0" y="1242852"/>
                    <a:pt x="0" y="1186039"/>
                  </a:cubicBezTo>
                  <a:lnTo>
                    <a:pt x="0" y="102868"/>
                  </a:lnTo>
                  <a:cubicBezTo>
                    <a:pt x="0" y="46056"/>
                    <a:pt x="46056" y="0"/>
                    <a:pt x="102868" y="0"/>
                  </a:cubicBezTo>
                  <a:close/>
                </a:path>
              </a:pathLst>
            </a:custGeom>
            <a:solidFill>
              <a:srgbClr val="628B4C">
                <a:alpha val="80000"/>
              </a:srgbClr>
            </a:solidFill>
          </p:spPr>
          <p:txBody>
            <a:bodyPr/>
            <a:lstStyle/>
            <a:p>
              <a:endParaRPr lang="en-US"/>
            </a:p>
          </p:txBody>
        </p:sp>
        <p:sp>
          <p:nvSpPr>
            <p:cNvPr id="15" name="TextBox 15"/>
            <p:cNvSpPr txBox="1"/>
            <p:nvPr/>
          </p:nvSpPr>
          <p:spPr>
            <a:xfrm>
              <a:off x="0" y="-38100"/>
              <a:ext cx="1010905" cy="1327007"/>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9468788" y="4001135"/>
            <a:ext cx="3838279" cy="4893820"/>
            <a:chOff x="0" y="0"/>
            <a:chExt cx="1010905" cy="1288907"/>
          </a:xfrm>
        </p:grpSpPr>
        <p:sp>
          <p:nvSpPr>
            <p:cNvPr id="17" name="Freeform 17"/>
            <p:cNvSpPr/>
            <p:nvPr/>
          </p:nvSpPr>
          <p:spPr>
            <a:xfrm>
              <a:off x="0" y="0"/>
              <a:ext cx="1010905" cy="1288907"/>
            </a:xfrm>
            <a:custGeom>
              <a:avLst/>
              <a:gdLst/>
              <a:ahLst/>
              <a:cxnLst/>
              <a:rect l="l" t="t" r="r" b="b"/>
              <a:pathLst>
                <a:path w="1010905" h="1288907">
                  <a:moveTo>
                    <a:pt x="102868" y="0"/>
                  </a:moveTo>
                  <a:lnTo>
                    <a:pt x="908036" y="0"/>
                  </a:lnTo>
                  <a:cubicBezTo>
                    <a:pt x="964849" y="0"/>
                    <a:pt x="1010905" y="46056"/>
                    <a:pt x="1010905" y="102868"/>
                  </a:cubicBezTo>
                  <a:lnTo>
                    <a:pt x="1010905" y="1186039"/>
                  </a:lnTo>
                  <a:cubicBezTo>
                    <a:pt x="1010905" y="1242852"/>
                    <a:pt x="964849" y="1288907"/>
                    <a:pt x="908036" y="1288907"/>
                  </a:cubicBezTo>
                  <a:lnTo>
                    <a:pt x="102868" y="1288907"/>
                  </a:lnTo>
                  <a:cubicBezTo>
                    <a:pt x="46056" y="1288907"/>
                    <a:pt x="0" y="1242852"/>
                    <a:pt x="0" y="1186039"/>
                  </a:cubicBezTo>
                  <a:lnTo>
                    <a:pt x="0" y="102868"/>
                  </a:lnTo>
                  <a:cubicBezTo>
                    <a:pt x="0" y="46056"/>
                    <a:pt x="46056" y="0"/>
                    <a:pt x="102868" y="0"/>
                  </a:cubicBezTo>
                  <a:close/>
                </a:path>
              </a:pathLst>
            </a:custGeom>
            <a:solidFill>
              <a:srgbClr val="628B4C">
                <a:alpha val="80000"/>
              </a:srgbClr>
            </a:solidFill>
          </p:spPr>
          <p:txBody>
            <a:bodyPr/>
            <a:lstStyle/>
            <a:p>
              <a:endParaRPr lang="en-US"/>
            </a:p>
          </p:txBody>
        </p:sp>
        <p:sp>
          <p:nvSpPr>
            <p:cNvPr id="18" name="TextBox 18"/>
            <p:cNvSpPr txBox="1"/>
            <p:nvPr/>
          </p:nvSpPr>
          <p:spPr>
            <a:xfrm>
              <a:off x="0" y="-38100"/>
              <a:ext cx="1010905" cy="1327007"/>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13743781" y="4028383"/>
            <a:ext cx="3838279" cy="4866571"/>
            <a:chOff x="0" y="0"/>
            <a:chExt cx="1010905" cy="1281731"/>
          </a:xfrm>
        </p:grpSpPr>
        <p:sp>
          <p:nvSpPr>
            <p:cNvPr id="20" name="Freeform 20"/>
            <p:cNvSpPr/>
            <p:nvPr/>
          </p:nvSpPr>
          <p:spPr>
            <a:xfrm>
              <a:off x="0" y="0"/>
              <a:ext cx="1010905" cy="1281731"/>
            </a:xfrm>
            <a:custGeom>
              <a:avLst/>
              <a:gdLst/>
              <a:ahLst/>
              <a:cxnLst/>
              <a:rect l="l" t="t" r="r" b="b"/>
              <a:pathLst>
                <a:path w="1010905" h="1281731">
                  <a:moveTo>
                    <a:pt x="102868" y="0"/>
                  </a:moveTo>
                  <a:lnTo>
                    <a:pt x="908036" y="0"/>
                  </a:lnTo>
                  <a:cubicBezTo>
                    <a:pt x="964849" y="0"/>
                    <a:pt x="1010905" y="46056"/>
                    <a:pt x="1010905" y="102868"/>
                  </a:cubicBezTo>
                  <a:lnTo>
                    <a:pt x="1010905" y="1178862"/>
                  </a:lnTo>
                  <a:cubicBezTo>
                    <a:pt x="1010905" y="1206145"/>
                    <a:pt x="1000067" y="1232310"/>
                    <a:pt x="980775" y="1251601"/>
                  </a:cubicBezTo>
                  <a:cubicBezTo>
                    <a:pt x="961484" y="1270893"/>
                    <a:pt x="935319" y="1281731"/>
                    <a:pt x="908036" y="1281731"/>
                  </a:cubicBezTo>
                  <a:lnTo>
                    <a:pt x="102868" y="1281731"/>
                  </a:lnTo>
                  <a:cubicBezTo>
                    <a:pt x="46056" y="1281731"/>
                    <a:pt x="0" y="1235675"/>
                    <a:pt x="0" y="1178862"/>
                  </a:cubicBezTo>
                  <a:lnTo>
                    <a:pt x="0" y="102868"/>
                  </a:lnTo>
                  <a:cubicBezTo>
                    <a:pt x="0" y="46056"/>
                    <a:pt x="46056" y="0"/>
                    <a:pt x="102868" y="0"/>
                  </a:cubicBezTo>
                  <a:close/>
                </a:path>
              </a:pathLst>
            </a:custGeom>
            <a:solidFill>
              <a:srgbClr val="628B4C">
                <a:alpha val="80000"/>
              </a:srgbClr>
            </a:solidFill>
          </p:spPr>
          <p:txBody>
            <a:bodyPr/>
            <a:lstStyle/>
            <a:p>
              <a:endParaRPr lang="en-US"/>
            </a:p>
          </p:txBody>
        </p:sp>
        <p:sp>
          <p:nvSpPr>
            <p:cNvPr id="21" name="TextBox 21"/>
            <p:cNvSpPr txBox="1"/>
            <p:nvPr/>
          </p:nvSpPr>
          <p:spPr>
            <a:xfrm>
              <a:off x="0" y="-38100"/>
              <a:ext cx="1010905" cy="1319831"/>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5566144" y="4365811"/>
            <a:ext cx="3093580" cy="1216025"/>
          </a:xfrm>
          <a:prstGeom prst="rect">
            <a:avLst/>
          </a:prstGeom>
        </p:spPr>
        <p:txBody>
          <a:bodyPr lIns="0" tIns="0" rIns="0" bIns="0" rtlCol="0" anchor="t">
            <a:spAutoFit/>
          </a:bodyPr>
          <a:lstStyle/>
          <a:p>
            <a:pPr algn="ctr">
              <a:lnSpc>
                <a:spcPts val="4899"/>
              </a:lnSpc>
              <a:spcBef>
                <a:spcPct val="0"/>
              </a:spcBef>
            </a:pPr>
            <a:r>
              <a:rPr lang="en-US" sz="3499">
                <a:solidFill>
                  <a:srgbClr val="FFFFFF"/>
                </a:solidFill>
                <a:latin typeface="Bosk"/>
              </a:rPr>
              <a:t>Comparison of Diets</a:t>
            </a:r>
          </a:p>
        </p:txBody>
      </p:sp>
      <p:sp>
        <p:nvSpPr>
          <p:cNvPr id="23" name="TextBox 23"/>
          <p:cNvSpPr txBox="1"/>
          <p:nvPr/>
        </p:nvSpPr>
        <p:spPr>
          <a:xfrm>
            <a:off x="1124229" y="4460848"/>
            <a:ext cx="3093580" cy="1216025"/>
          </a:xfrm>
          <a:prstGeom prst="rect">
            <a:avLst/>
          </a:prstGeom>
        </p:spPr>
        <p:txBody>
          <a:bodyPr lIns="0" tIns="0" rIns="0" bIns="0" rtlCol="0" anchor="t">
            <a:spAutoFit/>
          </a:bodyPr>
          <a:lstStyle/>
          <a:p>
            <a:pPr algn="ctr">
              <a:lnSpc>
                <a:spcPts val="4899"/>
              </a:lnSpc>
              <a:spcBef>
                <a:spcPct val="0"/>
              </a:spcBef>
            </a:pPr>
            <a:r>
              <a:rPr lang="en-US" sz="3499">
                <a:solidFill>
                  <a:srgbClr val="FFFFFF"/>
                </a:solidFill>
                <a:latin typeface="Bosk"/>
              </a:rPr>
              <a:t>Participant Characteristics</a:t>
            </a:r>
          </a:p>
        </p:txBody>
      </p:sp>
      <p:sp>
        <p:nvSpPr>
          <p:cNvPr id="24" name="Freeform 24"/>
          <p:cNvSpPr/>
          <p:nvPr/>
        </p:nvSpPr>
        <p:spPr>
          <a:xfrm>
            <a:off x="5033305" y="3443227"/>
            <a:ext cx="1065678" cy="1326070"/>
          </a:xfrm>
          <a:custGeom>
            <a:avLst/>
            <a:gdLst/>
            <a:ahLst/>
            <a:cxnLst/>
            <a:rect l="l" t="t" r="r" b="b"/>
            <a:pathLst>
              <a:path w="1065678" h="1326070">
                <a:moveTo>
                  <a:pt x="0" y="0"/>
                </a:moveTo>
                <a:lnTo>
                  <a:pt x="1065678" y="0"/>
                </a:lnTo>
                <a:lnTo>
                  <a:pt x="1065678" y="1326070"/>
                </a:lnTo>
                <a:lnTo>
                  <a:pt x="0" y="13260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5" name="Freeform 25"/>
          <p:cNvSpPr/>
          <p:nvPr/>
        </p:nvSpPr>
        <p:spPr>
          <a:xfrm>
            <a:off x="9308298" y="3443227"/>
            <a:ext cx="1065678" cy="1326070"/>
          </a:xfrm>
          <a:custGeom>
            <a:avLst/>
            <a:gdLst/>
            <a:ahLst/>
            <a:cxnLst/>
            <a:rect l="l" t="t" r="r" b="b"/>
            <a:pathLst>
              <a:path w="1065678" h="1326070">
                <a:moveTo>
                  <a:pt x="0" y="0"/>
                </a:moveTo>
                <a:lnTo>
                  <a:pt x="1065678" y="0"/>
                </a:lnTo>
                <a:lnTo>
                  <a:pt x="1065678" y="1326070"/>
                </a:lnTo>
                <a:lnTo>
                  <a:pt x="0" y="13260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6" name="Freeform 26"/>
          <p:cNvSpPr/>
          <p:nvPr/>
        </p:nvSpPr>
        <p:spPr>
          <a:xfrm>
            <a:off x="13583292" y="3470476"/>
            <a:ext cx="1065678" cy="1326070"/>
          </a:xfrm>
          <a:custGeom>
            <a:avLst/>
            <a:gdLst/>
            <a:ahLst/>
            <a:cxnLst/>
            <a:rect l="l" t="t" r="r" b="b"/>
            <a:pathLst>
              <a:path w="1065678" h="1326070">
                <a:moveTo>
                  <a:pt x="0" y="0"/>
                </a:moveTo>
                <a:lnTo>
                  <a:pt x="1065678" y="0"/>
                </a:lnTo>
                <a:lnTo>
                  <a:pt x="1065678" y="1326070"/>
                </a:lnTo>
                <a:lnTo>
                  <a:pt x="0" y="13260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7" name="TextBox 27"/>
          <p:cNvSpPr txBox="1"/>
          <p:nvPr/>
        </p:nvSpPr>
        <p:spPr>
          <a:xfrm>
            <a:off x="14116131" y="4410261"/>
            <a:ext cx="3093580" cy="1216025"/>
          </a:xfrm>
          <a:prstGeom prst="rect">
            <a:avLst/>
          </a:prstGeom>
        </p:spPr>
        <p:txBody>
          <a:bodyPr lIns="0" tIns="0" rIns="0" bIns="0" rtlCol="0" anchor="t">
            <a:spAutoFit/>
          </a:bodyPr>
          <a:lstStyle/>
          <a:p>
            <a:pPr algn="ctr">
              <a:lnSpc>
                <a:spcPts val="4899"/>
              </a:lnSpc>
              <a:spcBef>
                <a:spcPct val="0"/>
              </a:spcBef>
            </a:pPr>
            <a:r>
              <a:rPr lang="en-US" sz="3499">
                <a:solidFill>
                  <a:srgbClr val="FFFFFF"/>
                </a:solidFill>
                <a:latin typeface="Bosk"/>
              </a:rPr>
              <a:t>Model Performance</a:t>
            </a:r>
          </a:p>
        </p:txBody>
      </p:sp>
      <p:sp>
        <p:nvSpPr>
          <p:cNvPr id="28" name="TextBox 28"/>
          <p:cNvSpPr txBox="1"/>
          <p:nvPr/>
        </p:nvSpPr>
        <p:spPr>
          <a:xfrm>
            <a:off x="9851223" y="4437510"/>
            <a:ext cx="3093580" cy="1216025"/>
          </a:xfrm>
          <a:prstGeom prst="rect">
            <a:avLst/>
          </a:prstGeom>
        </p:spPr>
        <p:txBody>
          <a:bodyPr lIns="0" tIns="0" rIns="0" bIns="0" rtlCol="0" anchor="t">
            <a:spAutoFit/>
          </a:bodyPr>
          <a:lstStyle/>
          <a:p>
            <a:pPr algn="ctr">
              <a:lnSpc>
                <a:spcPts val="4899"/>
              </a:lnSpc>
              <a:spcBef>
                <a:spcPct val="0"/>
              </a:spcBef>
            </a:pPr>
            <a:r>
              <a:rPr lang="en-US" sz="3499">
                <a:solidFill>
                  <a:srgbClr val="FFFFFF"/>
                </a:solidFill>
                <a:latin typeface="Bosk"/>
              </a:rPr>
              <a:t>Correlation Analysis</a:t>
            </a:r>
          </a:p>
        </p:txBody>
      </p:sp>
      <p:sp>
        <p:nvSpPr>
          <p:cNvPr id="29" name="TextBox 29"/>
          <p:cNvSpPr txBox="1"/>
          <p:nvPr/>
        </p:nvSpPr>
        <p:spPr>
          <a:xfrm>
            <a:off x="1339471" y="2246621"/>
            <a:ext cx="16004306" cy="1206500"/>
          </a:xfrm>
          <a:prstGeom prst="rect">
            <a:avLst/>
          </a:prstGeom>
        </p:spPr>
        <p:txBody>
          <a:bodyPr lIns="0" tIns="0" rIns="0" bIns="0" rtlCol="0" anchor="t">
            <a:spAutoFit/>
          </a:bodyPr>
          <a:lstStyle/>
          <a:p>
            <a:pPr algn="ctr">
              <a:lnSpc>
                <a:spcPts val="4899"/>
              </a:lnSpc>
              <a:spcBef>
                <a:spcPct val="0"/>
              </a:spcBef>
            </a:pPr>
            <a:r>
              <a:rPr lang="en-US" sz="3499">
                <a:solidFill>
                  <a:srgbClr val="FFFFFF"/>
                </a:solidFill>
                <a:latin typeface="Mina Bold"/>
              </a:rPr>
              <a:t>The study evaluated the performance of the fuzzy logic model in comparison to the diet set by nutritionists for patients with multiple chronic conditions.</a:t>
            </a:r>
          </a:p>
        </p:txBody>
      </p:sp>
      <p:sp>
        <p:nvSpPr>
          <p:cNvPr id="30" name="Freeform 30"/>
          <p:cNvSpPr/>
          <p:nvPr/>
        </p:nvSpPr>
        <p:spPr>
          <a:xfrm>
            <a:off x="1076217" y="6050094"/>
            <a:ext cx="3523447" cy="1882782"/>
          </a:xfrm>
          <a:custGeom>
            <a:avLst/>
            <a:gdLst/>
            <a:ahLst/>
            <a:cxnLst/>
            <a:rect l="l" t="t" r="r" b="b"/>
            <a:pathLst>
              <a:path w="3523447" h="1882782">
                <a:moveTo>
                  <a:pt x="0" y="0"/>
                </a:moveTo>
                <a:lnTo>
                  <a:pt x="3523447" y="0"/>
                </a:lnTo>
                <a:lnTo>
                  <a:pt x="3523447" y="1882782"/>
                </a:lnTo>
                <a:lnTo>
                  <a:pt x="0" y="1882782"/>
                </a:lnTo>
                <a:lnTo>
                  <a:pt x="0" y="0"/>
                </a:lnTo>
                <a:close/>
              </a:path>
            </a:pathLst>
          </a:custGeom>
          <a:blipFill>
            <a:blip r:embed="rId10"/>
            <a:stretch>
              <a:fillRect l="-31936" t="-20308"/>
            </a:stretch>
          </a:blipFill>
        </p:spPr>
        <p:txBody>
          <a:bodyPr/>
          <a:lstStyle/>
          <a:p>
            <a:endParaRPr lang="en-US"/>
          </a:p>
        </p:txBody>
      </p:sp>
      <p:sp>
        <p:nvSpPr>
          <p:cNvPr id="31" name="Freeform 31"/>
          <p:cNvSpPr/>
          <p:nvPr/>
        </p:nvSpPr>
        <p:spPr>
          <a:xfrm>
            <a:off x="5660647" y="5653535"/>
            <a:ext cx="2904573" cy="2825009"/>
          </a:xfrm>
          <a:custGeom>
            <a:avLst/>
            <a:gdLst/>
            <a:ahLst/>
            <a:cxnLst/>
            <a:rect l="l" t="t" r="r" b="b"/>
            <a:pathLst>
              <a:path w="2904573" h="2825009">
                <a:moveTo>
                  <a:pt x="0" y="0"/>
                </a:moveTo>
                <a:lnTo>
                  <a:pt x="2904574" y="0"/>
                </a:lnTo>
                <a:lnTo>
                  <a:pt x="2904574" y="2825009"/>
                </a:lnTo>
                <a:lnTo>
                  <a:pt x="0" y="2825009"/>
                </a:lnTo>
                <a:lnTo>
                  <a:pt x="0" y="0"/>
                </a:lnTo>
                <a:close/>
              </a:path>
            </a:pathLst>
          </a:custGeom>
          <a:blipFill>
            <a:blip r:embed="rId11"/>
            <a:stretch>
              <a:fillRect l="-218290" t="-13269" r="-45462"/>
            </a:stretch>
          </a:blipFill>
        </p:spPr>
        <p:txBody>
          <a:bodyPr/>
          <a:lstStyle/>
          <a:p>
            <a:endParaRPr lang="en-US"/>
          </a:p>
        </p:txBody>
      </p:sp>
      <p:sp>
        <p:nvSpPr>
          <p:cNvPr id="32" name="Freeform 32"/>
          <p:cNvSpPr/>
          <p:nvPr/>
        </p:nvSpPr>
        <p:spPr>
          <a:xfrm>
            <a:off x="9622623" y="5854449"/>
            <a:ext cx="3521203" cy="2274074"/>
          </a:xfrm>
          <a:custGeom>
            <a:avLst/>
            <a:gdLst/>
            <a:ahLst/>
            <a:cxnLst/>
            <a:rect l="l" t="t" r="r" b="b"/>
            <a:pathLst>
              <a:path w="3521203" h="2274074">
                <a:moveTo>
                  <a:pt x="0" y="0"/>
                </a:moveTo>
                <a:lnTo>
                  <a:pt x="3521203" y="0"/>
                </a:lnTo>
                <a:lnTo>
                  <a:pt x="3521203" y="2274073"/>
                </a:lnTo>
                <a:lnTo>
                  <a:pt x="0" y="2274073"/>
                </a:lnTo>
                <a:lnTo>
                  <a:pt x="0" y="0"/>
                </a:lnTo>
                <a:close/>
              </a:path>
            </a:pathLst>
          </a:custGeom>
          <a:blipFill>
            <a:blip r:embed="rId12"/>
            <a:stretch>
              <a:fillRect l="-45302" t="-12526" r="-94649"/>
            </a:stretch>
          </a:blipFill>
        </p:spPr>
        <p:txBody>
          <a:bodyPr/>
          <a:lstStyle/>
          <a:p>
            <a:endParaRPr lang="en-US"/>
          </a:p>
        </p:txBody>
      </p:sp>
      <p:sp>
        <p:nvSpPr>
          <p:cNvPr id="33" name="Freeform 33"/>
          <p:cNvSpPr/>
          <p:nvPr/>
        </p:nvSpPr>
        <p:spPr>
          <a:xfrm>
            <a:off x="13839100" y="5854449"/>
            <a:ext cx="3647641" cy="2152622"/>
          </a:xfrm>
          <a:custGeom>
            <a:avLst/>
            <a:gdLst/>
            <a:ahLst/>
            <a:cxnLst/>
            <a:rect l="l" t="t" r="r" b="b"/>
            <a:pathLst>
              <a:path w="3647641" h="2152622">
                <a:moveTo>
                  <a:pt x="0" y="0"/>
                </a:moveTo>
                <a:lnTo>
                  <a:pt x="3647641" y="0"/>
                </a:lnTo>
                <a:lnTo>
                  <a:pt x="3647641" y="2152621"/>
                </a:lnTo>
                <a:lnTo>
                  <a:pt x="0" y="2152621"/>
                </a:lnTo>
                <a:lnTo>
                  <a:pt x="0" y="0"/>
                </a:lnTo>
                <a:close/>
              </a:path>
            </a:pathLst>
          </a:custGeom>
          <a:blipFill>
            <a:blip r:embed="rId13"/>
            <a:stretch>
              <a:fillRect/>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sp>
        <p:nvSpPr>
          <p:cNvPr id="2" name="Freeform 2"/>
          <p:cNvSpPr/>
          <p:nvPr/>
        </p:nvSpPr>
        <p:spPr>
          <a:xfrm>
            <a:off x="251390" y="1260200"/>
            <a:ext cx="17772101" cy="7852037"/>
          </a:xfrm>
          <a:custGeom>
            <a:avLst/>
            <a:gdLst/>
            <a:ahLst/>
            <a:cxnLst/>
            <a:rect l="l" t="t" r="r" b="b"/>
            <a:pathLst>
              <a:path w="17772101" h="7852037">
                <a:moveTo>
                  <a:pt x="0" y="0"/>
                </a:moveTo>
                <a:lnTo>
                  <a:pt x="17772101" y="0"/>
                </a:lnTo>
                <a:lnTo>
                  <a:pt x="17772101" y="7852037"/>
                </a:lnTo>
                <a:lnTo>
                  <a:pt x="0" y="7852037"/>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H="1" flipV="1">
            <a:off x="0" y="617220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5547039" y="7758004"/>
            <a:ext cx="2750309" cy="2528996"/>
          </a:xfrm>
          <a:custGeom>
            <a:avLst/>
            <a:gdLst/>
            <a:ahLst/>
            <a:cxnLst/>
            <a:rect l="l" t="t" r="r" b="b"/>
            <a:pathLst>
              <a:path w="2750309" h="2528996">
                <a:moveTo>
                  <a:pt x="0" y="0"/>
                </a:moveTo>
                <a:lnTo>
                  <a:pt x="2750309" y="0"/>
                </a:lnTo>
                <a:lnTo>
                  <a:pt x="2750309" y="2528996"/>
                </a:lnTo>
                <a:lnTo>
                  <a:pt x="0" y="2528996"/>
                </a:lnTo>
                <a:lnTo>
                  <a:pt x="0" y="0"/>
                </a:lnTo>
                <a:close/>
              </a:path>
            </a:pathLst>
          </a:custGeom>
          <a:blipFill>
            <a:blip r:embed="rId6">
              <a:extLst>
                <a:ext uri="{96DAC541-7B7A-43D3-8B79-37D633B846F1}">
                  <asvg:svgBlip xmlns:asvg="http://schemas.microsoft.com/office/drawing/2016/SVG/main" r:embed="rId7"/>
                </a:ext>
              </a:extLst>
            </a:blip>
            <a:stretch>
              <a:fillRect r="-26456" b="-63259"/>
            </a:stretch>
          </a:blipFill>
        </p:spPr>
        <p:txBody>
          <a:bodyPr/>
          <a:lstStyle/>
          <a:p>
            <a:endParaRPr lang="en-US"/>
          </a:p>
        </p:txBody>
      </p:sp>
      <p:sp>
        <p:nvSpPr>
          <p:cNvPr id="6" name="Freeform 6"/>
          <p:cNvSpPr/>
          <p:nvPr/>
        </p:nvSpPr>
        <p:spPr>
          <a:xfrm flipH="1" flipV="1">
            <a:off x="0" y="0"/>
            <a:ext cx="2740961" cy="2520400"/>
          </a:xfrm>
          <a:custGeom>
            <a:avLst/>
            <a:gdLst/>
            <a:ahLst/>
            <a:cxnLst/>
            <a:rect l="l" t="t" r="r" b="b"/>
            <a:pathLst>
              <a:path w="2740961" h="2520400">
                <a:moveTo>
                  <a:pt x="2740961" y="2520400"/>
                </a:moveTo>
                <a:lnTo>
                  <a:pt x="0" y="2520400"/>
                </a:lnTo>
                <a:lnTo>
                  <a:pt x="0" y="0"/>
                </a:lnTo>
                <a:lnTo>
                  <a:pt x="2740961" y="0"/>
                </a:lnTo>
                <a:lnTo>
                  <a:pt x="2740961" y="2520400"/>
                </a:lnTo>
                <a:close/>
              </a:path>
            </a:pathLst>
          </a:custGeom>
          <a:blipFill>
            <a:blip r:embed="rId6">
              <a:extLst>
                <a:ext uri="{96DAC541-7B7A-43D3-8B79-37D633B846F1}">
                  <asvg:svgBlip xmlns:asvg="http://schemas.microsoft.com/office/drawing/2016/SVG/main" r:embed="rId7"/>
                </a:ext>
              </a:extLst>
            </a:blip>
            <a:stretch>
              <a:fillRect r="-26456" b="-63259"/>
            </a:stretch>
          </a:blipFill>
        </p:spPr>
        <p:txBody>
          <a:bodyPr/>
          <a:lstStyle/>
          <a:p>
            <a:endParaRPr lang="en-US"/>
          </a:p>
        </p:txBody>
      </p:sp>
      <p:sp>
        <p:nvSpPr>
          <p:cNvPr id="7" name="TextBox 7"/>
          <p:cNvSpPr txBox="1"/>
          <p:nvPr/>
        </p:nvSpPr>
        <p:spPr>
          <a:xfrm>
            <a:off x="5075821" y="192589"/>
            <a:ext cx="7694852" cy="1211751"/>
          </a:xfrm>
          <a:prstGeom prst="rect">
            <a:avLst/>
          </a:prstGeom>
        </p:spPr>
        <p:txBody>
          <a:bodyPr lIns="0" tIns="0" rIns="0" bIns="0" rtlCol="0" anchor="t">
            <a:spAutoFit/>
          </a:bodyPr>
          <a:lstStyle/>
          <a:p>
            <a:pPr algn="ctr">
              <a:lnSpc>
                <a:spcPts val="9860"/>
              </a:lnSpc>
              <a:spcBef>
                <a:spcPct val="0"/>
              </a:spcBef>
            </a:pPr>
            <a:r>
              <a:rPr lang="en-US" sz="7042">
                <a:solidFill>
                  <a:srgbClr val="7B451D"/>
                </a:solidFill>
                <a:latin typeface="Bosk"/>
              </a:rPr>
              <a:t>RESULTS</a:t>
            </a:r>
          </a:p>
        </p:txBody>
      </p:sp>
      <p:sp>
        <p:nvSpPr>
          <p:cNvPr id="8" name="Freeform 8"/>
          <p:cNvSpPr/>
          <p:nvPr/>
        </p:nvSpPr>
        <p:spPr>
          <a:xfrm>
            <a:off x="6534779" y="1498320"/>
            <a:ext cx="4392461" cy="223616"/>
          </a:xfrm>
          <a:custGeom>
            <a:avLst/>
            <a:gdLst/>
            <a:ahLst/>
            <a:cxnLst/>
            <a:rect l="l" t="t" r="r" b="b"/>
            <a:pathLst>
              <a:path w="4392461" h="223616">
                <a:moveTo>
                  <a:pt x="0" y="0"/>
                </a:moveTo>
                <a:lnTo>
                  <a:pt x="4392461" y="0"/>
                </a:lnTo>
                <a:lnTo>
                  <a:pt x="4392461" y="223616"/>
                </a:lnTo>
                <a:lnTo>
                  <a:pt x="0" y="2236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TextBox 9"/>
          <p:cNvSpPr txBox="1"/>
          <p:nvPr/>
        </p:nvSpPr>
        <p:spPr>
          <a:xfrm>
            <a:off x="2057400" y="2548975"/>
            <a:ext cx="14533476" cy="5457333"/>
          </a:xfrm>
          <a:prstGeom prst="rect">
            <a:avLst/>
          </a:prstGeom>
        </p:spPr>
        <p:txBody>
          <a:bodyPr lIns="0" tIns="0" rIns="0" bIns="0" rtlCol="0" anchor="t">
            <a:spAutoFit/>
          </a:bodyPr>
          <a:lstStyle/>
          <a:p>
            <a:pPr marL="739810" lvl="1" indent="-369905">
              <a:lnSpc>
                <a:spcPts val="4797"/>
              </a:lnSpc>
              <a:buFont typeface="Arial"/>
              <a:buChar char="•"/>
            </a:pPr>
            <a:r>
              <a:rPr lang="en-US" sz="3426">
                <a:solidFill>
                  <a:srgbClr val="FFFFFF"/>
                </a:solidFill>
                <a:latin typeface="Mina"/>
              </a:rPr>
              <a:t>These findings suggest that the fuzzy logic model performed well in adjusting the diet for patients with MCCs, showing strong agreement with the diet set by nutritionists and high accuracy in recommending nutrient intake 5.</a:t>
            </a:r>
          </a:p>
          <a:p>
            <a:pPr>
              <a:lnSpc>
                <a:spcPts val="4797"/>
              </a:lnSpc>
            </a:pPr>
            <a:endParaRPr lang="en-US" sz="3426">
              <a:solidFill>
                <a:srgbClr val="FFFFFF"/>
              </a:solidFill>
              <a:latin typeface="Mina"/>
            </a:endParaRPr>
          </a:p>
          <a:p>
            <a:pPr marL="739810" lvl="1" indent="-369905">
              <a:lnSpc>
                <a:spcPts val="4797"/>
              </a:lnSpc>
              <a:buFont typeface="Arial"/>
              <a:buChar char="•"/>
            </a:pPr>
            <a:r>
              <a:rPr lang="en-US" sz="3426">
                <a:solidFill>
                  <a:srgbClr val="FFFFFF"/>
                </a:solidFill>
                <a:latin typeface="Mina"/>
              </a:rPr>
              <a:t>The results indicate that the fuzzy logic model has the potential to be a valuable tool for dietitians in adjusting the diet for patients with multiple chronic conditions, providing a reliable and accurate decision support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973079"/>
            <a:ext cx="16230600" cy="5437463"/>
            <a:chOff x="0" y="0"/>
            <a:chExt cx="4274726" cy="1432089"/>
          </a:xfrm>
        </p:grpSpPr>
        <p:sp>
          <p:nvSpPr>
            <p:cNvPr id="3" name="Freeform 3"/>
            <p:cNvSpPr/>
            <p:nvPr/>
          </p:nvSpPr>
          <p:spPr>
            <a:xfrm>
              <a:off x="0" y="0"/>
              <a:ext cx="4274726" cy="1432089"/>
            </a:xfrm>
            <a:custGeom>
              <a:avLst/>
              <a:gdLst/>
              <a:ahLst/>
              <a:cxnLst/>
              <a:rect l="l" t="t" r="r" b="b"/>
              <a:pathLst>
                <a:path w="4274726" h="1432089">
                  <a:moveTo>
                    <a:pt x="24327" y="0"/>
                  </a:moveTo>
                  <a:lnTo>
                    <a:pt x="4250399" y="0"/>
                  </a:lnTo>
                  <a:cubicBezTo>
                    <a:pt x="4263834" y="0"/>
                    <a:pt x="4274726" y="10891"/>
                    <a:pt x="4274726" y="24327"/>
                  </a:cubicBezTo>
                  <a:lnTo>
                    <a:pt x="4274726" y="1407762"/>
                  </a:lnTo>
                  <a:cubicBezTo>
                    <a:pt x="4274726" y="1421198"/>
                    <a:pt x="4263834" y="1432089"/>
                    <a:pt x="4250399" y="1432089"/>
                  </a:cubicBezTo>
                  <a:lnTo>
                    <a:pt x="24327" y="1432089"/>
                  </a:lnTo>
                  <a:cubicBezTo>
                    <a:pt x="10891" y="1432089"/>
                    <a:pt x="0" y="1421198"/>
                    <a:pt x="0" y="1407762"/>
                  </a:cubicBezTo>
                  <a:lnTo>
                    <a:pt x="0" y="24327"/>
                  </a:lnTo>
                  <a:cubicBezTo>
                    <a:pt x="0" y="10891"/>
                    <a:pt x="10891" y="0"/>
                    <a:pt x="24327" y="0"/>
                  </a:cubicBezTo>
                  <a:close/>
                </a:path>
              </a:pathLst>
            </a:custGeom>
            <a:solidFill>
              <a:srgbClr val="628B4C">
                <a:alpha val="80000"/>
              </a:srgbClr>
            </a:solidFill>
          </p:spPr>
          <p:txBody>
            <a:bodyPr/>
            <a:lstStyle/>
            <a:p>
              <a:endParaRPr lang="en-US"/>
            </a:p>
          </p:txBody>
        </p:sp>
        <p:sp>
          <p:nvSpPr>
            <p:cNvPr id="4" name="TextBox 4"/>
            <p:cNvSpPr txBox="1"/>
            <p:nvPr/>
          </p:nvSpPr>
          <p:spPr>
            <a:xfrm>
              <a:off x="0" y="-38100"/>
              <a:ext cx="4274726" cy="1470189"/>
            </a:xfrm>
            <a:prstGeom prst="rect">
              <a:avLst/>
            </a:prstGeom>
          </p:spPr>
          <p:txBody>
            <a:bodyPr lIns="50800" tIns="50800" rIns="50800" bIns="50800" rtlCol="0" anchor="ctr"/>
            <a:lstStyle/>
            <a:p>
              <a:pPr marL="410209" lvl="1" indent="-205105" algn="ctr">
                <a:lnSpc>
                  <a:spcPts val="2659"/>
                </a:lnSpc>
                <a:buFont typeface="Arial"/>
                <a:buChar char="•"/>
              </a:pPr>
              <a:endParaRPr/>
            </a:p>
          </p:txBody>
        </p:sp>
      </p:grpSp>
      <p:sp>
        <p:nvSpPr>
          <p:cNvPr id="5" name="TextBox 5"/>
          <p:cNvSpPr txBox="1"/>
          <p:nvPr/>
        </p:nvSpPr>
        <p:spPr>
          <a:xfrm>
            <a:off x="2127175" y="3774001"/>
            <a:ext cx="13708886" cy="1825625"/>
          </a:xfrm>
          <a:prstGeom prst="rect">
            <a:avLst/>
          </a:prstGeom>
        </p:spPr>
        <p:txBody>
          <a:bodyPr lIns="0" tIns="0" rIns="0" bIns="0" rtlCol="0" anchor="t">
            <a:spAutoFit/>
          </a:bodyPr>
          <a:lstStyle/>
          <a:p>
            <a:pPr marL="755647" lvl="1" indent="-377824">
              <a:lnSpc>
                <a:spcPts val="4899"/>
              </a:lnSpc>
              <a:buFont typeface="Arial"/>
              <a:buChar char="•"/>
            </a:pPr>
            <a:r>
              <a:rPr lang="en-US" sz="3499">
                <a:solidFill>
                  <a:srgbClr val="FFFFFF"/>
                </a:solidFill>
                <a:latin typeface="Mina"/>
              </a:rPr>
              <a:t>The study aims to develop a high-accuracy Decision Support System (DSS) to aid nutritionists in designing diets for patients with Multiple Chronic Conditions (MCCs).</a:t>
            </a:r>
          </a:p>
        </p:txBody>
      </p:sp>
      <p:sp>
        <p:nvSpPr>
          <p:cNvPr id="6" name="Freeform 6"/>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7" name="Freeform 7"/>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8" name="Freeform 8"/>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9" name="Freeform 9"/>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10" name="TextBox 10"/>
          <p:cNvSpPr txBox="1"/>
          <p:nvPr/>
        </p:nvSpPr>
        <p:spPr>
          <a:xfrm>
            <a:off x="2127175" y="1249170"/>
            <a:ext cx="7694852" cy="1211751"/>
          </a:xfrm>
          <a:prstGeom prst="rect">
            <a:avLst/>
          </a:prstGeom>
        </p:spPr>
        <p:txBody>
          <a:bodyPr lIns="0" tIns="0" rIns="0" bIns="0" rtlCol="0" anchor="t">
            <a:spAutoFit/>
          </a:bodyPr>
          <a:lstStyle/>
          <a:p>
            <a:pPr algn="ctr">
              <a:lnSpc>
                <a:spcPts val="9860"/>
              </a:lnSpc>
              <a:spcBef>
                <a:spcPct val="0"/>
              </a:spcBef>
            </a:pPr>
            <a:r>
              <a:rPr lang="en-US" sz="7042">
                <a:solidFill>
                  <a:srgbClr val="7B451D"/>
                </a:solidFill>
                <a:latin typeface="Bosk"/>
              </a:rPr>
              <a:t>DISCUSSION</a:t>
            </a:r>
          </a:p>
        </p:txBody>
      </p:sp>
      <p:sp>
        <p:nvSpPr>
          <p:cNvPr id="11" name="Freeform 11"/>
          <p:cNvSpPr/>
          <p:nvPr/>
        </p:nvSpPr>
        <p:spPr>
          <a:xfrm>
            <a:off x="3586132" y="2554901"/>
            <a:ext cx="4392461" cy="223616"/>
          </a:xfrm>
          <a:custGeom>
            <a:avLst/>
            <a:gdLst/>
            <a:ahLst/>
            <a:cxnLst/>
            <a:rect l="l" t="t" r="r" b="b"/>
            <a:pathLst>
              <a:path w="4392461" h="223616">
                <a:moveTo>
                  <a:pt x="0" y="0"/>
                </a:moveTo>
                <a:lnTo>
                  <a:pt x="4392461" y="0"/>
                </a:lnTo>
                <a:lnTo>
                  <a:pt x="4392461" y="223616"/>
                </a:lnTo>
                <a:lnTo>
                  <a:pt x="0" y="223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TextBox 12"/>
          <p:cNvSpPr txBox="1"/>
          <p:nvPr/>
        </p:nvSpPr>
        <p:spPr>
          <a:xfrm>
            <a:off x="1904255" y="5954210"/>
            <a:ext cx="13708886" cy="1825625"/>
          </a:xfrm>
          <a:prstGeom prst="rect">
            <a:avLst/>
          </a:prstGeom>
        </p:spPr>
        <p:txBody>
          <a:bodyPr lIns="0" tIns="0" rIns="0" bIns="0" rtlCol="0" anchor="t">
            <a:spAutoFit/>
          </a:bodyPr>
          <a:lstStyle/>
          <a:p>
            <a:pPr marL="755647" lvl="1" indent="-377824">
              <a:lnSpc>
                <a:spcPts val="4899"/>
              </a:lnSpc>
              <a:buFont typeface="Arial"/>
              <a:buChar char="•"/>
            </a:pPr>
            <a:r>
              <a:rPr lang="en-US" sz="3499">
                <a:solidFill>
                  <a:srgbClr val="FFFFFF"/>
                </a:solidFill>
                <a:latin typeface="Mina"/>
              </a:rPr>
              <a:t>Unlike studies focused on self-care, this study proposes a model to assist dietitians in adjusting diets for patients with MCCs.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sp>
        <p:nvSpPr>
          <p:cNvPr id="2" name="Freeform 2"/>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3" name="Freeform 3"/>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4" name="Freeform 4"/>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5" name="Freeform 5"/>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grpSp>
        <p:nvGrpSpPr>
          <p:cNvPr id="6" name="Group 6"/>
          <p:cNvGrpSpPr/>
          <p:nvPr/>
        </p:nvGrpSpPr>
        <p:grpSpPr>
          <a:xfrm>
            <a:off x="4243445" y="3389505"/>
            <a:ext cx="9576411" cy="1543050"/>
            <a:chOff x="0" y="0"/>
            <a:chExt cx="2522182" cy="406400"/>
          </a:xfrm>
        </p:grpSpPr>
        <p:sp>
          <p:nvSpPr>
            <p:cNvPr id="7" name="Freeform 7"/>
            <p:cNvSpPr/>
            <p:nvPr/>
          </p:nvSpPr>
          <p:spPr>
            <a:xfrm>
              <a:off x="0" y="0"/>
              <a:ext cx="2522182" cy="406400"/>
            </a:xfrm>
            <a:custGeom>
              <a:avLst/>
              <a:gdLst/>
              <a:ahLst/>
              <a:cxnLst/>
              <a:rect l="l" t="t" r="r" b="b"/>
              <a:pathLst>
                <a:path w="2522182" h="406400">
                  <a:moveTo>
                    <a:pt x="0" y="0"/>
                  </a:moveTo>
                  <a:lnTo>
                    <a:pt x="2522182" y="0"/>
                  </a:lnTo>
                  <a:lnTo>
                    <a:pt x="2522182" y="406400"/>
                  </a:lnTo>
                  <a:lnTo>
                    <a:pt x="0" y="406400"/>
                  </a:lnTo>
                  <a:close/>
                </a:path>
              </a:pathLst>
            </a:custGeom>
            <a:solidFill>
              <a:srgbClr val="628B4C">
                <a:alpha val="68627"/>
              </a:srgbClr>
            </a:solidFill>
          </p:spPr>
          <p:txBody>
            <a:bodyPr/>
            <a:lstStyle/>
            <a:p>
              <a:endParaRPr lang="en-US"/>
            </a:p>
          </p:txBody>
        </p:sp>
        <p:sp>
          <p:nvSpPr>
            <p:cNvPr id="8" name="TextBox 8"/>
            <p:cNvSpPr txBox="1"/>
            <p:nvPr/>
          </p:nvSpPr>
          <p:spPr>
            <a:xfrm>
              <a:off x="0" y="-57150"/>
              <a:ext cx="2522182" cy="463550"/>
            </a:xfrm>
            <a:prstGeom prst="rect">
              <a:avLst/>
            </a:prstGeom>
          </p:spPr>
          <p:txBody>
            <a:bodyPr lIns="50800" tIns="50800" rIns="50800" bIns="50800" rtlCol="0" anchor="ctr"/>
            <a:lstStyle/>
            <a:p>
              <a:pPr algn="ctr">
                <a:lnSpc>
                  <a:spcPts val="4059"/>
                </a:lnSpc>
              </a:pPr>
              <a:r>
                <a:rPr lang="en-US" sz="2899">
                  <a:solidFill>
                    <a:srgbClr val="FFFFFF">
                      <a:alpha val="68627"/>
                    </a:srgbClr>
                  </a:solidFill>
                  <a:latin typeface="Open Sans Extra Bold"/>
                </a:rPr>
                <a:t>decision tree hierarchical models</a:t>
              </a:r>
            </a:p>
          </p:txBody>
        </p:sp>
      </p:grpSp>
      <p:sp>
        <p:nvSpPr>
          <p:cNvPr id="9" name="Freeform 9"/>
          <p:cNvSpPr/>
          <p:nvPr/>
        </p:nvSpPr>
        <p:spPr>
          <a:xfrm>
            <a:off x="6084112" y="1195965"/>
            <a:ext cx="5886979" cy="1755390"/>
          </a:xfrm>
          <a:custGeom>
            <a:avLst/>
            <a:gdLst/>
            <a:ahLst/>
            <a:cxnLst/>
            <a:rect l="l" t="t" r="r" b="b"/>
            <a:pathLst>
              <a:path w="5886979" h="1755390">
                <a:moveTo>
                  <a:pt x="0" y="0"/>
                </a:moveTo>
                <a:lnTo>
                  <a:pt x="5886979" y="0"/>
                </a:lnTo>
                <a:lnTo>
                  <a:pt x="5886979" y="1755390"/>
                </a:lnTo>
                <a:lnTo>
                  <a:pt x="0" y="1755390"/>
                </a:lnTo>
                <a:lnTo>
                  <a:pt x="0" y="0"/>
                </a:lnTo>
                <a:close/>
              </a:path>
            </a:pathLst>
          </a:custGeom>
          <a:blipFill>
            <a:blip r:embed="rId6">
              <a:alphaModFix amt="50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rot="8569291">
            <a:off x="10746500" y="5645275"/>
            <a:ext cx="3452141" cy="866174"/>
          </a:xfrm>
          <a:custGeom>
            <a:avLst/>
            <a:gdLst/>
            <a:ahLst/>
            <a:cxnLst/>
            <a:rect l="l" t="t" r="r" b="b"/>
            <a:pathLst>
              <a:path w="3452141" h="866174">
                <a:moveTo>
                  <a:pt x="0" y="0"/>
                </a:moveTo>
                <a:lnTo>
                  <a:pt x="3452141" y="0"/>
                </a:lnTo>
                <a:lnTo>
                  <a:pt x="3452141" y="866173"/>
                </a:lnTo>
                <a:lnTo>
                  <a:pt x="0" y="8661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TextBox 11"/>
          <p:cNvSpPr txBox="1"/>
          <p:nvPr/>
        </p:nvSpPr>
        <p:spPr>
          <a:xfrm>
            <a:off x="5296574" y="1422880"/>
            <a:ext cx="7694852" cy="1211751"/>
          </a:xfrm>
          <a:prstGeom prst="rect">
            <a:avLst/>
          </a:prstGeom>
        </p:spPr>
        <p:txBody>
          <a:bodyPr lIns="0" tIns="0" rIns="0" bIns="0" rtlCol="0" anchor="t">
            <a:spAutoFit/>
          </a:bodyPr>
          <a:lstStyle/>
          <a:p>
            <a:pPr algn="ctr">
              <a:lnSpc>
                <a:spcPts val="9860"/>
              </a:lnSpc>
              <a:spcBef>
                <a:spcPct val="0"/>
              </a:spcBef>
            </a:pPr>
            <a:r>
              <a:rPr lang="en-US" sz="7042">
                <a:solidFill>
                  <a:srgbClr val="7B451D"/>
                </a:solidFill>
                <a:latin typeface="Bosk"/>
              </a:rPr>
              <a:t>OTHER ALGORITHMS</a:t>
            </a:r>
          </a:p>
        </p:txBody>
      </p:sp>
      <p:grpSp>
        <p:nvGrpSpPr>
          <p:cNvPr id="12" name="Group 12"/>
          <p:cNvGrpSpPr/>
          <p:nvPr/>
        </p:nvGrpSpPr>
        <p:grpSpPr>
          <a:xfrm>
            <a:off x="9736805" y="7351905"/>
            <a:ext cx="3764819" cy="1543050"/>
            <a:chOff x="0" y="0"/>
            <a:chExt cx="991557" cy="406400"/>
          </a:xfrm>
        </p:grpSpPr>
        <p:sp>
          <p:nvSpPr>
            <p:cNvPr id="13" name="Freeform 13"/>
            <p:cNvSpPr/>
            <p:nvPr/>
          </p:nvSpPr>
          <p:spPr>
            <a:xfrm>
              <a:off x="0" y="0"/>
              <a:ext cx="991557" cy="406400"/>
            </a:xfrm>
            <a:custGeom>
              <a:avLst/>
              <a:gdLst/>
              <a:ahLst/>
              <a:cxnLst/>
              <a:rect l="l" t="t" r="r" b="b"/>
              <a:pathLst>
                <a:path w="991557" h="406400">
                  <a:moveTo>
                    <a:pt x="0" y="0"/>
                  </a:moveTo>
                  <a:lnTo>
                    <a:pt x="991557" y="0"/>
                  </a:lnTo>
                  <a:lnTo>
                    <a:pt x="991557" y="406400"/>
                  </a:lnTo>
                  <a:lnTo>
                    <a:pt x="0" y="406400"/>
                  </a:lnTo>
                  <a:close/>
                </a:path>
              </a:pathLst>
            </a:custGeom>
            <a:solidFill>
              <a:srgbClr val="628B4C">
                <a:alpha val="68627"/>
              </a:srgbClr>
            </a:solidFill>
          </p:spPr>
          <p:txBody>
            <a:bodyPr/>
            <a:lstStyle/>
            <a:p>
              <a:endParaRPr lang="en-US"/>
            </a:p>
          </p:txBody>
        </p:sp>
        <p:sp>
          <p:nvSpPr>
            <p:cNvPr id="14" name="TextBox 14"/>
            <p:cNvSpPr txBox="1"/>
            <p:nvPr/>
          </p:nvSpPr>
          <p:spPr>
            <a:xfrm>
              <a:off x="0" y="-57150"/>
              <a:ext cx="991557" cy="463550"/>
            </a:xfrm>
            <a:prstGeom prst="rect">
              <a:avLst/>
            </a:prstGeom>
          </p:spPr>
          <p:txBody>
            <a:bodyPr lIns="50800" tIns="50800" rIns="50800" bIns="50800" rtlCol="0" anchor="ctr"/>
            <a:lstStyle/>
            <a:p>
              <a:pPr algn="ctr">
                <a:lnSpc>
                  <a:spcPts val="4059"/>
                </a:lnSpc>
              </a:pPr>
              <a:r>
                <a:rPr lang="en-US" sz="2899">
                  <a:solidFill>
                    <a:srgbClr val="FFFFFF">
                      <a:alpha val="68627"/>
                    </a:srgbClr>
                  </a:solidFill>
                  <a:latin typeface="Open Sans Extra Bold"/>
                </a:rPr>
                <a:t>Jena</a:t>
              </a:r>
            </a:p>
          </p:txBody>
        </p:sp>
      </p:grpSp>
      <p:grpSp>
        <p:nvGrpSpPr>
          <p:cNvPr id="15" name="Group 15"/>
          <p:cNvGrpSpPr/>
          <p:nvPr/>
        </p:nvGrpSpPr>
        <p:grpSpPr>
          <a:xfrm>
            <a:off x="5019486" y="7351905"/>
            <a:ext cx="3764819" cy="1543050"/>
            <a:chOff x="0" y="0"/>
            <a:chExt cx="991557" cy="406400"/>
          </a:xfrm>
        </p:grpSpPr>
        <p:sp>
          <p:nvSpPr>
            <p:cNvPr id="16" name="Freeform 16"/>
            <p:cNvSpPr/>
            <p:nvPr/>
          </p:nvSpPr>
          <p:spPr>
            <a:xfrm>
              <a:off x="0" y="0"/>
              <a:ext cx="991557" cy="406400"/>
            </a:xfrm>
            <a:custGeom>
              <a:avLst/>
              <a:gdLst/>
              <a:ahLst/>
              <a:cxnLst/>
              <a:rect l="l" t="t" r="r" b="b"/>
              <a:pathLst>
                <a:path w="991557" h="406400">
                  <a:moveTo>
                    <a:pt x="0" y="0"/>
                  </a:moveTo>
                  <a:lnTo>
                    <a:pt x="991557" y="0"/>
                  </a:lnTo>
                  <a:lnTo>
                    <a:pt x="991557" y="406400"/>
                  </a:lnTo>
                  <a:lnTo>
                    <a:pt x="0" y="406400"/>
                  </a:lnTo>
                  <a:close/>
                </a:path>
              </a:pathLst>
            </a:custGeom>
            <a:solidFill>
              <a:srgbClr val="628B4C">
                <a:alpha val="68627"/>
              </a:srgbClr>
            </a:solidFill>
          </p:spPr>
          <p:txBody>
            <a:bodyPr/>
            <a:lstStyle/>
            <a:p>
              <a:endParaRPr lang="en-US"/>
            </a:p>
          </p:txBody>
        </p:sp>
        <p:sp>
          <p:nvSpPr>
            <p:cNvPr id="17" name="TextBox 17"/>
            <p:cNvSpPr txBox="1"/>
            <p:nvPr/>
          </p:nvSpPr>
          <p:spPr>
            <a:xfrm>
              <a:off x="0" y="-57150"/>
              <a:ext cx="991557" cy="463550"/>
            </a:xfrm>
            <a:prstGeom prst="rect">
              <a:avLst/>
            </a:prstGeom>
          </p:spPr>
          <p:txBody>
            <a:bodyPr lIns="50800" tIns="50800" rIns="50800" bIns="50800" rtlCol="0" anchor="ctr"/>
            <a:lstStyle/>
            <a:p>
              <a:pPr algn="ctr">
                <a:lnSpc>
                  <a:spcPts val="4059"/>
                </a:lnSpc>
              </a:pPr>
              <a:r>
                <a:rPr lang="en-US" sz="2899">
                  <a:solidFill>
                    <a:srgbClr val="FFFFFF">
                      <a:alpha val="68627"/>
                    </a:srgbClr>
                  </a:solidFill>
                  <a:latin typeface="Open Sans Extra Bold"/>
                </a:rPr>
                <a:t>DIETOS</a:t>
              </a:r>
            </a:p>
          </p:txBody>
        </p:sp>
      </p:grpSp>
      <p:sp>
        <p:nvSpPr>
          <p:cNvPr id="18" name="Freeform 18"/>
          <p:cNvSpPr/>
          <p:nvPr/>
        </p:nvSpPr>
        <p:spPr>
          <a:xfrm rot="2699999">
            <a:off x="4202559" y="5718967"/>
            <a:ext cx="2864737" cy="718789"/>
          </a:xfrm>
          <a:custGeom>
            <a:avLst/>
            <a:gdLst/>
            <a:ahLst/>
            <a:cxnLst/>
            <a:rect l="l" t="t" r="r" b="b"/>
            <a:pathLst>
              <a:path w="2864737" h="718789">
                <a:moveTo>
                  <a:pt x="0" y="0"/>
                </a:moveTo>
                <a:lnTo>
                  <a:pt x="2864738" y="0"/>
                </a:lnTo>
                <a:lnTo>
                  <a:pt x="2864738" y="718789"/>
                </a:lnTo>
                <a:lnTo>
                  <a:pt x="0" y="71878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sp>
        <p:nvSpPr>
          <p:cNvPr id="2" name="TextBox 2"/>
          <p:cNvSpPr txBox="1"/>
          <p:nvPr/>
        </p:nvSpPr>
        <p:spPr>
          <a:xfrm>
            <a:off x="1922744" y="1891806"/>
            <a:ext cx="14442513" cy="1238250"/>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7D4721"/>
                </a:solidFill>
                <a:latin typeface="Bosk"/>
              </a:rPr>
              <a:t>Limitations</a:t>
            </a:r>
          </a:p>
        </p:txBody>
      </p:sp>
      <p:sp>
        <p:nvSpPr>
          <p:cNvPr id="3" name="Freeform 3"/>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flipV="1">
            <a:off x="0" y="0"/>
            <a:ext cx="2740961" cy="2520400"/>
          </a:xfrm>
          <a:custGeom>
            <a:avLst/>
            <a:gdLst/>
            <a:ahLst/>
            <a:cxnLst/>
            <a:rect l="l" t="t" r="r" b="b"/>
            <a:pathLst>
              <a:path w="2740961" h="2520400">
                <a:moveTo>
                  <a:pt x="2740961" y="2520400"/>
                </a:moveTo>
                <a:lnTo>
                  <a:pt x="0" y="2520400"/>
                </a:lnTo>
                <a:lnTo>
                  <a:pt x="0" y="0"/>
                </a:lnTo>
                <a:lnTo>
                  <a:pt x="2740961" y="0"/>
                </a:lnTo>
                <a:lnTo>
                  <a:pt x="2740961" y="2520400"/>
                </a:lnTo>
                <a:close/>
              </a:path>
            </a:pathLst>
          </a:custGeom>
          <a:blipFill>
            <a:blip r:embed="rId4">
              <a:extLst>
                <a:ext uri="{96DAC541-7B7A-43D3-8B79-37D633B846F1}">
                  <asvg:svgBlip xmlns:asvg="http://schemas.microsoft.com/office/drawing/2016/SVG/main" r:embed="rId5"/>
                </a:ext>
              </a:extLst>
            </a:blip>
            <a:stretch>
              <a:fillRect r="-26456" b="-63259"/>
            </a:stretch>
          </a:blipFill>
        </p:spPr>
        <p:txBody>
          <a:bodyPr/>
          <a:lstStyle/>
          <a:p>
            <a:endParaRPr lang="en-US"/>
          </a:p>
        </p:txBody>
      </p:sp>
      <p:sp>
        <p:nvSpPr>
          <p:cNvPr id="5" name="Freeform 5"/>
          <p:cNvSpPr/>
          <p:nvPr/>
        </p:nvSpPr>
        <p:spPr>
          <a:xfrm flipH="1" flipV="1">
            <a:off x="0" y="617220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5547039" y="7758004"/>
            <a:ext cx="2750309" cy="2528996"/>
          </a:xfrm>
          <a:custGeom>
            <a:avLst/>
            <a:gdLst/>
            <a:ahLst/>
            <a:cxnLst/>
            <a:rect l="l" t="t" r="r" b="b"/>
            <a:pathLst>
              <a:path w="2750309" h="2528996">
                <a:moveTo>
                  <a:pt x="0" y="0"/>
                </a:moveTo>
                <a:lnTo>
                  <a:pt x="2750309" y="0"/>
                </a:lnTo>
                <a:lnTo>
                  <a:pt x="2750309" y="2528996"/>
                </a:lnTo>
                <a:lnTo>
                  <a:pt x="0" y="2528996"/>
                </a:lnTo>
                <a:lnTo>
                  <a:pt x="0" y="0"/>
                </a:lnTo>
                <a:close/>
              </a:path>
            </a:pathLst>
          </a:custGeom>
          <a:blipFill>
            <a:blip r:embed="rId4">
              <a:extLst>
                <a:ext uri="{96DAC541-7B7A-43D3-8B79-37D633B846F1}">
                  <asvg:svgBlip xmlns:asvg="http://schemas.microsoft.com/office/drawing/2016/SVG/main" r:embed="rId5"/>
                </a:ext>
              </a:extLst>
            </a:blip>
            <a:stretch>
              <a:fillRect r="-26456" b="-63259"/>
            </a:stretch>
          </a:blipFill>
        </p:spPr>
        <p:txBody>
          <a:bodyPr/>
          <a:lstStyle/>
          <a:p>
            <a:endParaRPr lang="en-US"/>
          </a:p>
        </p:txBody>
      </p:sp>
      <p:sp>
        <p:nvSpPr>
          <p:cNvPr id="7" name="Freeform 7"/>
          <p:cNvSpPr/>
          <p:nvPr/>
        </p:nvSpPr>
        <p:spPr>
          <a:xfrm>
            <a:off x="5895726" y="2965384"/>
            <a:ext cx="7664885" cy="390212"/>
          </a:xfrm>
          <a:custGeom>
            <a:avLst/>
            <a:gdLst/>
            <a:ahLst/>
            <a:cxnLst/>
            <a:rect l="l" t="t" r="r" b="b"/>
            <a:pathLst>
              <a:path w="7664885" h="390212">
                <a:moveTo>
                  <a:pt x="0" y="0"/>
                </a:moveTo>
                <a:lnTo>
                  <a:pt x="7664885" y="0"/>
                </a:lnTo>
                <a:lnTo>
                  <a:pt x="7664885" y="390213"/>
                </a:lnTo>
                <a:lnTo>
                  <a:pt x="0" y="39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991463" y="4114800"/>
            <a:ext cx="749497" cy="932633"/>
          </a:xfrm>
          <a:custGeom>
            <a:avLst/>
            <a:gdLst/>
            <a:ahLst/>
            <a:cxnLst/>
            <a:rect l="l" t="t" r="r" b="b"/>
            <a:pathLst>
              <a:path w="749497" h="932633">
                <a:moveTo>
                  <a:pt x="0" y="0"/>
                </a:moveTo>
                <a:lnTo>
                  <a:pt x="749498" y="0"/>
                </a:lnTo>
                <a:lnTo>
                  <a:pt x="749498" y="932633"/>
                </a:lnTo>
                <a:lnTo>
                  <a:pt x="0" y="93263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a:off x="2076420" y="6172200"/>
            <a:ext cx="664540" cy="826916"/>
          </a:xfrm>
          <a:custGeom>
            <a:avLst/>
            <a:gdLst/>
            <a:ahLst/>
            <a:cxnLst/>
            <a:rect l="l" t="t" r="r" b="b"/>
            <a:pathLst>
              <a:path w="664540" h="826916">
                <a:moveTo>
                  <a:pt x="0" y="0"/>
                </a:moveTo>
                <a:lnTo>
                  <a:pt x="664541" y="0"/>
                </a:lnTo>
                <a:lnTo>
                  <a:pt x="664541" y="826916"/>
                </a:lnTo>
                <a:lnTo>
                  <a:pt x="0" y="8269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10" name="Group 10"/>
          <p:cNvGrpSpPr/>
          <p:nvPr/>
        </p:nvGrpSpPr>
        <p:grpSpPr>
          <a:xfrm>
            <a:off x="3338077" y="4071116"/>
            <a:ext cx="11611846" cy="4202167"/>
            <a:chOff x="0" y="0"/>
            <a:chExt cx="3058264" cy="1106744"/>
          </a:xfrm>
        </p:grpSpPr>
        <p:sp>
          <p:nvSpPr>
            <p:cNvPr id="11" name="Freeform 11"/>
            <p:cNvSpPr/>
            <p:nvPr/>
          </p:nvSpPr>
          <p:spPr>
            <a:xfrm>
              <a:off x="0" y="0"/>
              <a:ext cx="3058264" cy="1106744"/>
            </a:xfrm>
            <a:custGeom>
              <a:avLst/>
              <a:gdLst/>
              <a:ahLst/>
              <a:cxnLst/>
              <a:rect l="l" t="t" r="r" b="b"/>
              <a:pathLst>
                <a:path w="3058264" h="1106744">
                  <a:moveTo>
                    <a:pt x="34003" y="0"/>
                  </a:moveTo>
                  <a:lnTo>
                    <a:pt x="3024261" y="0"/>
                  </a:lnTo>
                  <a:cubicBezTo>
                    <a:pt x="3043040" y="0"/>
                    <a:pt x="3058264" y="15224"/>
                    <a:pt x="3058264" y="34003"/>
                  </a:cubicBezTo>
                  <a:lnTo>
                    <a:pt x="3058264" y="1072741"/>
                  </a:lnTo>
                  <a:cubicBezTo>
                    <a:pt x="3058264" y="1091520"/>
                    <a:pt x="3043040" y="1106744"/>
                    <a:pt x="3024261" y="1106744"/>
                  </a:cubicBezTo>
                  <a:lnTo>
                    <a:pt x="34003" y="1106744"/>
                  </a:lnTo>
                  <a:cubicBezTo>
                    <a:pt x="15224" y="1106744"/>
                    <a:pt x="0" y="1091520"/>
                    <a:pt x="0" y="1072741"/>
                  </a:cubicBezTo>
                  <a:lnTo>
                    <a:pt x="0" y="34003"/>
                  </a:lnTo>
                  <a:cubicBezTo>
                    <a:pt x="0" y="15224"/>
                    <a:pt x="15224" y="0"/>
                    <a:pt x="34003" y="0"/>
                  </a:cubicBezTo>
                  <a:close/>
                </a:path>
              </a:pathLst>
            </a:custGeom>
            <a:solidFill>
              <a:srgbClr val="628B4C">
                <a:alpha val="80000"/>
              </a:srgbClr>
            </a:solidFill>
          </p:spPr>
          <p:txBody>
            <a:bodyPr/>
            <a:lstStyle/>
            <a:p>
              <a:endParaRPr lang="en-US"/>
            </a:p>
          </p:txBody>
        </p:sp>
        <p:sp>
          <p:nvSpPr>
            <p:cNvPr id="12" name="TextBox 12"/>
            <p:cNvSpPr txBox="1"/>
            <p:nvPr/>
          </p:nvSpPr>
          <p:spPr>
            <a:xfrm>
              <a:off x="0" y="-38100"/>
              <a:ext cx="3058264" cy="1144844"/>
            </a:xfrm>
            <a:prstGeom prst="rect">
              <a:avLst/>
            </a:prstGeom>
          </p:spPr>
          <p:txBody>
            <a:bodyPr lIns="50800" tIns="50800" rIns="50800" bIns="50800" rtlCol="0" anchor="ctr"/>
            <a:lstStyle/>
            <a:p>
              <a:pPr marL="410209" lvl="1" indent="-205105" algn="ctr">
                <a:lnSpc>
                  <a:spcPts val="2659"/>
                </a:lnSpc>
                <a:buFont typeface="Arial"/>
                <a:buChar char="•"/>
              </a:pPr>
              <a:endParaRPr/>
            </a:p>
          </p:txBody>
        </p:sp>
      </p:grpSp>
      <p:sp>
        <p:nvSpPr>
          <p:cNvPr id="13" name="TextBox 13"/>
          <p:cNvSpPr txBox="1"/>
          <p:nvPr/>
        </p:nvSpPr>
        <p:spPr>
          <a:xfrm>
            <a:off x="3659065" y="5086350"/>
            <a:ext cx="10969870" cy="2150785"/>
          </a:xfrm>
          <a:prstGeom prst="rect">
            <a:avLst/>
          </a:prstGeom>
        </p:spPr>
        <p:txBody>
          <a:bodyPr lIns="0" tIns="0" rIns="0" bIns="0" rtlCol="0" anchor="t">
            <a:spAutoFit/>
          </a:bodyPr>
          <a:lstStyle/>
          <a:p>
            <a:pPr algn="ctr">
              <a:lnSpc>
                <a:spcPts val="4286"/>
              </a:lnSpc>
              <a:spcBef>
                <a:spcPct val="0"/>
              </a:spcBef>
            </a:pPr>
            <a:r>
              <a:rPr lang="en-US" sz="3061">
                <a:solidFill>
                  <a:srgbClr val="FFFFFF"/>
                </a:solidFill>
                <a:latin typeface="Open Sans Extra Bold"/>
              </a:rPr>
              <a:t>Finding similar studies that support the results as most studies in dietary recommendations focused on patients with a single disease or healthy individuals rather than MCCs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sp>
        <p:nvSpPr>
          <p:cNvPr id="2" name="TextBox 2"/>
          <p:cNvSpPr txBox="1"/>
          <p:nvPr/>
        </p:nvSpPr>
        <p:spPr>
          <a:xfrm>
            <a:off x="1922744" y="1891806"/>
            <a:ext cx="14442513" cy="1238138"/>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7D4721"/>
                </a:solidFill>
                <a:latin typeface="Bosk"/>
              </a:rPr>
              <a:t>Conclusion</a:t>
            </a:r>
          </a:p>
        </p:txBody>
      </p:sp>
      <p:sp>
        <p:nvSpPr>
          <p:cNvPr id="3" name="TextBox 3"/>
          <p:cNvSpPr txBox="1"/>
          <p:nvPr/>
        </p:nvSpPr>
        <p:spPr>
          <a:xfrm>
            <a:off x="2740961" y="3241297"/>
            <a:ext cx="13489639" cy="6746969"/>
          </a:xfrm>
          <a:prstGeom prst="rect">
            <a:avLst/>
          </a:prstGeom>
        </p:spPr>
        <p:txBody>
          <a:bodyPr lIns="0" tIns="0" rIns="0" bIns="0" rtlCol="0" anchor="t">
            <a:spAutoFit/>
          </a:bodyPr>
          <a:lstStyle/>
          <a:p>
            <a:pPr>
              <a:lnSpc>
                <a:spcPts val="5999"/>
              </a:lnSpc>
            </a:pPr>
            <a:endParaRPr/>
          </a:p>
          <a:p>
            <a:pPr>
              <a:lnSpc>
                <a:spcPts val="5999"/>
              </a:lnSpc>
            </a:pPr>
            <a:r>
              <a:rPr lang="en-US" sz="3999">
                <a:solidFill>
                  <a:srgbClr val="000000"/>
                </a:solidFill>
                <a:latin typeface="Open Sans"/>
              </a:rPr>
              <a:t>The study indicates that using the fuzzy logic algorithm is effective for creating Clinical Decision Support Systems (CDSSs) for dietary recommendations.</a:t>
            </a:r>
          </a:p>
          <a:p>
            <a:pPr>
              <a:lnSpc>
                <a:spcPts val="5399"/>
              </a:lnSpc>
            </a:pPr>
            <a:r>
              <a:rPr lang="en-US" sz="3599">
                <a:solidFill>
                  <a:srgbClr val="000000"/>
                </a:solidFill>
                <a:latin typeface="Open Sans"/>
              </a:rPr>
              <a:t>The proposed system showed improvements in the reliability, speed, and accuracy of dietitians' decision-making for setting optimal diets for patients with Multiple Chronic Conditions (MCCs).</a:t>
            </a:r>
          </a:p>
          <a:p>
            <a:pPr>
              <a:lnSpc>
                <a:spcPts val="4199"/>
              </a:lnSpc>
            </a:pPr>
            <a:endParaRPr lang="en-US" sz="3599">
              <a:solidFill>
                <a:srgbClr val="000000"/>
              </a:solidFill>
              <a:latin typeface="Open Sans"/>
            </a:endParaRPr>
          </a:p>
          <a:p>
            <a:pPr marL="0" lvl="0" indent="0">
              <a:lnSpc>
                <a:spcPts val="4199"/>
              </a:lnSpc>
              <a:spcBef>
                <a:spcPct val="0"/>
              </a:spcBef>
            </a:pPr>
            <a:endParaRPr lang="en-US" sz="3599">
              <a:solidFill>
                <a:srgbClr val="000000"/>
              </a:solidFill>
              <a:latin typeface="Open Sans"/>
            </a:endParaRPr>
          </a:p>
        </p:txBody>
      </p:sp>
      <p:sp>
        <p:nvSpPr>
          <p:cNvPr id="4" name="Freeform 4"/>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flipV="1">
            <a:off x="0" y="0"/>
            <a:ext cx="2740961" cy="2520400"/>
          </a:xfrm>
          <a:custGeom>
            <a:avLst/>
            <a:gdLst/>
            <a:ahLst/>
            <a:cxnLst/>
            <a:rect l="l" t="t" r="r" b="b"/>
            <a:pathLst>
              <a:path w="2740961" h="2520400">
                <a:moveTo>
                  <a:pt x="2740961" y="2520400"/>
                </a:moveTo>
                <a:lnTo>
                  <a:pt x="0" y="2520400"/>
                </a:lnTo>
                <a:lnTo>
                  <a:pt x="0" y="0"/>
                </a:lnTo>
                <a:lnTo>
                  <a:pt x="2740961" y="0"/>
                </a:lnTo>
                <a:lnTo>
                  <a:pt x="2740961" y="2520400"/>
                </a:lnTo>
                <a:close/>
              </a:path>
            </a:pathLst>
          </a:custGeom>
          <a:blipFill>
            <a:blip r:embed="rId4">
              <a:extLst>
                <a:ext uri="{96DAC541-7B7A-43D3-8B79-37D633B846F1}">
                  <asvg:svgBlip xmlns:asvg="http://schemas.microsoft.com/office/drawing/2016/SVG/main" r:embed="rId5"/>
                </a:ext>
              </a:extLst>
            </a:blip>
            <a:stretch>
              <a:fillRect r="-26456" b="-63259"/>
            </a:stretch>
          </a:blipFill>
        </p:spPr>
        <p:txBody>
          <a:bodyPr/>
          <a:lstStyle/>
          <a:p>
            <a:endParaRPr lang="en-US"/>
          </a:p>
        </p:txBody>
      </p:sp>
      <p:sp>
        <p:nvSpPr>
          <p:cNvPr id="6" name="Freeform 6"/>
          <p:cNvSpPr/>
          <p:nvPr/>
        </p:nvSpPr>
        <p:spPr>
          <a:xfrm flipH="1" flipV="1">
            <a:off x="0" y="617220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5547039" y="7758004"/>
            <a:ext cx="2750309" cy="2528996"/>
          </a:xfrm>
          <a:custGeom>
            <a:avLst/>
            <a:gdLst/>
            <a:ahLst/>
            <a:cxnLst/>
            <a:rect l="l" t="t" r="r" b="b"/>
            <a:pathLst>
              <a:path w="2750309" h="2528996">
                <a:moveTo>
                  <a:pt x="0" y="0"/>
                </a:moveTo>
                <a:lnTo>
                  <a:pt x="2750309" y="0"/>
                </a:lnTo>
                <a:lnTo>
                  <a:pt x="2750309" y="2528996"/>
                </a:lnTo>
                <a:lnTo>
                  <a:pt x="0" y="2528996"/>
                </a:lnTo>
                <a:lnTo>
                  <a:pt x="0" y="0"/>
                </a:lnTo>
                <a:close/>
              </a:path>
            </a:pathLst>
          </a:custGeom>
          <a:blipFill>
            <a:blip r:embed="rId4">
              <a:extLst>
                <a:ext uri="{96DAC541-7B7A-43D3-8B79-37D633B846F1}">
                  <asvg:svgBlip xmlns:asvg="http://schemas.microsoft.com/office/drawing/2016/SVG/main" r:embed="rId5"/>
                </a:ext>
              </a:extLst>
            </a:blip>
            <a:stretch>
              <a:fillRect r="-26456" b="-63259"/>
            </a:stretch>
          </a:blipFill>
        </p:spPr>
        <p:txBody>
          <a:bodyPr/>
          <a:lstStyle/>
          <a:p>
            <a:endParaRPr lang="en-US"/>
          </a:p>
        </p:txBody>
      </p:sp>
      <p:sp>
        <p:nvSpPr>
          <p:cNvPr id="8" name="Freeform 8"/>
          <p:cNvSpPr/>
          <p:nvPr/>
        </p:nvSpPr>
        <p:spPr>
          <a:xfrm>
            <a:off x="5895726" y="2965384"/>
            <a:ext cx="7664885" cy="390212"/>
          </a:xfrm>
          <a:custGeom>
            <a:avLst/>
            <a:gdLst/>
            <a:ahLst/>
            <a:cxnLst/>
            <a:rect l="l" t="t" r="r" b="b"/>
            <a:pathLst>
              <a:path w="7664885" h="390212">
                <a:moveTo>
                  <a:pt x="0" y="0"/>
                </a:moveTo>
                <a:lnTo>
                  <a:pt x="7664885" y="0"/>
                </a:lnTo>
                <a:lnTo>
                  <a:pt x="7664885" y="390213"/>
                </a:lnTo>
                <a:lnTo>
                  <a:pt x="0" y="39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a:off x="1991463" y="4114800"/>
            <a:ext cx="749497" cy="932633"/>
          </a:xfrm>
          <a:custGeom>
            <a:avLst/>
            <a:gdLst/>
            <a:ahLst/>
            <a:cxnLst/>
            <a:rect l="l" t="t" r="r" b="b"/>
            <a:pathLst>
              <a:path w="749497" h="932633">
                <a:moveTo>
                  <a:pt x="0" y="0"/>
                </a:moveTo>
                <a:lnTo>
                  <a:pt x="749498" y="0"/>
                </a:lnTo>
                <a:lnTo>
                  <a:pt x="749498" y="932633"/>
                </a:lnTo>
                <a:lnTo>
                  <a:pt x="0" y="93263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a:off x="2076420" y="6172200"/>
            <a:ext cx="664540" cy="826916"/>
          </a:xfrm>
          <a:custGeom>
            <a:avLst/>
            <a:gdLst/>
            <a:ahLst/>
            <a:cxnLst/>
            <a:rect l="l" t="t" r="r" b="b"/>
            <a:pathLst>
              <a:path w="664540" h="826916">
                <a:moveTo>
                  <a:pt x="0" y="0"/>
                </a:moveTo>
                <a:lnTo>
                  <a:pt x="664541" y="0"/>
                </a:lnTo>
                <a:lnTo>
                  <a:pt x="664541" y="826916"/>
                </a:lnTo>
                <a:lnTo>
                  <a:pt x="0" y="8269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sp>
        <p:nvSpPr>
          <p:cNvPr id="2" name="Freeform 2"/>
          <p:cNvSpPr/>
          <p:nvPr/>
        </p:nvSpPr>
        <p:spPr>
          <a:xfrm>
            <a:off x="3557654" y="4114800"/>
            <a:ext cx="10335984" cy="4566626"/>
          </a:xfrm>
          <a:custGeom>
            <a:avLst/>
            <a:gdLst/>
            <a:ahLst/>
            <a:cxnLst/>
            <a:rect l="l" t="t" r="r" b="b"/>
            <a:pathLst>
              <a:path w="10335984" h="4566626">
                <a:moveTo>
                  <a:pt x="0" y="0"/>
                </a:moveTo>
                <a:lnTo>
                  <a:pt x="10335984" y="0"/>
                </a:lnTo>
                <a:lnTo>
                  <a:pt x="10335984" y="4566626"/>
                </a:lnTo>
                <a:lnTo>
                  <a:pt x="0" y="4566626"/>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H="1" flipV="1">
            <a:off x="0" y="617220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1370480" y="489380"/>
            <a:ext cx="14273926" cy="2974114"/>
          </a:xfrm>
          <a:prstGeom prst="rect">
            <a:avLst/>
          </a:prstGeom>
        </p:spPr>
        <p:txBody>
          <a:bodyPr lIns="0" tIns="0" rIns="0" bIns="0" rtlCol="0" anchor="t">
            <a:spAutoFit/>
          </a:bodyPr>
          <a:lstStyle/>
          <a:p>
            <a:pPr algn="ctr">
              <a:lnSpc>
                <a:spcPts val="11938"/>
              </a:lnSpc>
            </a:pPr>
            <a:r>
              <a:rPr lang="en-US" sz="8527">
                <a:solidFill>
                  <a:srgbClr val="4E4642"/>
                </a:solidFill>
                <a:latin typeface="Open Sans Extra Bold"/>
              </a:rPr>
              <a:t>DR. SAHAR FAWZI</a:t>
            </a:r>
          </a:p>
          <a:p>
            <a:pPr algn="ctr">
              <a:lnSpc>
                <a:spcPts val="11938"/>
              </a:lnSpc>
              <a:spcBef>
                <a:spcPct val="0"/>
              </a:spcBef>
            </a:pPr>
            <a:r>
              <a:rPr lang="en-US" sz="8527">
                <a:solidFill>
                  <a:srgbClr val="4E4642"/>
                </a:solidFill>
                <a:latin typeface="Open Sans Extra Bold"/>
              </a:rPr>
              <a:t>ENG. MALAK SOLIMAN</a:t>
            </a:r>
          </a:p>
        </p:txBody>
      </p:sp>
      <p:sp>
        <p:nvSpPr>
          <p:cNvPr id="6" name="Freeform 6"/>
          <p:cNvSpPr/>
          <p:nvPr/>
        </p:nvSpPr>
        <p:spPr>
          <a:xfrm>
            <a:off x="14173200" y="2057400"/>
            <a:ext cx="1653401" cy="2057400"/>
          </a:xfrm>
          <a:custGeom>
            <a:avLst/>
            <a:gdLst/>
            <a:ahLst/>
            <a:cxnLst/>
            <a:rect l="l" t="t" r="r" b="b"/>
            <a:pathLst>
              <a:path w="1653401" h="2057400">
                <a:moveTo>
                  <a:pt x="0" y="0"/>
                </a:moveTo>
                <a:lnTo>
                  <a:pt x="1653401" y="0"/>
                </a:lnTo>
                <a:lnTo>
                  <a:pt x="1653401"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2208460" y="5857458"/>
            <a:ext cx="1906340" cy="2372142"/>
          </a:xfrm>
          <a:custGeom>
            <a:avLst/>
            <a:gdLst/>
            <a:ahLst/>
            <a:cxnLst/>
            <a:rect l="l" t="t" r="r" b="b"/>
            <a:pathLst>
              <a:path w="1906340" h="2372142">
                <a:moveTo>
                  <a:pt x="0" y="0"/>
                </a:moveTo>
                <a:lnTo>
                  <a:pt x="1906340" y="0"/>
                </a:lnTo>
                <a:lnTo>
                  <a:pt x="1906340" y="2372142"/>
                </a:lnTo>
                <a:lnTo>
                  <a:pt x="0" y="23721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5547039" y="7758004"/>
            <a:ext cx="2750309" cy="2528996"/>
          </a:xfrm>
          <a:custGeom>
            <a:avLst/>
            <a:gdLst/>
            <a:ahLst/>
            <a:cxnLst/>
            <a:rect l="l" t="t" r="r" b="b"/>
            <a:pathLst>
              <a:path w="2750309" h="2528996">
                <a:moveTo>
                  <a:pt x="0" y="0"/>
                </a:moveTo>
                <a:lnTo>
                  <a:pt x="2750309" y="0"/>
                </a:lnTo>
                <a:lnTo>
                  <a:pt x="2750309" y="2528996"/>
                </a:lnTo>
                <a:lnTo>
                  <a:pt x="0" y="2528996"/>
                </a:lnTo>
                <a:lnTo>
                  <a:pt x="0" y="0"/>
                </a:lnTo>
                <a:close/>
              </a:path>
            </a:pathLst>
          </a:custGeom>
          <a:blipFill>
            <a:blip r:embed="rId8">
              <a:extLst>
                <a:ext uri="{96DAC541-7B7A-43D3-8B79-37D633B846F1}">
                  <asvg:svgBlip xmlns:asvg="http://schemas.microsoft.com/office/drawing/2016/SVG/main" r:embed="rId9"/>
                </a:ext>
              </a:extLst>
            </a:blip>
            <a:stretch>
              <a:fillRect r="-26456" b="-63259"/>
            </a:stretch>
          </a:blipFill>
        </p:spPr>
        <p:txBody>
          <a:bodyPr/>
          <a:lstStyle/>
          <a:p>
            <a:endParaRPr lang="en-US"/>
          </a:p>
        </p:txBody>
      </p:sp>
      <p:sp>
        <p:nvSpPr>
          <p:cNvPr id="9" name="Freeform 9"/>
          <p:cNvSpPr/>
          <p:nvPr/>
        </p:nvSpPr>
        <p:spPr>
          <a:xfrm flipH="1" flipV="1">
            <a:off x="0" y="0"/>
            <a:ext cx="2740961" cy="2520400"/>
          </a:xfrm>
          <a:custGeom>
            <a:avLst/>
            <a:gdLst/>
            <a:ahLst/>
            <a:cxnLst/>
            <a:rect l="l" t="t" r="r" b="b"/>
            <a:pathLst>
              <a:path w="2740961" h="2520400">
                <a:moveTo>
                  <a:pt x="2740961" y="2520400"/>
                </a:moveTo>
                <a:lnTo>
                  <a:pt x="0" y="2520400"/>
                </a:lnTo>
                <a:lnTo>
                  <a:pt x="0" y="0"/>
                </a:lnTo>
                <a:lnTo>
                  <a:pt x="2740961" y="0"/>
                </a:lnTo>
                <a:lnTo>
                  <a:pt x="2740961" y="2520400"/>
                </a:lnTo>
                <a:close/>
              </a:path>
            </a:pathLst>
          </a:custGeom>
          <a:blipFill>
            <a:blip r:embed="rId8">
              <a:extLst>
                <a:ext uri="{96DAC541-7B7A-43D3-8B79-37D633B846F1}">
                  <asvg:svgBlip xmlns:asvg="http://schemas.microsoft.com/office/drawing/2016/SVG/main" r:embed="rId9"/>
                </a:ext>
              </a:extLst>
            </a:blip>
            <a:stretch>
              <a:fillRect r="-26456" b="-63259"/>
            </a:stretch>
          </a:blipFill>
        </p:spPr>
        <p:txBody>
          <a:bodyPr/>
          <a:lstStyle/>
          <a:p>
            <a:endParaRPr lang="en-US"/>
          </a:p>
        </p:txBody>
      </p:sp>
      <p:sp>
        <p:nvSpPr>
          <p:cNvPr id="10" name="TextBox 10"/>
          <p:cNvSpPr txBox="1"/>
          <p:nvPr/>
        </p:nvSpPr>
        <p:spPr>
          <a:xfrm>
            <a:off x="4114800" y="4862756"/>
            <a:ext cx="9702667" cy="2980555"/>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Mariam salama 211001825</a:t>
            </a:r>
          </a:p>
          <a:p>
            <a:pPr algn="ctr">
              <a:lnSpc>
                <a:spcPts val="4759"/>
              </a:lnSpc>
            </a:pPr>
            <a:r>
              <a:rPr lang="en-US" sz="3399">
                <a:solidFill>
                  <a:srgbClr val="000000"/>
                </a:solidFill>
                <a:latin typeface="Canva Sans Bold"/>
              </a:rPr>
              <a:t>Rana Ibrahim 211001782</a:t>
            </a:r>
          </a:p>
          <a:p>
            <a:pPr algn="ctr">
              <a:lnSpc>
                <a:spcPts val="4759"/>
              </a:lnSpc>
            </a:pPr>
            <a:r>
              <a:rPr lang="en-US" sz="3399">
                <a:solidFill>
                  <a:srgbClr val="000000"/>
                </a:solidFill>
                <a:latin typeface="Canva Sans Bold"/>
              </a:rPr>
              <a:t>Shrouk Khaled 211001923</a:t>
            </a:r>
          </a:p>
          <a:p>
            <a:pPr algn="ctr">
              <a:lnSpc>
                <a:spcPts val="4759"/>
              </a:lnSpc>
            </a:pPr>
            <a:r>
              <a:rPr lang="en-US" sz="3399">
                <a:solidFill>
                  <a:srgbClr val="000000"/>
                </a:solidFill>
                <a:latin typeface="Canva Sans Bold"/>
              </a:rPr>
              <a:t>Salma AbdelAzim 211001665</a:t>
            </a:r>
          </a:p>
          <a:p>
            <a:pPr marL="0" lvl="0" indent="0" algn="ctr">
              <a:lnSpc>
                <a:spcPts val="4759"/>
              </a:lnSpc>
              <a:spcBef>
                <a:spcPct val="0"/>
              </a:spcBef>
            </a:pPr>
            <a:r>
              <a:rPr lang="en-US" sz="3399">
                <a:solidFill>
                  <a:srgbClr val="000000"/>
                </a:solidFill>
                <a:latin typeface="Canva Sans Bold"/>
              </a:rPr>
              <a:t>Doha Abdallahkhalil 211001874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sp>
        <p:nvSpPr>
          <p:cNvPr id="2" name="TextBox 2"/>
          <p:cNvSpPr txBox="1"/>
          <p:nvPr/>
        </p:nvSpPr>
        <p:spPr>
          <a:xfrm>
            <a:off x="2740961" y="3153953"/>
            <a:ext cx="13489639" cy="6649372"/>
          </a:xfrm>
          <a:prstGeom prst="rect">
            <a:avLst/>
          </a:prstGeom>
        </p:spPr>
        <p:txBody>
          <a:bodyPr lIns="0" tIns="0" rIns="0" bIns="0" rtlCol="0" anchor="t">
            <a:spAutoFit/>
          </a:bodyPr>
          <a:lstStyle/>
          <a:p>
            <a:pPr>
              <a:lnSpc>
                <a:spcPts val="5924"/>
              </a:lnSpc>
            </a:pPr>
            <a:r>
              <a:rPr lang="en-US" sz="3949">
                <a:solidFill>
                  <a:srgbClr val="000000"/>
                </a:solidFill>
                <a:latin typeface="Open Sans"/>
              </a:rPr>
              <a:t>There is potential to extend the system by including rules for micronutrient and fluid intake, making it more comprehensive.</a:t>
            </a:r>
          </a:p>
          <a:p>
            <a:pPr>
              <a:lnSpc>
                <a:spcPts val="5924"/>
              </a:lnSpc>
            </a:pPr>
            <a:r>
              <a:rPr lang="en-US" sz="3949">
                <a:solidFill>
                  <a:srgbClr val="000000"/>
                </a:solidFill>
                <a:latin typeface="Open Sans"/>
              </a:rPr>
              <a:t>With the addition of rules for other MCCs and the development of its knowledge base, the system could become valuable in clinical decision-making, providing suitable diets for a variety of patients with different chronic conditions.</a:t>
            </a:r>
          </a:p>
          <a:p>
            <a:pPr marL="0" lvl="0" indent="0" algn="l">
              <a:lnSpc>
                <a:spcPts val="5924"/>
              </a:lnSpc>
              <a:spcBef>
                <a:spcPct val="0"/>
              </a:spcBef>
            </a:pPr>
            <a:endParaRPr lang="en-US" sz="3949">
              <a:solidFill>
                <a:srgbClr val="000000"/>
              </a:solidFill>
              <a:latin typeface="Open Sans"/>
            </a:endParaRPr>
          </a:p>
        </p:txBody>
      </p:sp>
      <p:sp>
        <p:nvSpPr>
          <p:cNvPr id="3" name="TextBox 3"/>
          <p:cNvSpPr txBox="1"/>
          <p:nvPr/>
        </p:nvSpPr>
        <p:spPr>
          <a:xfrm>
            <a:off x="6220022" y="1250675"/>
            <a:ext cx="5498182" cy="1209638"/>
          </a:xfrm>
          <a:prstGeom prst="rect">
            <a:avLst/>
          </a:prstGeom>
        </p:spPr>
        <p:txBody>
          <a:bodyPr lIns="0" tIns="0" rIns="0" bIns="0" rtlCol="0" anchor="t">
            <a:spAutoFit/>
          </a:bodyPr>
          <a:lstStyle/>
          <a:p>
            <a:pPr marL="0" lvl="0" indent="0">
              <a:lnSpc>
                <a:spcPts val="9479"/>
              </a:lnSpc>
              <a:spcBef>
                <a:spcPct val="0"/>
              </a:spcBef>
            </a:pPr>
            <a:r>
              <a:rPr lang="en-US" sz="7899">
                <a:solidFill>
                  <a:srgbClr val="7B451D"/>
                </a:solidFill>
                <a:latin typeface="Bosk"/>
              </a:rPr>
              <a:t>Conclusion</a:t>
            </a:r>
          </a:p>
        </p:txBody>
      </p:sp>
      <p:sp>
        <p:nvSpPr>
          <p:cNvPr id="4" name="Freeform 4"/>
          <p:cNvSpPr/>
          <p:nvPr/>
        </p:nvSpPr>
        <p:spPr>
          <a:xfrm>
            <a:off x="15547039" y="7758004"/>
            <a:ext cx="2750309" cy="2528996"/>
          </a:xfrm>
          <a:custGeom>
            <a:avLst/>
            <a:gdLst/>
            <a:ahLst/>
            <a:cxnLst/>
            <a:rect l="l" t="t" r="r" b="b"/>
            <a:pathLst>
              <a:path w="2750309" h="2528996">
                <a:moveTo>
                  <a:pt x="0" y="0"/>
                </a:moveTo>
                <a:lnTo>
                  <a:pt x="2750309" y="0"/>
                </a:lnTo>
                <a:lnTo>
                  <a:pt x="2750309" y="2528996"/>
                </a:lnTo>
                <a:lnTo>
                  <a:pt x="0" y="2528996"/>
                </a:lnTo>
                <a:lnTo>
                  <a:pt x="0" y="0"/>
                </a:lnTo>
                <a:close/>
              </a:path>
            </a:pathLst>
          </a:custGeom>
          <a:blipFill>
            <a:blip r:embed="rId2">
              <a:extLst>
                <a:ext uri="{96DAC541-7B7A-43D3-8B79-37D633B846F1}">
                  <asvg:svgBlip xmlns:asvg="http://schemas.microsoft.com/office/drawing/2016/SVG/main" r:embed="rId3"/>
                </a:ext>
              </a:extLst>
            </a:blip>
            <a:stretch>
              <a:fillRect r="-26456" b="-63259"/>
            </a:stretch>
          </a:blipFill>
        </p:spPr>
        <p:txBody>
          <a:bodyPr/>
          <a:lstStyle/>
          <a:p>
            <a:endParaRPr lang="en-US"/>
          </a:p>
        </p:txBody>
      </p:sp>
      <p:sp>
        <p:nvSpPr>
          <p:cNvPr id="5" name="Freeform 5"/>
          <p:cNvSpPr/>
          <p:nvPr/>
        </p:nvSpPr>
        <p:spPr>
          <a:xfrm flipH="1" flipV="1">
            <a:off x="0" y="617220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flipV="1">
            <a:off x="0" y="0"/>
            <a:ext cx="2740961" cy="2520400"/>
          </a:xfrm>
          <a:custGeom>
            <a:avLst/>
            <a:gdLst/>
            <a:ahLst/>
            <a:cxnLst/>
            <a:rect l="l" t="t" r="r" b="b"/>
            <a:pathLst>
              <a:path w="2740961" h="2520400">
                <a:moveTo>
                  <a:pt x="2740961" y="2520400"/>
                </a:moveTo>
                <a:lnTo>
                  <a:pt x="0" y="2520400"/>
                </a:lnTo>
                <a:lnTo>
                  <a:pt x="0" y="0"/>
                </a:lnTo>
                <a:lnTo>
                  <a:pt x="2740961" y="0"/>
                </a:lnTo>
                <a:lnTo>
                  <a:pt x="2740961" y="2520400"/>
                </a:lnTo>
                <a:close/>
              </a:path>
            </a:pathLst>
          </a:custGeom>
          <a:blipFill>
            <a:blip r:embed="rId2">
              <a:extLst>
                <a:ext uri="{96DAC541-7B7A-43D3-8B79-37D633B846F1}">
                  <asvg:svgBlip xmlns:asvg="http://schemas.microsoft.com/office/drawing/2016/SVG/main" r:embed="rId3"/>
                </a:ext>
              </a:extLst>
            </a:blip>
            <a:stretch>
              <a:fillRect r="-26456" b="-63259"/>
            </a:stretch>
          </a:blipFill>
        </p:spPr>
        <p:txBody>
          <a:bodyPr/>
          <a:lstStyle/>
          <a:p>
            <a:endParaRPr lang="en-US"/>
          </a:p>
        </p:txBody>
      </p:sp>
      <p:sp>
        <p:nvSpPr>
          <p:cNvPr id="7" name="Freeform 7"/>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991463" y="3268253"/>
            <a:ext cx="749497" cy="932633"/>
          </a:xfrm>
          <a:custGeom>
            <a:avLst/>
            <a:gdLst/>
            <a:ahLst/>
            <a:cxnLst/>
            <a:rect l="l" t="t" r="r" b="b"/>
            <a:pathLst>
              <a:path w="749497" h="932633">
                <a:moveTo>
                  <a:pt x="0" y="0"/>
                </a:moveTo>
                <a:lnTo>
                  <a:pt x="749498" y="0"/>
                </a:lnTo>
                <a:lnTo>
                  <a:pt x="749498" y="932633"/>
                </a:lnTo>
                <a:lnTo>
                  <a:pt x="0" y="9326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a:off x="1991463" y="5603156"/>
            <a:ext cx="749497" cy="932633"/>
          </a:xfrm>
          <a:custGeom>
            <a:avLst/>
            <a:gdLst/>
            <a:ahLst/>
            <a:cxnLst/>
            <a:rect l="l" t="t" r="r" b="b"/>
            <a:pathLst>
              <a:path w="749497" h="932633">
                <a:moveTo>
                  <a:pt x="0" y="0"/>
                </a:moveTo>
                <a:lnTo>
                  <a:pt x="749498" y="0"/>
                </a:lnTo>
                <a:lnTo>
                  <a:pt x="749498" y="932633"/>
                </a:lnTo>
                <a:lnTo>
                  <a:pt x="0" y="9326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4966949" y="640789"/>
            <a:ext cx="6303575" cy="1879611"/>
          </a:xfrm>
          <a:custGeom>
            <a:avLst/>
            <a:gdLst/>
            <a:ahLst/>
            <a:cxnLst/>
            <a:rect l="l" t="t" r="r" b="b"/>
            <a:pathLst>
              <a:path w="6303575" h="1879611">
                <a:moveTo>
                  <a:pt x="0" y="0"/>
                </a:moveTo>
                <a:lnTo>
                  <a:pt x="6303575" y="0"/>
                </a:lnTo>
                <a:lnTo>
                  <a:pt x="6303575" y="1879611"/>
                </a:lnTo>
                <a:lnTo>
                  <a:pt x="0" y="1879611"/>
                </a:lnTo>
                <a:lnTo>
                  <a:pt x="0" y="0"/>
                </a:lnTo>
                <a:close/>
              </a:path>
            </a:pathLst>
          </a:custGeom>
          <a:blipFill>
            <a:blip r:embed="rId8">
              <a:alphaModFix amt="50000"/>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sp>
        <p:nvSpPr>
          <p:cNvPr id="2" name="Freeform 2"/>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3" name="Freeform 3"/>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4" name="Freeform 4"/>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5" name="Freeform 5"/>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grpSp>
        <p:nvGrpSpPr>
          <p:cNvPr id="6" name="Group 6"/>
          <p:cNvGrpSpPr/>
          <p:nvPr/>
        </p:nvGrpSpPr>
        <p:grpSpPr>
          <a:xfrm>
            <a:off x="2636073" y="5143500"/>
            <a:ext cx="13015855" cy="1701380"/>
            <a:chOff x="0" y="0"/>
            <a:chExt cx="3428044" cy="448100"/>
          </a:xfrm>
        </p:grpSpPr>
        <p:sp>
          <p:nvSpPr>
            <p:cNvPr id="7" name="Freeform 7"/>
            <p:cNvSpPr/>
            <p:nvPr/>
          </p:nvSpPr>
          <p:spPr>
            <a:xfrm>
              <a:off x="0" y="0"/>
              <a:ext cx="3428044" cy="448100"/>
            </a:xfrm>
            <a:custGeom>
              <a:avLst/>
              <a:gdLst/>
              <a:ahLst/>
              <a:cxnLst/>
              <a:rect l="l" t="t" r="r" b="b"/>
              <a:pathLst>
                <a:path w="3428044" h="448100">
                  <a:moveTo>
                    <a:pt x="0" y="0"/>
                  </a:moveTo>
                  <a:lnTo>
                    <a:pt x="3428044" y="0"/>
                  </a:lnTo>
                  <a:lnTo>
                    <a:pt x="3428044" y="448100"/>
                  </a:lnTo>
                  <a:lnTo>
                    <a:pt x="0" y="448100"/>
                  </a:lnTo>
                  <a:close/>
                </a:path>
              </a:pathLst>
            </a:custGeom>
            <a:solidFill>
              <a:srgbClr val="628B4C">
                <a:alpha val="68627"/>
              </a:srgbClr>
            </a:solidFill>
          </p:spPr>
          <p:txBody>
            <a:bodyPr/>
            <a:lstStyle/>
            <a:p>
              <a:endParaRPr lang="en-US"/>
            </a:p>
          </p:txBody>
        </p:sp>
        <p:sp>
          <p:nvSpPr>
            <p:cNvPr id="8" name="TextBox 8"/>
            <p:cNvSpPr txBox="1"/>
            <p:nvPr/>
          </p:nvSpPr>
          <p:spPr>
            <a:xfrm>
              <a:off x="0" y="-38100"/>
              <a:ext cx="3428044" cy="486200"/>
            </a:xfrm>
            <a:prstGeom prst="rect">
              <a:avLst/>
            </a:prstGeom>
          </p:spPr>
          <p:txBody>
            <a:bodyPr lIns="50800" tIns="50800" rIns="50800" bIns="50800" rtlCol="0" anchor="ctr"/>
            <a:lstStyle/>
            <a:p>
              <a:pPr algn="ctr">
                <a:lnSpc>
                  <a:spcPts val="2659"/>
                </a:lnSpc>
              </a:pPr>
              <a:r>
                <a:rPr lang="en-US" sz="1899">
                  <a:solidFill>
                    <a:srgbClr val="000000">
                      <a:alpha val="68627"/>
                    </a:srgbClr>
                  </a:solidFill>
                  <a:latin typeface="Open Sans Extra Bold"/>
                </a:rPr>
                <a:t>https://pubmed.ncbi.nlm.nih.gov/37500949/</a:t>
              </a:r>
            </a:p>
            <a:p>
              <a:pPr algn="ctr">
                <a:lnSpc>
                  <a:spcPts val="2659"/>
                </a:lnSpc>
              </a:pPr>
              <a:endParaRPr lang="en-US" sz="1899">
                <a:solidFill>
                  <a:srgbClr val="000000">
                    <a:alpha val="68627"/>
                  </a:srgbClr>
                </a:solidFill>
                <a:latin typeface="Open Sans Extra Bold"/>
              </a:endParaRPr>
            </a:p>
          </p:txBody>
        </p:sp>
      </p:grpSp>
      <p:sp>
        <p:nvSpPr>
          <p:cNvPr id="9" name="Freeform 9"/>
          <p:cNvSpPr/>
          <p:nvPr/>
        </p:nvSpPr>
        <p:spPr>
          <a:xfrm>
            <a:off x="3636405" y="5421028"/>
            <a:ext cx="1142156" cy="1146325"/>
          </a:xfrm>
          <a:custGeom>
            <a:avLst/>
            <a:gdLst/>
            <a:ahLst/>
            <a:cxnLst/>
            <a:rect l="l" t="t" r="r" b="b"/>
            <a:pathLst>
              <a:path w="1142156" h="1146325">
                <a:moveTo>
                  <a:pt x="0" y="0"/>
                </a:moveTo>
                <a:lnTo>
                  <a:pt x="1142156" y="0"/>
                </a:lnTo>
                <a:lnTo>
                  <a:pt x="1142156" y="1146324"/>
                </a:lnTo>
                <a:lnTo>
                  <a:pt x="0" y="11463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6084112" y="1195965"/>
            <a:ext cx="5886979" cy="1755390"/>
          </a:xfrm>
          <a:custGeom>
            <a:avLst/>
            <a:gdLst/>
            <a:ahLst/>
            <a:cxnLst/>
            <a:rect l="l" t="t" r="r" b="b"/>
            <a:pathLst>
              <a:path w="5886979" h="1755390">
                <a:moveTo>
                  <a:pt x="0" y="0"/>
                </a:moveTo>
                <a:lnTo>
                  <a:pt x="5886979" y="0"/>
                </a:lnTo>
                <a:lnTo>
                  <a:pt x="5886979" y="1755390"/>
                </a:lnTo>
                <a:lnTo>
                  <a:pt x="0" y="1755390"/>
                </a:lnTo>
                <a:lnTo>
                  <a:pt x="0" y="0"/>
                </a:lnTo>
                <a:close/>
              </a:path>
            </a:pathLst>
          </a:custGeom>
          <a:blipFill>
            <a:blip r:embed="rId8">
              <a:alphaModFix amt="50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TextBox 11"/>
          <p:cNvSpPr txBox="1"/>
          <p:nvPr/>
        </p:nvSpPr>
        <p:spPr>
          <a:xfrm>
            <a:off x="5296574" y="1422880"/>
            <a:ext cx="7694852" cy="1211713"/>
          </a:xfrm>
          <a:prstGeom prst="rect">
            <a:avLst/>
          </a:prstGeom>
        </p:spPr>
        <p:txBody>
          <a:bodyPr lIns="0" tIns="0" rIns="0" bIns="0" rtlCol="0" anchor="t">
            <a:spAutoFit/>
          </a:bodyPr>
          <a:lstStyle/>
          <a:p>
            <a:pPr algn="ctr">
              <a:lnSpc>
                <a:spcPts val="9860"/>
              </a:lnSpc>
              <a:spcBef>
                <a:spcPct val="0"/>
              </a:spcBef>
            </a:pPr>
            <a:r>
              <a:rPr lang="en-US" sz="7042">
                <a:solidFill>
                  <a:srgbClr val="7B451D"/>
                </a:solidFill>
                <a:latin typeface="Bosk"/>
              </a:rPr>
              <a:t>REFRENCES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3916578" y="3600450"/>
            <a:ext cx="10275118" cy="3086100"/>
            <a:chOff x="0" y="0"/>
            <a:chExt cx="2706204" cy="812800"/>
          </a:xfrm>
        </p:grpSpPr>
        <p:sp>
          <p:nvSpPr>
            <p:cNvPr id="3" name="Freeform 3"/>
            <p:cNvSpPr/>
            <p:nvPr/>
          </p:nvSpPr>
          <p:spPr>
            <a:xfrm>
              <a:off x="0" y="0"/>
              <a:ext cx="2706204" cy="812800"/>
            </a:xfrm>
            <a:custGeom>
              <a:avLst/>
              <a:gdLst/>
              <a:ahLst/>
              <a:cxnLst/>
              <a:rect l="l" t="t" r="r" b="b"/>
              <a:pathLst>
                <a:path w="2706204" h="812800">
                  <a:moveTo>
                    <a:pt x="38427" y="0"/>
                  </a:moveTo>
                  <a:lnTo>
                    <a:pt x="2667777" y="0"/>
                  </a:lnTo>
                  <a:cubicBezTo>
                    <a:pt x="2689000" y="0"/>
                    <a:pt x="2706204" y="17204"/>
                    <a:pt x="2706204" y="38427"/>
                  </a:cubicBezTo>
                  <a:lnTo>
                    <a:pt x="2706204" y="774373"/>
                  </a:lnTo>
                  <a:cubicBezTo>
                    <a:pt x="2706204" y="784565"/>
                    <a:pt x="2702155" y="794339"/>
                    <a:pt x="2694949" y="801545"/>
                  </a:cubicBezTo>
                  <a:cubicBezTo>
                    <a:pt x="2687743" y="808752"/>
                    <a:pt x="2677969" y="812800"/>
                    <a:pt x="2667777" y="812800"/>
                  </a:cubicBezTo>
                  <a:lnTo>
                    <a:pt x="38427" y="812800"/>
                  </a:lnTo>
                  <a:cubicBezTo>
                    <a:pt x="28235" y="812800"/>
                    <a:pt x="18461" y="808752"/>
                    <a:pt x="11255" y="801545"/>
                  </a:cubicBezTo>
                  <a:cubicBezTo>
                    <a:pt x="4049" y="794339"/>
                    <a:pt x="0" y="784565"/>
                    <a:pt x="0" y="774373"/>
                  </a:cubicBezTo>
                  <a:lnTo>
                    <a:pt x="0" y="38427"/>
                  </a:lnTo>
                  <a:cubicBezTo>
                    <a:pt x="0" y="28235"/>
                    <a:pt x="4049" y="18461"/>
                    <a:pt x="11255" y="11255"/>
                  </a:cubicBezTo>
                  <a:cubicBezTo>
                    <a:pt x="18461" y="4049"/>
                    <a:pt x="28235" y="0"/>
                    <a:pt x="38427" y="0"/>
                  </a:cubicBezTo>
                  <a:close/>
                </a:path>
              </a:pathLst>
            </a:custGeom>
            <a:solidFill>
              <a:srgbClr val="628B4C">
                <a:alpha val="60000"/>
              </a:srgbClr>
            </a:solidFill>
          </p:spPr>
          <p:txBody>
            <a:bodyPr/>
            <a:lstStyle/>
            <a:p>
              <a:endParaRPr lang="en-US"/>
            </a:p>
          </p:txBody>
        </p:sp>
        <p:sp>
          <p:nvSpPr>
            <p:cNvPr id="4" name="TextBox 4"/>
            <p:cNvSpPr txBox="1"/>
            <p:nvPr/>
          </p:nvSpPr>
          <p:spPr>
            <a:xfrm>
              <a:off x="0" y="-38100"/>
              <a:ext cx="2706204"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4938380" y="4134151"/>
            <a:ext cx="8411241" cy="2018698"/>
          </a:xfrm>
          <a:custGeom>
            <a:avLst/>
            <a:gdLst/>
            <a:ahLst/>
            <a:cxnLst/>
            <a:rect l="l" t="t" r="r" b="b"/>
            <a:pathLst>
              <a:path w="8411241" h="2018698">
                <a:moveTo>
                  <a:pt x="0" y="0"/>
                </a:moveTo>
                <a:lnTo>
                  <a:pt x="8411240" y="0"/>
                </a:lnTo>
                <a:lnTo>
                  <a:pt x="8411240" y="2018698"/>
                </a:lnTo>
                <a:lnTo>
                  <a:pt x="0" y="2018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631165">
            <a:off x="13518788" y="2921168"/>
            <a:ext cx="1345816" cy="2297679"/>
          </a:xfrm>
          <a:custGeom>
            <a:avLst/>
            <a:gdLst/>
            <a:ahLst/>
            <a:cxnLst/>
            <a:rect l="l" t="t" r="r" b="b"/>
            <a:pathLst>
              <a:path w="1345816" h="2297679">
                <a:moveTo>
                  <a:pt x="0" y="0"/>
                </a:moveTo>
                <a:lnTo>
                  <a:pt x="1345816" y="0"/>
                </a:lnTo>
                <a:lnTo>
                  <a:pt x="1345816" y="2297679"/>
                </a:lnTo>
                <a:lnTo>
                  <a:pt x="0" y="22976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3636405" y="2937415"/>
            <a:ext cx="1065678" cy="1326070"/>
          </a:xfrm>
          <a:custGeom>
            <a:avLst/>
            <a:gdLst/>
            <a:ahLst/>
            <a:cxnLst/>
            <a:rect l="l" t="t" r="r" b="b"/>
            <a:pathLst>
              <a:path w="1065678" h="1326070">
                <a:moveTo>
                  <a:pt x="0" y="0"/>
                </a:moveTo>
                <a:lnTo>
                  <a:pt x="1065678" y="0"/>
                </a:lnTo>
                <a:lnTo>
                  <a:pt x="1065678" y="1326070"/>
                </a:lnTo>
                <a:lnTo>
                  <a:pt x="0" y="1326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3349620" y="5883197"/>
            <a:ext cx="1065678" cy="1326070"/>
          </a:xfrm>
          <a:custGeom>
            <a:avLst/>
            <a:gdLst/>
            <a:ahLst/>
            <a:cxnLst/>
            <a:rect l="l" t="t" r="r" b="b"/>
            <a:pathLst>
              <a:path w="1065678" h="1326070">
                <a:moveTo>
                  <a:pt x="0" y="0"/>
                </a:moveTo>
                <a:lnTo>
                  <a:pt x="1065678" y="0"/>
                </a:lnTo>
                <a:lnTo>
                  <a:pt x="1065678" y="1326070"/>
                </a:lnTo>
                <a:lnTo>
                  <a:pt x="0" y="1326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631165" flipH="1">
            <a:off x="3157835" y="4734358"/>
            <a:ext cx="1345816" cy="2297679"/>
          </a:xfrm>
          <a:custGeom>
            <a:avLst/>
            <a:gdLst/>
            <a:ahLst/>
            <a:cxnLst/>
            <a:rect l="l" t="t" r="r" b="b"/>
            <a:pathLst>
              <a:path w="1345816" h="2297679">
                <a:moveTo>
                  <a:pt x="1345815" y="0"/>
                </a:moveTo>
                <a:lnTo>
                  <a:pt x="0" y="0"/>
                </a:lnTo>
                <a:lnTo>
                  <a:pt x="0" y="2297679"/>
                </a:lnTo>
                <a:lnTo>
                  <a:pt x="1345815" y="2297679"/>
                </a:lnTo>
                <a:lnTo>
                  <a:pt x="134581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flipH="1" flipV="1">
            <a:off x="0" y="617220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a:off x="15547039" y="7758004"/>
            <a:ext cx="2750309" cy="2528996"/>
          </a:xfrm>
          <a:custGeom>
            <a:avLst/>
            <a:gdLst/>
            <a:ahLst/>
            <a:cxnLst/>
            <a:rect l="l" t="t" r="r" b="b"/>
            <a:pathLst>
              <a:path w="2750309" h="2528996">
                <a:moveTo>
                  <a:pt x="0" y="0"/>
                </a:moveTo>
                <a:lnTo>
                  <a:pt x="2750309" y="0"/>
                </a:lnTo>
                <a:lnTo>
                  <a:pt x="2750309" y="2528996"/>
                </a:lnTo>
                <a:lnTo>
                  <a:pt x="0" y="2528996"/>
                </a:lnTo>
                <a:lnTo>
                  <a:pt x="0" y="0"/>
                </a:lnTo>
                <a:close/>
              </a:path>
            </a:pathLst>
          </a:custGeom>
          <a:blipFill>
            <a:blip r:embed="rId10">
              <a:extLst>
                <a:ext uri="{96DAC541-7B7A-43D3-8B79-37D633B846F1}">
                  <asvg:svgBlip xmlns:asvg="http://schemas.microsoft.com/office/drawing/2016/SVG/main" r:embed="rId11"/>
                </a:ext>
              </a:extLst>
            </a:blip>
            <a:stretch>
              <a:fillRect r="-26456" b="-63259"/>
            </a:stretch>
          </a:blipFill>
        </p:spPr>
        <p:txBody>
          <a:bodyPr/>
          <a:lstStyle/>
          <a:p>
            <a:endParaRPr lang="en-US"/>
          </a:p>
        </p:txBody>
      </p:sp>
      <p:sp>
        <p:nvSpPr>
          <p:cNvPr id="13" name="Freeform 13"/>
          <p:cNvSpPr/>
          <p:nvPr/>
        </p:nvSpPr>
        <p:spPr>
          <a:xfrm flipH="1" flipV="1">
            <a:off x="0" y="0"/>
            <a:ext cx="2740961" cy="2520400"/>
          </a:xfrm>
          <a:custGeom>
            <a:avLst/>
            <a:gdLst/>
            <a:ahLst/>
            <a:cxnLst/>
            <a:rect l="l" t="t" r="r" b="b"/>
            <a:pathLst>
              <a:path w="2740961" h="2520400">
                <a:moveTo>
                  <a:pt x="2740961" y="2520400"/>
                </a:moveTo>
                <a:lnTo>
                  <a:pt x="0" y="2520400"/>
                </a:lnTo>
                <a:lnTo>
                  <a:pt x="0" y="0"/>
                </a:lnTo>
                <a:lnTo>
                  <a:pt x="2740961" y="0"/>
                </a:lnTo>
                <a:lnTo>
                  <a:pt x="2740961" y="2520400"/>
                </a:lnTo>
                <a:close/>
              </a:path>
            </a:pathLst>
          </a:custGeom>
          <a:blipFill>
            <a:blip r:embed="rId10">
              <a:extLst>
                <a:ext uri="{96DAC541-7B7A-43D3-8B79-37D633B846F1}">
                  <asvg:svgBlip xmlns:asvg="http://schemas.microsoft.com/office/drawing/2016/SVG/main" r:embed="rId11"/>
                </a:ext>
              </a:extLst>
            </a:blip>
            <a:stretch>
              <a:fillRect r="-26456" b="-63259"/>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973079"/>
            <a:ext cx="9932122" cy="5921875"/>
            <a:chOff x="0" y="0"/>
            <a:chExt cx="2615868" cy="1559671"/>
          </a:xfrm>
        </p:grpSpPr>
        <p:sp>
          <p:nvSpPr>
            <p:cNvPr id="3" name="Freeform 3"/>
            <p:cNvSpPr/>
            <p:nvPr/>
          </p:nvSpPr>
          <p:spPr>
            <a:xfrm>
              <a:off x="0" y="0"/>
              <a:ext cx="2615867" cy="1559671"/>
            </a:xfrm>
            <a:custGeom>
              <a:avLst/>
              <a:gdLst/>
              <a:ahLst/>
              <a:cxnLst/>
              <a:rect l="l" t="t" r="r" b="b"/>
              <a:pathLst>
                <a:path w="2615867" h="1559671">
                  <a:moveTo>
                    <a:pt x="39754" y="0"/>
                  </a:moveTo>
                  <a:lnTo>
                    <a:pt x="2576114" y="0"/>
                  </a:lnTo>
                  <a:cubicBezTo>
                    <a:pt x="2586657" y="0"/>
                    <a:pt x="2596769" y="4188"/>
                    <a:pt x="2604224" y="11644"/>
                  </a:cubicBezTo>
                  <a:cubicBezTo>
                    <a:pt x="2611679" y="19099"/>
                    <a:pt x="2615867" y="29210"/>
                    <a:pt x="2615867" y="39754"/>
                  </a:cubicBezTo>
                  <a:lnTo>
                    <a:pt x="2615867" y="1519917"/>
                  </a:lnTo>
                  <a:cubicBezTo>
                    <a:pt x="2615867" y="1541873"/>
                    <a:pt x="2598069" y="1559671"/>
                    <a:pt x="2576114" y="1559671"/>
                  </a:cubicBezTo>
                  <a:lnTo>
                    <a:pt x="39754" y="1559671"/>
                  </a:lnTo>
                  <a:cubicBezTo>
                    <a:pt x="17798" y="1559671"/>
                    <a:pt x="0" y="1541873"/>
                    <a:pt x="0" y="1519917"/>
                  </a:cubicBezTo>
                  <a:lnTo>
                    <a:pt x="0" y="39754"/>
                  </a:lnTo>
                  <a:cubicBezTo>
                    <a:pt x="0" y="17798"/>
                    <a:pt x="17798" y="0"/>
                    <a:pt x="39754" y="0"/>
                  </a:cubicBezTo>
                  <a:close/>
                </a:path>
              </a:pathLst>
            </a:custGeom>
            <a:solidFill>
              <a:srgbClr val="628B4C">
                <a:alpha val="80000"/>
              </a:srgbClr>
            </a:solidFill>
          </p:spPr>
          <p:txBody>
            <a:bodyPr/>
            <a:lstStyle/>
            <a:p>
              <a:endParaRPr lang="en-US"/>
            </a:p>
          </p:txBody>
        </p:sp>
        <p:sp>
          <p:nvSpPr>
            <p:cNvPr id="4" name="TextBox 4"/>
            <p:cNvSpPr txBox="1"/>
            <p:nvPr/>
          </p:nvSpPr>
          <p:spPr>
            <a:xfrm>
              <a:off x="0" y="-85725"/>
              <a:ext cx="2615868" cy="1645396"/>
            </a:xfrm>
            <a:prstGeom prst="rect">
              <a:avLst/>
            </a:prstGeom>
          </p:spPr>
          <p:txBody>
            <a:bodyPr lIns="50800" tIns="50800" rIns="50800" bIns="50800" rtlCol="0" anchor="ctr"/>
            <a:lstStyle/>
            <a:p>
              <a:pPr algn="ctr">
                <a:lnSpc>
                  <a:spcPts val="6439"/>
                </a:lnSpc>
                <a:spcBef>
                  <a:spcPct val="0"/>
                </a:spcBef>
              </a:pPr>
              <a:r>
                <a:rPr lang="en-US" sz="4599">
                  <a:solidFill>
                    <a:srgbClr val="000000">
                      <a:alpha val="80000"/>
                    </a:srgbClr>
                  </a:solidFill>
                  <a:latin typeface="Open Sans Extra Bold"/>
                </a:rPr>
                <a:t>The study discusses the complexity of setting diets for patients with multiple chronic conditions (MCCs), highlighting the need for a decision support system that integrates clinical evidence with best practices.</a:t>
              </a:r>
            </a:p>
          </p:txBody>
        </p:sp>
      </p:grpSp>
      <p:grpSp>
        <p:nvGrpSpPr>
          <p:cNvPr id="5" name="Group 5"/>
          <p:cNvGrpSpPr>
            <a:grpSpLocks noChangeAspect="1"/>
          </p:cNvGrpSpPr>
          <p:nvPr/>
        </p:nvGrpSpPr>
        <p:grpSpPr>
          <a:xfrm>
            <a:off x="11798410" y="1392045"/>
            <a:ext cx="6249838" cy="7228447"/>
            <a:chOff x="0" y="0"/>
            <a:chExt cx="4428490" cy="5121910"/>
          </a:xfrm>
        </p:grpSpPr>
        <p:sp>
          <p:nvSpPr>
            <p:cNvPr id="6" name="Freeform 6"/>
            <p:cNvSpPr/>
            <p:nvPr/>
          </p:nvSpPr>
          <p:spPr>
            <a:xfrm>
              <a:off x="325120" y="509270"/>
              <a:ext cx="3675380" cy="3553460"/>
            </a:xfrm>
            <a:custGeom>
              <a:avLst/>
              <a:gdLst/>
              <a:ahLst/>
              <a:cxnLst/>
              <a:rect l="l" t="t" r="r" b="b"/>
              <a:pathLst>
                <a:path w="3675380" h="3553460">
                  <a:moveTo>
                    <a:pt x="3382010" y="1270"/>
                  </a:moveTo>
                  <a:lnTo>
                    <a:pt x="12700" y="290830"/>
                  </a:lnTo>
                  <a:cubicBezTo>
                    <a:pt x="5080" y="290830"/>
                    <a:pt x="0" y="298450"/>
                    <a:pt x="0" y="306070"/>
                  </a:cubicBezTo>
                  <a:lnTo>
                    <a:pt x="278130" y="3540760"/>
                  </a:lnTo>
                  <a:cubicBezTo>
                    <a:pt x="279400" y="3548380"/>
                    <a:pt x="285750" y="3553460"/>
                    <a:pt x="293370" y="3553460"/>
                  </a:cubicBezTo>
                  <a:lnTo>
                    <a:pt x="3662680" y="3262630"/>
                  </a:lnTo>
                  <a:cubicBezTo>
                    <a:pt x="3670300" y="3261360"/>
                    <a:pt x="3675380" y="3255010"/>
                    <a:pt x="3675380" y="3247390"/>
                  </a:cubicBezTo>
                  <a:lnTo>
                    <a:pt x="3397250" y="13970"/>
                  </a:lnTo>
                  <a:cubicBezTo>
                    <a:pt x="3395980" y="6350"/>
                    <a:pt x="3389630" y="0"/>
                    <a:pt x="3382010" y="1270"/>
                  </a:cubicBezTo>
                  <a:close/>
                </a:path>
              </a:pathLst>
            </a:custGeom>
            <a:blipFill>
              <a:blip r:embed="rId2"/>
              <a:stretch>
                <a:fillRect l="-35977" r="-35977"/>
              </a:stretch>
            </a:blipFill>
          </p:spPr>
          <p:txBody>
            <a:bodyPr/>
            <a:lstStyle/>
            <a:p>
              <a:endParaRPr lang="en-US"/>
            </a:p>
          </p:txBody>
        </p:sp>
        <p:sp>
          <p:nvSpPr>
            <p:cNvPr id="7" name="Freeform 7"/>
            <p:cNvSpPr/>
            <p:nvPr/>
          </p:nvSpPr>
          <p:spPr>
            <a:xfrm>
              <a:off x="-2540" y="172720"/>
              <a:ext cx="4295140" cy="4847590"/>
            </a:xfrm>
            <a:custGeom>
              <a:avLst/>
              <a:gdLst/>
              <a:ahLst/>
              <a:cxnLst/>
              <a:rect l="l" t="t" r="r" b="b"/>
              <a:pathLst>
                <a:path w="4295140" h="4847590">
                  <a:moveTo>
                    <a:pt x="3916680" y="127000"/>
                  </a:moveTo>
                  <a:cubicBezTo>
                    <a:pt x="3915410" y="119380"/>
                    <a:pt x="3909060" y="114300"/>
                    <a:pt x="3901440" y="114300"/>
                  </a:cubicBezTo>
                  <a:lnTo>
                    <a:pt x="3792220" y="123190"/>
                  </a:lnTo>
                  <a:lnTo>
                    <a:pt x="3792220" y="13970"/>
                  </a:lnTo>
                  <a:cubicBezTo>
                    <a:pt x="3792220" y="6350"/>
                    <a:pt x="3785870" y="0"/>
                    <a:pt x="3778250" y="0"/>
                  </a:cubicBezTo>
                  <a:lnTo>
                    <a:pt x="13970" y="0"/>
                  </a:lnTo>
                  <a:cubicBezTo>
                    <a:pt x="6350" y="0"/>
                    <a:pt x="0" y="6350"/>
                    <a:pt x="0" y="13970"/>
                  </a:cubicBezTo>
                  <a:lnTo>
                    <a:pt x="0" y="4411980"/>
                  </a:lnTo>
                  <a:cubicBezTo>
                    <a:pt x="0" y="4419600"/>
                    <a:pt x="6350" y="4425950"/>
                    <a:pt x="13970" y="4425950"/>
                  </a:cubicBezTo>
                  <a:lnTo>
                    <a:pt x="480060" y="4425950"/>
                  </a:lnTo>
                  <a:lnTo>
                    <a:pt x="515620" y="4834890"/>
                  </a:lnTo>
                  <a:cubicBezTo>
                    <a:pt x="515620" y="4842510"/>
                    <a:pt x="523240" y="4847590"/>
                    <a:pt x="530860" y="4847590"/>
                  </a:cubicBezTo>
                  <a:lnTo>
                    <a:pt x="4282440" y="4525010"/>
                  </a:lnTo>
                  <a:cubicBezTo>
                    <a:pt x="4290060" y="4525010"/>
                    <a:pt x="4295140" y="4517390"/>
                    <a:pt x="4295140" y="4511040"/>
                  </a:cubicBezTo>
                  <a:lnTo>
                    <a:pt x="3916680" y="127000"/>
                  </a:lnTo>
                  <a:close/>
                  <a:moveTo>
                    <a:pt x="3581400" y="349250"/>
                  </a:moveTo>
                  <a:lnTo>
                    <a:pt x="3581400" y="3465830"/>
                  </a:lnTo>
                  <a:cubicBezTo>
                    <a:pt x="3581400" y="3473450"/>
                    <a:pt x="3575050" y="3479800"/>
                    <a:pt x="3567430" y="3479800"/>
                  </a:cubicBezTo>
                  <a:lnTo>
                    <a:pt x="571500" y="3479800"/>
                  </a:lnTo>
                  <a:lnTo>
                    <a:pt x="327660" y="642620"/>
                  </a:lnTo>
                  <a:cubicBezTo>
                    <a:pt x="327660" y="635000"/>
                    <a:pt x="332740" y="628650"/>
                    <a:pt x="340360" y="627380"/>
                  </a:cubicBezTo>
                  <a:lnTo>
                    <a:pt x="3581400" y="349250"/>
                  </a:lnTo>
                  <a:close/>
                  <a:moveTo>
                    <a:pt x="186690" y="205740"/>
                  </a:moveTo>
                  <a:lnTo>
                    <a:pt x="2835910" y="205740"/>
                  </a:lnTo>
                  <a:lnTo>
                    <a:pt x="172720" y="434340"/>
                  </a:lnTo>
                  <a:lnTo>
                    <a:pt x="172720" y="219710"/>
                  </a:lnTo>
                  <a:cubicBezTo>
                    <a:pt x="172720" y="212090"/>
                    <a:pt x="179070" y="205740"/>
                    <a:pt x="186690" y="205740"/>
                  </a:cubicBezTo>
                  <a:close/>
                  <a:moveTo>
                    <a:pt x="186690" y="3479800"/>
                  </a:moveTo>
                  <a:cubicBezTo>
                    <a:pt x="179070" y="3479800"/>
                    <a:pt x="172720" y="3473450"/>
                    <a:pt x="172720" y="3465830"/>
                  </a:cubicBezTo>
                  <a:lnTo>
                    <a:pt x="172720" y="854710"/>
                  </a:lnTo>
                  <a:lnTo>
                    <a:pt x="398780" y="3479800"/>
                  </a:lnTo>
                  <a:lnTo>
                    <a:pt x="186690" y="3479800"/>
                  </a:lnTo>
                  <a:close/>
                  <a:moveTo>
                    <a:pt x="3990340" y="3597910"/>
                  </a:moveTo>
                  <a:lnTo>
                    <a:pt x="3792220" y="3614419"/>
                  </a:lnTo>
                  <a:lnTo>
                    <a:pt x="3792220" y="1137919"/>
                  </a:lnTo>
                  <a:lnTo>
                    <a:pt x="4003040" y="3583940"/>
                  </a:lnTo>
                  <a:cubicBezTo>
                    <a:pt x="4003040" y="3591560"/>
                    <a:pt x="3997960" y="3597910"/>
                    <a:pt x="3990340" y="3597910"/>
                  </a:cubicBezTo>
                  <a:close/>
                </a:path>
              </a:pathLst>
            </a:custGeom>
            <a:solidFill>
              <a:srgbClr val="F2F1EB"/>
            </a:solidFill>
          </p:spPr>
          <p:txBody>
            <a:bodyPr/>
            <a:lstStyle/>
            <a:p>
              <a:endParaRPr lang="en-US"/>
            </a:p>
          </p:txBody>
        </p:sp>
        <p:sp>
          <p:nvSpPr>
            <p:cNvPr id="8" name="Freeform 8"/>
            <p:cNvSpPr/>
            <p:nvPr/>
          </p:nvSpPr>
          <p:spPr>
            <a:xfrm>
              <a:off x="172720" y="378460"/>
              <a:ext cx="3409950" cy="3274060"/>
            </a:xfrm>
            <a:custGeom>
              <a:avLst/>
              <a:gdLst/>
              <a:ahLst/>
              <a:cxnLst/>
              <a:rect l="l" t="t" r="r" b="b"/>
              <a:pathLst>
                <a:path w="3409950" h="3274060">
                  <a:moveTo>
                    <a:pt x="3395980" y="0"/>
                  </a:moveTo>
                  <a:lnTo>
                    <a:pt x="13970" y="0"/>
                  </a:lnTo>
                  <a:cubicBezTo>
                    <a:pt x="6350" y="0"/>
                    <a:pt x="0" y="6350"/>
                    <a:pt x="0" y="13970"/>
                  </a:cubicBezTo>
                  <a:lnTo>
                    <a:pt x="0" y="3260090"/>
                  </a:lnTo>
                  <a:cubicBezTo>
                    <a:pt x="0" y="3267710"/>
                    <a:pt x="6350" y="3274060"/>
                    <a:pt x="13970" y="3274060"/>
                  </a:cubicBezTo>
                  <a:lnTo>
                    <a:pt x="3395980" y="3274060"/>
                  </a:lnTo>
                  <a:cubicBezTo>
                    <a:pt x="3403600" y="3274060"/>
                    <a:pt x="3409950" y="3267710"/>
                    <a:pt x="3409950" y="3260090"/>
                  </a:cubicBezTo>
                  <a:lnTo>
                    <a:pt x="3409950" y="13970"/>
                  </a:lnTo>
                  <a:cubicBezTo>
                    <a:pt x="3408680" y="6350"/>
                    <a:pt x="3402330" y="0"/>
                    <a:pt x="3395980" y="0"/>
                  </a:cubicBezTo>
                  <a:close/>
                </a:path>
              </a:pathLst>
            </a:custGeom>
            <a:blipFill>
              <a:blip r:embed="rId3"/>
              <a:stretch>
                <a:fillRect l="-9630" r="-9630"/>
              </a:stretch>
            </a:blipFill>
          </p:spPr>
          <p:txBody>
            <a:bodyPr/>
            <a:lstStyle/>
            <a:p>
              <a:endParaRPr lang="en-US"/>
            </a:p>
          </p:txBody>
        </p:sp>
        <p:sp>
          <p:nvSpPr>
            <p:cNvPr id="9" name="Freeform 9"/>
            <p:cNvSpPr/>
            <p:nvPr/>
          </p:nvSpPr>
          <p:spPr>
            <a:xfrm>
              <a:off x="1270" y="177800"/>
              <a:ext cx="4305300" cy="4842510"/>
            </a:xfrm>
            <a:custGeom>
              <a:avLst/>
              <a:gdLst/>
              <a:ahLst/>
              <a:cxnLst/>
              <a:rect l="l" t="t" r="r" b="b"/>
              <a:pathLst>
                <a:path w="4305300" h="4842510">
                  <a:moveTo>
                    <a:pt x="3810000" y="1483360"/>
                  </a:moveTo>
                  <a:lnTo>
                    <a:pt x="3991610" y="3581400"/>
                  </a:lnTo>
                  <a:cubicBezTo>
                    <a:pt x="3991610" y="3586480"/>
                    <a:pt x="3990340" y="3590290"/>
                    <a:pt x="3986530" y="3594100"/>
                  </a:cubicBezTo>
                  <a:lnTo>
                    <a:pt x="3990340" y="3594100"/>
                  </a:lnTo>
                  <a:cubicBezTo>
                    <a:pt x="3996690" y="3594100"/>
                    <a:pt x="4001770" y="3587750"/>
                    <a:pt x="4001770" y="3581400"/>
                  </a:cubicBezTo>
                  <a:lnTo>
                    <a:pt x="3810000" y="1380490"/>
                  </a:lnTo>
                  <a:lnTo>
                    <a:pt x="3810000" y="1483360"/>
                  </a:lnTo>
                  <a:close/>
                  <a:moveTo>
                    <a:pt x="3581400" y="209550"/>
                  </a:moveTo>
                  <a:cubicBezTo>
                    <a:pt x="3581400" y="209550"/>
                    <a:pt x="3578860" y="201930"/>
                    <a:pt x="3568700" y="200660"/>
                  </a:cubicBezTo>
                  <a:lnTo>
                    <a:pt x="173990" y="200660"/>
                  </a:lnTo>
                  <a:cubicBezTo>
                    <a:pt x="167640" y="200660"/>
                    <a:pt x="160020" y="203200"/>
                    <a:pt x="160020" y="210820"/>
                  </a:cubicBezTo>
                  <a:lnTo>
                    <a:pt x="162560" y="217170"/>
                  </a:lnTo>
                  <a:cubicBezTo>
                    <a:pt x="165100" y="213360"/>
                    <a:pt x="170180" y="212090"/>
                    <a:pt x="173990" y="212090"/>
                  </a:cubicBezTo>
                  <a:lnTo>
                    <a:pt x="3571240" y="212090"/>
                  </a:lnTo>
                  <a:lnTo>
                    <a:pt x="3571240" y="3463290"/>
                  </a:lnTo>
                  <a:cubicBezTo>
                    <a:pt x="3571240" y="3468370"/>
                    <a:pt x="3568700" y="3472180"/>
                    <a:pt x="3566160" y="3474720"/>
                  </a:cubicBezTo>
                  <a:lnTo>
                    <a:pt x="3569970" y="3474720"/>
                  </a:lnTo>
                  <a:cubicBezTo>
                    <a:pt x="3576320" y="3474720"/>
                    <a:pt x="3581400" y="3469640"/>
                    <a:pt x="3581400" y="3463290"/>
                  </a:cubicBezTo>
                  <a:lnTo>
                    <a:pt x="3581400" y="209550"/>
                  </a:lnTo>
                  <a:close/>
                  <a:moveTo>
                    <a:pt x="4296410" y="4518660"/>
                  </a:moveTo>
                  <a:lnTo>
                    <a:pt x="543560" y="4841240"/>
                  </a:lnTo>
                  <a:lnTo>
                    <a:pt x="529590" y="4842510"/>
                  </a:lnTo>
                  <a:lnTo>
                    <a:pt x="528320" y="4842510"/>
                  </a:lnTo>
                  <a:cubicBezTo>
                    <a:pt x="520700" y="4842510"/>
                    <a:pt x="514350" y="4837430"/>
                    <a:pt x="513080" y="4829810"/>
                  </a:cubicBezTo>
                  <a:lnTo>
                    <a:pt x="511810" y="4815840"/>
                  </a:lnTo>
                  <a:cubicBezTo>
                    <a:pt x="511810" y="4817110"/>
                    <a:pt x="513080" y="4819650"/>
                    <a:pt x="513080" y="4820920"/>
                  </a:cubicBezTo>
                  <a:lnTo>
                    <a:pt x="478790" y="4422140"/>
                  </a:lnTo>
                  <a:lnTo>
                    <a:pt x="13970" y="4422140"/>
                  </a:lnTo>
                  <a:cubicBezTo>
                    <a:pt x="6350" y="4422140"/>
                    <a:pt x="0" y="4415790"/>
                    <a:pt x="0" y="4408170"/>
                  </a:cubicBezTo>
                  <a:lnTo>
                    <a:pt x="0" y="8890"/>
                  </a:lnTo>
                  <a:cubicBezTo>
                    <a:pt x="0" y="5080"/>
                    <a:pt x="1270" y="2540"/>
                    <a:pt x="3810" y="0"/>
                  </a:cubicBezTo>
                  <a:lnTo>
                    <a:pt x="13970" y="8890"/>
                  </a:lnTo>
                  <a:lnTo>
                    <a:pt x="13970" y="4408170"/>
                  </a:lnTo>
                  <a:lnTo>
                    <a:pt x="3790950" y="4408170"/>
                  </a:lnTo>
                  <a:lnTo>
                    <a:pt x="3804920" y="4418330"/>
                  </a:lnTo>
                  <a:cubicBezTo>
                    <a:pt x="3802380" y="4420870"/>
                    <a:pt x="3799840" y="4422140"/>
                    <a:pt x="3796030" y="4422140"/>
                  </a:cubicBezTo>
                  <a:lnTo>
                    <a:pt x="491490" y="4422140"/>
                  </a:lnTo>
                  <a:lnTo>
                    <a:pt x="527050" y="4828540"/>
                  </a:lnTo>
                  <a:lnTo>
                    <a:pt x="4290060" y="4505960"/>
                  </a:lnTo>
                  <a:lnTo>
                    <a:pt x="4305300" y="4514850"/>
                  </a:lnTo>
                  <a:cubicBezTo>
                    <a:pt x="4302760" y="4517390"/>
                    <a:pt x="4300220" y="4518660"/>
                    <a:pt x="4296410" y="4518660"/>
                  </a:cubicBezTo>
                  <a:close/>
                </a:path>
              </a:pathLst>
            </a:custGeom>
            <a:solidFill>
              <a:srgbClr val="3C3333"/>
            </a:solidFill>
          </p:spPr>
          <p:txBody>
            <a:bodyPr/>
            <a:lstStyle/>
            <a:p>
              <a:endParaRPr lang="en-US"/>
            </a:p>
          </p:txBody>
        </p:sp>
        <p:sp>
          <p:nvSpPr>
            <p:cNvPr id="10" name="Freeform 10"/>
            <p:cNvSpPr/>
            <p:nvPr/>
          </p:nvSpPr>
          <p:spPr>
            <a:xfrm>
              <a:off x="5080" y="172720"/>
              <a:ext cx="4305300" cy="4519930"/>
            </a:xfrm>
            <a:custGeom>
              <a:avLst/>
              <a:gdLst/>
              <a:ahLst/>
              <a:cxnLst/>
              <a:rect l="l" t="t" r="r" b="b"/>
              <a:pathLst>
                <a:path w="4305300" h="4519930">
                  <a:moveTo>
                    <a:pt x="3573780" y="3478530"/>
                  </a:moveTo>
                  <a:cubicBezTo>
                    <a:pt x="3571240" y="3481070"/>
                    <a:pt x="3567430" y="3483610"/>
                    <a:pt x="3563620" y="3483610"/>
                  </a:cubicBezTo>
                  <a:lnTo>
                    <a:pt x="170180" y="3483610"/>
                  </a:lnTo>
                  <a:cubicBezTo>
                    <a:pt x="163830" y="3483610"/>
                    <a:pt x="160020" y="3479800"/>
                    <a:pt x="157480" y="3474720"/>
                  </a:cubicBezTo>
                  <a:cubicBezTo>
                    <a:pt x="154940" y="3472180"/>
                    <a:pt x="153670" y="3469640"/>
                    <a:pt x="153670" y="3465830"/>
                  </a:cubicBezTo>
                  <a:lnTo>
                    <a:pt x="153670" y="219710"/>
                  </a:lnTo>
                  <a:cubicBezTo>
                    <a:pt x="153670" y="215900"/>
                    <a:pt x="156210" y="212090"/>
                    <a:pt x="158750" y="209550"/>
                  </a:cubicBezTo>
                  <a:lnTo>
                    <a:pt x="167640" y="217170"/>
                  </a:lnTo>
                  <a:lnTo>
                    <a:pt x="167640" y="3465830"/>
                  </a:lnTo>
                  <a:cubicBezTo>
                    <a:pt x="167640" y="3467100"/>
                    <a:pt x="167640" y="3468370"/>
                    <a:pt x="168910" y="3469640"/>
                  </a:cubicBezTo>
                  <a:lnTo>
                    <a:pt x="3563620" y="3469640"/>
                  </a:lnTo>
                  <a:cubicBezTo>
                    <a:pt x="3564890" y="3469640"/>
                    <a:pt x="3566160" y="3468370"/>
                    <a:pt x="3567430" y="3468370"/>
                  </a:cubicBezTo>
                  <a:lnTo>
                    <a:pt x="3573780" y="3478530"/>
                  </a:lnTo>
                  <a:close/>
                  <a:moveTo>
                    <a:pt x="4305300" y="4508500"/>
                  </a:moveTo>
                  <a:cubicBezTo>
                    <a:pt x="4305300" y="4512310"/>
                    <a:pt x="4304030" y="4516120"/>
                    <a:pt x="4298950" y="4519930"/>
                  </a:cubicBezTo>
                  <a:lnTo>
                    <a:pt x="4283710" y="4511040"/>
                  </a:lnTo>
                  <a:lnTo>
                    <a:pt x="3907790" y="132080"/>
                  </a:lnTo>
                  <a:lnTo>
                    <a:pt x="3906520" y="124460"/>
                  </a:lnTo>
                  <a:cubicBezTo>
                    <a:pt x="3906520" y="124460"/>
                    <a:pt x="3906520" y="114300"/>
                    <a:pt x="3893820" y="114300"/>
                  </a:cubicBezTo>
                  <a:lnTo>
                    <a:pt x="3806190" y="121920"/>
                  </a:lnTo>
                  <a:lnTo>
                    <a:pt x="3806190" y="3604260"/>
                  </a:lnTo>
                  <a:lnTo>
                    <a:pt x="3982720" y="3589020"/>
                  </a:lnTo>
                  <a:cubicBezTo>
                    <a:pt x="3983990" y="3589020"/>
                    <a:pt x="3985260" y="3587750"/>
                    <a:pt x="3986530" y="3587750"/>
                  </a:cubicBezTo>
                  <a:lnTo>
                    <a:pt x="3992880" y="3595370"/>
                  </a:lnTo>
                  <a:cubicBezTo>
                    <a:pt x="3990340" y="3599180"/>
                    <a:pt x="3986530" y="3601720"/>
                    <a:pt x="3982720" y="3601720"/>
                  </a:cubicBezTo>
                  <a:lnTo>
                    <a:pt x="3806190" y="3616960"/>
                  </a:lnTo>
                  <a:lnTo>
                    <a:pt x="3806190" y="4413250"/>
                  </a:lnTo>
                  <a:cubicBezTo>
                    <a:pt x="3806190" y="4417060"/>
                    <a:pt x="3803650" y="4420871"/>
                    <a:pt x="3801110" y="4423410"/>
                  </a:cubicBezTo>
                  <a:lnTo>
                    <a:pt x="3785870" y="4413250"/>
                  </a:lnTo>
                  <a:lnTo>
                    <a:pt x="3785870" y="13970"/>
                  </a:lnTo>
                  <a:lnTo>
                    <a:pt x="8890" y="13970"/>
                  </a:lnTo>
                  <a:lnTo>
                    <a:pt x="0" y="5080"/>
                  </a:lnTo>
                  <a:cubicBezTo>
                    <a:pt x="2540" y="2540"/>
                    <a:pt x="6350" y="0"/>
                    <a:pt x="10160" y="0"/>
                  </a:cubicBezTo>
                  <a:lnTo>
                    <a:pt x="3792220" y="0"/>
                  </a:lnTo>
                  <a:cubicBezTo>
                    <a:pt x="3799840" y="0"/>
                    <a:pt x="3806190" y="6350"/>
                    <a:pt x="3806190" y="13970"/>
                  </a:cubicBezTo>
                  <a:lnTo>
                    <a:pt x="3806190" y="101600"/>
                  </a:lnTo>
                  <a:lnTo>
                    <a:pt x="3900170" y="92710"/>
                  </a:lnTo>
                  <a:cubicBezTo>
                    <a:pt x="3900170" y="92710"/>
                    <a:pt x="3923030" y="92710"/>
                    <a:pt x="3926840" y="109220"/>
                  </a:cubicBezTo>
                  <a:lnTo>
                    <a:pt x="3931920" y="171450"/>
                  </a:lnTo>
                  <a:lnTo>
                    <a:pt x="4305300" y="4508500"/>
                  </a:lnTo>
                  <a:close/>
                  <a:moveTo>
                    <a:pt x="3797300" y="15240"/>
                  </a:moveTo>
                  <a:cubicBezTo>
                    <a:pt x="3799840" y="17780"/>
                    <a:pt x="3802380" y="19050"/>
                    <a:pt x="3803650" y="21590"/>
                  </a:cubicBezTo>
                  <a:cubicBezTo>
                    <a:pt x="3802380" y="17780"/>
                    <a:pt x="3799840" y="16510"/>
                    <a:pt x="3797300" y="15240"/>
                  </a:cubicBezTo>
                  <a:close/>
                </a:path>
              </a:pathLst>
            </a:custGeom>
            <a:solidFill>
              <a:srgbClr val="FFFFFF"/>
            </a:solidFill>
          </p:spPr>
          <p:txBody>
            <a:bodyPr/>
            <a:lstStyle/>
            <a:p>
              <a:endParaRPr lang="en-US"/>
            </a:p>
          </p:txBody>
        </p:sp>
        <p:sp>
          <p:nvSpPr>
            <p:cNvPr id="11" name="Freeform 11"/>
            <p:cNvSpPr/>
            <p:nvPr/>
          </p:nvSpPr>
          <p:spPr>
            <a:xfrm>
              <a:off x="3409951" y="0"/>
              <a:ext cx="274319" cy="1045210"/>
            </a:xfrm>
            <a:custGeom>
              <a:avLst/>
              <a:gdLst/>
              <a:ahLst/>
              <a:cxnLst/>
              <a:rect l="l" t="t" r="r" b="b"/>
              <a:pathLst>
                <a:path w="274319" h="1045210">
                  <a:moveTo>
                    <a:pt x="265429" y="966470"/>
                  </a:moveTo>
                  <a:cubicBezTo>
                    <a:pt x="270509" y="953770"/>
                    <a:pt x="273049" y="941070"/>
                    <a:pt x="274319" y="927100"/>
                  </a:cubicBezTo>
                  <a:lnTo>
                    <a:pt x="274319" y="762000"/>
                  </a:lnTo>
                  <a:lnTo>
                    <a:pt x="273049" y="762000"/>
                  </a:lnTo>
                  <a:lnTo>
                    <a:pt x="273049" y="369570"/>
                  </a:lnTo>
                  <a:cubicBezTo>
                    <a:pt x="269239" y="328930"/>
                    <a:pt x="217169" y="298450"/>
                    <a:pt x="184149" y="298450"/>
                  </a:cubicBezTo>
                  <a:lnTo>
                    <a:pt x="152399" y="298450"/>
                  </a:lnTo>
                  <a:cubicBezTo>
                    <a:pt x="102869" y="298450"/>
                    <a:pt x="63499" y="337820"/>
                    <a:pt x="63499" y="387350"/>
                  </a:cubicBezTo>
                  <a:lnTo>
                    <a:pt x="63499" y="852170"/>
                  </a:lnTo>
                  <a:lnTo>
                    <a:pt x="97789" y="852170"/>
                  </a:lnTo>
                  <a:lnTo>
                    <a:pt x="97789" y="387350"/>
                  </a:lnTo>
                  <a:cubicBezTo>
                    <a:pt x="97789" y="356870"/>
                    <a:pt x="121919" y="332740"/>
                    <a:pt x="152399" y="332740"/>
                  </a:cubicBezTo>
                  <a:lnTo>
                    <a:pt x="184149" y="332740"/>
                  </a:lnTo>
                  <a:cubicBezTo>
                    <a:pt x="210819" y="332740"/>
                    <a:pt x="237489" y="360680"/>
                    <a:pt x="238759" y="378460"/>
                  </a:cubicBezTo>
                  <a:lnTo>
                    <a:pt x="238759" y="924560"/>
                  </a:lnTo>
                  <a:cubicBezTo>
                    <a:pt x="238759" y="988060"/>
                    <a:pt x="184149" y="1010920"/>
                    <a:pt x="151129" y="1010920"/>
                  </a:cubicBezTo>
                  <a:lnTo>
                    <a:pt x="151129" y="1012190"/>
                  </a:lnTo>
                  <a:lnTo>
                    <a:pt x="109219" y="1012190"/>
                  </a:lnTo>
                  <a:cubicBezTo>
                    <a:pt x="62229" y="1012190"/>
                    <a:pt x="35559" y="974090"/>
                    <a:pt x="35559" y="927100"/>
                  </a:cubicBezTo>
                  <a:lnTo>
                    <a:pt x="35559" y="118110"/>
                  </a:lnTo>
                  <a:cubicBezTo>
                    <a:pt x="35559" y="71120"/>
                    <a:pt x="73659" y="33020"/>
                    <a:pt x="120649" y="33020"/>
                  </a:cubicBezTo>
                  <a:lnTo>
                    <a:pt x="161290" y="33020"/>
                  </a:lnTo>
                  <a:cubicBezTo>
                    <a:pt x="208280" y="33020"/>
                    <a:pt x="233680" y="74930"/>
                    <a:pt x="233680" y="121920"/>
                  </a:cubicBezTo>
                  <a:lnTo>
                    <a:pt x="233680" y="172720"/>
                  </a:lnTo>
                  <a:lnTo>
                    <a:pt x="265430" y="172720"/>
                  </a:lnTo>
                  <a:lnTo>
                    <a:pt x="266700" y="121920"/>
                  </a:lnTo>
                  <a:cubicBezTo>
                    <a:pt x="266700" y="57150"/>
                    <a:pt x="226060" y="0"/>
                    <a:pt x="160020" y="0"/>
                  </a:cubicBezTo>
                  <a:lnTo>
                    <a:pt x="119380" y="0"/>
                  </a:lnTo>
                  <a:cubicBezTo>
                    <a:pt x="53340" y="0"/>
                    <a:pt x="0" y="53340"/>
                    <a:pt x="0" y="119380"/>
                  </a:cubicBezTo>
                  <a:lnTo>
                    <a:pt x="0" y="925830"/>
                  </a:lnTo>
                  <a:cubicBezTo>
                    <a:pt x="0" y="991870"/>
                    <a:pt x="41910" y="1045210"/>
                    <a:pt x="107950" y="1045210"/>
                  </a:cubicBezTo>
                  <a:lnTo>
                    <a:pt x="152400" y="1045210"/>
                  </a:lnTo>
                  <a:cubicBezTo>
                    <a:pt x="181610" y="1045210"/>
                    <a:pt x="208280" y="1035050"/>
                    <a:pt x="228600" y="1017270"/>
                  </a:cubicBezTo>
                  <a:cubicBezTo>
                    <a:pt x="242570" y="1005840"/>
                    <a:pt x="254000" y="991870"/>
                    <a:pt x="261620" y="974090"/>
                  </a:cubicBezTo>
                  <a:cubicBezTo>
                    <a:pt x="262890" y="972820"/>
                    <a:pt x="262890" y="970280"/>
                    <a:pt x="264160" y="969010"/>
                  </a:cubicBezTo>
                  <a:cubicBezTo>
                    <a:pt x="265430" y="969010"/>
                    <a:pt x="265430" y="967740"/>
                    <a:pt x="265430" y="966470"/>
                  </a:cubicBezTo>
                  <a:close/>
                </a:path>
              </a:pathLst>
            </a:custGeom>
            <a:solidFill>
              <a:srgbClr val="A99D9D"/>
            </a:solidFill>
          </p:spPr>
          <p:txBody>
            <a:bodyPr/>
            <a:lstStyle/>
            <a:p>
              <a:endParaRPr lang="en-US"/>
            </a:p>
          </p:txBody>
        </p:sp>
        <p:sp>
          <p:nvSpPr>
            <p:cNvPr id="12" name="Freeform 12"/>
            <p:cNvSpPr/>
            <p:nvPr/>
          </p:nvSpPr>
          <p:spPr>
            <a:xfrm>
              <a:off x="3415028" y="15240"/>
              <a:ext cx="266700" cy="1032510"/>
            </a:xfrm>
            <a:custGeom>
              <a:avLst/>
              <a:gdLst/>
              <a:ahLst/>
              <a:cxnLst/>
              <a:rect l="l" t="t" r="r" b="b"/>
              <a:pathLst>
                <a:path w="266700" h="1032510">
                  <a:moveTo>
                    <a:pt x="261622" y="749300"/>
                  </a:moveTo>
                  <a:lnTo>
                    <a:pt x="261622" y="723900"/>
                  </a:lnTo>
                  <a:cubicBezTo>
                    <a:pt x="259082" y="598170"/>
                    <a:pt x="257812" y="490220"/>
                    <a:pt x="256542" y="364490"/>
                  </a:cubicBezTo>
                  <a:lnTo>
                    <a:pt x="256542" y="358140"/>
                  </a:lnTo>
                  <a:lnTo>
                    <a:pt x="252732" y="359410"/>
                  </a:lnTo>
                  <a:lnTo>
                    <a:pt x="252732" y="364490"/>
                  </a:lnTo>
                  <a:lnTo>
                    <a:pt x="250192" y="521970"/>
                  </a:lnTo>
                  <a:lnTo>
                    <a:pt x="246382" y="695960"/>
                  </a:lnTo>
                  <a:lnTo>
                    <a:pt x="245112" y="745490"/>
                  </a:lnTo>
                  <a:lnTo>
                    <a:pt x="245112" y="750570"/>
                  </a:lnTo>
                  <a:lnTo>
                    <a:pt x="242572" y="872490"/>
                  </a:lnTo>
                  <a:cubicBezTo>
                    <a:pt x="242572" y="887730"/>
                    <a:pt x="242572" y="901700"/>
                    <a:pt x="241302" y="916940"/>
                  </a:cubicBezTo>
                  <a:cubicBezTo>
                    <a:pt x="240032" y="927100"/>
                    <a:pt x="238762" y="935990"/>
                    <a:pt x="234952" y="944880"/>
                  </a:cubicBezTo>
                  <a:cubicBezTo>
                    <a:pt x="232412" y="949960"/>
                    <a:pt x="231142" y="955040"/>
                    <a:pt x="227332" y="960120"/>
                  </a:cubicBezTo>
                  <a:cubicBezTo>
                    <a:pt x="218442" y="972820"/>
                    <a:pt x="207012" y="982980"/>
                    <a:pt x="193042" y="989330"/>
                  </a:cubicBezTo>
                  <a:cubicBezTo>
                    <a:pt x="182882" y="994410"/>
                    <a:pt x="162562" y="1000760"/>
                    <a:pt x="148592" y="1003300"/>
                  </a:cubicBezTo>
                  <a:lnTo>
                    <a:pt x="104142" y="1003300"/>
                  </a:lnTo>
                  <a:lnTo>
                    <a:pt x="90172" y="1002030"/>
                  </a:lnTo>
                  <a:cubicBezTo>
                    <a:pt x="85092" y="1000760"/>
                    <a:pt x="81281" y="999490"/>
                    <a:pt x="76202" y="998220"/>
                  </a:cubicBezTo>
                  <a:cubicBezTo>
                    <a:pt x="58422" y="991870"/>
                    <a:pt x="53342" y="980440"/>
                    <a:pt x="41911" y="963930"/>
                  </a:cubicBezTo>
                  <a:cubicBezTo>
                    <a:pt x="36831" y="955040"/>
                    <a:pt x="31752" y="947420"/>
                    <a:pt x="29211" y="937260"/>
                  </a:cubicBezTo>
                  <a:lnTo>
                    <a:pt x="26671" y="929640"/>
                  </a:lnTo>
                  <a:cubicBezTo>
                    <a:pt x="26671" y="927100"/>
                    <a:pt x="26671" y="925830"/>
                    <a:pt x="25401" y="923290"/>
                  </a:cubicBezTo>
                  <a:lnTo>
                    <a:pt x="24131" y="916940"/>
                  </a:lnTo>
                  <a:lnTo>
                    <a:pt x="24131" y="909320"/>
                  </a:lnTo>
                  <a:lnTo>
                    <a:pt x="22861" y="855980"/>
                  </a:lnTo>
                  <a:lnTo>
                    <a:pt x="21591" y="749300"/>
                  </a:lnTo>
                  <a:lnTo>
                    <a:pt x="17781" y="537210"/>
                  </a:lnTo>
                  <a:cubicBezTo>
                    <a:pt x="16511" y="466090"/>
                    <a:pt x="15241" y="394970"/>
                    <a:pt x="15241" y="325120"/>
                  </a:cubicBezTo>
                  <a:cubicBezTo>
                    <a:pt x="13971" y="254000"/>
                    <a:pt x="13971" y="182880"/>
                    <a:pt x="13971" y="111760"/>
                  </a:cubicBezTo>
                  <a:cubicBezTo>
                    <a:pt x="13971" y="104140"/>
                    <a:pt x="15241" y="91440"/>
                    <a:pt x="16511" y="81280"/>
                  </a:cubicBezTo>
                  <a:lnTo>
                    <a:pt x="21591" y="66040"/>
                  </a:lnTo>
                  <a:cubicBezTo>
                    <a:pt x="22861" y="60960"/>
                    <a:pt x="26671" y="55880"/>
                    <a:pt x="29211" y="52070"/>
                  </a:cubicBezTo>
                  <a:cubicBezTo>
                    <a:pt x="40641" y="33020"/>
                    <a:pt x="57151" y="17780"/>
                    <a:pt x="76201" y="8890"/>
                  </a:cubicBezTo>
                  <a:cubicBezTo>
                    <a:pt x="86361" y="5080"/>
                    <a:pt x="100331" y="1270"/>
                    <a:pt x="107951" y="1270"/>
                  </a:cubicBezTo>
                  <a:lnTo>
                    <a:pt x="114301" y="0"/>
                  </a:lnTo>
                  <a:lnTo>
                    <a:pt x="156211" y="0"/>
                  </a:lnTo>
                  <a:lnTo>
                    <a:pt x="109221" y="0"/>
                  </a:lnTo>
                  <a:cubicBezTo>
                    <a:pt x="95251" y="1270"/>
                    <a:pt x="81281" y="5080"/>
                    <a:pt x="68581" y="11430"/>
                  </a:cubicBezTo>
                  <a:cubicBezTo>
                    <a:pt x="43181" y="24130"/>
                    <a:pt x="22861" y="49530"/>
                    <a:pt x="15241" y="77470"/>
                  </a:cubicBezTo>
                  <a:cubicBezTo>
                    <a:pt x="11431" y="91440"/>
                    <a:pt x="11431" y="106680"/>
                    <a:pt x="10161" y="123190"/>
                  </a:cubicBezTo>
                  <a:lnTo>
                    <a:pt x="8891" y="171450"/>
                  </a:lnTo>
                  <a:lnTo>
                    <a:pt x="6350" y="365760"/>
                  </a:lnTo>
                  <a:cubicBezTo>
                    <a:pt x="5080" y="495300"/>
                    <a:pt x="1270" y="624840"/>
                    <a:pt x="1270" y="755650"/>
                  </a:cubicBezTo>
                  <a:lnTo>
                    <a:pt x="0" y="853440"/>
                  </a:lnTo>
                  <a:lnTo>
                    <a:pt x="0" y="901700"/>
                  </a:lnTo>
                  <a:cubicBezTo>
                    <a:pt x="0" y="918210"/>
                    <a:pt x="0" y="934720"/>
                    <a:pt x="6350" y="949960"/>
                  </a:cubicBezTo>
                  <a:cubicBezTo>
                    <a:pt x="16510" y="980440"/>
                    <a:pt x="27941" y="1007110"/>
                    <a:pt x="57150" y="1021080"/>
                  </a:cubicBezTo>
                  <a:cubicBezTo>
                    <a:pt x="71120" y="1027430"/>
                    <a:pt x="87630" y="1031240"/>
                    <a:pt x="104141" y="1032510"/>
                  </a:cubicBezTo>
                  <a:lnTo>
                    <a:pt x="151131" y="1032510"/>
                  </a:lnTo>
                  <a:cubicBezTo>
                    <a:pt x="182881" y="1031240"/>
                    <a:pt x="213361" y="1017270"/>
                    <a:pt x="234951" y="995680"/>
                  </a:cubicBezTo>
                  <a:cubicBezTo>
                    <a:pt x="246381" y="985520"/>
                    <a:pt x="254001" y="971550"/>
                    <a:pt x="259081" y="957580"/>
                  </a:cubicBezTo>
                  <a:cubicBezTo>
                    <a:pt x="264161" y="943610"/>
                    <a:pt x="266701" y="929640"/>
                    <a:pt x="266701" y="913130"/>
                  </a:cubicBezTo>
                  <a:lnTo>
                    <a:pt x="261621" y="749300"/>
                  </a:lnTo>
                  <a:close/>
                </a:path>
              </a:pathLst>
            </a:custGeom>
            <a:solidFill>
              <a:srgbClr val="E2DADA"/>
            </a:solidFill>
          </p:spPr>
          <p:txBody>
            <a:bodyPr/>
            <a:lstStyle/>
            <a:p>
              <a:endParaRPr lang="en-US"/>
            </a:p>
          </p:txBody>
        </p:sp>
      </p:grpSp>
      <p:sp>
        <p:nvSpPr>
          <p:cNvPr id="13" name="Freeform 13"/>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4">
              <a:extLst>
                <a:ext uri="{96DAC541-7B7A-43D3-8B79-37D633B846F1}">
                  <asvg:svgBlip xmlns:asvg="http://schemas.microsoft.com/office/drawing/2016/SVG/main" r:embed="rId5"/>
                </a:ext>
              </a:extLst>
            </a:blip>
            <a:stretch>
              <a:fillRect l="-7496" t="-23517" r="-5659" b="-24279"/>
            </a:stretch>
          </a:blipFill>
        </p:spPr>
        <p:txBody>
          <a:bodyPr/>
          <a:lstStyle/>
          <a:p>
            <a:endParaRPr lang="en-US"/>
          </a:p>
        </p:txBody>
      </p:sp>
      <p:sp>
        <p:nvSpPr>
          <p:cNvPr id="14" name="Freeform 14"/>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6">
              <a:extLst>
                <a:ext uri="{96DAC541-7B7A-43D3-8B79-37D633B846F1}">
                  <asvg:svgBlip xmlns:asvg="http://schemas.microsoft.com/office/drawing/2016/SVG/main" r:embed="rId7"/>
                </a:ext>
              </a:extLst>
            </a:blip>
            <a:stretch>
              <a:fillRect r="-82641" b="-128307"/>
            </a:stretch>
          </a:blipFill>
        </p:spPr>
        <p:txBody>
          <a:bodyPr/>
          <a:lstStyle/>
          <a:p>
            <a:endParaRPr lang="en-US"/>
          </a:p>
        </p:txBody>
      </p:sp>
      <p:sp>
        <p:nvSpPr>
          <p:cNvPr id="15" name="Freeform 15"/>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6">
              <a:extLst>
                <a:ext uri="{96DAC541-7B7A-43D3-8B79-37D633B846F1}">
                  <asvg:svgBlip xmlns:asvg="http://schemas.microsoft.com/office/drawing/2016/SVG/main" r:embed="rId7"/>
                </a:ext>
              </a:extLst>
            </a:blip>
            <a:stretch>
              <a:fillRect r="-82641" b="-128307"/>
            </a:stretch>
          </a:blipFill>
        </p:spPr>
        <p:txBody>
          <a:bodyPr/>
          <a:lstStyle/>
          <a:p>
            <a:endParaRPr lang="en-US"/>
          </a:p>
        </p:txBody>
      </p:sp>
      <p:sp>
        <p:nvSpPr>
          <p:cNvPr id="16" name="Freeform 16"/>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4">
              <a:extLst>
                <a:ext uri="{96DAC541-7B7A-43D3-8B79-37D633B846F1}">
                  <asvg:svgBlip xmlns:asvg="http://schemas.microsoft.com/office/drawing/2016/SVG/main" r:embed="rId5"/>
                </a:ext>
              </a:extLst>
            </a:blip>
            <a:stretch>
              <a:fillRect l="-7496" t="-23517" r="-5659" b="-24279"/>
            </a:stretch>
          </a:blipFill>
        </p:spPr>
        <p:txBody>
          <a:bodyPr/>
          <a:lstStyle/>
          <a:p>
            <a:endParaRPr lang="en-US"/>
          </a:p>
        </p:txBody>
      </p:sp>
      <p:sp>
        <p:nvSpPr>
          <p:cNvPr id="17" name="Freeform 17"/>
          <p:cNvSpPr/>
          <p:nvPr/>
        </p:nvSpPr>
        <p:spPr>
          <a:xfrm>
            <a:off x="3586132" y="2554901"/>
            <a:ext cx="4392461" cy="223616"/>
          </a:xfrm>
          <a:custGeom>
            <a:avLst/>
            <a:gdLst/>
            <a:ahLst/>
            <a:cxnLst/>
            <a:rect l="l" t="t" r="r" b="b"/>
            <a:pathLst>
              <a:path w="4392461" h="223616">
                <a:moveTo>
                  <a:pt x="0" y="0"/>
                </a:moveTo>
                <a:lnTo>
                  <a:pt x="4392461" y="0"/>
                </a:lnTo>
                <a:lnTo>
                  <a:pt x="4392461" y="223616"/>
                </a:lnTo>
                <a:lnTo>
                  <a:pt x="0" y="2236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TextBox 18"/>
          <p:cNvSpPr txBox="1"/>
          <p:nvPr/>
        </p:nvSpPr>
        <p:spPr>
          <a:xfrm>
            <a:off x="2127175" y="1249170"/>
            <a:ext cx="7694852" cy="1211713"/>
          </a:xfrm>
          <a:prstGeom prst="rect">
            <a:avLst/>
          </a:prstGeom>
        </p:spPr>
        <p:txBody>
          <a:bodyPr lIns="0" tIns="0" rIns="0" bIns="0" rtlCol="0" anchor="t">
            <a:spAutoFit/>
          </a:bodyPr>
          <a:lstStyle/>
          <a:p>
            <a:pPr algn="ctr">
              <a:lnSpc>
                <a:spcPts val="9860"/>
              </a:lnSpc>
              <a:spcBef>
                <a:spcPct val="0"/>
              </a:spcBef>
            </a:pPr>
            <a:r>
              <a:rPr lang="en-US" sz="7042">
                <a:solidFill>
                  <a:srgbClr val="7B451D"/>
                </a:solidFill>
                <a:latin typeface="Bosk"/>
              </a:rPr>
              <a:t>01- 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sp>
        <p:nvSpPr>
          <p:cNvPr id="2" name="Freeform 2"/>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3" name="Freeform 3"/>
          <p:cNvSpPr/>
          <p:nvPr/>
        </p:nvSpPr>
        <p:spPr>
          <a:xfrm>
            <a:off x="1342936" y="2784090"/>
            <a:ext cx="12432363" cy="5560657"/>
          </a:xfrm>
          <a:custGeom>
            <a:avLst/>
            <a:gdLst/>
            <a:ahLst/>
            <a:cxnLst/>
            <a:rect l="l" t="t" r="r" b="b"/>
            <a:pathLst>
              <a:path w="12432363" h="5560657">
                <a:moveTo>
                  <a:pt x="0" y="0"/>
                </a:moveTo>
                <a:lnTo>
                  <a:pt x="12432363" y="0"/>
                </a:lnTo>
                <a:lnTo>
                  <a:pt x="12432363" y="5560657"/>
                </a:lnTo>
                <a:lnTo>
                  <a:pt x="0" y="5560657"/>
                </a:lnTo>
                <a:lnTo>
                  <a:pt x="0" y="0"/>
                </a:lnTo>
                <a:close/>
              </a:path>
            </a:pathLst>
          </a:custGeom>
          <a:blipFill>
            <a:blip r:embed="rId4">
              <a:alphaModFix amt="80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371416" y="2520400"/>
            <a:ext cx="1065678" cy="1326070"/>
          </a:xfrm>
          <a:custGeom>
            <a:avLst/>
            <a:gdLst/>
            <a:ahLst/>
            <a:cxnLst/>
            <a:rect l="l" t="t" r="r" b="b"/>
            <a:pathLst>
              <a:path w="1065678" h="1326070">
                <a:moveTo>
                  <a:pt x="0" y="0"/>
                </a:moveTo>
                <a:lnTo>
                  <a:pt x="1065678" y="0"/>
                </a:lnTo>
                <a:lnTo>
                  <a:pt x="1065678" y="1326070"/>
                </a:lnTo>
                <a:lnTo>
                  <a:pt x="0" y="1326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8">
              <a:extLst>
                <a:ext uri="{96DAC541-7B7A-43D3-8B79-37D633B846F1}">
                  <asvg:svgBlip xmlns:asvg="http://schemas.microsoft.com/office/drawing/2016/SVG/main" r:embed="rId9"/>
                </a:ext>
              </a:extLst>
            </a:blip>
            <a:stretch>
              <a:fillRect r="-82641" b="-128307"/>
            </a:stretch>
          </a:blipFill>
        </p:spPr>
        <p:txBody>
          <a:bodyPr/>
          <a:lstStyle/>
          <a:p>
            <a:endParaRPr lang="en-US"/>
          </a:p>
        </p:txBody>
      </p:sp>
      <p:grpSp>
        <p:nvGrpSpPr>
          <p:cNvPr id="6" name="Group 6"/>
          <p:cNvGrpSpPr/>
          <p:nvPr/>
        </p:nvGrpSpPr>
        <p:grpSpPr>
          <a:xfrm>
            <a:off x="10900224" y="2520400"/>
            <a:ext cx="5750151" cy="5890142"/>
            <a:chOff x="0" y="0"/>
            <a:chExt cx="2086610" cy="2137410"/>
          </a:xfrm>
        </p:grpSpPr>
        <p:sp>
          <p:nvSpPr>
            <p:cNvPr id="7" name="Freeform 7"/>
            <p:cNvSpPr/>
            <p:nvPr/>
          </p:nvSpPr>
          <p:spPr>
            <a:xfrm>
              <a:off x="2540" y="-2540"/>
              <a:ext cx="2087880" cy="2139950"/>
            </a:xfrm>
            <a:custGeom>
              <a:avLst/>
              <a:gdLst/>
              <a:ahLst/>
              <a:cxnLst/>
              <a:rect l="l" t="t" r="r" b="b"/>
              <a:pathLst>
                <a:path w="2087880" h="213995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blipFill>
              <a:blip r:embed="rId10"/>
              <a:stretch>
                <a:fillRect l="-1152" r="-1152"/>
              </a:stretch>
            </a:blipFill>
          </p:spPr>
          <p:txBody>
            <a:bodyPr/>
            <a:lstStyle/>
            <a:p>
              <a:endParaRPr lang="en-US"/>
            </a:p>
          </p:txBody>
        </p:sp>
      </p:grpSp>
      <p:sp>
        <p:nvSpPr>
          <p:cNvPr id="8" name="Freeform 8"/>
          <p:cNvSpPr/>
          <p:nvPr/>
        </p:nvSpPr>
        <p:spPr>
          <a:xfrm>
            <a:off x="10900224" y="7084472"/>
            <a:ext cx="1065678" cy="1326070"/>
          </a:xfrm>
          <a:custGeom>
            <a:avLst/>
            <a:gdLst/>
            <a:ahLst/>
            <a:cxnLst/>
            <a:rect l="l" t="t" r="r" b="b"/>
            <a:pathLst>
              <a:path w="1065678" h="1326070">
                <a:moveTo>
                  <a:pt x="0" y="0"/>
                </a:moveTo>
                <a:lnTo>
                  <a:pt x="1065678" y="0"/>
                </a:lnTo>
                <a:lnTo>
                  <a:pt x="1065678" y="1326070"/>
                </a:lnTo>
                <a:lnTo>
                  <a:pt x="0" y="1326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920322">
            <a:off x="15767579" y="5390249"/>
            <a:ext cx="1345816" cy="2297679"/>
          </a:xfrm>
          <a:custGeom>
            <a:avLst/>
            <a:gdLst/>
            <a:ahLst/>
            <a:cxnLst/>
            <a:rect l="l" t="t" r="r" b="b"/>
            <a:pathLst>
              <a:path w="1345816" h="2297679">
                <a:moveTo>
                  <a:pt x="0" y="0"/>
                </a:moveTo>
                <a:lnTo>
                  <a:pt x="1345816" y="0"/>
                </a:lnTo>
                <a:lnTo>
                  <a:pt x="1345816" y="2297678"/>
                </a:lnTo>
                <a:lnTo>
                  <a:pt x="0" y="229767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0" name="Freeform 10"/>
          <p:cNvSpPr/>
          <p:nvPr/>
        </p:nvSpPr>
        <p:spPr>
          <a:xfrm>
            <a:off x="7077022" y="2025376"/>
            <a:ext cx="4133955" cy="210456"/>
          </a:xfrm>
          <a:custGeom>
            <a:avLst/>
            <a:gdLst/>
            <a:ahLst/>
            <a:cxnLst/>
            <a:rect l="l" t="t" r="r" b="b"/>
            <a:pathLst>
              <a:path w="4133955" h="210456">
                <a:moveTo>
                  <a:pt x="0" y="0"/>
                </a:moveTo>
                <a:lnTo>
                  <a:pt x="4133956" y="0"/>
                </a:lnTo>
                <a:lnTo>
                  <a:pt x="4133956" y="210456"/>
                </a:lnTo>
                <a:lnTo>
                  <a:pt x="0" y="21045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1" name="Freeform 11"/>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8">
              <a:extLst>
                <a:ext uri="{96DAC541-7B7A-43D3-8B79-37D633B846F1}">
                  <asvg:svgBlip xmlns:asvg="http://schemas.microsoft.com/office/drawing/2016/SVG/main" r:embed="rId9"/>
                </a:ext>
              </a:extLst>
            </a:blip>
            <a:stretch>
              <a:fillRect r="-82641" b="-128307"/>
            </a:stretch>
          </a:blipFill>
        </p:spPr>
        <p:txBody>
          <a:bodyPr/>
          <a:lstStyle/>
          <a:p>
            <a:endParaRPr lang="en-US"/>
          </a:p>
        </p:txBody>
      </p:sp>
      <p:sp>
        <p:nvSpPr>
          <p:cNvPr id="12" name="Freeform 12"/>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13" name="TextBox 13"/>
          <p:cNvSpPr txBox="1"/>
          <p:nvPr/>
        </p:nvSpPr>
        <p:spPr>
          <a:xfrm>
            <a:off x="1904255" y="3216590"/>
            <a:ext cx="8799566" cy="4556657"/>
          </a:xfrm>
          <a:prstGeom prst="rect">
            <a:avLst/>
          </a:prstGeom>
        </p:spPr>
        <p:txBody>
          <a:bodyPr lIns="0" tIns="0" rIns="0" bIns="0" rtlCol="0" anchor="t">
            <a:spAutoFit/>
          </a:bodyPr>
          <a:lstStyle/>
          <a:p>
            <a:pPr algn="ctr">
              <a:lnSpc>
                <a:spcPts val="4520"/>
              </a:lnSpc>
              <a:spcBef>
                <a:spcPct val="0"/>
              </a:spcBef>
            </a:pPr>
            <a:r>
              <a:rPr lang="en-US" sz="3229">
                <a:solidFill>
                  <a:srgbClr val="7D4721"/>
                </a:solidFill>
                <a:latin typeface="Open Sans Extra Bold"/>
              </a:rPr>
              <a:t>The difficulty in determining daily micronutrient and macronutrient intake due to factors like age, gender, physical condition, and disease presence. It calls for a decision support system that integrates clinical evidence with practice for severe conditions with multiple chronic diseases.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973079"/>
            <a:ext cx="16230600" cy="5437463"/>
            <a:chOff x="0" y="0"/>
            <a:chExt cx="4274726" cy="1432089"/>
          </a:xfrm>
        </p:grpSpPr>
        <p:sp>
          <p:nvSpPr>
            <p:cNvPr id="3" name="Freeform 3"/>
            <p:cNvSpPr/>
            <p:nvPr/>
          </p:nvSpPr>
          <p:spPr>
            <a:xfrm>
              <a:off x="0" y="0"/>
              <a:ext cx="4274726" cy="1432089"/>
            </a:xfrm>
            <a:custGeom>
              <a:avLst/>
              <a:gdLst/>
              <a:ahLst/>
              <a:cxnLst/>
              <a:rect l="l" t="t" r="r" b="b"/>
              <a:pathLst>
                <a:path w="4274726" h="1432089">
                  <a:moveTo>
                    <a:pt x="24327" y="0"/>
                  </a:moveTo>
                  <a:lnTo>
                    <a:pt x="4250399" y="0"/>
                  </a:lnTo>
                  <a:cubicBezTo>
                    <a:pt x="4263834" y="0"/>
                    <a:pt x="4274726" y="10891"/>
                    <a:pt x="4274726" y="24327"/>
                  </a:cubicBezTo>
                  <a:lnTo>
                    <a:pt x="4274726" y="1407762"/>
                  </a:lnTo>
                  <a:cubicBezTo>
                    <a:pt x="4274726" y="1421198"/>
                    <a:pt x="4263834" y="1432089"/>
                    <a:pt x="4250399" y="1432089"/>
                  </a:cubicBezTo>
                  <a:lnTo>
                    <a:pt x="24327" y="1432089"/>
                  </a:lnTo>
                  <a:cubicBezTo>
                    <a:pt x="10891" y="1432089"/>
                    <a:pt x="0" y="1421198"/>
                    <a:pt x="0" y="1407762"/>
                  </a:cubicBezTo>
                  <a:lnTo>
                    <a:pt x="0" y="24327"/>
                  </a:lnTo>
                  <a:cubicBezTo>
                    <a:pt x="0" y="10891"/>
                    <a:pt x="10891" y="0"/>
                    <a:pt x="24327" y="0"/>
                  </a:cubicBezTo>
                  <a:close/>
                </a:path>
              </a:pathLst>
            </a:custGeom>
            <a:solidFill>
              <a:srgbClr val="628B4C">
                <a:alpha val="80000"/>
              </a:srgbClr>
            </a:solidFill>
          </p:spPr>
          <p:txBody>
            <a:bodyPr/>
            <a:lstStyle/>
            <a:p>
              <a:endParaRPr lang="en-US"/>
            </a:p>
          </p:txBody>
        </p:sp>
        <p:sp>
          <p:nvSpPr>
            <p:cNvPr id="4" name="TextBox 4"/>
            <p:cNvSpPr txBox="1"/>
            <p:nvPr/>
          </p:nvSpPr>
          <p:spPr>
            <a:xfrm>
              <a:off x="0" y="-38100"/>
              <a:ext cx="4274726" cy="147018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a:grpSpLocks noChangeAspect="1"/>
          </p:cNvGrpSpPr>
          <p:nvPr/>
        </p:nvGrpSpPr>
        <p:grpSpPr>
          <a:xfrm>
            <a:off x="952127" y="2029853"/>
            <a:ext cx="6249838" cy="7228447"/>
            <a:chOff x="0" y="0"/>
            <a:chExt cx="4428490" cy="5121910"/>
          </a:xfrm>
        </p:grpSpPr>
        <p:sp>
          <p:nvSpPr>
            <p:cNvPr id="6" name="Freeform 6"/>
            <p:cNvSpPr/>
            <p:nvPr/>
          </p:nvSpPr>
          <p:spPr>
            <a:xfrm>
              <a:off x="325120" y="509270"/>
              <a:ext cx="3675380" cy="3553460"/>
            </a:xfrm>
            <a:custGeom>
              <a:avLst/>
              <a:gdLst/>
              <a:ahLst/>
              <a:cxnLst/>
              <a:rect l="l" t="t" r="r" b="b"/>
              <a:pathLst>
                <a:path w="3675380" h="3553460">
                  <a:moveTo>
                    <a:pt x="3382010" y="1270"/>
                  </a:moveTo>
                  <a:lnTo>
                    <a:pt x="12700" y="290830"/>
                  </a:lnTo>
                  <a:cubicBezTo>
                    <a:pt x="5080" y="290830"/>
                    <a:pt x="0" y="298450"/>
                    <a:pt x="0" y="306070"/>
                  </a:cubicBezTo>
                  <a:lnTo>
                    <a:pt x="278130" y="3540760"/>
                  </a:lnTo>
                  <a:cubicBezTo>
                    <a:pt x="279400" y="3548380"/>
                    <a:pt x="285750" y="3553460"/>
                    <a:pt x="293370" y="3553460"/>
                  </a:cubicBezTo>
                  <a:lnTo>
                    <a:pt x="3662680" y="3262630"/>
                  </a:lnTo>
                  <a:cubicBezTo>
                    <a:pt x="3670300" y="3261360"/>
                    <a:pt x="3675380" y="3255010"/>
                    <a:pt x="3675380" y="3247390"/>
                  </a:cubicBezTo>
                  <a:lnTo>
                    <a:pt x="3397250" y="13970"/>
                  </a:lnTo>
                  <a:cubicBezTo>
                    <a:pt x="3395980" y="6350"/>
                    <a:pt x="3389630" y="0"/>
                    <a:pt x="3382010" y="1270"/>
                  </a:cubicBezTo>
                  <a:close/>
                </a:path>
              </a:pathLst>
            </a:custGeom>
            <a:blipFill>
              <a:blip r:embed="rId2"/>
              <a:stretch>
                <a:fillRect l="-22466" r="-22466"/>
              </a:stretch>
            </a:blipFill>
          </p:spPr>
          <p:txBody>
            <a:bodyPr/>
            <a:lstStyle/>
            <a:p>
              <a:endParaRPr lang="en-US"/>
            </a:p>
          </p:txBody>
        </p:sp>
        <p:sp>
          <p:nvSpPr>
            <p:cNvPr id="7" name="Freeform 7"/>
            <p:cNvSpPr/>
            <p:nvPr/>
          </p:nvSpPr>
          <p:spPr>
            <a:xfrm>
              <a:off x="-2540" y="172720"/>
              <a:ext cx="4295140" cy="4847590"/>
            </a:xfrm>
            <a:custGeom>
              <a:avLst/>
              <a:gdLst/>
              <a:ahLst/>
              <a:cxnLst/>
              <a:rect l="l" t="t" r="r" b="b"/>
              <a:pathLst>
                <a:path w="4295140" h="4847590">
                  <a:moveTo>
                    <a:pt x="3916680" y="127000"/>
                  </a:moveTo>
                  <a:cubicBezTo>
                    <a:pt x="3915410" y="119380"/>
                    <a:pt x="3909060" y="114300"/>
                    <a:pt x="3901440" y="114300"/>
                  </a:cubicBezTo>
                  <a:lnTo>
                    <a:pt x="3792220" y="123190"/>
                  </a:lnTo>
                  <a:lnTo>
                    <a:pt x="3792220" y="13970"/>
                  </a:lnTo>
                  <a:cubicBezTo>
                    <a:pt x="3792220" y="6350"/>
                    <a:pt x="3785870" y="0"/>
                    <a:pt x="3778250" y="0"/>
                  </a:cubicBezTo>
                  <a:lnTo>
                    <a:pt x="13970" y="0"/>
                  </a:lnTo>
                  <a:cubicBezTo>
                    <a:pt x="6350" y="0"/>
                    <a:pt x="0" y="6350"/>
                    <a:pt x="0" y="13970"/>
                  </a:cubicBezTo>
                  <a:lnTo>
                    <a:pt x="0" y="4411980"/>
                  </a:lnTo>
                  <a:cubicBezTo>
                    <a:pt x="0" y="4419600"/>
                    <a:pt x="6350" y="4425950"/>
                    <a:pt x="13970" y="4425950"/>
                  </a:cubicBezTo>
                  <a:lnTo>
                    <a:pt x="480060" y="4425950"/>
                  </a:lnTo>
                  <a:lnTo>
                    <a:pt x="515620" y="4834890"/>
                  </a:lnTo>
                  <a:cubicBezTo>
                    <a:pt x="515620" y="4842510"/>
                    <a:pt x="523240" y="4847590"/>
                    <a:pt x="530860" y="4847590"/>
                  </a:cubicBezTo>
                  <a:lnTo>
                    <a:pt x="4282440" y="4525010"/>
                  </a:lnTo>
                  <a:cubicBezTo>
                    <a:pt x="4290060" y="4525010"/>
                    <a:pt x="4295140" y="4517390"/>
                    <a:pt x="4295140" y="4511040"/>
                  </a:cubicBezTo>
                  <a:lnTo>
                    <a:pt x="3916680" y="127000"/>
                  </a:lnTo>
                  <a:close/>
                  <a:moveTo>
                    <a:pt x="3581400" y="349250"/>
                  </a:moveTo>
                  <a:lnTo>
                    <a:pt x="3581400" y="3465830"/>
                  </a:lnTo>
                  <a:cubicBezTo>
                    <a:pt x="3581400" y="3473450"/>
                    <a:pt x="3575050" y="3479800"/>
                    <a:pt x="3567430" y="3479800"/>
                  </a:cubicBezTo>
                  <a:lnTo>
                    <a:pt x="571500" y="3479800"/>
                  </a:lnTo>
                  <a:lnTo>
                    <a:pt x="327660" y="642620"/>
                  </a:lnTo>
                  <a:cubicBezTo>
                    <a:pt x="327660" y="635000"/>
                    <a:pt x="332740" y="628650"/>
                    <a:pt x="340360" y="627380"/>
                  </a:cubicBezTo>
                  <a:lnTo>
                    <a:pt x="3581400" y="349250"/>
                  </a:lnTo>
                  <a:close/>
                  <a:moveTo>
                    <a:pt x="186690" y="205740"/>
                  </a:moveTo>
                  <a:lnTo>
                    <a:pt x="2835910" y="205740"/>
                  </a:lnTo>
                  <a:lnTo>
                    <a:pt x="172720" y="434340"/>
                  </a:lnTo>
                  <a:lnTo>
                    <a:pt x="172720" y="219710"/>
                  </a:lnTo>
                  <a:cubicBezTo>
                    <a:pt x="172720" y="212090"/>
                    <a:pt x="179070" y="205740"/>
                    <a:pt x="186690" y="205740"/>
                  </a:cubicBezTo>
                  <a:close/>
                  <a:moveTo>
                    <a:pt x="186690" y="3479800"/>
                  </a:moveTo>
                  <a:cubicBezTo>
                    <a:pt x="179070" y="3479800"/>
                    <a:pt x="172720" y="3473450"/>
                    <a:pt x="172720" y="3465830"/>
                  </a:cubicBezTo>
                  <a:lnTo>
                    <a:pt x="172720" y="854710"/>
                  </a:lnTo>
                  <a:lnTo>
                    <a:pt x="398780" y="3479800"/>
                  </a:lnTo>
                  <a:lnTo>
                    <a:pt x="186690" y="3479800"/>
                  </a:lnTo>
                  <a:close/>
                  <a:moveTo>
                    <a:pt x="3990340" y="3597910"/>
                  </a:moveTo>
                  <a:lnTo>
                    <a:pt x="3792220" y="3614419"/>
                  </a:lnTo>
                  <a:lnTo>
                    <a:pt x="3792220" y="1137919"/>
                  </a:lnTo>
                  <a:lnTo>
                    <a:pt x="4003040" y="3583940"/>
                  </a:lnTo>
                  <a:cubicBezTo>
                    <a:pt x="4003040" y="3591560"/>
                    <a:pt x="3997960" y="3597910"/>
                    <a:pt x="3990340" y="3597910"/>
                  </a:cubicBezTo>
                  <a:close/>
                </a:path>
              </a:pathLst>
            </a:custGeom>
            <a:solidFill>
              <a:srgbClr val="F2F1EB"/>
            </a:solidFill>
          </p:spPr>
          <p:txBody>
            <a:bodyPr/>
            <a:lstStyle/>
            <a:p>
              <a:endParaRPr lang="en-US"/>
            </a:p>
          </p:txBody>
        </p:sp>
        <p:sp>
          <p:nvSpPr>
            <p:cNvPr id="8" name="Freeform 8"/>
            <p:cNvSpPr/>
            <p:nvPr/>
          </p:nvSpPr>
          <p:spPr>
            <a:xfrm>
              <a:off x="172720" y="378460"/>
              <a:ext cx="3409950" cy="3274060"/>
            </a:xfrm>
            <a:custGeom>
              <a:avLst/>
              <a:gdLst/>
              <a:ahLst/>
              <a:cxnLst/>
              <a:rect l="l" t="t" r="r" b="b"/>
              <a:pathLst>
                <a:path w="3409950" h="3274060">
                  <a:moveTo>
                    <a:pt x="3395980" y="0"/>
                  </a:moveTo>
                  <a:lnTo>
                    <a:pt x="13970" y="0"/>
                  </a:lnTo>
                  <a:cubicBezTo>
                    <a:pt x="6350" y="0"/>
                    <a:pt x="0" y="6350"/>
                    <a:pt x="0" y="13970"/>
                  </a:cubicBezTo>
                  <a:lnTo>
                    <a:pt x="0" y="3260090"/>
                  </a:lnTo>
                  <a:cubicBezTo>
                    <a:pt x="0" y="3267710"/>
                    <a:pt x="6350" y="3274060"/>
                    <a:pt x="13970" y="3274060"/>
                  </a:cubicBezTo>
                  <a:lnTo>
                    <a:pt x="3395980" y="3274060"/>
                  </a:lnTo>
                  <a:cubicBezTo>
                    <a:pt x="3403600" y="3274060"/>
                    <a:pt x="3409950" y="3267710"/>
                    <a:pt x="3409950" y="3260090"/>
                  </a:cubicBezTo>
                  <a:lnTo>
                    <a:pt x="3409950" y="13970"/>
                  </a:lnTo>
                  <a:cubicBezTo>
                    <a:pt x="3408680" y="6350"/>
                    <a:pt x="3402330" y="0"/>
                    <a:pt x="3395980" y="0"/>
                  </a:cubicBezTo>
                  <a:close/>
                </a:path>
              </a:pathLst>
            </a:custGeom>
            <a:blipFill>
              <a:blip r:embed="rId3"/>
              <a:stretch>
                <a:fillRect l="-10009" r="-10009"/>
              </a:stretch>
            </a:blipFill>
          </p:spPr>
          <p:txBody>
            <a:bodyPr/>
            <a:lstStyle/>
            <a:p>
              <a:endParaRPr lang="en-US"/>
            </a:p>
          </p:txBody>
        </p:sp>
        <p:sp>
          <p:nvSpPr>
            <p:cNvPr id="9" name="Freeform 9"/>
            <p:cNvSpPr/>
            <p:nvPr/>
          </p:nvSpPr>
          <p:spPr>
            <a:xfrm>
              <a:off x="1270" y="177800"/>
              <a:ext cx="4305300" cy="4842510"/>
            </a:xfrm>
            <a:custGeom>
              <a:avLst/>
              <a:gdLst/>
              <a:ahLst/>
              <a:cxnLst/>
              <a:rect l="l" t="t" r="r" b="b"/>
              <a:pathLst>
                <a:path w="4305300" h="4842510">
                  <a:moveTo>
                    <a:pt x="3810000" y="1483360"/>
                  </a:moveTo>
                  <a:lnTo>
                    <a:pt x="3991610" y="3581400"/>
                  </a:lnTo>
                  <a:cubicBezTo>
                    <a:pt x="3991610" y="3586480"/>
                    <a:pt x="3990340" y="3590290"/>
                    <a:pt x="3986530" y="3594100"/>
                  </a:cubicBezTo>
                  <a:lnTo>
                    <a:pt x="3990340" y="3594100"/>
                  </a:lnTo>
                  <a:cubicBezTo>
                    <a:pt x="3996690" y="3594100"/>
                    <a:pt x="4001770" y="3587750"/>
                    <a:pt x="4001770" y="3581400"/>
                  </a:cubicBezTo>
                  <a:lnTo>
                    <a:pt x="3810000" y="1380490"/>
                  </a:lnTo>
                  <a:lnTo>
                    <a:pt x="3810000" y="1483360"/>
                  </a:lnTo>
                  <a:close/>
                  <a:moveTo>
                    <a:pt x="3581400" y="209550"/>
                  </a:moveTo>
                  <a:cubicBezTo>
                    <a:pt x="3581400" y="209550"/>
                    <a:pt x="3578860" y="201930"/>
                    <a:pt x="3568700" y="200660"/>
                  </a:cubicBezTo>
                  <a:lnTo>
                    <a:pt x="173990" y="200660"/>
                  </a:lnTo>
                  <a:cubicBezTo>
                    <a:pt x="167640" y="200660"/>
                    <a:pt x="160020" y="203200"/>
                    <a:pt x="160020" y="210820"/>
                  </a:cubicBezTo>
                  <a:lnTo>
                    <a:pt x="162560" y="217170"/>
                  </a:lnTo>
                  <a:cubicBezTo>
                    <a:pt x="165100" y="213360"/>
                    <a:pt x="170180" y="212090"/>
                    <a:pt x="173990" y="212090"/>
                  </a:cubicBezTo>
                  <a:lnTo>
                    <a:pt x="3571240" y="212090"/>
                  </a:lnTo>
                  <a:lnTo>
                    <a:pt x="3571240" y="3463290"/>
                  </a:lnTo>
                  <a:cubicBezTo>
                    <a:pt x="3571240" y="3468370"/>
                    <a:pt x="3568700" y="3472180"/>
                    <a:pt x="3566160" y="3474720"/>
                  </a:cubicBezTo>
                  <a:lnTo>
                    <a:pt x="3569970" y="3474720"/>
                  </a:lnTo>
                  <a:cubicBezTo>
                    <a:pt x="3576320" y="3474720"/>
                    <a:pt x="3581400" y="3469640"/>
                    <a:pt x="3581400" y="3463290"/>
                  </a:cubicBezTo>
                  <a:lnTo>
                    <a:pt x="3581400" y="209550"/>
                  </a:lnTo>
                  <a:close/>
                  <a:moveTo>
                    <a:pt x="4296410" y="4518660"/>
                  </a:moveTo>
                  <a:lnTo>
                    <a:pt x="543560" y="4841240"/>
                  </a:lnTo>
                  <a:lnTo>
                    <a:pt x="529590" y="4842510"/>
                  </a:lnTo>
                  <a:lnTo>
                    <a:pt x="528320" y="4842510"/>
                  </a:lnTo>
                  <a:cubicBezTo>
                    <a:pt x="520700" y="4842510"/>
                    <a:pt x="514350" y="4837430"/>
                    <a:pt x="513080" y="4829810"/>
                  </a:cubicBezTo>
                  <a:lnTo>
                    <a:pt x="511810" y="4815840"/>
                  </a:lnTo>
                  <a:cubicBezTo>
                    <a:pt x="511810" y="4817110"/>
                    <a:pt x="513080" y="4819650"/>
                    <a:pt x="513080" y="4820920"/>
                  </a:cubicBezTo>
                  <a:lnTo>
                    <a:pt x="478790" y="4422140"/>
                  </a:lnTo>
                  <a:lnTo>
                    <a:pt x="13970" y="4422140"/>
                  </a:lnTo>
                  <a:cubicBezTo>
                    <a:pt x="6350" y="4422140"/>
                    <a:pt x="0" y="4415790"/>
                    <a:pt x="0" y="4408170"/>
                  </a:cubicBezTo>
                  <a:lnTo>
                    <a:pt x="0" y="8890"/>
                  </a:lnTo>
                  <a:cubicBezTo>
                    <a:pt x="0" y="5080"/>
                    <a:pt x="1270" y="2540"/>
                    <a:pt x="3810" y="0"/>
                  </a:cubicBezTo>
                  <a:lnTo>
                    <a:pt x="13970" y="8890"/>
                  </a:lnTo>
                  <a:lnTo>
                    <a:pt x="13970" y="4408170"/>
                  </a:lnTo>
                  <a:lnTo>
                    <a:pt x="3790950" y="4408170"/>
                  </a:lnTo>
                  <a:lnTo>
                    <a:pt x="3804920" y="4418330"/>
                  </a:lnTo>
                  <a:cubicBezTo>
                    <a:pt x="3802380" y="4420870"/>
                    <a:pt x="3799840" y="4422140"/>
                    <a:pt x="3796030" y="4422140"/>
                  </a:cubicBezTo>
                  <a:lnTo>
                    <a:pt x="491490" y="4422140"/>
                  </a:lnTo>
                  <a:lnTo>
                    <a:pt x="527050" y="4828540"/>
                  </a:lnTo>
                  <a:lnTo>
                    <a:pt x="4290060" y="4505960"/>
                  </a:lnTo>
                  <a:lnTo>
                    <a:pt x="4305300" y="4514850"/>
                  </a:lnTo>
                  <a:cubicBezTo>
                    <a:pt x="4302760" y="4517390"/>
                    <a:pt x="4300220" y="4518660"/>
                    <a:pt x="4296410" y="4518660"/>
                  </a:cubicBezTo>
                  <a:close/>
                </a:path>
              </a:pathLst>
            </a:custGeom>
            <a:solidFill>
              <a:srgbClr val="3C3333"/>
            </a:solidFill>
          </p:spPr>
          <p:txBody>
            <a:bodyPr/>
            <a:lstStyle/>
            <a:p>
              <a:endParaRPr lang="en-US"/>
            </a:p>
          </p:txBody>
        </p:sp>
        <p:sp>
          <p:nvSpPr>
            <p:cNvPr id="10" name="Freeform 10"/>
            <p:cNvSpPr/>
            <p:nvPr/>
          </p:nvSpPr>
          <p:spPr>
            <a:xfrm>
              <a:off x="5080" y="172720"/>
              <a:ext cx="4305300" cy="4519930"/>
            </a:xfrm>
            <a:custGeom>
              <a:avLst/>
              <a:gdLst/>
              <a:ahLst/>
              <a:cxnLst/>
              <a:rect l="l" t="t" r="r" b="b"/>
              <a:pathLst>
                <a:path w="4305300" h="4519930">
                  <a:moveTo>
                    <a:pt x="3573780" y="3478530"/>
                  </a:moveTo>
                  <a:cubicBezTo>
                    <a:pt x="3571240" y="3481070"/>
                    <a:pt x="3567430" y="3483610"/>
                    <a:pt x="3563620" y="3483610"/>
                  </a:cubicBezTo>
                  <a:lnTo>
                    <a:pt x="170180" y="3483610"/>
                  </a:lnTo>
                  <a:cubicBezTo>
                    <a:pt x="163830" y="3483610"/>
                    <a:pt x="160020" y="3479800"/>
                    <a:pt x="157480" y="3474720"/>
                  </a:cubicBezTo>
                  <a:cubicBezTo>
                    <a:pt x="154940" y="3472180"/>
                    <a:pt x="153670" y="3469640"/>
                    <a:pt x="153670" y="3465830"/>
                  </a:cubicBezTo>
                  <a:lnTo>
                    <a:pt x="153670" y="219710"/>
                  </a:lnTo>
                  <a:cubicBezTo>
                    <a:pt x="153670" y="215900"/>
                    <a:pt x="156210" y="212090"/>
                    <a:pt x="158750" y="209550"/>
                  </a:cubicBezTo>
                  <a:lnTo>
                    <a:pt x="167640" y="217170"/>
                  </a:lnTo>
                  <a:lnTo>
                    <a:pt x="167640" y="3465830"/>
                  </a:lnTo>
                  <a:cubicBezTo>
                    <a:pt x="167640" y="3467100"/>
                    <a:pt x="167640" y="3468370"/>
                    <a:pt x="168910" y="3469640"/>
                  </a:cubicBezTo>
                  <a:lnTo>
                    <a:pt x="3563620" y="3469640"/>
                  </a:lnTo>
                  <a:cubicBezTo>
                    <a:pt x="3564890" y="3469640"/>
                    <a:pt x="3566160" y="3468370"/>
                    <a:pt x="3567430" y="3468370"/>
                  </a:cubicBezTo>
                  <a:lnTo>
                    <a:pt x="3573780" y="3478530"/>
                  </a:lnTo>
                  <a:close/>
                  <a:moveTo>
                    <a:pt x="4305300" y="4508500"/>
                  </a:moveTo>
                  <a:cubicBezTo>
                    <a:pt x="4305300" y="4512310"/>
                    <a:pt x="4304030" y="4516120"/>
                    <a:pt x="4298950" y="4519930"/>
                  </a:cubicBezTo>
                  <a:lnTo>
                    <a:pt x="4283710" y="4511040"/>
                  </a:lnTo>
                  <a:lnTo>
                    <a:pt x="3907790" y="132080"/>
                  </a:lnTo>
                  <a:lnTo>
                    <a:pt x="3906520" y="124460"/>
                  </a:lnTo>
                  <a:cubicBezTo>
                    <a:pt x="3906520" y="124460"/>
                    <a:pt x="3906520" y="114300"/>
                    <a:pt x="3893820" y="114300"/>
                  </a:cubicBezTo>
                  <a:lnTo>
                    <a:pt x="3806190" y="121920"/>
                  </a:lnTo>
                  <a:lnTo>
                    <a:pt x="3806190" y="3604260"/>
                  </a:lnTo>
                  <a:lnTo>
                    <a:pt x="3982720" y="3589020"/>
                  </a:lnTo>
                  <a:cubicBezTo>
                    <a:pt x="3983990" y="3589020"/>
                    <a:pt x="3985260" y="3587750"/>
                    <a:pt x="3986530" y="3587750"/>
                  </a:cubicBezTo>
                  <a:lnTo>
                    <a:pt x="3992880" y="3595370"/>
                  </a:lnTo>
                  <a:cubicBezTo>
                    <a:pt x="3990340" y="3599180"/>
                    <a:pt x="3986530" y="3601720"/>
                    <a:pt x="3982720" y="3601720"/>
                  </a:cubicBezTo>
                  <a:lnTo>
                    <a:pt x="3806190" y="3616960"/>
                  </a:lnTo>
                  <a:lnTo>
                    <a:pt x="3806190" y="4413250"/>
                  </a:lnTo>
                  <a:cubicBezTo>
                    <a:pt x="3806190" y="4417060"/>
                    <a:pt x="3803650" y="4420871"/>
                    <a:pt x="3801110" y="4423410"/>
                  </a:cubicBezTo>
                  <a:lnTo>
                    <a:pt x="3785870" y="4413250"/>
                  </a:lnTo>
                  <a:lnTo>
                    <a:pt x="3785870" y="13970"/>
                  </a:lnTo>
                  <a:lnTo>
                    <a:pt x="8890" y="13970"/>
                  </a:lnTo>
                  <a:lnTo>
                    <a:pt x="0" y="5080"/>
                  </a:lnTo>
                  <a:cubicBezTo>
                    <a:pt x="2540" y="2540"/>
                    <a:pt x="6350" y="0"/>
                    <a:pt x="10160" y="0"/>
                  </a:cubicBezTo>
                  <a:lnTo>
                    <a:pt x="3792220" y="0"/>
                  </a:lnTo>
                  <a:cubicBezTo>
                    <a:pt x="3799840" y="0"/>
                    <a:pt x="3806190" y="6350"/>
                    <a:pt x="3806190" y="13970"/>
                  </a:cubicBezTo>
                  <a:lnTo>
                    <a:pt x="3806190" y="101600"/>
                  </a:lnTo>
                  <a:lnTo>
                    <a:pt x="3900170" y="92710"/>
                  </a:lnTo>
                  <a:cubicBezTo>
                    <a:pt x="3900170" y="92710"/>
                    <a:pt x="3923030" y="92710"/>
                    <a:pt x="3926840" y="109220"/>
                  </a:cubicBezTo>
                  <a:lnTo>
                    <a:pt x="3931920" y="171450"/>
                  </a:lnTo>
                  <a:lnTo>
                    <a:pt x="4305300" y="4508500"/>
                  </a:lnTo>
                  <a:close/>
                  <a:moveTo>
                    <a:pt x="3797300" y="15240"/>
                  </a:moveTo>
                  <a:cubicBezTo>
                    <a:pt x="3799840" y="17780"/>
                    <a:pt x="3802380" y="19050"/>
                    <a:pt x="3803650" y="21590"/>
                  </a:cubicBezTo>
                  <a:cubicBezTo>
                    <a:pt x="3802380" y="17780"/>
                    <a:pt x="3799840" y="16510"/>
                    <a:pt x="3797300" y="15240"/>
                  </a:cubicBezTo>
                  <a:close/>
                </a:path>
              </a:pathLst>
            </a:custGeom>
            <a:solidFill>
              <a:srgbClr val="FFFFFF"/>
            </a:solidFill>
          </p:spPr>
          <p:txBody>
            <a:bodyPr/>
            <a:lstStyle/>
            <a:p>
              <a:endParaRPr lang="en-US"/>
            </a:p>
          </p:txBody>
        </p:sp>
        <p:sp>
          <p:nvSpPr>
            <p:cNvPr id="11" name="Freeform 11"/>
            <p:cNvSpPr/>
            <p:nvPr/>
          </p:nvSpPr>
          <p:spPr>
            <a:xfrm>
              <a:off x="3409951" y="0"/>
              <a:ext cx="274319" cy="1045210"/>
            </a:xfrm>
            <a:custGeom>
              <a:avLst/>
              <a:gdLst/>
              <a:ahLst/>
              <a:cxnLst/>
              <a:rect l="l" t="t" r="r" b="b"/>
              <a:pathLst>
                <a:path w="274319" h="1045210">
                  <a:moveTo>
                    <a:pt x="265429" y="966470"/>
                  </a:moveTo>
                  <a:cubicBezTo>
                    <a:pt x="270509" y="953770"/>
                    <a:pt x="273049" y="941070"/>
                    <a:pt x="274319" y="927100"/>
                  </a:cubicBezTo>
                  <a:lnTo>
                    <a:pt x="274319" y="762000"/>
                  </a:lnTo>
                  <a:lnTo>
                    <a:pt x="273049" y="762000"/>
                  </a:lnTo>
                  <a:lnTo>
                    <a:pt x="273049" y="369570"/>
                  </a:lnTo>
                  <a:cubicBezTo>
                    <a:pt x="269239" y="328930"/>
                    <a:pt x="217169" y="298450"/>
                    <a:pt x="184149" y="298450"/>
                  </a:cubicBezTo>
                  <a:lnTo>
                    <a:pt x="152399" y="298450"/>
                  </a:lnTo>
                  <a:cubicBezTo>
                    <a:pt x="102869" y="298450"/>
                    <a:pt x="63499" y="337820"/>
                    <a:pt x="63499" y="387350"/>
                  </a:cubicBezTo>
                  <a:lnTo>
                    <a:pt x="63499" y="852170"/>
                  </a:lnTo>
                  <a:lnTo>
                    <a:pt x="97789" y="852170"/>
                  </a:lnTo>
                  <a:lnTo>
                    <a:pt x="97789" y="387350"/>
                  </a:lnTo>
                  <a:cubicBezTo>
                    <a:pt x="97789" y="356870"/>
                    <a:pt x="121919" y="332740"/>
                    <a:pt x="152399" y="332740"/>
                  </a:cubicBezTo>
                  <a:lnTo>
                    <a:pt x="184149" y="332740"/>
                  </a:lnTo>
                  <a:cubicBezTo>
                    <a:pt x="210819" y="332740"/>
                    <a:pt x="237489" y="360680"/>
                    <a:pt x="238759" y="378460"/>
                  </a:cubicBezTo>
                  <a:lnTo>
                    <a:pt x="238759" y="924560"/>
                  </a:lnTo>
                  <a:cubicBezTo>
                    <a:pt x="238759" y="988060"/>
                    <a:pt x="184149" y="1010920"/>
                    <a:pt x="151129" y="1010920"/>
                  </a:cubicBezTo>
                  <a:lnTo>
                    <a:pt x="151129" y="1012190"/>
                  </a:lnTo>
                  <a:lnTo>
                    <a:pt x="109219" y="1012190"/>
                  </a:lnTo>
                  <a:cubicBezTo>
                    <a:pt x="62229" y="1012190"/>
                    <a:pt x="35559" y="974090"/>
                    <a:pt x="35559" y="927100"/>
                  </a:cubicBezTo>
                  <a:lnTo>
                    <a:pt x="35559" y="118110"/>
                  </a:lnTo>
                  <a:cubicBezTo>
                    <a:pt x="35559" y="71120"/>
                    <a:pt x="73659" y="33020"/>
                    <a:pt x="120649" y="33020"/>
                  </a:cubicBezTo>
                  <a:lnTo>
                    <a:pt x="161290" y="33020"/>
                  </a:lnTo>
                  <a:cubicBezTo>
                    <a:pt x="208280" y="33020"/>
                    <a:pt x="233680" y="74930"/>
                    <a:pt x="233680" y="121920"/>
                  </a:cubicBezTo>
                  <a:lnTo>
                    <a:pt x="233680" y="172720"/>
                  </a:lnTo>
                  <a:lnTo>
                    <a:pt x="265430" y="172720"/>
                  </a:lnTo>
                  <a:lnTo>
                    <a:pt x="266700" y="121920"/>
                  </a:lnTo>
                  <a:cubicBezTo>
                    <a:pt x="266700" y="57150"/>
                    <a:pt x="226060" y="0"/>
                    <a:pt x="160020" y="0"/>
                  </a:cubicBezTo>
                  <a:lnTo>
                    <a:pt x="119380" y="0"/>
                  </a:lnTo>
                  <a:cubicBezTo>
                    <a:pt x="53340" y="0"/>
                    <a:pt x="0" y="53340"/>
                    <a:pt x="0" y="119380"/>
                  </a:cubicBezTo>
                  <a:lnTo>
                    <a:pt x="0" y="925830"/>
                  </a:lnTo>
                  <a:cubicBezTo>
                    <a:pt x="0" y="991870"/>
                    <a:pt x="41910" y="1045210"/>
                    <a:pt x="107950" y="1045210"/>
                  </a:cubicBezTo>
                  <a:lnTo>
                    <a:pt x="152400" y="1045210"/>
                  </a:lnTo>
                  <a:cubicBezTo>
                    <a:pt x="181610" y="1045210"/>
                    <a:pt x="208280" y="1035050"/>
                    <a:pt x="228600" y="1017270"/>
                  </a:cubicBezTo>
                  <a:cubicBezTo>
                    <a:pt x="242570" y="1005840"/>
                    <a:pt x="254000" y="991870"/>
                    <a:pt x="261620" y="974090"/>
                  </a:cubicBezTo>
                  <a:cubicBezTo>
                    <a:pt x="262890" y="972820"/>
                    <a:pt x="262890" y="970280"/>
                    <a:pt x="264160" y="969010"/>
                  </a:cubicBezTo>
                  <a:cubicBezTo>
                    <a:pt x="265430" y="969010"/>
                    <a:pt x="265430" y="967740"/>
                    <a:pt x="265430" y="966470"/>
                  </a:cubicBezTo>
                  <a:close/>
                </a:path>
              </a:pathLst>
            </a:custGeom>
            <a:solidFill>
              <a:srgbClr val="A99D9D"/>
            </a:solidFill>
          </p:spPr>
          <p:txBody>
            <a:bodyPr/>
            <a:lstStyle/>
            <a:p>
              <a:endParaRPr lang="en-US"/>
            </a:p>
          </p:txBody>
        </p:sp>
        <p:sp>
          <p:nvSpPr>
            <p:cNvPr id="12" name="Freeform 12"/>
            <p:cNvSpPr/>
            <p:nvPr/>
          </p:nvSpPr>
          <p:spPr>
            <a:xfrm>
              <a:off x="3415028" y="15240"/>
              <a:ext cx="266700" cy="1032510"/>
            </a:xfrm>
            <a:custGeom>
              <a:avLst/>
              <a:gdLst/>
              <a:ahLst/>
              <a:cxnLst/>
              <a:rect l="l" t="t" r="r" b="b"/>
              <a:pathLst>
                <a:path w="266700" h="1032510">
                  <a:moveTo>
                    <a:pt x="261622" y="749300"/>
                  </a:moveTo>
                  <a:lnTo>
                    <a:pt x="261622" y="723900"/>
                  </a:lnTo>
                  <a:cubicBezTo>
                    <a:pt x="259082" y="598170"/>
                    <a:pt x="257812" y="490220"/>
                    <a:pt x="256542" y="364490"/>
                  </a:cubicBezTo>
                  <a:lnTo>
                    <a:pt x="256542" y="358140"/>
                  </a:lnTo>
                  <a:lnTo>
                    <a:pt x="252732" y="359410"/>
                  </a:lnTo>
                  <a:lnTo>
                    <a:pt x="252732" y="364490"/>
                  </a:lnTo>
                  <a:lnTo>
                    <a:pt x="250192" y="521970"/>
                  </a:lnTo>
                  <a:lnTo>
                    <a:pt x="246382" y="695960"/>
                  </a:lnTo>
                  <a:lnTo>
                    <a:pt x="245112" y="745490"/>
                  </a:lnTo>
                  <a:lnTo>
                    <a:pt x="245112" y="750570"/>
                  </a:lnTo>
                  <a:lnTo>
                    <a:pt x="242572" y="872490"/>
                  </a:lnTo>
                  <a:cubicBezTo>
                    <a:pt x="242572" y="887730"/>
                    <a:pt x="242572" y="901700"/>
                    <a:pt x="241302" y="916940"/>
                  </a:cubicBezTo>
                  <a:cubicBezTo>
                    <a:pt x="240032" y="927100"/>
                    <a:pt x="238762" y="935990"/>
                    <a:pt x="234952" y="944880"/>
                  </a:cubicBezTo>
                  <a:cubicBezTo>
                    <a:pt x="232412" y="949960"/>
                    <a:pt x="231142" y="955040"/>
                    <a:pt x="227332" y="960120"/>
                  </a:cubicBezTo>
                  <a:cubicBezTo>
                    <a:pt x="218442" y="972820"/>
                    <a:pt x="207012" y="982980"/>
                    <a:pt x="193042" y="989330"/>
                  </a:cubicBezTo>
                  <a:cubicBezTo>
                    <a:pt x="182882" y="994410"/>
                    <a:pt x="162562" y="1000760"/>
                    <a:pt x="148592" y="1003300"/>
                  </a:cubicBezTo>
                  <a:lnTo>
                    <a:pt x="104142" y="1003300"/>
                  </a:lnTo>
                  <a:lnTo>
                    <a:pt x="90172" y="1002030"/>
                  </a:lnTo>
                  <a:cubicBezTo>
                    <a:pt x="85092" y="1000760"/>
                    <a:pt x="81281" y="999490"/>
                    <a:pt x="76202" y="998220"/>
                  </a:cubicBezTo>
                  <a:cubicBezTo>
                    <a:pt x="58422" y="991870"/>
                    <a:pt x="53342" y="980440"/>
                    <a:pt x="41911" y="963930"/>
                  </a:cubicBezTo>
                  <a:cubicBezTo>
                    <a:pt x="36831" y="955040"/>
                    <a:pt x="31752" y="947420"/>
                    <a:pt x="29211" y="937260"/>
                  </a:cubicBezTo>
                  <a:lnTo>
                    <a:pt x="26671" y="929640"/>
                  </a:lnTo>
                  <a:cubicBezTo>
                    <a:pt x="26671" y="927100"/>
                    <a:pt x="26671" y="925830"/>
                    <a:pt x="25401" y="923290"/>
                  </a:cubicBezTo>
                  <a:lnTo>
                    <a:pt x="24131" y="916940"/>
                  </a:lnTo>
                  <a:lnTo>
                    <a:pt x="24131" y="909320"/>
                  </a:lnTo>
                  <a:lnTo>
                    <a:pt x="22861" y="855980"/>
                  </a:lnTo>
                  <a:lnTo>
                    <a:pt x="21591" y="749300"/>
                  </a:lnTo>
                  <a:lnTo>
                    <a:pt x="17781" y="537210"/>
                  </a:lnTo>
                  <a:cubicBezTo>
                    <a:pt x="16511" y="466090"/>
                    <a:pt x="15241" y="394970"/>
                    <a:pt x="15241" y="325120"/>
                  </a:cubicBezTo>
                  <a:cubicBezTo>
                    <a:pt x="13971" y="254000"/>
                    <a:pt x="13971" y="182880"/>
                    <a:pt x="13971" y="111760"/>
                  </a:cubicBezTo>
                  <a:cubicBezTo>
                    <a:pt x="13971" y="104140"/>
                    <a:pt x="15241" y="91440"/>
                    <a:pt x="16511" y="81280"/>
                  </a:cubicBezTo>
                  <a:lnTo>
                    <a:pt x="21591" y="66040"/>
                  </a:lnTo>
                  <a:cubicBezTo>
                    <a:pt x="22861" y="60960"/>
                    <a:pt x="26671" y="55880"/>
                    <a:pt x="29211" y="52070"/>
                  </a:cubicBezTo>
                  <a:cubicBezTo>
                    <a:pt x="40641" y="33020"/>
                    <a:pt x="57151" y="17780"/>
                    <a:pt x="76201" y="8890"/>
                  </a:cubicBezTo>
                  <a:cubicBezTo>
                    <a:pt x="86361" y="5080"/>
                    <a:pt x="100331" y="1270"/>
                    <a:pt x="107951" y="1270"/>
                  </a:cubicBezTo>
                  <a:lnTo>
                    <a:pt x="114301" y="0"/>
                  </a:lnTo>
                  <a:lnTo>
                    <a:pt x="156211" y="0"/>
                  </a:lnTo>
                  <a:lnTo>
                    <a:pt x="109221" y="0"/>
                  </a:lnTo>
                  <a:cubicBezTo>
                    <a:pt x="95251" y="1270"/>
                    <a:pt x="81281" y="5080"/>
                    <a:pt x="68581" y="11430"/>
                  </a:cubicBezTo>
                  <a:cubicBezTo>
                    <a:pt x="43181" y="24130"/>
                    <a:pt x="22861" y="49530"/>
                    <a:pt x="15241" y="77470"/>
                  </a:cubicBezTo>
                  <a:cubicBezTo>
                    <a:pt x="11431" y="91440"/>
                    <a:pt x="11431" y="106680"/>
                    <a:pt x="10161" y="123190"/>
                  </a:cubicBezTo>
                  <a:lnTo>
                    <a:pt x="8891" y="171450"/>
                  </a:lnTo>
                  <a:lnTo>
                    <a:pt x="6350" y="365760"/>
                  </a:lnTo>
                  <a:cubicBezTo>
                    <a:pt x="5080" y="495300"/>
                    <a:pt x="1270" y="624840"/>
                    <a:pt x="1270" y="755650"/>
                  </a:cubicBezTo>
                  <a:lnTo>
                    <a:pt x="0" y="853440"/>
                  </a:lnTo>
                  <a:lnTo>
                    <a:pt x="0" y="901700"/>
                  </a:lnTo>
                  <a:cubicBezTo>
                    <a:pt x="0" y="918210"/>
                    <a:pt x="0" y="934720"/>
                    <a:pt x="6350" y="949960"/>
                  </a:cubicBezTo>
                  <a:cubicBezTo>
                    <a:pt x="16510" y="980440"/>
                    <a:pt x="27941" y="1007110"/>
                    <a:pt x="57150" y="1021080"/>
                  </a:cubicBezTo>
                  <a:cubicBezTo>
                    <a:pt x="71120" y="1027430"/>
                    <a:pt x="87630" y="1031240"/>
                    <a:pt x="104141" y="1032510"/>
                  </a:cubicBezTo>
                  <a:lnTo>
                    <a:pt x="151131" y="1032510"/>
                  </a:lnTo>
                  <a:cubicBezTo>
                    <a:pt x="182881" y="1031240"/>
                    <a:pt x="213361" y="1017270"/>
                    <a:pt x="234951" y="995680"/>
                  </a:cubicBezTo>
                  <a:cubicBezTo>
                    <a:pt x="246381" y="985520"/>
                    <a:pt x="254001" y="971550"/>
                    <a:pt x="259081" y="957580"/>
                  </a:cubicBezTo>
                  <a:cubicBezTo>
                    <a:pt x="264161" y="943610"/>
                    <a:pt x="266701" y="929640"/>
                    <a:pt x="266701" y="913130"/>
                  </a:cubicBezTo>
                  <a:lnTo>
                    <a:pt x="261621" y="749300"/>
                  </a:lnTo>
                  <a:close/>
                </a:path>
              </a:pathLst>
            </a:custGeom>
            <a:solidFill>
              <a:srgbClr val="E2DADA"/>
            </a:solidFill>
          </p:spPr>
          <p:txBody>
            <a:bodyPr/>
            <a:lstStyle/>
            <a:p>
              <a:endParaRPr lang="en-US"/>
            </a:p>
          </p:txBody>
        </p:sp>
      </p:grpSp>
      <p:sp>
        <p:nvSpPr>
          <p:cNvPr id="13" name="Freeform 13"/>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4">
              <a:extLst>
                <a:ext uri="{96DAC541-7B7A-43D3-8B79-37D633B846F1}">
                  <asvg:svgBlip xmlns:asvg="http://schemas.microsoft.com/office/drawing/2016/SVG/main" r:embed="rId5"/>
                </a:ext>
              </a:extLst>
            </a:blip>
            <a:stretch>
              <a:fillRect l="-7496" t="-23517" r="-5659" b="-24279"/>
            </a:stretch>
          </a:blipFill>
        </p:spPr>
        <p:txBody>
          <a:bodyPr/>
          <a:lstStyle/>
          <a:p>
            <a:endParaRPr lang="en-US"/>
          </a:p>
        </p:txBody>
      </p:sp>
      <p:sp>
        <p:nvSpPr>
          <p:cNvPr id="14" name="Freeform 14"/>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6">
              <a:extLst>
                <a:ext uri="{96DAC541-7B7A-43D3-8B79-37D633B846F1}">
                  <asvg:svgBlip xmlns:asvg="http://schemas.microsoft.com/office/drawing/2016/SVG/main" r:embed="rId7"/>
                </a:ext>
              </a:extLst>
            </a:blip>
            <a:stretch>
              <a:fillRect r="-82641" b="-128307"/>
            </a:stretch>
          </a:blipFill>
        </p:spPr>
        <p:txBody>
          <a:bodyPr/>
          <a:lstStyle/>
          <a:p>
            <a:endParaRPr lang="en-US"/>
          </a:p>
        </p:txBody>
      </p:sp>
      <p:sp>
        <p:nvSpPr>
          <p:cNvPr id="15" name="Freeform 15"/>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6">
              <a:extLst>
                <a:ext uri="{96DAC541-7B7A-43D3-8B79-37D633B846F1}">
                  <asvg:svgBlip xmlns:asvg="http://schemas.microsoft.com/office/drawing/2016/SVG/main" r:embed="rId7"/>
                </a:ext>
              </a:extLst>
            </a:blip>
            <a:stretch>
              <a:fillRect r="-82641" b="-128307"/>
            </a:stretch>
          </a:blipFill>
        </p:spPr>
        <p:txBody>
          <a:bodyPr/>
          <a:lstStyle/>
          <a:p>
            <a:endParaRPr lang="en-US"/>
          </a:p>
        </p:txBody>
      </p:sp>
      <p:sp>
        <p:nvSpPr>
          <p:cNvPr id="16" name="Freeform 16"/>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4">
              <a:extLst>
                <a:ext uri="{96DAC541-7B7A-43D3-8B79-37D633B846F1}">
                  <asvg:svgBlip xmlns:asvg="http://schemas.microsoft.com/office/drawing/2016/SVG/main" r:embed="rId5"/>
                </a:ext>
              </a:extLst>
            </a:blip>
            <a:stretch>
              <a:fillRect l="-7496" t="-23517" r="-5659" b="-24279"/>
            </a:stretch>
          </a:blipFill>
        </p:spPr>
        <p:txBody>
          <a:bodyPr/>
          <a:lstStyle/>
          <a:p>
            <a:endParaRPr lang="en-US"/>
          </a:p>
        </p:txBody>
      </p:sp>
      <p:sp>
        <p:nvSpPr>
          <p:cNvPr id="17" name="Freeform 17"/>
          <p:cNvSpPr/>
          <p:nvPr/>
        </p:nvSpPr>
        <p:spPr>
          <a:xfrm>
            <a:off x="9504210" y="2560474"/>
            <a:ext cx="4392461" cy="223616"/>
          </a:xfrm>
          <a:custGeom>
            <a:avLst/>
            <a:gdLst/>
            <a:ahLst/>
            <a:cxnLst/>
            <a:rect l="l" t="t" r="r" b="b"/>
            <a:pathLst>
              <a:path w="4392461" h="223616">
                <a:moveTo>
                  <a:pt x="0" y="0"/>
                </a:moveTo>
                <a:lnTo>
                  <a:pt x="4392461" y="0"/>
                </a:lnTo>
                <a:lnTo>
                  <a:pt x="4392461" y="223616"/>
                </a:lnTo>
                <a:lnTo>
                  <a:pt x="0" y="2236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TextBox 18"/>
          <p:cNvSpPr txBox="1"/>
          <p:nvPr/>
        </p:nvSpPr>
        <p:spPr>
          <a:xfrm>
            <a:off x="8384266" y="3469547"/>
            <a:ext cx="7355839" cy="4302125"/>
          </a:xfrm>
          <a:prstGeom prst="rect">
            <a:avLst/>
          </a:prstGeom>
        </p:spPr>
        <p:txBody>
          <a:bodyPr lIns="0" tIns="0" rIns="0" bIns="0" rtlCol="0" anchor="t">
            <a:spAutoFit/>
          </a:bodyPr>
          <a:lstStyle/>
          <a:p>
            <a:pPr>
              <a:lnSpc>
                <a:spcPts val="4899"/>
              </a:lnSpc>
              <a:spcBef>
                <a:spcPct val="0"/>
              </a:spcBef>
            </a:pPr>
            <a:r>
              <a:rPr lang="en-US" sz="3499">
                <a:solidFill>
                  <a:srgbClr val="FFFFFF"/>
                </a:solidFill>
                <a:latin typeface="Mina"/>
              </a:rPr>
              <a:t>The study aims to model a knowledge-based clinical decision support system using Mamdani's fuzzy inference system to provide optimal dietary recommendations for patients with multiple chronic diseases.</a:t>
            </a:r>
          </a:p>
        </p:txBody>
      </p:sp>
      <p:sp>
        <p:nvSpPr>
          <p:cNvPr id="19" name="TextBox 19"/>
          <p:cNvSpPr txBox="1"/>
          <p:nvPr/>
        </p:nvSpPr>
        <p:spPr>
          <a:xfrm>
            <a:off x="8045252" y="1254743"/>
            <a:ext cx="7694852" cy="1211713"/>
          </a:xfrm>
          <a:prstGeom prst="rect">
            <a:avLst/>
          </a:prstGeom>
        </p:spPr>
        <p:txBody>
          <a:bodyPr lIns="0" tIns="0" rIns="0" bIns="0" rtlCol="0" anchor="t">
            <a:spAutoFit/>
          </a:bodyPr>
          <a:lstStyle/>
          <a:p>
            <a:pPr algn="ctr">
              <a:lnSpc>
                <a:spcPts val="9860"/>
              </a:lnSpc>
              <a:spcBef>
                <a:spcPct val="0"/>
              </a:spcBef>
            </a:pPr>
            <a:r>
              <a:rPr lang="en-US" sz="7042">
                <a:solidFill>
                  <a:srgbClr val="7B451D"/>
                </a:solidFill>
                <a:latin typeface="Bosk"/>
              </a:rPr>
              <a:t>STUDY AIM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1287641" y="2784090"/>
            <a:ext cx="16230600" cy="5437463"/>
            <a:chOff x="0" y="0"/>
            <a:chExt cx="4274726" cy="1432089"/>
          </a:xfrm>
        </p:grpSpPr>
        <p:sp>
          <p:nvSpPr>
            <p:cNvPr id="3" name="Freeform 3"/>
            <p:cNvSpPr/>
            <p:nvPr/>
          </p:nvSpPr>
          <p:spPr>
            <a:xfrm>
              <a:off x="0" y="0"/>
              <a:ext cx="4274726" cy="1432089"/>
            </a:xfrm>
            <a:custGeom>
              <a:avLst/>
              <a:gdLst/>
              <a:ahLst/>
              <a:cxnLst/>
              <a:rect l="l" t="t" r="r" b="b"/>
              <a:pathLst>
                <a:path w="4274726" h="1432089">
                  <a:moveTo>
                    <a:pt x="24327" y="0"/>
                  </a:moveTo>
                  <a:lnTo>
                    <a:pt x="4250399" y="0"/>
                  </a:lnTo>
                  <a:cubicBezTo>
                    <a:pt x="4263834" y="0"/>
                    <a:pt x="4274726" y="10891"/>
                    <a:pt x="4274726" y="24327"/>
                  </a:cubicBezTo>
                  <a:lnTo>
                    <a:pt x="4274726" y="1407762"/>
                  </a:lnTo>
                  <a:cubicBezTo>
                    <a:pt x="4274726" y="1421198"/>
                    <a:pt x="4263834" y="1432089"/>
                    <a:pt x="4250399" y="1432089"/>
                  </a:cubicBezTo>
                  <a:lnTo>
                    <a:pt x="24327" y="1432089"/>
                  </a:lnTo>
                  <a:cubicBezTo>
                    <a:pt x="10891" y="1432089"/>
                    <a:pt x="0" y="1421198"/>
                    <a:pt x="0" y="1407762"/>
                  </a:cubicBezTo>
                  <a:lnTo>
                    <a:pt x="0" y="24327"/>
                  </a:lnTo>
                  <a:cubicBezTo>
                    <a:pt x="0" y="10891"/>
                    <a:pt x="10891" y="0"/>
                    <a:pt x="24327" y="0"/>
                  </a:cubicBezTo>
                  <a:close/>
                </a:path>
              </a:pathLst>
            </a:custGeom>
            <a:solidFill>
              <a:srgbClr val="628B4C">
                <a:alpha val="80000"/>
              </a:srgbClr>
            </a:solidFill>
          </p:spPr>
          <p:txBody>
            <a:bodyPr/>
            <a:lstStyle/>
            <a:p>
              <a:endParaRPr lang="en-US"/>
            </a:p>
          </p:txBody>
        </p:sp>
        <p:sp>
          <p:nvSpPr>
            <p:cNvPr id="4" name="TextBox 4"/>
            <p:cNvSpPr txBox="1"/>
            <p:nvPr/>
          </p:nvSpPr>
          <p:spPr>
            <a:xfrm>
              <a:off x="0" y="-38100"/>
              <a:ext cx="4274726" cy="147018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6" name="Freeform 6"/>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7" name="Freeform 7"/>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8" name="Freeform 8"/>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9" name="TextBox 9"/>
          <p:cNvSpPr txBox="1"/>
          <p:nvPr/>
        </p:nvSpPr>
        <p:spPr>
          <a:xfrm>
            <a:off x="5296574" y="1158222"/>
            <a:ext cx="7694852" cy="952184"/>
          </a:xfrm>
          <a:prstGeom prst="rect">
            <a:avLst/>
          </a:prstGeom>
        </p:spPr>
        <p:txBody>
          <a:bodyPr lIns="0" tIns="0" rIns="0" bIns="0" rtlCol="0" anchor="t">
            <a:spAutoFit/>
          </a:bodyPr>
          <a:lstStyle/>
          <a:p>
            <a:pPr algn="ctr">
              <a:lnSpc>
                <a:spcPts val="9860"/>
              </a:lnSpc>
              <a:spcBef>
                <a:spcPct val="0"/>
              </a:spcBef>
            </a:pPr>
            <a:r>
              <a:rPr lang="en-US" sz="7042" dirty="0">
                <a:solidFill>
                  <a:srgbClr val="7B451D"/>
                </a:solidFill>
                <a:latin typeface="Bosk"/>
              </a:rPr>
              <a:t>METHODOLGY</a:t>
            </a:r>
          </a:p>
        </p:txBody>
      </p:sp>
      <p:sp>
        <p:nvSpPr>
          <p:cNvPr id="10" name="Freeform 10"/>
          <p:cNvSpPr/>
          <p:nvPr/>
        </p:nvSpPr>
        <p:spPr>
          <a:xfrm>
            <a:off x="6947769" y="2559719"/>
            <a:ext cx="4392461" cy="223616"/>
          </a:xfrm>
          <a:custGeom>
            <a:avLst/>
            <a:gdLst/>
            <a:ahLst/>
            <a:cxnLst/>
            <a:rect l="l" t="t" r="r" b="b"/>
            <a:pathLst>
              <a:path w="4392461" h="223616">
                <a:moveTo>
                  <a:pt x="0" y="0"/>
                </a:moveTo>
                <a:lnTo>
                  <a:pt x="4392462" y="0"/>
                </a:lnTo>
                <a:lnTo>
                  <a:pt x="4392462" y="223616"/>
                </a:lnTo>
                <a:lnTo>
                  <a:pt x="0" y="223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4432709" y="3395091"/>
            <a:ext cx="12037088" cy="4148500"/>
          </a:xfrm>
          <a:prstGeom prst="rect">
            <a:avLst/>
          </a:prstGeom>
        </p:spPr>
        <p:txBody>
          <a:bodyPr lIns="0" tIns="0" rIns="0" bIns="0" rtlCol="0" anchor="t">
            <a:spAutoFit/>
          </a:bodyPr>
          <a:lstStyle/>
          <a:p>
            <a:pPr marL="847028" lvl="1" indent="-423514">
              <a:lnSpc>
                <a:spcPts val="5492"/>
              </a:lnSpc>
              <a:buFont typeface="Arial"/>
              <a:buChar char="•"/>
            </a:pPr>
            <a:r>
              <a:rPr lang="en-US" sz="3923">
                <a:solidFill>
                  <a:srgbClr val="F2F1EB"/>
                </a:solidFill>
                <a:latin typeface="Open Sans Extra Bold"/>
              </a:rPr>
              <a:t>Inclusion and exclusion criteria.</a:t>
            </a:r>
          </a:p>
          <a:p>
            <a:pPr marL="847028" lvl="1" indent="-423514">
              <a:lnSpc>
                <a:spcPts val="5492"/>
              </a:lnSpc>
              <a:buFont typeface="Arial"/>
              <a:buChar char="•"/>
            </a:pPr>
            <a:r>
              <a:rPr lang="en-US" sz="3923">
                <a:solidFill>
                  <a:srgbClr val="F2F1EB"/>
                </a:solidFill>
                <a:latin typeface="Open Sans Extra Bold"/>
              </a:rPr>
              <a:t> Knowledge base system development. </a:t>
            </a:r>
          </a:p>
          <a:p>
            <a:pPr marL="847028" lvl="1" indent="-423514">
              <a:lnSpc>
                <a:spcPts val="5492"/>
              </a:lnSpc>
              <a:buFont typeface="Arial"/>
              <a:buChar char="•"/>
            </a:pPr>
            <a:r>
              <a:rPr lang="en-US" sz="3923">
                <a:solidFill>
                  <a:srgbClr val="F2F1EB"/>
                </a:solidFill>
                <a:latin typeface="Open Sans Extra Bold"/>
              </a:rPr>
              <a:t>Architecture of the fuzzy model. </a:t>
            </a:r>
          </a:p>
          <a:p>
            <a:pPr marL="847028" lvl="1" indent="-423514">
              <a:lnSpc>
                <a:spcPts val="5492"/>
              </a:lnSpc>
              <a:buFont typeface="Arial"/>
              <a:buChar char="•"/>
            </a:pPr>
            <a:r>
              <a:rPr lang="en-US" sz="3923">
                <a:solidFill>
                  <a:srgbClr val="F2F1EB"/>
                </a:solidFill>
                <a:latin typeface="Open Sans Extra Bold"/>
              </a:rPr>
              <a:t>System evaluation.</a:t>
            </a:r>
            <a:r>
              <a:rPr lang="en-US" sz="3923">
                <a:solidFill>
                  <a:srgbClr val="7B451D"/>
                </a:solidFill>
                <a:latin typeface="Open Sans Extra Bold"/>
              </a:rPr>
              <a:t> </a:t>
            </a:r>
          </a:p>
          <a:p>
            <a:pPr>
              <a:lnSpc>
                <a:spcPts val="5492"/>
              </a:lnSpc>
            </a:pPr>
            <a:endParaRPr lang="en-US" sz="3923">
              <a:solidFill>
                <a:srgbClr val="7B451D"/>
              </a:solidFill>
              <a:latin typeface="Open Sans Extra Bold"/>
            </a:endParaRPr>
          </a:p>
          <a:p>
            <a:pPr algn="ctr">
              <a:lnSpc>
                <a:spcPts val="5492"/>
              </a:lnSpc>
            </a:pPr>
            <a:endParaRPr lang="en-US" sz="3923">
              <a:solidFill>
                <a:srgbClr val="7B451D"/>
              </a:solidFill>
              <a:latin typeface="Open Sans Extra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1287641" y="2784090"/>
            <a:ext cx="16230600" cy="5437463"/>
            <a:chOff x="0" y="0"/>
            <a:chExt cx="4274726" cy="1432089"/>
          </a:xfrm>
        </p:grpSpPr>
        <p:sp>
          <p:nvSpPr>
            <p:cNvPr id="3" name="Freeform 3"/>
            <p:cNvSpPr/>
            <p:nvPr/>
          </p:nvSpPr>
          <p:spPr>
            <a:xfrm>
              <a:off x="0" y="0"/>
              <a:ext cx="4274726" cy="1432089"/>
            </a:xfrm>
            <a:custGeom>
              <a:avLst/>
              <a:gdLst/>
              <a:ahLst/>
              <a:cxnLst/>
              <a:rect l="l" t="t" r="r" b="b"/>
              <a:pathLst>
                <a:path w="4274726" h="1432089">
                  <a:moveTo>
                    <a:pt x="24327" y="0"/>
                  </a:moveTo>
                  <a:lnTo>
                    <a:pt x="4250399" y="0"/>
                  </a:lnTo>
                  <a:cubicBezTo>
                    <a:pt x="4263834" y="0"/>
                    <a:pt x="4274726" y="10891"/>
                    <a:pt x="4274726" y="24327"/>
                  </a:cubicBezTo>
                  <a:lnTo>
                    <a:pt x="4274726" y="1407762"/>
                  </a:lnTo>
                  <a:cubicBezTo>
                    <a:pt x="4274726" y="1421198"/>
                    <a:pt x="4263834" y="1432089"/>
                    <a:pt x="4250399" y="1432089"/>
                  </a:cubicBezTo>
                  <a:lnTo>
                    <a:pt x="24327" y="1432089"/>
                  </a:lnTo>
                  <a:cubicBezTo>
                    <a:pt x="10891" y="1432089"/>
                    <a:pt x="0" y="1421198"/>
                    <a:pt x="0" y="1407762"/>
                  </a:cubicBezTo>
                  <a:lnTo>
                    <a:pt x="0" y="24327"/>
                  </a:lnTo>
                  <a:cubicBezTo>
                    <a:pt x="0" y="10891"/>
                    <a:pt x="10891" y="0"/>
                    <a:pt x="24327" y="0"/>
                  </a:cubicBezTo>
                  <a:close/>
                </a:path>
              </a:pathLst>
            </a:custGeom>
            <a:solidFill>
              <a:srgbClr val="628B4C">
                <a:alpha val="80000"/>
              </a:srgbClr>
            </a:solidFill>
          </p:spPr>
          <p:txBody>
            <a:bodyPr/>
            <a:lstStyle/>
            <a:p>
              <a:endParaRPr lang="en-US"/>
            </a:p>
          </p:txBody>
        </p:sp>
        <p:sp>
          <p:nvSpPr>
            <p:cNvPr id="4" name="TextBox 4"/>
            <p:cNvSpPr txBox="1"/>
            <p:nvPr/>
          </p:nvSpPr>
          <p:spPr>
            <a:xfrm>
              <a:off x="0" y="-38100"/>
              <a:ext cx="4274726" cy="147018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6" name="Freeform 6"/>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7" name="Freeform 7"/>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8" name="Freeform 8"/>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9" name="TextBox 9"/>
          <p:cNvSpPr txBox="1"/>
          <p:nvPr/>
        </p:nvSpPr>
        <p:spPr>
          <a:xfrm>
            <a:off x="5296574" y="1158222"/>
            <a:ext cx="7694852" cy="2221762"/>
          </a:xfrm>
          <a:prstGeom prst="rect">
            <a:avLst/>
          </a:prstGeom>
        </p:spPr>
        <p:txBody>
          <a:bodyPr lIns="0" tIns="0" rIns="0" bIns="0" rtlCol="0" anchor="t">
            <a:spAutoFit/>
          </a:bodyPr>
          <a:lstStyle/>
          <a:p>
            <a:pPr algn="ctr">
              <a:lnSpc>
                <a:spcPts val="9860"/>
              </a:lnSpc>
              <a:spcBef>
                <a:spcPct val="0"/>
              </a:spcBef>
            </a:pPr>
            <a:r>
              <a:rPr lang="en-US" sz="7042" dirty="0">
                <a:solidFill>
                  <a:srgbClr val="7B451D"/>
                </a:solidFill>
                <a:latin typeface="Bosk"/>
              </a:rPr>
              <a:t>METHODOLGY</a:t>
            </a:r>
          </a:p>
          <a:p>
            <a:pPr algn="ctr">
              <a:lnSpc>
                <a:spcPts val="9860"/>
              </a:lnSpc>
              <a:spcBef>
                <a:spcPct val="0"/>
              </a:spcBef>
            </a:pPr>
            <a:endParaRPr lang="en-US" sz="7042" dirty="0">
              <a:solidFill>
                <a:srgbClr val="7B451D"/>
              </a:solidFill>
              <a:latin typeface="Bosk"/>
            </a:endParaRPr>
          </a:p>
        </p:txBody>
      </p:sp>
      <p:sp>
        <p:nvSpPr>
          <p:cNvPr id="10" name="Freeform 10"/>
          <p:cNvSpPr/>
          <p:nvPr/>
        </p:nvSpPr>
        <p:spPr>
          <a:xfrm>
            <a:off x="6947769" y="2258166"/>
            <a:ext cx="4392461" cy="223616"/>
          </a:xfrm>
          <a:custGeom>
            <a:avLst/>
            <a:gdLst/>
            <a:ahLst/>
            <a:cxnLst/>
            <a:rect l="l" t="t" r="r" b="b"/>
            <a:pathLst>
              <a:path w="4392461" h="223616">
                <a:moveTo>
                  <a:pt x="0" y="0"/>
                </a:moveTo>
                <a:lnTo>
                  <a:pt x="4392462" y="0"/>
                </a:lnTo>
                <a:lnTo>
                  <a:pt x="4392462" y="223616"/>
                </a:lnTo>
                <a:lnTo>
                  <a:pt x="0" y="223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4122156" y="3595344"/>
            <a:ext cx="11566923" cy="3748280"/>
          </a:xfrm>
          <a:prstGeom prst="rect">
            <a:avLst/>
          </a:prstGeom>
        </p:spPr>
        <p:txBody>
          <a:bodyPr lIns="0" tIns="0" rIns="0" bIns="0" rtlCol="0" anchor="t">
            <a:spAutoFit/>
          </a:bodyPr>
          <a:lstStyle/>
          <a:p>
            <a:pPr marL="767505" lvl="1" indent="-383753">
              <a:lnSpc>
                <a:spcPts val="4976"/>
              </a:lnSpc>
              <a:buFont typeface="Arial"/>
              <a:buChar char="•"/>
            </a:pPr>
            <a:r>
              <a:rPr lang="en-US" sz="3554">
                <a:solidFill>
                  <a:srgbClr val="F2F1EB"/>
                </a:solidFill>
                <a:latin typeface="Open Sans Extra Bold"/>
              </a:rPr>
              <a:t>Inclusion and exclusion criteria. </a:t>
            </a:r>
          </a:p>
          <a:p>
            <a:pPr>
              <a:lnSpc>
                <a:spcPts val="4976"/>
              </a:lnSpc>
            </a:pPr>
            <a:r>
              <a:rPr lang="en-US" sz="3554">
                <a:solidFill>
                  <a:srgbClr val="F2F1EB"/>
                </a:solidFill>
                <a:latin typeface="Open Sans Extra Bold"/>
              </a:rPr>
              <a:t> a clinical decision support system (CDSS) based on the fuzzy inference system was modeled to help dietitians to set an optimal diet for MCCs patients</a:t>
            </a:r>
          </a:p>
          <a:p>
            <a:pPr algn="ctr">
              <a:lnSpc>
                <a:spcPts val="4976"/>
              </a:lnSpc>
            </a:pPr>
            <a:endParaRPr lang="en-US" sz="3554">
              <a:solidFill>
                <a:srgbClr val="F2F1EB"/>
              </a:solidFill>
              <a:latin typeface="Open Sans Extra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973079"/>
            <a:ext cx="16230600" cy="5437463"/>
            <a:chOff x="0" y="0"/>
            <a:chExt cx="4274726" cy="1432089"/>
          </a:xfrm>
        </p:grpSpPr>
        <p:sp>
          <p:nvSpPr>
            <p:cNvPr id="3" name="Freeform 3"/>
            <p:cNvSpPr/>
            <p:nvPr/>
          </p:nvSpPr>
          <p:spPr>
            <a:xfrm>
              <a:off x="0" y="0"/>
              <a:ext cx="4274726" cy="1432089"/>
            </a:xfrm>
            <a:custGeom>
              <a:avLst/>
              <a:gdLst/>
              <a:ahLst/>
              <a:cxnLst/>
              <a:rect l="l" t="t" r="r" b="b"/>
              <a:pathLst>
                <a:path w="4274726" h="1432089">
                  <a:moveTo>
                    <a:pt x="24327" y="0"/>
                  </a:moveTo>
                  <a:lnTo>
                    <a:pt x="4250399" y="0"/>
                  </a:lnTo>
                  <a:cubicBezTo>
                    <a:pt x="4263834" y="0"/>
                    <a:pt x="4274726" y="10891"/>
                    <a:pt x="4274726" y="24327"/>
                  </a:cubicBezTo>
                  <a:lnTo>
                    <a:pt x="4274726" y="1407762"/>
                  </a:lnTo>
                  <a:cubicBezTo>
                    <a:pt x="4274726" y="1421198"/>
                    <a:pt x="4263834" y="1432089"/>
                    <a:pt x="4250399" y="1432089"/>
                  </a:cubicBezTo>
                  <a:lnTo>
                    <a:pt x="24327" y="1432089"/>
                  </a:lnTo>
                  <a:cubicBezTo>
                    <a:pt x="10891" y="1432089"/>
                    <a:pt x="0" y="1421198"/>
                    <a:pt x="0" y="1407762"/>
                  </a:cubicBezTo>
                  <a:lnTo>
                    <a:pt x="0" y="24327"/>
                  </a:lnTo>
                  <a:cubicBezTo>
                    <a:pt x="0" y="10891"/>
                    <a:pt x="10891" y="0"/>
                    <a:pt x="24327" y="0"/>
                  </a:cubicBezTo>
                  <a:close/>
                </a:path>
              </a:pathLst>
            </a:custGeom>
            <a:solidFill>
              <a:srgbClr val="628B4C">
                <a:alpha val="80000"/>
              </a:srgbClr>
            </a:solidFill>
          </p:spPr>
          <p:txBody>
            <a:bodyPr/>
            <a:lstStyle/>
            <a:p>
              <a:endParaRPr lang="en-US"/>
            </a:p>
          </p:txBody>
        </p:sp>
        <p:sp>
          <p:nvSpPr>
            <p:cNvPr id="4" name="TextBox 4"/>
            <p:cNvSpPr txBox="1"/>
            <p:nvPr/>
          </p:nvSpPr>
          <p:spPr>
            <a:xfrm>
              <a:off x="0" y="-38100"/>
              <a:ext cx="4274726" cy="147018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818203" y="3538046"/>
            <a:ext cx="14565543" cy="3145987"/>
          </a:xfrm>
          <a:prstGeom prst="rect">
            <a:avLst/>
          </a:prstGeom>
        </p:spPr>
        <p:txBody>
          <a:bodyPr lIns="0" tIns="0" rIns="0" bIns="0" rtlCol="0" anchor="t">
            <a:spAutoFit/>
          </a:bodyPr>
          <a:lstStyle/>
          <a:p>
            <a:pPr marL="689200" lvl="1" indent="-344600" algn="just">
              <a:lnSpc>
                <a:spcPts val="4469"/>
              </a:lnSpc>
              <a:buFont typeface="Arial"/>
              <a:buChar char="•"/>
            </a:pPr>
            <a:r>
              <a:rPr lang="en-US" sz="3192">
                <a:solidFill>
                  <a:srgbClr val="F2F1EB"/>
                </a:solidFill>
                <a:latin typeface="Mina"/>
              </a:rPr>
              <a:t> </a:t>
            </a:r>
            <a:r>
              <a:rPr lang="en-US" sz="3192">
                <a:solidFill>
                  <a:srgbClr val="F2F1EB"/>
                </a:solidFill>
                <a:latin typeface="Mina Bold"/>
              </a:rPr>
              <a:t>Knowledge base system development. </a:t>
            </a:r>
          </a:p>
          <a:p>
            <a:pPr algn="just">
              <a:lnSpc>
                <a:spcPts val="4469"/>
              </a:lnSpc>
            </a:pPr>
            <a:r>
              <a:rPr lang="en-US" sz="3192">
                <a:solidFill>
                  <a:srgbClr val="F2F1EB"/>
                </a:solidFill>
                <a:latin typeface="Mina Bold"/>
              </a:rPr>
              <a:t>      - the first step, a review of the literature </a:t>
            </a:r>
          </a:p>
          <a:p>
            <a:pPr algn="just">
              <a:lnSpc>
                <a:spcPts val="4469"/>
              </a:lnSpc>
            </a:pPr>
            <a:r>
              <a:rPr lang="en-US" sz="3192">
                <a:solidFill>
                  <a:srgbClr val="F2F1EB"/>
                </a:solidFill>
                <a:latin typeface="Mina Bold"/>
              </a:rPr>
              <a:t>      -  second step, a questionnaire was developed based on the results</a:t>
            </a:r>
          </a:p>
          <a:p>
            <a:pPr algn="just">
              <a:lnSpc>
                <a:spcPts val="4469"/>
              </a:lnSpc>
            </a:pPr>
            <a:r>
              <a:rPr lang="en-US" sz="3192">
                <a:solidFill>
                  <a:srgbClr val="F2F1EB"/>
                </a:solidFill>
                <a:latin typeface="Mina Bold"/>
              </a:rPr>
              <a:t>   obtained fromthe literature addition to expert opinions,</a:t>
            </a:r>
          </a:p>
          <a:p>
            <a:pPr algn="ctr">
              <a:lnSpc>
                <a:spcPts val="3629"/>
              </a:lnSpc>
            </a:pPr>
            <a:endParaRPr lang="en-US" sz="3192">
              <a:solidFill>
                <a:srgbClr val="F2F1EB"/>
              </a:solidFill>
              <a:latin typeface="Mina Bold"/>
            </a:endParaRPr>
          </a:p>
          <a:p>
            <a:pPr algn="ctr">
              <a:lnSpc>
                <a:spcPts val="3629"/>
              </a:lnSpc>
            </a:pPr>
            <a:endParaRPr lang="en-US" sz="3192">
              <a:solidFill>
                <a:srgbClr val="F2F1EB"/>
              </a:solidFill>
              <a:latin typeface="Mina Bold"/>
            </a:endParaRPr>
          </a:p>
        </p:txBody>
      </p:sp>
      <p:sp>
        <p:nvSpPr>
          <p:cNvPr id="6" name="Freeform 6"/>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7" name="Freeform 7"/>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8" name="Freeform 8"/>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9" name="Freeform 9"/>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10" name="Freeform 10"/>
          <p:cNvSpPr/>
          <p:nvPr/>
        </p:nvSpPr>
        <p:spPr>
          <a:xfrm>
            <a:off x="6237667" y="2227703"/>
            <a:ext cx="4178594" cy="212728"/>
          </a:xfrm>
          <a:custGeom>
            <a:avLst/>
            <a:gdLst/>
            <a:ahLst/>
            <a:cxnLst/>
            <a:rect l="l" t="t" r="r" b="b"/>
            <a:pathLst>
              <a:path w="4178594" h="212728">
                <a:moveTo>
                  <a:pt x="0" y="0"/>
                </a:moveTo>
                <a:lnTo>
                  <a:pt x="4178595" y="0"/>
                </a:lnTo>
                <a:lnTo>
                  <a:pt x="4178595" y="212729"/>
                </a:lnTo>
                <a:lnTo>
                  <a:pt x="0" y="2127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1861653" y="3061838"/>
            <a:ext cx="13017524" cy="389255"/>
          </a:xfrm>
          <a:prstGeom prst="rect">
            <a:avLst/>
          </a:prstGeom>
        </p:spPr>
        <p:txBody>
          <a:bodyPr lIns="0" tIns="0" rIns="0" bIns="0" rtlCol="0" anchor="t">
            <a:spAutoFit/>
          </a:bodyPr>
          <a:lstStyle/>
          <a:p>
            <a:pPr algn="ctr">
              <a:lnSpc>
                <a:spcPts val="3219"/>
              </a:lnSpc>
              <a:spcBef>
                <a:spcPct val="0"/>
              </a:spcBef>
            </a:pPr>
            <a:r>
              <a:rPr lang="en-US" sz="2299">
                <a:solidFill>
                  <a:srgbClr val="F2F1EB"/>
                </a:solidFill>
                <a:latin typeface="Open Sans Extra Bold"/>
              </a:rPr>
              <a:t>Knowledge base system development.</a:t>
            </a:r>
          </a:p>
        </p:txBody>
      </p:sp>
      <p:sp>
        <p:nvSpPr>
          <p:cNvPr id="12" name="TextBox 12"/>
          <p:cNvSpPr txBox="1"/>
          <p:nvPr/>
        </p:nvSpPr>
        <p:spPr>
          <a:xfrm>
            <a:off x="5353170" y="1416457"/>
            <a:ext cx="7073344" cy="1662891"/>
          </a:xfrm>
          <a:prstGeom prst="rect">
            <a:avLst/>
          </a:prstGeom>
        </p:spPr>
        <p:txBody>
          <a:bodyPr lIns="0" tIns="0" rIns="0" bIns="0" rtlCol="0" anchor="t">
            <a:spAutoFit/>
          </a:bodyPr>
          <a:lstStyle/>
          <a:p>
            <a:pPr algn="ctr">
              <a:lnSpc>
                <a:spcPts val="6735"/>
              </a:lnSpc>
              <a:spcBef>
                <a:spcPct val="0"/>
              </a:spcBef>
            </a:pPr>
            <a:r>
              <a:rPr lang="en-US" sz="5400" dirty="0">
                <a:solidFill>
                  <a:srgbClr val="7B451D"/>
                </a:solidFill>
                <a:latin typeface="Bosk"/>
              </a:rPr>
              <a:t>METHODOLGY</a:t>
            </a:r>
          </a:p>
          <a:p>
            <a:pPr algn="ctr">
              <a:lnSpc>
                <a:spcPts val="6735"/>
              </a:lnSpc>
              <a:spcBef>
                <a:spcPct val="0"/>
              </a:spcBef>
            </a:pPr>
            <a:endParaRPr lang="en-US" sz="4811" dirty="0">
              <a:solidFill>
                <a:srgbClr val="7D4721"/>
              </a:solidFill>
              <a:latin typeface="Open Sans Extra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E5C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554413"/>
            <a:ext cx="16803512" cy="5856129"/>
            <a:chOff x="0" y="0"/>
            <a:chExt cx="4425616" cy="1542355"/>
          </a:xfrm>
        </p:grpSpPr>
        <p:sp>
          <p:nvSpPr>
            <p:cNvPr id="3" name="Freeform 3"/>
            <p:cNvSpPr/>
            <p:nvPr/>
          </p:nvSpPr>
          <p:spPr>
            <a:xfrm>
              <a:off x="0" y="0"/>
              <a:ext cx="4425616" cy="1542355"/>
            </a:xfrm>
            <a:custGeom>
              <a:avLst/>
              <a:gdLst/>
              <a:ahLst/>
              <a:cxnLst/>
              <a:rect l="l" t="t" r="r" b="b"/>
              <a:pathLst>
                <a:path w="4425616" h="1542355">
                  <a:moveTo>
                    <a:pt x="23497" y="0"/>
                  </a:moveTo>
                  <a:lnTo>
                    <a:pt x="4402119" y="0"/>
                  </a:lnTo>
                  <a:cubicBezTo>
                    <a:pt x="4408351" y="0"/>
                    <a:pt x="4414327" y="2476"/>
                    <a:pt x="4418734" y="6882"/>
                  </a:cubicBezTo>
                  <a:cubicBezTo>
                    <a:pt x="4423141" y="11289"/>
                    <a:pt x="4425616" y="17265"/>
                    <a:pt x="4425616" y="23497"/>
                  </a:cubicBezTo>
                  <a:lnTo>
                    <a:pt x="4425616" y="1518858"/>
                  </a:lnTo>
                  <a:cubicBezTo>
                    <a:pt x="4425616" y="1525090"/>
                    <a:pt x="4423141" y="1531066"/>
                    <a:pt x="4418734" y="1535473"/>
                  </a:cubicBezTo>
                  <a:cubicBezTo>
                    <a:pt x="4414327" y="1539879"/>
                    <a:pt x="4408351" y="1542355"/>
                    <a:pt x="4402119" y="1542355"/>
                  </a:cubicBezTo>
                  <a:lnTo>
                    <a:pt x="23497" y="1542355"/>
                  </a:lnTo>
                  <a:cubicBezTo>
                    <a:pt x="17265" y="1542355"/>
                    <a:pt x="11289" y="1539879"/>
                    <a:pt x="6882" y="1535473"/>
                  </a:cubicBezTo>
                  <a:cubicBezTo>
                    <a:pt x="2476" y="1531066"/>
                    <a:pt x="0" y="1525090"/>
                    <a:pt x="0" y="1518858"/>
                  </a:cubicBezTo>
                  <a:lnTo>
                    <a:pt x="0" y="23497"/>
                  </a:lnTo>
                  <a:cubicBezTo>
                    <a:pt x="0" y="17265"/>
                    <a:pt x="2476" y="11289"/>
                    <a:pt x="6882" y="6882"/>
                  </a:cubicBezTo>
                  <a:cubicBezTo>
                    <a:pt x="11289" y="2476"/>
                    <a:pt x="17265" y="0"/>
                    <a:pt x="23497" y="0"/>
                  </a:cubicBezTo>
                  <a:close/>
                </a:path>
              </a:pathLst>
            </a:custGeom>
            <a:solidFill>
              <a:srgbClr val="628B4C">
                <a:alpha val="80000"/>
              </a:srgbClr>
            </a:solidFill>
          </p:spPr>
          <p:txBody>
            <a:bodyPr/>
            <a:lstStyle/>
            <a:p>
              <a:endParaRPr lang="en-US"/>
            </a:p>
          </p:txBody>
        </p:sp>
        <p:sp>
          <p:nvSpPr>
            <p:cNvPr id="4" name="TextBox 4"/>
            <p:cNvSpPr txBox="1"/>
            <p:nvPr/>
          </p:nvSpPr>
          <p:spPr>
            <a:xfrm>
              <a:off x="0" y="-38100"/>
              <a:ext cx="4425616" cy="158045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4651595" y="0"/>
            <a:ext cx="3636405" cy="2784090"/>
          </a:xfrm>
          <a:custGeom>
            <a:avLst/>
            <a:gdLst/>
            <a:ahLst/>
            <a:cxnLst/>
            <a:rect l="l" t="t" r="r" b="b"/>
            <a:pathLst>
              <a:path w="3636405" h="2784090">
                <a:moveTo>
                  <a:pt x="0" y="0"/>
                </a:moveTo>
                <a:lnTo>
                  <a:pt x="3636405" y="0"/>
                </a:lnTo>
                <a:lnTo>
                  <a:pt x="3636405" y="2784090"/>
                </a:lnTo>
                <a:lnTo>
                  <a:pt x="0" y="2784090"/>
                </a:lnTo>
                <a:lnTo>
                  <a:pt x="0" y="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6" name="Freeform 6"/>
          <p:cNvSpPr/>
          <p:nvPr/>
        </p:nvSpPr>
        <p:spPr>
          <a:xfrm>
            <a:off x="16383745" y="8478544"/>
            <a:ext cx="1904255" cy="1808456"/>
          </a:xfrm>
          <a:custGeom>
            <a:avLst/>
            <a:gdLst/>
            <a:ahLst/>
            <a:cxnLst/>
            <a:rect l="l" t="t" r="r" b="b"/>
            <a:pathLst>
              <a:path w="1904255" h="1808456">
                <a:moveTo>
                  <a:pt x="0" y="0"/>
                </a:moveTo>
                <a:lnTo>
                  <a:pt x="1904255" y="0"/>
                </a:lnTo>
                <a:lnTo>
                  <a:pt x="1904255" y="1808456"/>
                </a:lnTo>
                <a:lnTo>
                  <a:pt x="0" y="1808456"/>
                </a:lnTo>
                <a:lnTo>
                  <a:pt x="0" y="0"/>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7" name="Freeform 7"/>
          <p:cNvSpPr/>
          <p:nvPr/>
        </p:nvSpPr>
        <p:spPr>
          <a:xfrm flipH="1" flipV="1">
            <a:off x="0" y="0"/>
            <a:ext cx="1904255" cy="1808456"/>
          </a:xfrm>
          <a:custGeom>
            <a:avLst/>
            <a:gdLst/>
            <a:ahLst/>
            <a:cxnLst/>
            <a:rect l="l" t="t" r="r" b="b"/>
            <a:pathLst>
              <a:path w="1904255" h="1808456">
                <a:moveTo>
                  <a:pt x="1904255" y="1808456"/>
                </a:moveTo>
                <a:lnTo>
                  <a:pt x="0" y="1808456"/>
                </a:lnTo>
                <a:lnTo>
                  <a:pt x="0" y="0"/>
                </a:lnTo>
                <a:lnTo>
                  <a:pt x="1904255" y="0"/>
                </a:lnTo>
                <a:lnTo>
                  <a:pt x="1904255" y="1808456"/>
                </a:lnTo>
                <a:close/>
              </a:path>
            </a:pathLst>
          </a:custGeom>
          <a:blipFill>
            <a:blip r:embed="rId4">
              <a:extLst>
                <a:ext uri="{96DAC541-7B7A-43D3-8B79-37D633B846F1}">
                  <asvg:svgBlip xmlns:asvg="http://schemas.microsoft.com/office/drawing/2016/SVG/main" r:embed="rId5"/>
                </a:ext>
              </a:extLst>
            </a:blip>
            <a:stretch>
              <a:fillRect r="-82641" b="-128307"/>
            </a:stretch>
          </a:blipFill>
        </p:spPr>
        <p:txBody>
          <a:bodyPr/>
          <a:lstStyle/>
          <a:p>
            <a:endParaRPr lang="en-US"/>
          </a:p>
        </p:txBody>
      </p:sp>
      <p:sp>
        <p:nvSpPr>
          <p:cNvPr id="8" name="Freeform 8"/>
          <p:cNvSpPr/>
          <p:nvPr/>
        </p:nvSpPr>
        <p:spPr>
          <a:xfrm flipH="1" flipV="1">
            <a:off x="0" y="7502910"/>
            <a:ext cx="3636405" cy="2784090"/>
          </a:xfrm>
          <a:custGeom>
            <a:avLst/>
            <a:gdLst/>
            <a:ahLst/>
            <a:cxnLst/>
            <a:rect l="l" t="t" r="r" b="b"/>
            <a:pathLst>
              <a:path w="3636405" h="2784090">
                <a:moveTo>
                  <a:pt x="3636405" y="2784090"/>
                </a:moveTo>
                <a:lnTo>
                  <a:pt x="0" y="2784090"/>
                </a:lnTo>
                <a:lnTo>
                  <a:pt x="0" y="0"/>
                </a:lnTo>
                <a:lnTo>
                  <a:pt x="3636405" y="0"/>
                </a:lnTo>
                <a:lnTo>
                  <a:pt x="3636405" y="2784090"/>
                </a:lnTo>
                <a:close/>
              </a:path>
            </a:pathLst>
          </a:custGeom>
          <a:blipFill>
            <a:blip r:embed="rId2">
              <a:extLst>
                <a:ext uri="{96DAC541-7B7A-43D3-8B79-37D633B846F1}">
                  <asvg:svgBlip xmlns:asvg="http://schemas.microsoft.com/office/drawing/2016/SVG/main" r:embed="rId3"/>
                </a:ext>
              </a:extLst>
            </a:blip>
            <a:stretch>
              <a:fillRect l="-7496" t="-23517" r="-5659" b="-24279"/>
            </a:stretch>
          </a:blipFill>
        </p:spPr>
        <p:txBody>
          <a:bodyPr/>
          <a:lstStyle/>
          <a:p>
            <a:endParaRPr lang="en-US"/>
          </a:p>
        </p:txBody>
      </p:sp>
      <p:sp>
        <p:nvSpPr>
          <p:cNvPr id="9" name="Freeform 9"/>
          <p:cNvSpPr/>
          <p:nvPr/>
        </p:nvSpPr>
        <p:spPr>
          <a:xfrm>
            <a:off x="6237667" y="2227703"/>
            <a:ext cx="4178594" cy="212728"/>
          </a:xfrm>
          <a:custGeom>
            <a:avLst/>
            <a:gdLst/>
            <a:ahLst/>
            <a:cxnLst/>
            <a:rect l="l" t="t" r="r" b="b"/>
            <a:pathLst>
              <a:path w="4178594" h="212728">
                <a:moveTo>
                  <a:pt x="0" y="0"/>
                </a:moveTo>
                <a:lnTo>
                  <a:pt x="4178595" y="0"/>
                </a:lnTo>
                <a:lnTo>
                  <a:pt x="4178595" y="212729"/>
                </a:lnTo>
                <a:lnTo>
                  <a:pt x="0" y="2127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2446584" y="6745703"/>
            <a:ext cx="12205011" cy="1493012"/>
          </a:xfrm>
          <a:custGeom>
            <a:avLst/>
            <a:gdLst/>
            <a:ahLst/>
            <a:cxnLst/>
            <a:rect l="l" t="t" r="r" b="b"/>
            <a:pathLst>
              <a:path w="12205011" h="1493012">
                <a:moveTo>
                  <a:pt x="0" y="0"/>
                </a:moveTo>
                <a:lnTo>
                  <a:pt x="12205011" y="0"/>
                </a:lnTo>
                <a:lnTo>
                  <a:pt x="12205011" y="1493012"/>
                </a:lnTo>
                <a:lnTo>
                  <a:pt x="0" y="1493012"/>
                </a:lnTo>
                <a:lnTo>
                  <a:pt x="0" y="0"/>
                </a:lnTo>
                <a:close/>
              </a:path>
            </a:pathLst>
          </a:custGeom>
          <a:blipFill>
            <a:blip r:embed="rId8"/>
            <a:stretch>
              <a:fillRect/>
            </a:stretch>
          </a:blipFill>
        </p:spPr>
        <p:txBody>
          <a:bodyPr/>
          <a:lstStyle/>
          <a:p>
            <a:endParaRPr lang="en-US"/>
          </a:p>
        </p:txBody>
      </p:sp>
      <p:sp>
        <p:nvSpPr>
          <p:cNvPr id="11" name="Freeform 11"/>
          <p:cNvSpPr/>
          <p:nvPr/>
        </p:nvSpPr>
        <p:spPr>
          <a:xfrm>
            <a:off x="1389521" y="2771841"/>
            <a:ext cx="8323929" cy="3429723"/>
          </a:xfrm>
          <a:custGeom>
            <a:avLst/>
            <a:gdLst/>
            <a:ahLst/>
            <a:cxnLst/>
            <a:rect l="l" t="t" r="r" b="b"/>
            <a:pathLst>
              <a:path w="8323929" h="3429723">
                <a:moveTo>
                  <a:pt x="0" y="0"/>
                </a:moveTo>
                <a:lnTo>
                  <a:pt x="8323929" y="0"/>
                </a:lnTo>
                <a:lnTo>
                  <a:pt x="8323929" y="3429723"/>
                </a:lnTo>
                <a:lnTo>
                  <a:pt x="0" y="3429723"/>
                </a:lnTo>
                <a:lnTo>
                  <a:pt x="0" y="0"/>
                </a:lnTo>
                <a:close/>
              </a:path>
            </a:pathLst>
          </a:custGeom>
          <a:blipFill>
            <a:blip r:embed="rId9"/>
            <a:stretch>
              <a:fillRect/>
            </a:stretch>
          </a:blipFill>
        </p:spPr>
        <p:txBody>
          <a:bodyPr/>
          <a:lstStyle/>
          <a:p>
            <a:endParaRPr lang="en-US"/>
          </a:p>
        </p:txBody>
      </p:sp>
      <p:sp>
        <p:nvSpPr>
          <p:cNvPr id="12" name="Freeform 12"/>
          <p:cNvSpPr/>
          <p:nvPr/>
        </p:nvSpPr>
        <p:spPr>
          <a:xfrm>
            <a:off x="9877372" y="3162828"/>
            <a:ext cx="7800594" cy="2319650"/>
          </a:xfrm>
          <a:custGeom>
            <a:avLst/>
            <a:gdLst/>
            <a:ahLst/>
            <a:cxnLst/>
            <a:rect l="l" t="t" r="r" b="b"/>
            <a:pathLst>
              <a:path w="7800594" h="2319650">
                <a:moveTo>
                  <a:pt x="0" y="0"/>
                </a:moveTo>
                <a:lnTo>
                  <a:pt x="7800594" y="0"/>
                </a:lnTo>
                <a:lnTo>
                  <a:pt x="7800594" y="2319650"/>
                </a:lnTo>
                <a:lnTo>
                  <a:pt x="0" y="2319650"/>
                </a:lnTo>
                <a:lnTo>
                  <a:pt x="0" y="0"/>
                </a:lnTo>
                <a:close/>
              </a:path>
            </a:pathLst>
          </a:custGeom>
          <a:blipFill>
            <a:blip r:embed="rId10"/>
            <a:stretch>
              <a:fillRect/>
            </a:stretch>
          </a:blipFill>
        </p:spPr>
        <p:txBody>
          <a:bodyPr/>
          <a:lstStyle/>
          <a:p>
            <a:endParaRPr lang="en-US"/>
          </a:p>
        </p:txBody>
      </p:sp>
      <p:sp>
        <p:nvSpPr>
          <p:cNvPr id="13" name="TextBox 13"/>
          <p:cNvSpPr txBox="1"/>
          <p:nvPr/>
        </p:nvSpPr>
        <p:spPr>
          <a:xfrm>
            <a:off x="5353170" y="1416457"/>
            <a:ext cx="5947590" cy="811165"/>
          </a:xfrm>
          <a:prstGeom prst="rect">
            <a:avLst/>
          </a:prstGeom>
        </p:spPr>
        <p:txBody>
          <a:bodyPr lIns="0" tIns="0" rIns="0" bIns="0" rtlCol="0" anchor="t">
            <a:spAutoFit/>
          </a:bodyPr>
          <a:lstStyle/>
          <a:p>
            <a:pPr algn="ctr">
              <a:lnSpc>
                <a:spcPts val="6735"/>
              </a:lnSpc>
              <a:spcBef>
                <a:spcPct val="0"/>
              </a:spcBef>
            </a:pPr>
            <a:r>
              <a:rPr lang="en-US" sz="4811">
                <a:solidFill>
                  <a:srgbClr val="7D4721"/>
                </a:solidFill>
                <a:latin typeface="Open Sans Extra Bold"/>
              </a:rPr>
              <a:t>Methodolgy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666</Words>
  <Application>Microsoft Office PowerPoint</Application>
  <PresentationFormat>Custom</PresentationFormat>
  <Paragraphs>74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Open Sans</vt:lpstr>
      <vt:lpstr>Mina Bold</vt:lpstr>
      <vt:lpstr>Calibri</vt:lpstr>
      <vt:lpstr>Open Sans Extra Bold</vt:lpstr>
      <vt:lpstr>Bosk</vt:lpstr>
      <vt:lpstr>Canva Sans Bold</vt:lpstr>
      <vt:lpstr>Arial</vt:lpstr>
      <vt:lpstr>Mina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Brown Abstract Portfolio Presentation</dc:title>
  <cp:lastModifiedBy>Doha Korany AbdallahKhalil</cp:lastModifiedBy>
  <cp:revision>2</cp:revision>
  <dcterms:created xsi:type="dcterms:W3CDTF">2006-08-16T00:00:00Z</dcterms:created>
  <dcterms:modified xsi:type="dcterms:W3CDTF">2024-01-31T08:02:31Z</dcterms:modified>
  <dc:identifier>DAF7WhGcGYQ</dc:identifier>
</cp:coreProperties>
</file>