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8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0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CECC-C3E8-4C92-BF03-1D4DEC9E138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282"/>
          <p:cNvSpPr/>
          <p:nvPr/>
        </p:nvSpPr>
        <p:spPr>
          <a:xfrm>
            <a:off x="6646283" y="191041"/>
            <a:ext cx="3363087" cy="6313275"/>
          </a:xfrm>
          <a:prstGeom prst="rect">
            <a:avLst/>
          </a:prstGeom>
          <a:solidFill>
            <a:schemeClr val="accent2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86116" y="218933"/>
            <a:ext cx="3492955" cy="6285384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663" y="2232076"/>
            <a:ext cx="648145" cy="586612"/>
          </a:xfrm>
          <a:prstGeom prst="rect">
            <a:avLst/>
          </a:prstGeom>
        </p:spPr>
      </p:pic>
      <p:grpSp>
        <p:nvGrpSpPr>
          <p:cNvPr id="247" name="Group 246"/>
          <p:cNvGrpSpPr/>
          <p:nvPr/>
        </p:nvGrpSpPr>
        <p:grpSpPr>
          <a:xfrm>
            <a:off x="5252721" y="2760230"/>
            <a:ext cx="2677810" cy="1587483"/>
            <a:chOff x="5446909" y="606138"/>
            <a:chExt cx="781325" cy="531342"/>
          </a:xfrm>
          <a:solidFill>
            <a:schemeClr val="bg1">
              <a:alpha val="56000"/>
            </a:schemeClr>
          </a:solidFill>
        </p:grpSpPr>
        <p:sp>
          <p:nvSpPr>
            <p:cNvPr id="296" name="Can 295"/>
            <p:cNvSpPr/>
            <p:nvPr/>
          </p:nvSpPr>
          <p:spPr>
            <a:xfrm>
              <a:off x="5446909" y="606138"/>
              <a:ext cx="781325" cy="531342"/>
            </a:xfrm>
            <a:prstGeom prst="can">
              <a:avLst/>
            </a:prstGeom>
            <a:grp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468349" y="758034"/>
              <a:ext cx="738445" cy="2575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 err="1">
                  <a:solidFill>
                    <a:sysClr val="windowText" lastClr="000000"/>
                  </a:solidFill>
                </a:rPr>
                <a:t>geoserver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-&gt; temporary data service in the commercial cloud (Amazon Web Service)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-&gt; password protection on himat.org</a:t>
              </a: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251" name="Straight Arrow Connector 250"/>
          <p:cNvCxnSpPr>
            <a:stCxn id="241" idx="1"/>
          </p:cNvCxnSpPr>
          <p:nvPr/>
        </p:nvCxnSpPr>
        <p:spPr>
          <a:xfrm flipH="1" flipV="1">
            <a:off x="2423284" y="1864025"/>
            <a:ext cx="571240" cy="2013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582" y="543729"/>
            <a:ext cx="648145" cy="586612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614" y="351536"/>
            <a:ext cx="477973" cy="432596"/>
          </a:xfrm>
          <a:prstGeom prst="rect">
            <a:avLst/>
          </a:prstGeom>
        </p:spPr>
      </p:pic>
      <p:sp>
        <p:nvSpPr>
          <p:cNvPr id="323" name="Rounded Rectangle 322"/>
          <p:cNvSpPr/>
          <p:nvPr/>
        </p:nvSpPr>
        <p:spPr>
          <a:xfrm>
            <a:off x="3562208" y="659605"/>
            <a:ext cx="784847" cy="544126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2985961"/>
              <a:satOff val="16958"/>
              <a:lumOff val="134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8" name="Rounded Rectangle 337"/>
          <p:cNvSpPr/>
          <p:nvPr/>
        </p:nvSpPr>
        <p:spPr>
          <a:xfrm>
            <a:off x="8887399" y="639175"/>
            <a:ext cx="819231" cy="517457"/>
          </a:xfrm>
          <a:prstGeom prst="roundRect">
            <a:avLst>
              <a:gd name="adj" fmla="val 10000"/>
            </a:avLst>
          </a:prstGeom>
          <a:blipFill rotWithShape="1"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995320"/>
              <a:satOff val="5652"/>
              <a:lumOff val="44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9" name="Rounded Rectangle 338"/>
          <p:cNvSpPr/>
          <p:nvPr/>
        </p:nvSpPr>
        <p:spPr>
          <a:xfrm>
            <a:off x="5178729" y="692111"/>
            <a:ext cx="738952" cy="499826"/>
          </a:xfrm>
          <a:prstGeom prst="roundRect">
            <a:avLst>
              <a:gd name="adj" fmla="val 10000"/>
            </a:avLst>
          </a:prstGeom>
          <a:blipFill rotWithShape="1">
            <a:blip r:embed="rId5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1990641"/>
              <a:satOff val="11305"/>
              <a:lumOff val="89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7" name="TextBox 376"/>
          <p:cNvSpPr txBox="1"/>
          <p:nvPr/>
        </p:nvSpPr>
        <p:spPr>
          <a:xfrm>
            <a:off x="4243391" y="29052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Raster (gridded)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444013" y="1384474"/>
            <a:ext cx="2665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e.g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remote sensing data; climate grids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631674" y="268459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Vector (point,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 line, polygon)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830012" y="268458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2">
                    <a:lumMod val="75000"/>
                  </a:schemeClr>
                </a:solidFill>
              </a:rPr>
              <a:t>Time series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7203354" y="392910"/>
            <a:ext cx="581303" cy="10512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4" name="TextBox 213"/>
          <p:cNvSpPr txBox="1"/>
          <p:nvPr/>
        </p:nvSpPr>
        <p:spPr>
          <a:xfrm>
            <a:off x="6665312" y="1285641"/>
            <a:ext cx="193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rivers; glacier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polygons, weather station locations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608740" y="1265568"/>
            <a:ext cx="163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air temperature at a weather station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2994524" y="2514041"/>
            <a:ext cx="2158731" cy="2255909"/>
            <a:chOff x="5696726" y="703627"/>
            <a:chExt cx="854457" cy="752859"/>
          </a:xfrm>
        </p:grpSpPr>
        <p:sp>
          <p:nvSpPr>
            <p:cNvPr id="219" name="Can 218"/>
            <p:cNvSpPr/>
            <p:nvPr/>
          </p:nvSpPr>
          <p:spPr>
            <a:xfrm>
              <a:off x="5743043" y="703627"/>
              <a:ext cx="781325" cy="667386"/>
            </a:xfrm>
            <a:prstGeom prst="can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696726" y="860748"/>
              <a:ext cx="854457" cy="595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0" dirty="0">
                  <a:solidFill>
                    <a:sysClr val="windowText" lastClr="000000"/>
                  </a:solidFill>
                </a:rPr>
                <a:t>ADAPT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-&gt; simple file structure: store datasets in folders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noProof="0" dirty="0">
                  <a:solidFill>
                    <a:sysClr val="windowText" lastClr="000000"/>
                  </a:solidFill>
                </a:rPr>
                <a:t>-&gt; </a:t>
              </a:r>
              <a:r>
                <a:rPr lang="en-US" sz="1100" kern="0" noProof="0" dirty="0" err="1">
                  <a:solidFill>
                    <a:sysClr val="windowText" lastClr="000000"/>
                  </a:solidFill>
                </a:rPr>
                <a:t>es</a:t>
              </a:r>
              <a:r>
                <a:rPr lang="en-US" sz="1100" kern="0" dirty="0" err="1">
                  <a:solidFill>
                    <a:sysClr val="windowText" lastClr="000000"/>
                  </a:solidFill>
                </a:rPr>
                <a:t>pecially</a:t>
              </a:r>
              <a:r>
                <a:rPr lang="en-US" sz="1100" kern="0" dirty="0">
                  <a:solidFill>
                    <a:sysClr val="windowText" lastClr="000000"/>
                  </a:solidFill>
                </a:rPr>
                <a:t> suitable for large grids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-&gt; full MODIS, Landsat archive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-&gt; only approved HiMAT members can access </a:t>
              </a:r>
              <a:endParaRPr lang="en-US" sz="1100" kern="0" noProof="0" dirty="0">
                <a:solidFill>
                  <a:sysClr val="windowText" lastClr="000000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noProof="0" dirty="0">
                <a:solidFill>
                  <a:sysClr val="windowText" lastClr="000000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26" name="Picture 2" descr="File:NASA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93" y="2490651"/>
            <a:ext cx="576247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3" name="Group 242"/>
          <p:cNvGrpSpPr/>
          <p:nvPr/>
        </p:nvGrpSpPr>
        <p:grpSpPr>
          <a:xfrm>
            <a:off x="3199910" y="5185280"/>
            <a:ext cx="6563771" cy="1221751"/>
            <a:chOff x="5742874" y="787794"/>
            <a:chExt cx="781325" cy="531342"/>
          </a:xfrm>
          <a:solidFill>
            <a:schemeClr val="bg1">
              <a:alpha val="66000"/>
            </a:schemeClr>
          </a:solidFill>
        </p:grpSpPr>
        <p:sp>
          <p:nvSpPr>
            <p:cNvPr id="244" name="Can 243"/>
            <p:cNvSpPr/>
            <p:nvPr/>
          </p:nvSpPr>
          <p:spPr>
            <a:xfrm>
              <a:off x="5742874" y="787794"/>
              <a:ext cx="781325" cy="531342"/>
            </a:xfrm>
            <a:prstGeom prst="can">
              <a:avLst/>
            </a:prstGeom>
            <a:grp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67563" y="877439"/>
              <a:ext cx="738445" cy="113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NSIDC DAAC</a:t>
              </a: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2986117" y="1928530"/>
            <a:ext cx="7023253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Share data internally to HiMAT?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-&gt; preliminary products; not for distribution; needs QC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83541" y="833466"/>
            <a:ext cx="216923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ysClr val="windowText" lastClr="000000"/>
                </a:solidFill>
              </a:rPr>
              <a:t>ssh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 terminal access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run scripts to operate on data within ADAPT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835" y="1632099"/>
            <a:ext cx="2475765" cy="2666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0" name="TextBox 289"/>
          <p:cNvSpPr txBox="1"/>
          <p:nvPr/>
        </p:nvSpPr>
        <p:spPr>
          <a:xfrm>
            <a:off x="194357" y="2435120"/>
            <a:ext cx="1738811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secure ftp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copy needed files to local computer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 ADAPT only as a file storage service</a:t>
            </a:r>
          </a:p>
        </p:txBody>
      </p:sp>
      <p:pic>
        <p:nvPicPr>
          <p:cNvPr id="295" name="Picture 2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95" y="2006932"/>
            <a:ext cx="477973" cy="432596"/>
          </a:xfrm>
          <a:prstGeom prst="rect">
            <a:avLst/>
          </a:prstGeom>
        </p:spPr>
      </p:pic>
      <p:cxnSp>
        <p:nvCxnSpPr>
          <p:cNvPr id="297" name="Straight Arrow Connector 296"/>
          <p:cNvCxnSpPr>
            <a:endCxn id="290" idx="3"/>
          </p:cNvCxnSpPr>
          <p:nvPr/>
        </p:nvCxnSpPr>
        <p:spPr>
          <a:xfrm flipH="1" flipV="1">
            <a:off x="1933168" y="2942952"/>
            <a:ext cx="1106971" cy="102161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10254173" y="1161745"/>
            <a:ext cx="1738811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 browser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download files from himat.org and nsidc.org using web map interface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10157419" y="2801797"/>
            <a:ext cx="1932317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direct connection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access data directly within local GIS software,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Matlab</a:t>
            </a:r>
            <a:r>
              <a:rPr lang="en-US" sz="1200" kern="0" dirty="0">
                <a:solidFill>
                  <a:sysClr val="windowText" lastClr="000000"/>
                </a:solidFill>
              </a:rPr>
              <a:t>/Python scripts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33" name="Group 332"/>
          <p:cNvGrpSpPr/>
          <p:nvPr/>
        </p:nvGrpSpPr>
        <p:grpSpPr>
          <a:xfrm>
            <a:off x="8120472" y="2811750"/>
            <a:ext cx="1638440" cy="3491284"/>
            <a:chOff x="5446909" y="606138"/>
            <a:chExt cx="781325" cy="531342"/>
          </a:xfrm>
          <a:solidFill>
            <a:schemeClr val="bg1">
              <a:alpha val="56000"/>
            </a:schemeClr>
          </a:solidFill>
        </p:grpSpPr>
        <p:sp>
          <p:nvSpPr>
            <p:cNvPr id="334" name="Can 333"/>
            <p:cNvSpPr/>
            <p:nvPr/>
          </p:nvSpPr>
          <p:spPr>
            <a:xfrm>
              <a:off x="5446909" y="606138"/>
              <a:ext cx="781325" cy="531342"/>
            </a:xfrm>
            <a:prstGeom prst="can">
              <a:avLst/>
            </a:prstGeom>
            <a:grp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5466268" y="683946"/>
              <a:ext cx="738445" cy="11710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sysClr val="windowText" lastClr="000000"/>
                  </a:solidFill>
                </a:rPr>
                <a:t>relational database </a:t>
              </a:r>
            </a:p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the</a:t>
              </a:r>
              <a:r>
                <a:rPr kumimoji="0" lang="en-US" sz="110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existing GLIMS database </a:t>
              </a:r>
            </a:p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kern="0" baseline="0" dirty="0">
                  <a:solidFill>
                    <a:sysClr val="windowText" lastClr="000000"/>
                  </a:solidFill>
                </a:rPr>
                <a:t>password protection</a:t>
              </a: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36" name="Picture 3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768" y="4751922"/>
            <a:ext cx="648145" cy="586612"/>
          </a:xfrm>
          <a:prstGeom prst="rect">
            <a:avLst/>
          </a:prstGeom>
        </p:spPr>
      </p:pic>
      <p:sp>
        <p:nvSpPr>
          <p:cNvPr id="337" name="TextBox 336"/>
          <p:cNvSpPr txBox="1"/>
          <p:nvPr/>
        </p:nvSpPr>
        <p:spPr>
          <a:xfrm>
            <a:off x="10215359" y="5369938"/>
            <a:ext cx="1738811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 browser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ftp access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40" name="Straight Arrow Connector 339"/>
          <p:cNvCxnSpPr>
            <a:endCxn id="328" idx="1"/>
          </p:cNvCxnSpPr>
          <p:nvPr/>
        </p:nvCxnSpPr>
        <p:spPr>
          <a:xfrm flipV="1">
            <a:off x="9843185" y="1669577"/>
            <a:ext cx="410988" cy="18613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34" idx="4"/>
            <a:endCxn id="332" idx="1"/>
          </p:cNvCxnSpPr>
          <p:nvPr/>
        </p:nvCxnSpPr>
        <p:spPr>
          <a:xfrm flipV="1">
            <a:off x="9758912" y="3217296"/>
            <a:ext cx="398507" cy="13400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244" idx="4"/>
            <a:endCxn id="337" idx="1"/>
          </p:cNvCxnSpPr>
          <p:nvPr/>
        </p:nvCxnSpPr>
        <p:spPr>
          <a:xfrm flipV="1">
            <a:off x="9763681" y="5600771"/>
            <a:ext cx="451678" cy="19538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2981541" y="4564033"/>
            <a:ext cx="702783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Share data to the world?</a:t>
            </a:r>
          </a:p>
          <a:p>
            <a:pPr lvl="0"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-&gt; full metadata, QC</a:t>
            </a:r>
          </a:p>
        </p:txBody>
      </p:sp>
    </p:spTree>
    <p:extLst>
      <p:ext uri="{BB962C8B-B14F-4D97-AF65-F5344CB8AC3E}">
        <p14:creationId xmlns:p14="http://schemas.microsoft.com/office/powerpoint/2010/main" val="133798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arendta@uw.edu</dc:creator>
  <cp:lastModifiedBy>arendta@uw.edu</cp:lastModifiedBy>
  <cp:revision>1</cp:revision>
  <dcterms:created xsi:type="dcterms:W3CDTF">2017-03-07T02:31:44Z</dcterms:created>
  <dcterms:modified xsi:type="dcterms:W3CDTF">2017-03-07T02:32:41Z</dcterms:modified>
</cp:coreProperties>
</file>