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04" userDrawn="1">
          <p15:clr>
            <a:srgbClr val="A4A3A4"/>
          </p15:clr>
        </p15:guide>
        <p15:guide id="2" orient="horz" pos="476" userDrawn="1">
          <p15:clr>
            <a:srgbClr val="A4A3A4"/>
          </p15:clr>
        </p15:guide>
        <p15:guide id="3" orient="horz" pos="1443" userDrawn="1">
          <p15:clr>
            <a:srgbClr val="A4A3A4"/>
          </p15:clr>
        </p15:guide>
        <p15:guide id="4" orient="horz" pos="966" userDrawn="1">
          <p15:clr>
            <a:srgbClr val="A4A3A4"/>
          </p15:clr>
        </p15:guide>
        <p15:guide id="5" orient="horz" pos="1876" userDrawn="1">
          <p15:clr>
            <a:srgbClr val="A4A3A4"/>
          </p15:clr>
        </p15:guide>
        <p15:guide id="6" orient="horz" pos="3616" userDrawn="1">
          <p15:clr>
            <a:srgbClr val="A4A3A4"/>
          </p15:clr>
        </p15:guide>
        <p15:guide id="7" pos="2920" userDrawn="1">
          <p15:clr>
            <a:srgbClr val="A4A3A4"/>
          </p15:clr>
        </p15:guide>
        <p15:guide id="8" pos="2917" userDrawn="1">
          <p15:clr>
            <a:srgbClr val="A4A3A4"/>
          </p15:clr>
        </p15:guide>
        <p15:guide id="9" pos="6701" userDrawn="1">
          <p15:clr>
            <a:srgbClr val="A4A3A4"/>
          </p15:clr>
        </p15:guide>
        <p15:guide id="10" pos="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25"/>
    <a:srgbClr val="F37C23"/>
    <a:srgbClr val="3C5A77"/>
    <a:srgbClr val="BC5F2B"/>
    <a:srgbClr val="32547A"/>
    <a:srgbClr val="B8561A"/>
    <a:srgbClr val="B65A1F"/>
    <a:srgbClr val="5680AB"/>
    <a:srgbClr val="7A7A7A"/>
    <a:srgbClr val="6FA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2" autoAdjust="0"/>
    <p:restoredTop sz="95915"/>
  </p:normalViewPr>
  <p:slideViewPr>
    <p:cSldViewPr snapToGrid="0" snapToObjects="1">
      <p:cViewPr varScale="1">
        <p:scale>
          <a:sx n="98" d="100"/>
          <a:sy n="98" d="100"/>
        </p:scale>
        <p:origin x="232" y="416"/>
      </p:cViewPr>
      <p:guideLst>
        <p:guide orient="horz" pos="4204"/>
        <p:guide orient="horz" pos="476"/>
        <p:guide orient="horz" pos="1443"/>
        <p:guide orient="horz" pos="966"/>
        <p:guide orient="horz" pos="1876"/>
        <p:guide orient="horz" pos="3616"/>
        <p:guide pos="2920"/>
        <p:guide pos="2917"/>
        <p:guide pos="6701"/>
        <p:guide pos="3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chellma/Dropbox/DUNE-computing/CCB-data/usage/Summary2023-12-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chellma/Dropbox/DUNE-computing/CCB-data/usage/Summary2023-12-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chellma/Dropbox/DUNE-computing/CCB-data/usage/Summary2023-12-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Sheet1!$K$2</c:f>
              <c:strCache>
                <c:ptCount val="1"/>
                <c:pt idx="0">
                  <c:v>Production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69-2D4E-8CA8-4ADFB1D5E4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69-2D4E-8CA8-4ADFB1D5E4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69-2D4E-8CA8-4ADFB1D5E4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69-2D4E-8CA8-4ADFB1D5E4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69-2D4E-8CA8-4ADFB1D5E4C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69-2D4E-8CA8-4ADFB1D5E4C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E69-2D4E-8CA8-4ADFB1D5E4C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E69-2D4E-8CA8-4ADFB1D5E4C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E69-2D4E-8CA8-4ADFB1D5E4C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E69-2D4E-8CA8-4ADFB1D5E4C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E69-2D4E-8CA8-4ADFB1D5E4C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E69-2D4E-8CA8-4ADFB1D5E4C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E69-2D4E-8CA8-4ADFB1D5E4C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E69-2D4E-8CA8-4ADFB1D5E4CA}"/>
              </c:ext>
            </c:extLst>
          </c:dPt>
          <c:cat>
            <c:strRef>
              <c:f>Sheet1!$J$3:$J$16</c:f>
              <c:strCache>
                <c:ptCount val="14"/>
                <c:pt idx="0">
                  <c:v>BR</c:v>
                </c:pt>
                <c:pt idx="1">
                  <c:v>CA</c:v>
                </c:pt>
                <c:pt idx="2">
                  <c:v>CERN</c:v>
                </c:pt>
                <c:pt idx="3">
                  <c:v>CH</c:v>
                </c:pt>
                <c:pt idx="4">
                  <c:v>CZ</c:v>
                </c:pt>
                <c:pt idx="5">
                  <c:v>ES</c:v>
                </c:pt>
                <c:pt idx="6">
                  <c:v>FR</c:v>
                </c:pt>
                <c:pt idx="7">
                  <c:v>IN</c:v>
                </c:pt>
                <c:pt idx="8">
                  <c:v>IT</c:v>
                </c:pt>
                <c:pt idx="9">
                  <c:v>NL</c:v>
                </c:pt>
                <c:pt idx="10">
                  <c:v>RU</c:v>
                </c:pt>
                <c:pt idx="11">
                  <c:v>UK</c:v>
                </c:pt>
                <c:pt idx="12">
                  <c:v>US</c:v>
                </c:pt>
                <c:pt idx="13">
                  <c:v>undefined</c:v>
                </c:pt>
              </c:strCache>
            </c:strRef>
          </c:cat>
          <c:val>
            <c:numRef>
              <c:f>Sheet1!$K$3:$K$16</c:f>
              <c:numCache>
                <c:formatCode>0.00</c:formatCode>
                <c:ptCount val="14"/>
                <c:pt idx="0">
                  <c:v>0.29499999999999998</c:v>
                </c:pt>
                <c:pt idx="1">
                  <c:v>8.6999999999999994E-2</c:v>
                </c:pt>
                <c:pt idx="2">
                  <c:v>0.625</c:v>
                </c:pt>
                <c:pt idx="3">
                  <c:v>3.1E-2</c:v>
                </c:pt>
                <c:pt idx="4">
                  <c:v>0.56899999999999995</c:v>
                </c:pt>
                <c:pt idx="5">
                  <c:v>0.221</c:v>
                </c:pt>
                <c:pt idx="6">
                  <c:v>0.372</c:v>
                </c:pt>
                <c:pt idx="7">
                  <c:v>6.0999999999999999E-2</c:v>
                </c:pt>
                <c:pt idx="8">
                  <c:v>0</c:v>
                </c:pt>
                <c:pt idx="9">
                  <c:v>1.4330000000000001</c:v>
                </c:pt>
                <c:pt idx="10">
                  <c:v>5.2999999999999999E-2</c:v>
                </c:pt>
                <c:pt idx="11">
                  <c:v>3.556</c:v>
                </c:pt>
                <c:pt idx="12">
                  <c:v>2.9350000000000001</c:v>
                </c:pt>
                <c:pt idx="13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E69-2D4E-8CA8-4ADFB1D5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Sheet1!$L$2</c:f>
              <c:strCache>
                <c:ptCount val="1"/>
                <c:pt idx="0">
                  <c:v>Analysis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A2-AE40-87FC-D1B6C378EB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A2-AE40-87FC-D1B6C378EB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A2-AE40-87FC-D1B6C378EB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A2-AE40-87FC-D1B6C378EB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A2-AE40-87FC-D1B6C378EB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A2-AE40-87FC-D1B6C378EB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1A2-AE40-87FC-D1B6C378EB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1A2-AE40-87FC-D1B6C378EB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1A2-AE40-87FC-D1B6C378EB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1A2-AE40-87FC-D1B6C378EB4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1A2-AE40-87FC-D1B6C378EB4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1A2-AE40-87FC-D1B6C378EB4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1A2-AE40-87FC-D1B6C378EB44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1A2-AE40-87FC-D1B6C378EB44}"/>
              </c:ext>
            </c:extLst>
          </c:dPt>
          <c:cat>
            <c:strRef>
              <c:f>Sheet1!$J$3:$J$16</c:f>
              <c:strCache>
                <c:ptCount val="14"/>
                <c:pt idx="0">
                  <c:v>BR</c:v>
                </c:pt>
                <c:pt idx="1">
                  <c:v>CA</c:v>
                </c:pt>
                <c:pt idx="2">
                  <c:v>CERN</c:v>
                </c:pt>
                <c:pt idx="3">
                  <c:v>CH</c:v>
                </c:pt>
                <c:pt idx="4">
                  <c:v>CZ</c:v>
                </c:pt>
                <c:pt idx="5">
                  <c:v>ES</c:v>
                </c:pt>
                <c:pt idx="6">
                  <c:v>FR</c:v>
                </c:pt>
                <c:pt idx="7">
                  <c:v>IN</c:v>
                </c:pt>
                <c:pt idx="8">
                  <c:v>IT</c:v>
                </c:pt>
                <c:pt idx="9">
                  <c:v>NL</c:v>
                </c:pt>
                <c:pt idx="10">
                  <c:v>RU</c:v>
                </c:pt>
                <c:pt idx="11">
                  <c:v>UK</c:v>
                </c:pt>
                <c:pt idx="12">
                  <c:v>US</c:v>
                </c:pt>
                <c:pt idx="13">
                  <c:v>undefined</c:v>
                </c:pt>
              </c:strCache>
            </c:strRef>
          </c:cat>
          <c:val>
            <c:numRef>
              <c:f>Sheet1!$L$3:$L$16</c:f>
              <c:numCache>
                <c:formatCode>0.00</c:formatCode>
                <c:ptCount val="14"/>
                <c:pt idx="0">
                  <c:v>0.107</c:v>
                </c:pt>
                <c:pt idx="1">
                  <c:v>0.16800000000000001</c:v>
                </c:pt>
                <c:pt idx="2">
                  <c:v>0.85399999999999998</c:v>
                </c:pt>
                <c:pt idx="3">
                  <c:v>3.0000000000000001E-3</c:v>
                </c:pt>
                <c:pt idx="4">
                  <c:v>0.44800000000000001</c:v>
                </c:pt>
                <c:pt idx="5">
                  <c:v>0.26500000000000001</c:v>
                </c:pt>
                <c:pt idx="6">
                  <c:v>0.26700000000000002</c:v>
                </c:pt>
                <c:pt idx="7">
                  <c:v>0.39100000000000001</c:v>
                </c:pt>
                <c:pt idx="8">
                  <c:v>3.3000000000000002E-2</c:v>
                </c:pt>
                <c:pt idx="9">
                  <c:v>1.075</c:v>
                </c:pt>
                <c:pt idx="10">
                  <c:v>0.25600000000000001</c:v>
                </c:pt>
                <c:pt idx="11">
                  <c:v>4.0949999999999998</c:v>
                </c:pt>
                <c:pt idx="12">
                  <c:v>27.797999999999998</c:v>
                </c:pt>
                <c:pt idx="13">
                  <c:v>0.121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1A2-AE40-87FC-D1B6C378E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2"/>
          <c:order val="0"/>
          <c:tx>
            <c:strRef>
              <c:f>Sheet1!$M$2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F7-3C4E-8AC1-901034EED9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F7-3C4E-8AC1-901034EED9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F7-3C4E-8AC1-901034EED9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F7-3C4E-8AC1-901034EED91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EF7-3C4E-8AC1-901034EED91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EF7-3C4E-8AC1-901034EED91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EF7-3C4E-8AC1-901034EED91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EF7-3C4E-8AC1-901034EED91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EF7-3C4E-8AC1-901034EED91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EF7-3C4E-8AC1-901034EED91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EF7-3C4E-8AC1-901034EED91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EF7-3C4E-8AC1-901034EED91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EF7-3C4E-8AC1-901034EED91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EF7-3C4E-8AC1-901034EED91A}"/>
              </c:ext>
            </c:extLst>
          </c:dPt>
          <c:cat>
            <c:strRef>
              <c:f>Sheet1!$J$3:$J$16</c:f>
              <c:strCache>
                <c:ptCount val="14"/>
                <c:pt idx="0">
                  <c:v>BR</c:v>
                </c:pt>
                <c:pt idx="1">
                  <c:v>CA</c:v>
                </c:pt>
                <c:pt idx="2">
                  <c:v>CERN</c:v>
                </c:pt>
                <c:pt idx="3">
                  <c:v>CH</c:v>
                </c:pt>
                <c:pt idx="4">
                  <c:v>CZ</c:v>
                </c:pt>
                <c:pt idx="5">
                  <c:v>ES</c:v>
                </c:pt>
                <c:pt idx="6">
                  <c:v>FR</c:v>
                </c:pt>
                <c:pt idx="7">
                  <c:v>IN</c:v>
                </c:pt>
                <c:pt idx="8">
                  <c:v>IT</c:v>
                </c:pt>
                <c:pt idx="9">
                  <c:v>NL</c:v>
                </c:pt>
                <c:pt idx="10">
                  <c:v>RU</c:v>
                </c:pt>
                <c:pt idx="11">
                  <c:v>UK</c:v>
                </c:pt>
                <c:pt idx="12">
                  <c:v>US</c:v>
                </c:pt>
                <c:pt idx="13">
                  <c:v>undefined</c:v>
                </c:pt>
              </c:strCache>
            </c:strRef>
          </c:cat>
          <c:val>
            <c:numRef>
              <c:f>Sheet1!$M$3:$M$16</c:f>
              <c:numCache>
                <c:formatCode>0.00</c:formatCode>
                <c:ptCount val="14"/>
                <c:pt idx="0">
                  <c:v>0.40200000000000002</c:v>
                </c:pt>
                <c:pt idx="1">
                  <c:v>0.255</c:v>
                </c:pt>
                <c:pt idx="2">
                  <c:v>1.4790000000000001</c:v>
                </c:pt>
                <c:pt idx="3">
                  <c:v>3.3000000000000002E-2</c:v>
                </c:pt>
                <c:pt idx="4">
                  <c:v>1.0169999999999999</c:v>
                </c:pt>
                <c:pt idx="5">
                  <c:v>0.48599999999999999</c:v>
                </c:pt>
                <c:pt idx="6">
                  <c:v>0.63900000000000001</c:v>
                </c:pt>
                <c:pt idx="7">
                  <c:v>0.45100000000000001</c:v>
                </c:pt>
                <c:pt idx="8">
                  <c:v>3.3000000000000002E-2</c:v>
                </c:pt>
                <c:pt idx="9">
                  <c:v>2.5089999999999999</c:v>
                </c:pt>
                <c:pt idx="10">
                  <c:v>0.309</c:v>
                </c:pt>
                <c:pt idx="11">
                  <c:v>7.6509999999999998</c:v>
                </c:pt>
                <c:pt idx="12">
                  <c:v>30.733000000000001</c:v>
                </c:pt>
                <c:pt idx="13">
                  <c:v>0.13700000000000001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EF7-3C4E-8AC1-901034EED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589245-636E-234E-BFAD-9607949806CA}" type="datetimeFigureOut">
              <a:rPr lang="en-US"/>
              <a:pPr>
                <a:defRPr/>
              </a:pPr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F3B233-32CA-1B4D-AFEE-D703F5CA5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9BCED8-DCF3-A94B-99F8-D2FB79A8911E}" type="datetimeFigureOut">
              <a:rPr lang="en-US"/>
              <a:pPr>
                <a:defRPr/>
              </a:pPr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A82294-BF3E-954A-9E49-35D72A5F0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1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8" y="462518"/>
            <a:ext cx="10972800" cy="64710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algn="l">
              <a:defRPr sz="4000" b="1" i="0" baseline="0">
                <a:solidFill>
                  <a:srgbClr val="E95125"/>
                </a:solidFill>
                <a:latin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605373" y="1207770"/>
            <a:ext cx="10977028" cy="507030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56032" indent="-26517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2200" b="0" i="0">
                <a:solidFill>
                  <a:srgbClr val="3C5A77"/>
                </a:solidFill>
                <a:latin typeface="Helvetica"/>
              </a:defRPr>
            </a:lvl1pPr>
            <a:lvl2pPr marL="541338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2000" b="0" i="0">
                <a:solidFill>
                  <a:srgbClr val="3C5A77"/>
                </a:solidFill>
                <a:latin typeface="Helvetica"/>
              </a:defRPr>
            </a:lvl2pPr>
            <a:lvl3pPr marL="898525" indent="-2730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800" b="0" i="0">
                <a:solidFill>
                  <a:srgbClr val="3C5A77"/>
                </a:solidFill>
                <a:latin typeface="Helvetica"/>
              </a:defRPr>
            </a:lvl3pPr>
            <a:lvl4pPr marL="11652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1600" b="0" i="0">
                <a:solidFill>
                  <a:srgbClr val="3C5A77"/>
                </a:solidFill>
                <a:latin typeface="Helvetica"/>
              </a:defRPr>
            </a:lvl4pPr>
            <a:lvl5pPr marL="14319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400" b="0" i="0">
                <a:solidFill>
                  <a:srgbClr val="3C5A77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de-DE"/>
              <a:t>Presenter Name | Presentation Title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8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462518"/>
            <a:ext cx="10972800" cy="647102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4400" b="1" i="0" baseline="0">
                <a:solidFill>
                  <a:srgbClr val="E95125"/>
                </a:solidFill>
                <a:latin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605368" y="1207770"/>
            <a:ext cx="5321000" cy="503162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56032" indent="-26517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2200" b="0" i="0">
                <a:solidFill>
                  <a:srgbClr val="3C5A77"/>
                </a:solidFill>
                <a:latin typeface="Helvetica"/>
              </a:defRPr>
            </a:lvl1pPr>
            <a:lvl2pPr marL="541338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2000" b="0" i="0">
                <a:solidFill>
                  <a:srgbClr val="3C5A77"/>
                </a:solidFill>
                <a:latin typeface="Helvetica"/>
              </a:defRPr>
            </a:lvl2pPr>
            <a:lvl3pPr marL="898525" indent="-2730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800" b="0" i="0">
                <a:solidFill>
                  <a:srgbClr val="3C5A77"/>
                </a:solidFill>
                <a:latin typeface="Helvetica"/>
              </a:defRPr>
            </a:lvl3pPr>
            <a:lvl4pPr marL="11652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1600" b="0" i="0">
                <a:solidFill>
                  <a:srgbClr val="3C5A77"/>
                </a:solidFill>
                <a:latin typeface="Helvetica"/>
              </a:defRPr>
            </a:lvl4pPr>
            <a:lvl5pPr marL="14319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400" b="0" i="0">
                <a:solidFill>
                  <a:srgbClr val="3C5A77"/>
                </a:solidFill>
                <a:latin typeface="Helvetica"/>
              </a:defRPr>
            </a:lvl5pPr>
          </a:lstStyle>
          <a:p>
            <a:pPr marL="256032" marR="0" lvl="0" indent="-265176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261400" y="1215721"/>
            <a:ext cx="5321000" cy="503162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56032" indent="-26517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2200" b="0" i="0">
                <a:solidFill>
                  <a:srgbClr val="3C5A77"/>
                </a:solidFill>
                <a:latin typeface="Helvetica"/>
              </a:defRPr>
            </a:lvl1pPr>
            <a:lvl2pPr marL="541338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2000" b="0" i="0">
                <a:solidFill>
                  <a:srgbClr val="3C5A77"/>
                </a:solidFill>
                <a:latin typeface="Helvetica"/>
              </a:defRPr>
            </a:lvl2pPr>
            <a:lvl3pPr marL="898525" indent="-2730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800" b="0" i="0">
                <a:solidFill>
                  <a:srgbClr val="3C5A77"/>
                </a:solidFill>
                <a:latin typeface="Helvetica"/>
              </a:defRPr>
            </a:lvl3pPr>
            <a:lvl4pPr marL="11652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1600" b="0" i="0">
                <a:solidFill>
                  <a:srgbClr val="3C5A77"/>
                </a:solidFill>
                <a:latin typeface="Helvetica"/>
              </a:defRPr>
            </a:lvl4pPr>
            <a:lvl5pPr marL="14319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400" b="0" i="0">
                <a:solidFill>
                  <a:srgbClr val="3C5A77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0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5521483"/>
            <a:ext cx="5338140" cy="73751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600" b="0" i="0" baseline="0">
                <a:solidFill>
                  <a:srgbClr val="E95125"/>
                </a:solidFill>
                <a:latin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6244261" y="5521483"/>
            <a:ext cx="5338140" cy="73751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600" b="0" i="0" baseline="0">
                <a:solidFill>
                  <a:srgbClr val="E95125"/>
                </a:solidFill>
                <a:latin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9600" y="462518"/>
            <a:ext cx="10972800" cy="647102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4400" b="1" i="0" baseline="0">
                <a:solidFill>
                  <a:srgbClr val="E95125"/>
                </a:solidFill>
                <a:latin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626745" y="1206941"/>
            <a:ext cx="5321000" cy="41801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56032" indent="-26517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2200" b="0" i="0">
                <a:solidFill>
                  <a:srgbClr val="3C5A77"/>
                </a:solidFill>
                <a:latin typeface="Helvetica"/>
              </a:defRPr>
            </a:lvl1pPr>
            <a:lvl2pPr marL="541338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2000" b="0" i="0">
                <a:solidFill>
                  <a:srgbClr val="3C5A77"/>
                </a:solidFill>
                <a:latin typeface="Helvetica"/>
              </a:defRPr>
            </a:lvl2pPr>
            <a:lvl3pPr marL="898525" indent="-2730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800" b="0" i="0">
                <a:solidFill>
                  <a:srgbClr val="3C5A77"/>
                </a:solidFill>
                <a:latin typeface="Helvetica"/>
              </a:defRPr>
            </a:lvl3pPr>
            <a:lvl4pPr marL="11652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1600" b="0" i="0">
                <a:solidFill>
                  <a:srgbClr val="3C5A77"/>
                </a:solidFill>
                <a:latin typeface="Helvetica"/>
              </a:defRPr>
            </a:lvl4pPr>
            <a:lvl5pPr marL="14319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400" b="0" i="0">
                <a:solidFill>
                  <a:srgbClr val="3C5A77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6261400" y="1206941"/>
            <a:ext cx="5321000" cy="41801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56032" indent="-26517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2200" b="0" i="0">
                <a:solidFill>
                  <a:srgbClr val="3C5A77"/>
                </a:solidFill>
                <a:latin typeface="Helvetica"/>
              </a:defRPr>
            </a:lvl1pPr>
            <a:lvl2pPr marL="541338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2000" b="0" i="0">
                <a:solidFill>
                  <a:srgbClr val="3C5A77"/>
                </a:solidFill>
                <a:latin typeface="Helvetica"/>
              </a:defRPr>
            </a:lvl2pPr>
            <a:lvl3pPr marL="898525" indent="-2730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800" b="0" i="0">
                <a:solidFill>
                  <a:srgbClr val="3C5A77"/>
                </a:solidFill>
                <a:latin typeface="Helvetica"/>
              </a:defRPr>
            </a:lvl3pPr>
            <a:lvl4pPr marL="11652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1600" b="0" i="0">
                <a:solidFill>
                  <a:srgbClr val="3C5A77"/>
                </a:solidFill>
                <a:latin typeface="Helvetica"/>
              </a:defRPr>
            </a:lvl4pPr>
            <a:lvl5pPr marL="14319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400" b="0" i="0">
                <a:solidFill>
                  <a:srgbClr val="3C5A77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6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" y="1238251"/>
            <a:ext cx="10972800" cy="500909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solidFill>
                  <a:srgbClr val="3C5A77"/>
                </a:solidFill>
                <a:latin typeface="Helvetica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462518"/>
            <a:ext cx="10972800" cy="647102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4400" b="1" i="0" baseline="0">
                <a:solidFill>
                  <a:srgbClr val="E95125"/>
                </a:solidFill>
                <a:latin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710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solidFill>
                  <a:srgbClr val="3C5A77"/>
                </a:solidFill>
                <a:latin typeface="Helvetica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8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609605" y="5340612"/>
            <a:ext cx="4023360" cy="91533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600" b="0" i="0" baseline="0">
                <a:solidFill>
                  <a:srgbClr val="E95125"/>
                </a:solidFill>
                <a:latin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955118" y="1208366"/>
            <a:ext cx="6613023" cy="5047578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FontTx/>
              <a:buNone/>
              <a:defRPr>
                <a:solidFill>
                  <a:srgbClr val="3C5A77"/>
                </a:solidFill>
                <a:latin typeface="Helvetica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2518"/>
            <a:ext cx="10972800" cy="647102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4400" b="1" i="0" baseline="0">
                <a:solidFill>
                  <a:srgbClr val="E95125"/>
                </a:solidFill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626746" y="1206941"/>
            <a:ext cx="4006220" cy="404697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56032" indent="-26517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2200" b="0" i="0">
                <a:solidFill>
                  <a:srgbClr val="3C5A77"/>
                </a:solidFill>
                <a:latin typeface="Helvetica"/>
              </a:defRPr>
            </a:lvl1pPr>
            <a:lvl2pPr marL="541338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2000" b="0" i="0">
                <a:solidFill>
                  <a:srgbClr val="3C5A77"/>
                </a:solidFill>
                <a:latin typeface="Helvetica"/>
              </a:defRPr>
            </a:lvl2pPr>
            <a:lvl3pPr marL="898525" indent="-2730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800" b="0" i="0">
                <a:solidFill>
                  <a:srgbClr val="3C5A77"/>
                </a:solidFill>
                <a:latin typeface="Helvetica"/>
              </a:defRPr>
            </a:lvl3pPr>
            <a:lvl4pPr marL="11652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Lucida Grande"/>
              <a:buChar char="-"/>
              <a:defRPr sz="1600" b="0" i="0">
                <a:solidFill>
                  <a:srgbClr val="3C5A77"/>
                </a:solidFill>
                <a:latin typeface="Helvetica"/>
              </a:defRPr>
            </a:lvl4pPr>
            <a:lvl5pPr marL="1431925" indent="-266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8000"/>
              <a:buFont typeface="Arial"/>
              <a:buChar char="•"/>
              <a:defRPr sz="1400" b="0" i="0">
                <a:solidFill>
                  <a:srgbClr val="3C5A77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48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5367" y="1227137"/>
            <a:ext cx="10972800" cy="448765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3200">
                <a:solidFill>
                  <a:srgbClr val="3C5A77"/>
                </a:solidFill>
                <a:latin typeface="Helvetic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>
          <a:xfrm>
            <a:off x="609605" y="5839748"/>
            <a:ext cx="10972795" cy="4397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600" b="0" i="0" baseline="0">
                <a:solidFill>
                  <a:srgbClr val="E95125"/>
                </a:solidFill>
                <a:latin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458988"/>
            <a:ext cx="10972800" cy="701902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4400" b="1" i="0" baseline="0">
                <a:solidFill>
                  <a:srgbClr val="E95125"/>
                </a:solidFill>
                <a:latin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714" y="6549549"/>
            <a:ext cx="5799081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1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2293" y="6549549"/>
            <a:ext cx="1331423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smtClean="0">
                <a:solidFill>
                  <a:srgbClr val="E9512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850" y="6537526"/>
            <a:ext cx="5435955" cy="158602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 i="0" baseline="0" dirty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r>
              <a:rPr lang="en-GB"/>
              <a:t>Presenter Name | Presentation Title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368" y="6549549"/>
            <a:ext cx="566925" cy="158697"/>
          </a:xfrm>
          <a:prstGeom prst="rect">
            <a:avLst/>
          </a:prstGeom>
        </p:spPr>
        <p:txBody>
          <a:bodyPr lIns="0" tIns="0" rIns="0" bIns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i="0" baseline="0" smtClean="0">
                <a:solidFill>
                  <a:srgbClr val="E95125"/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357635"/>
            <a:ext cx="10972800" cy="0"/>
          </a:xfrm>
          <a:prstGeom prst="line">
            <a:avLst/>
          </a:prstGeom>
          <a:ln>
            <a:solidFill>
              <a:srgbClr val="E951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06A3AFF-646B-5740-ADD0-C375F9F83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8608" y="219827"/>
            <a:ext cx="871051" cy="357942"/>
          </a:xfrm>
          <a:prstGeom prst="rect">
            <a:avLst/>
          </a:prstGeom>
        </p:spPr>
      </p:pic>
      <p:pic>
        <p:nvPicPr>
          <p:cNvPr id="13" name="Picture 12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1B3E82A5-8182-17F6-F28B-D8928ADBE1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78712" y="194334"/>
            <a:ext cx="1345878" cy="446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0" r:id="rId2"/>
    <p:sldLayoutId id="2147483681" r:id="rId3"/>
    <p:sldLayoutId id="2147483682" r:id="rId4"/>
    <p:sldLayoutId id="2147483683" r:id="rId5"/>
    <p:sldLayoutId id="2147483685" r:id="rId6"/>
    <p:sldLayoutId id="2147483686" r:id="rId7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Geneva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  <a:cs typeface="Geneva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348D-DBE3-7E25-3C79-840583E2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in k-HS23-Years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8272-0530-4DDC-675C-3C47F6F414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E2A87-ED6B-CE36-7172-705068F6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Presenter Name | Presentation Title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3679-456A-136D-572F-A2DA3542A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7827310-714A-FAEC-AD65-95994FE317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844911"/>
              </p:ext>
            </p:extLst>
          </p:nvPr>
        </p:nvGraphicFramePr>
        <p:xfrm>
          <a:off x="6479450" y="1207770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2DCE1B-AB71-54F9-5B4D-BE74A3D2E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692992"/>
              </p:ext>
            </p:extLst>
          </p:nvPr>
        </p:nvGraphicFramePr>
        <p:xfrm>
          <a:off x="736419" y="1207770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E683D7-D1DE-FD48-1076-2E8F0A2A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69458"/>
              </p:ext>
            </p:extLst>
          </p:nvPr>
        </p:nvGraphicFramePr>
        <p:xfrm>
          <a:off x="9653452" y="1392907"/>
          <a:ext cx="2329542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542">
                  <a:extLst>
                    <a:ext uri="{9D8B030D-6E8A-4147-A177-3AD203B41FA5}">
                      <a16:colId xmlns:a16="http://schemas.microsoft.com/office/drawing/2014/main" val="19069246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35.88 </a:t>
                      </a:r>
                      <a:r>
                        <a:rPr lang="en-US" sz="2000" dirty="0"/>
                        <a:t>k-HS23-Years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4987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1E605A-E0A1-F226-3E98-7E85C075F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8543"/>
              </p:ext>
            </p:extLst>
          </p:nvPr>
        </p:nvGraphicFramePr>
        <p:xfrm>
          <a:off x="4118013" y="1423387"/>
          <a:ext cx="2570481" cy="283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481">
                  <a:extLst>
                    <a:ext uri="{9D8B030D-6E8A-4147-A177-3AD203B41FA5}">
                      <a16:colId xmlns:a16="http://schemas.microsoft.com/office/drawing/2014/main" val="6097535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10.26 </a:t>
                      </a:r>
                      <a:r>
                        <a:rPr lang="en-US" dirty="0"/>
                        <a:t>k-HS23-Years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14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6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1753-0320-343C-B414-E7D4BBA5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for 2022-12 to 2023-11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2FF9B-D5FF-1B51-8BCA-73311619E4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DBB41-25F9-D17E-B78F-230E7A0E1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B141B-C51D-85BF-2EC7-7CA13D064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6F635-74A9-29B5-C9AC-3008B66A92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Total CPU In ‘2023’</a:t>
            </a:r>
          </a:p>
          <a:p>
            <a:r>
              <a:rPr lang="en-US" dirty="0"/>
              <a:t>Total Slot kHS23-years = 46.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31FA5A-9A95-683E-1E57-DF4014C7E0D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D7D5E4-5F66-3CC4-4DE9-FDC1E872A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26764"/>
              </p:ext>
            </p:extLst>
          </p:nvPr>
        </p:nvGraphicFramePr>
        <p:xfrm>
          <a:off x="7345432" y="610653"/>
          <a:ext cx="457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01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D8EB-D58D-35EE-6549-4F1808CE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#’s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BF77BBB-850F-6C4C-45C2-0A7DE0147C73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734816526"/>
              </p:ext>
            </p:extLst>
          </p:nvPr>
        </p:nvGraphicFramePr>
        <p:xfrm>
          <a:off x="104503" y="149754"/>
          <a:ext cx="11834952" cy="62457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369">
                  <a:extLst>
                    <a:ext uri="{9D8B030D-6E8A-4147-A177-3AD203B41FA5}">
                      <a16:colId xmlns:a16="http://schemas.microsoft.com/office/drawing/2014/main" val="2435054339"/>
                    </a:ext>
                  </a:extLst>
                </a:gridCol>
                <a:gridCol w="1479369">
                  <a:extLst>
                    <a:ext uri="{9D8B030D-6E8A-4147-A177-3AD203B41FA5}">
                      <a16:colId xmlns:a16="http://schemas.microsoft.com/office/drawing/2014/main" val="1325817818"/>
                    </a:ext>
                  </a:extLst>
                </a:gridCol>
                <a:gridCol w="1479369">
                  <a:extLst>
                    <a:ext uri="{9D8B030D-6E8A-4147-A177-3AD203B41FA5}">
                      <a16:colId xmlns:a16="http://schemas.microsoft.com/office/drawing/2014/main" val="3931764546"/>
                    </a:ext>
                  </a:extLst>
                </a:gridCol>
                <a:gridCol w="1479369">
                  <a:extLst>
                    <a:ext uri="{9D8B030D-6E8A-4147-A177-3AD203B41FA5}">
                      <a16:colId xmlns:a16="http://schemas.microsoft.com/office/drawing/2014/main" val="1308874982"/>
                    </a:ext>
                  </a:extLst>
                </a:gridCol>
                <a:gridCol w="1479369">
                  <a:extLst>
                    <a:ext uri="{9D8B030D-6E8A-4147-A177-3AD203B41FA5}">
                      <a16:colId xmlns:a16="http://schemas.microsoft.com/office/drawing/2014/main" val="2269075877"/>
                    </a:ext>
                  </a:extLst>
                </a:gridCol>
                <a:gridCol w="1479369">
                  <a:extLst>
                    <a:ext uri="{9D8B030D-6E8A-4147-A177-3AD203B41FA5}">
                      <a16:colId xmlns:a16="http://schemas.microsoft.com/office/drawing/2014/main" val="3965504164"/>
                    </a:ext>
                  </a:extLst>
                </a:gridCol>
                <a:gridCol w="1479369">
                  <a:extLst>
                    <a:ext uri="{9D8B030D-6E8A-4147-A177-3AD203B41FA5}">
                      <a16:colId xmlns:a16="http://schemas.microsoft.com/office/drawing/2014/main" val="3016269038"/>
                    </a:ext>
                  </a:extLst>
                </a:gridCol>
                <a:gridCol w="1479369">
                  <a:extLst>
                    <a:ext uri="{9D8B030D-6E8A-4147-A177-3AD203B41FA5}">
                      <a16:colId xmlns:a16="http://schemas.microsoft.com/office/drawing/2014/main" val="1755168180"/>
                    </a:ext>
                  </a:extLst>
                </a:gridCol>
              </a:tblGrid>
              <a:tr h="55060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2022 – kHS23-years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                 2023 – kHS23-years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99409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Country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Production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Analysis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Country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Production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Analysis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549798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BR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BR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78206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56222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CERN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CERN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71629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897299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CZ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CZ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613735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94735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FR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617107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91732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475616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994508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132179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318247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29.87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27.80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30.73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016086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undefined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undefined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44353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16.92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35.98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52.90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35.88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46.14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229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84181-E315-51CE-2D22-7096D16000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64FC7-2B8A-84D4-7696-5A68A446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2F188-1362-3810-9524-DA4AB559A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0576E6-9D58-685A-8668-5BFCD966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88640"/>
              </p:ext>
            </p:extLst>
          </p:nvPr>
        </p:nvGraphicFramePr>
        <p:xfrm>
          <a:off x="209006" y="1"/>
          <a:ext cx="11508376" cy="6678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8547">
                  <a:extLst>
                    <a:ext uri="{9D8B030D-6E8A-4147-A177-3AD203B41FA5}">
                      <a16:colId xmlns:a16="http://schemas.microsoft.com/office/drawing/2014/main" val="1623222648"/>
                    </a:ext>
                  </a:extLst>
                </a:gridCol>
                <a:gridCol w="1438547">
                  <a:extLst>
                    <a:ext uri="{9D8B030D-6E8A-4147-A177-3AD203B41FA5}">
                      <a16:colId xmlns:a16="http://schemas.microsoft.com/office/drawing/2014/main" val="19147384"/>
                    </a:ext>
                  </a:extLst>
                </a:gridCol>
                <a:gridCol w="1438547">
                  <a:extLst>
                    <a:ext uri="{9D8B030D-6E8A-4147-A177-3AD203B41FA5}">
                      <a16:colId xmlns:a16="http://schemas.microsoft.com/office/drawing/2014/main" val="1693426356"/>
                    </a:ext>
                  </a:extLst>
                </a:gridCol>
                <a:gridCol w="1438547">
                  <a:extLst>
                    <a:ext uri="{9D8B030D-6E8A-4147-A177-3AD203B41FA5}">
                      <a16:colId xmlns:a16="http://schemas.microsoft.com/office/drawing/2014/main" val="2687586035"/>
                    </a:ext>
                  </a:extLst>
                </a:gridCol>
                <a:gridCol w="1438547">
                  <a:extLst>
                    <a:ext uri="{9D8B030D-6E8A-4147-A177-3AD203B41FA5}">
                      <a16:colId xmlns:a16="http://schemas.microsoft.com/office/drawing/2014/main" val="2839177997"/>
                    </a:ext>
                  </a:extLst>
                </a:gridCol>
                <a:gridCol w="1438547">
                  <a:extLst>
                    <a:ext uri="{9D8B030D-6E8A-4147-A177-3AD203B41FA5}">
                      <a16:colId xmlns:a16="http://schemas.microsoft.com/office/drawing/2014/main" val="2938115053"/>
                    </a:ext>
                  </a:extLst>
                </a:gridCol>
                <a:gridCol w="1438547">
                  <a:extLst>
                    <a:ext uri="{9D8B030D-6E8A-4147-A177-3AD203B41FA5}">
                      <a16:colId xmlns:a16="http://schemas.microsoft.com/office/drawing/2014/main" val="3621114606"/>
                    </a:ext>
                  </a:extLst>
                </a:gridCol>
                <a:gridCol w="1438547">
                  <a:extLst>
                    <a:ext uri="{9D8B030D-6E8A-4147-A177-3AD203B41FA5}">
                      <a16:colId xmlns:a16="http://schemas.microsoft.com/office/drawing/2014/main" val="3101239263"/>
                    </a:ext>
                  </a:extLst>
                </a:gridCol>
              </a:tblGrid>
              <a:tr h="41868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2022 - core years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2023 core-years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10844"/>
                  </a:ext>
                </a:extLst>
              </a:tr>
              <a:tr h="40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Country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Production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Analysis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Country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Production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Analysis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5094790"/>
                  </a:ext>
                </a:extLst>
              </a:tr>
              <a:tr h="40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BR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BR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787069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356719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CERN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118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CERN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697753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261565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CZ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CZ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066954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106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310749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FR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FR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425888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309226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IT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142173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319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228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714086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49246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455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401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856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695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658107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2323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2715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2527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2793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283346"/>
                  </a:ext>
                </a:extLst>
              </a:tr>
              <a:tr h="40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undefined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205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236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undefined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041613"/>
                  </a:ext>
                </a:extLst>
              </a:tr>
              <a:tr h="40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1538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3270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4809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932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3261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4194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89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8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AE46-F4F9-F164-D68C-9FD0D4D4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90B-FE97-3170-DE30-B6C8D88A8E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538B0-C0F7-8A46-D8EC-D5E8D496E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Presenter Name | Presentation Title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AE6CC-BC8D-E9B8-656A-49A564468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C39C72E-2A13-EB4D-AD45-6D4E6ACAED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1AC8EF53-AC1C-1C4E-D4AA-ED11D5E1BB3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 rot="5400000">
            <a:off x="1630743" y="-1705807"/>
            <a:ext cx="7545022" cy="10269614"/>
          </a:xfrm>
        </p:spPr>
      </p:pic>
    </p:spTree>
    <p:extLst>
      <p:ext uri="{BB962C8B-B14F-4D97-AF65-F5344CB8AC3E}">
        <p14:creationId xmlns:p14="http://schemas.microsoft.com/office/powerpoint/2010/main" val="1173696301"/>
      </p:ext>
    </p:extLst>
  </p:cSld>
  <p:clrMapOvr>
    <a:masterClrMapping/>
  </p:clrMapOvr>
</p:sld>
</file>

<file path=ppt/theme/theme1.xml><?xml version="1.0" encoding="utf-8"?>
<a:theme xmlns:a="http://schemas.openxmlformats.org/drawingml/2006/main" name="LBNF Content-Foo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NE-OSU" id="{7D87AE07-093C-4D47-A5B9-89DB4DDEA60A}" vid="{201AD817-D15E-9A43-8CAC-BCDE26D6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Dune Template_051215</Template>
  <TotalTime>166</TotalTime>
  <Words>322</Words>
  <Application>Microsoft Macintosh PowerPoint</Application>
  <PresentationFormat>Widescreen</PresentationFormat>
  <Paragraphs>278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Lucida Grande</vt:lpstr>
      <vt:lpstr>Var(--jp-code-font-family)</vt:lpstr>
      <vt:lpstr>LBNF Content-Footer Theme</vt:lpstr>
      <vt:lpstr>Breakdown in k-HS23-Years</vt:lpstr>
      <vt:lpstr>Total for 2022-12 to 2023-11</vt:lpstr>
      <vt:lpstr>#’s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Breakdown in k-HS23-Years</dc:title>
  <dc:subject/>
  <dc:creator>Schellman, Heidi</dc:creator>
  <cp:keywords/>
  <dc:description>Modified by A. Weber</dc:description>
  <cp:lastModifiedBy>Schellman, Heidi</cp:lastModifiedBy>
  <cp:revision>5</cp:revision>
  <dcterms:created xsi:type="dcterms:W3CDTF">2023-12-11T08:39:41Z</dcterms:created>
  <dcterms:modified xsi:type="dcterms:W3CDTF">2023-12-11T11:25:50Z</dcterms:modified>
  <cp:category/>
</cp:coreProperties>
</file>