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09728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10" y="1122371"/>
            <a:ext cx="8229660" cy="238761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10" y="3602064"/>
            <a:ext cx="8229660" cy="16557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54386" y="365128"/>
            <a:ext cx="9464110" cy="5811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71" y="1709751"/>
            <a:ext cx="9464110" cy="285275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71" y="4589497"/>
            <a:ext cx="9464110" cy="150019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6" y="1825638"/>
            <a:ext cx="4663474" cy="43513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5021" y="1825638"/>
            <a:ext cx="4663474" cy="43513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5" y="365128"/>
            <a:ext cx="9464110" cy="132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5" y="1681175"/>
            <a:ext cx="4642042" cy="8239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5" y="2505093"/>
            <a:ext cx="4642042" cy="36846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5021" y="1681175"/>
            <a:ext cx="4664903" cy="8239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5021" y="2505093"/>
            <a:ext cx="4664903" cy="36846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5" y="457203"/>
            <a:ext cx="3539039" cy="16002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4903" y="987432"/>
            <a:ext cx="5555021" cy="48736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5" y="2057415"/>
            <a:ext cx="3539039" cy="38116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68" y="365128"/>
            <a:ext cx="2366027" cy="58118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6" y="365128"/>
            <a:ext cx="6960921" cy="58118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6" y="365128"/>
            <a:ext cx="9464110" cy="132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6" y="1825638"/>
            <a:ext cx="9464110" cy="4351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6" y="6356397"/>
            <a:ext cx="2468898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67" y="6356397"/>
            <a:ext cx="3703347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97" y="6356397"/>
            <a:ext cx="2468898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635040" y="996340"/>
          <a:ext cx="2761615" cy="550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750"/>
                <a:gridCol w="920115"/>
                <a:gridCol w="920750"/>
              </a:tblGrid>
              <a:tr h="582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Input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Output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State</a:t>
                      </a:r>
                      <a:endParaRPr lang="en-US" sz="1800"/>
                    </a:p>
                  </a:txBody>
                  <a:tcPr/>
                </a:tc>
              </a:tr>
              <a:tr h="546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/>
                        <a:t>I</a:t>
                      </a:r>
                      <a:r>
                        <a:rPr lang="en-US" altLang="ru-RU" sz="1800" baseline="-25000"/>
                        <a:t>11</a:t>
                      </a:r>
                      <a:endParaRPr lang="en-US" altLang="ru-RU" sz="1800" baseline="-25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O</a:t>
                      </a:r>
                      <a:r>
                        <a:rPr lang="en-US" sz="1800" baseline="-25000"/>
                        <a:t>11</a:t>
                      </a:r>
                      <a:endParaRPr lang="en-US" sz="1800" baseline="-25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</a:t>
                      </a:r>
                      <a:r>
                        <a:rPr lang="en-US" sz="1800" baseline="-25000">
                          <a:sym typeface="+mn-ea"/>
                        </a:rPr>
                        <a:t>11</a:t>
                      </a:r>
                      <a:endParaRPr lang="en-US" sz="1800"/>
                    </a:p>
                  </a:txBody>
                  <a:tcPr/>
                </a:tc>
              </a:tr>
              <a:tr h="5480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sym typeface="+mn-ea"/>
                        </a:rPr>
                        <a:t>I</a:t>
                      </a:r>
                      <a:r>
                        <a:rPr lang="en-US" altLang="ru-RU" sz="1800" baseline="-25000">
                          <a:sym typeface="+mn-ea"/>
                        </a:rPr>
                        <a:t>12</a:t>
                      </a:r>
                      <a:endParaRPr lang="en-US" altLang="ru-RU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sym typeface="+mn-ea"/>
                        </a:rPr>
                        <a:t>O</a:t>
                      </a:r>
                      <a:r>
                        <a:rPr lang="en-US" altLang="ru-RU" sz="1800" baseline="-25000">
                          <a:sym typeface="+mn-ea"/>
                        </a:rPr>
                        <a:t>12</a:t>
                      </a:r>
                      <a:endParaRPr lang="en-US" altLang="ru-RU" sz="1800" baseline="-25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</a:t>
                      </a:r>
                      <a:r>
                        <a:rPr lang="en-US" sz="1800" baseline="-25000">
                          <a:sym typeface="+mn-ea"/>
                        </a:rPr>
                        <a:t>12</a:t>
                      </a:r>
                      <a:endParaRPr lang="en-US" sz="1800"/>
                    </a:p>
                  </a:txBody>
                  <a:tcPr/>
                </a:tc>
              </a:tr>
              <a:tr h="546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800"/>
                    </a:p>
                  </a:txBody>
                  <a:tcPr/>
                </a:tc>
              </a:tr>
              <a:tr h="5480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800"/>
                    </a:p>
                  </a:txBody>
                  <a:tcPr/>
                </a:tc>
              </a:tr>
              <a:tr h="546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800"/>
                    </a:p>
                  </a:txBody>
                  <a:tcPr/>
                </a:tc>
              </a:tr>
              <a:tr h="5480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800"/>
                    </a:p>
                  </a:txBody>
                  <a:tcPr/>
                </a:tc>
              </a:tr>
              <a:tr h="546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800"/>
                    </a:p>
                  </a:txBody>
                  <a:tcPr/>
                </a:tc>
              </a:tr>
              <a:tr h="5480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800"/>
                    </a:p>
                  </a:txBody>
                  <a:tcPr/>
                </a:tc>
              </a:tr>
              <a:tr h="546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sym typeface="+mn-ea"/>
                        </a:rPr>
                        <a:t>I</a:t>
                      </a:r>
                      <a:r>
                        <a:rPr lang="en-US" altLang="ru-RU" sz="1800" baseline="-25000">
                          <a:sym typeface="+mn-ea"/>
                        </a:rPr>
                        <a:t>2i</a:t>
                      </a:r>
                      <a:endParaRPr lang="en-US" altLang="ru-RU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</a:t>
                      </a:r>
                      <a:r>
                        <a:rPr lang="en-US" sz="1800" baseline="-25000">
                          <a:sym typeface="+mn-ea"/>
                        </a:rPr>
                        <a:t>2i</a:t>
                      </a:r>
                      <a:endParaRPr lang="en-US" sz="1800" baseline="-25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</a:t>
                      </a:r>
                      <a:r>
                        <a:rPr lang="en-US" sz="1800" baseline="-25000">
                          <a:sym typeface="+mn-ea"/>
                        </a:rPr>
                        <a:t>1i</a:t>
                      </a:r>
                      <a:endParaRPr lang="en-US" sz="1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131350" y="996340"/>
          <a:ext cx="2698115" cy="328295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923925"/>
                <a:gridCol w="897890"/>
                <a:gridCol w="876300"/>
              </a:tblGrid>
              <a:tr h="642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Input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Output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State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800">
                        <a:sym typeface="+mn-ea"/>
                      </a:endParaRPr>
                    </a:p>
                  </a:txBody>
                  <a:tcPr/>
                </a:tc>
              </a:tr>
              <a:tr h="529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sym typeface="+mn-ea"/>
                        </a:rPr>
                        <a:t>I</a:t>
                      </a:r>
                      <a:r>
                        <a:rPr lang="en-US" altLang="ru-RU" sz="1800" baseline="-25000">
                          <a:sym typeface="+mn-ea"/>
                        </a:rPr>
                        <a:t>21</a:t>
                      </a:r>
                      <a:endParaRPr lang="en-US" altLang="ru-RU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</a:t>
                      </a:r>
                      <a:r>
                        <a:rPr lang="en-US" sz="1800" baseline="-25000">
                          <a:sym typeface="+mn-ea"/>
                        </a:rPr>
                        <a:t>21</a:t>
                      </a:r>
                      <a:endParaRPr lang="en-US" sz="1800" baseline="-25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</a:t>
                      </a:r>
                      <a:r>
                        <a:rPr lang="en-US" sz="1800" baseline="-25000">
                          <a:sym typeface="+mn-ea"/>
                        </a:rPr>
                        <a:t>21</a:t>
                      </a:r>
                      <a:endParaRPr lang="en-US" sz="1800"/>
                    </a:p>
                  </a:txBody>
                  <a:tcPr/>
                </a:tc>
              </a:tr>
              <a:tr h="527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sym typeface="+mn-ea"/>
                        </a:rPr>
                        <a:t>I</a:t>
                      </a:r>
                      <a:r>
                        <a:rPr lang="en-US" altLang="ru-RU" sz="1800" baseline="-25000">
                          <a:sym typeface="+mn-ea"/>
                        </a:rPr>
                        <a:t>22</a:t>
                      </a:r>
                      <a:endParaRPr lang="en-US" altLang="ru-RU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</a:t>
                      </a:r>
                      <a:r>
                        <a:rPr lang="en-US" sz="1800" baseline="-25000">
                          <a:sym typeface="+mn-ea"/>
                        </a:rPr>
                        <a:t>22</a:t>
                      </a:r>
                      <a:endParaRPr lang="en-US" sz="1800" baseline="-25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</a:t>
                      </a:r>
                      <a:r>
                        <a:rPr lang="en-US" sz="1800" baseline="-25000">
                          <a:sym typeface="+mn-ea"/>
                        </a:rPr>
                        <a:t>22</a:t>
                      </a:r>
                      <a:endParaRPr lang="en-US" sz="1800"/>
                    </a:p>
                  </a:txBody>
                  <a:tcPr/>
                </a:tc>
              </a:tr>
              <a:tr h="527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800"/>
                    </a:p>
                  </a:txBody>
                  <a:tcPr/>
                </a:tc>
              </a:tr>
              <a:tr h="528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800"/>
                    </a:p>
                  </a:txBody>
                  <a:tcPr/>
                </a:tc>
              </a:tr>
              <a:tr h="527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sym typeface="+mn-ea"/>
                        </a:rPr>
                        <a:t>I</a:t>
                      </a:r>
                      <a:r>
                        <a:rPr lang="en-US" altLang="ru-RU" sz="1800" baseline="-25000">
                          <a:sym typeface="+mn-ea"/>
                        </a:rPr>
                        <a:t>2j</a:t>
                      </a:r>
                      <a:endParaRPr lang="en-US" altLang="ru-RU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</a:t>
                      </a:r>
                      <a:r>
                        <a:rPr lang="en-US" sz="1800" baseline="-25000">
                          <a:sym typeface="+mn-ea"/>
                        </a:rPr>
                        <a:t>2j</a:t>
                      </a:r>
                      <a:endParaRPr lang="en-US" sz="1800" baseline="-25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</a:t>
                      </a:r>
                      <a:r>
                        <a:rPr lang="en-US" sz="1800" baseline="-25000">
                          <a:sym typeface="+mn-ea"/>
                        </a:rPr>
                        <a:t>2j</a:t>
                      </a:r>
                      <a:endParaRPr lang="en-US" sz="1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7519075" y="996340"/>
          <a:ext cx="2734945" cy="2770505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912495"/>
                <a:gridCol w="909955"/>
                <a:gridCol w="912495"/>
              </a:tblGrid>
              <a:tr h="642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Input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Output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State</a:t>
                      </a:r>
                      <a:endParaRPr 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sz="1800">
                        <a:sym typeface="+mn-ea"/>
                      </a:endParaRPr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sym typeface="+mn-ea"/>
                        </a:rPr>
                        <a:t>I</a:t>
                      </a:r>
                      <a:r>
                        <a:rPr lang="en-US" altLang="ru-RU" sz="1800" baseline="-25000">
                          <a:sym typeface="+mn-ea"/>
                        </a:rPr>
                        <a:t>31</a:t>
                      </a:r>
                      <a:endParaRPr lang="en-US" altLang="ru-RU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</a:t>
                      </a:r>
                      <a:r>
                        <a:rPr lang="en-US" sz="1800" baseline="-25000">
                          <a:sym typeface="+mn-ea"/>
                        </a:rPr>
                        <a:t>31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</a:t>
                      </a:r>
                      <a:r>
                        <a:rPr lang="en-US" sz="1800" baseline="-25000">
                          <a:sym typeface="+mn-ea"/>
                        </a:rPr>
                        <a:t>31</a:t>
                      </a:r>
                      <a:endParaRPr lang="en-US" sz="1800"/>
                    </a:p>
                  </a:txBody>
                  <a:tcPr/>
                </a:tc>
              </a:tr>
              <a:tr h="5321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sym typeface="+mn-ea"/>
                        </a:rPr>
                        <a:t>I</a:t>
                      </a:r>
                      <a:r>
                        <a:rPr lang="en-US" altLang="ru-RU" sz="1800" baseline="-25000">
                          <a:sym typeface="+mn-ea"/>
                        </a:rPr>
                        <a:t>32</a:t>
                      </a:r>
                      <a:endParaRPr lang="en-US" altLang="ru-RU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</a:t>
                      </a:r>
                      <a:r>
                        <a:rPr lang="en-US" sz="1800" baseline="-25000">
                          <a:sym typeface="+mn-ea"/>
                        </a:rPr>
                        <a:t>32</a:t>
                      </a:r>
                      <a:endParaRPr lang="en-US" sz="1800" baseline="-25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/>
                </a:tc>
              </a:tr>
              <a:tr h="5321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/>
                </a:tc>
              </a:tr>
              <a:tr h="5321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sym typeface="+mn-ea"/>
                        </a:rPr>
                        <a:t>I</a:t>
                      </a:r>
                      <a:r>
                        <a:rPr lang="en-US" altLang="ru-RU" sz="1800" baseline="-25000">
                          <a:sym typeface="+mn-ea"/>
                        </a:rPr>
                        <a:t>3k</a:t>
                      </a:r>
                      <a:endParaRPr lang="en-US" altLang="ru-RU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</a:t>
                      </a:r>
                      <a:r>
                        <a:rPr lang="en-US" sz="1800" baseline="-25000">
                          <a:sym typeface="+mn-ea"/>
                        </a:rPr>
                        <a:t>3k</a:t>
                      </a:r>
                      <a:endParaRPr lang="en-US" sz="1800" baseline="-25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</a:t>
                      </a:r>
                      <a:r>
                        <a:rPr lang="en-US" sz="1800" baseline="-25000">
                          <a:sym typeface="+mn-ea"/>
                        </a:rPr>
                        <a:t>3k</a:t>
                      </a:r>
                      <a:endParaRPr lang="en-US" sz="1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713740" y="440055"/>
            <a:ext cx="2682875" cy="3683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Type 1 (N</a:t>
            </a:r>
            <a:r>
              <a:rPr lang="en-US" baseline="-25000"/>
              <a:t>jobs</a:t>
            </a:r>
            <a:r>
              <a:rPr lang="en-US"/>
              <a:t>)=i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131310" y="440055"/>
            <a:ext cx="2682875" cy="3683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Type 2 </a:t>
            </a:r>
            <a:r>
              <a:rPr lang="en-US">
                <a:sym typeface="+mn-ea"/>
              </a:rPr>
              <a:t> (N</a:t>
            </a:r>
            <a:r>
              <a:rPr lang="en-US" baseline="-25000">
                <a:sym typeface="+mn-ea"/>
              </a:rPr>
              <a:t>jobs</a:t>
            </a:r>
            <a:r>
              <a:rPr lang="en-US">
                <a:sym typeface="+mn-ea"/>
              </a:rPr>
              <a:t>)=j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519035" y="440055"/>
            <a:ext cx="2682875" cy="3683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Type 3 </a:t>
            </a:r>
            <a:r>
              <a:rPr lang="en-US">
                <a:sym typeface="+mn-ea"/>
              </a:rPr>
              <a:t> (N</a:t>
            </a:r>
            <a:r>
              <a:rPr lang="en-US" baseline="-25000">
                <a:sym typeface="+mn-ea"/>
              </a:rPr>
              <a:t>jobs</a:t>
            </a:r>
            <a:r>
              <a:rPr lang="en-US">
                <a:sym typeface="+mn-ea"/>
              </a:rPr>
              <a:t>)=k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37145" y="1807870"/>
            <a:ext cx="20999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30915" y="1826920"/>
            <a:ext cx="2020570" cy="88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37145" y="2388895"/>
            <a:ext cx="20999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37145" y="2956585"/>
            <a:ext cx="20999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690910" y="2388895"/>
            <a:ext cx="20999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WPS Presentation</Application>
  <PresentationFormat>Widescreen</PresentationFormat>
  <Paragraphs>114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maxim</dc:creator>
  <cp:lastModifiedBy>maxim</cp:lastModifiedBy>
  <cp:revision>9</cp:revision>
  <dcterms:created xsi:type="dcterms:W3CDTF">2016-10-20T18:26:43Z</dcterms:created>
  <dcterms:modified xsi:type="dcterms:W3CDTF">2016-10-20T20:00:57Z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